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2"/>
    <p:restoredTop sz="94643"/>
  </p:normalViewPr>
  <p:slideViewPr>
    <p:cSldViewPr snapToGrid="0" snapToObjects="1">
      <p:cViewPr>
        <p:scale>
          <a:sx n="85" d="100"/>
          <a:sy n="85" d="100"/>
        </p:scale>
        <p:origin x="-4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9FFBE-5E7F-2547-A362-C417BEE728C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22DB-83B4-FB4F-8A95-33DA55FF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0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C22DB-83B4-FB4F-8A95-33DA55FFEF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2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24" userDrawn="1">
          <p15:clr>
            <a:srgbClr val="F26B43"/>
          </p15:clr>
        </p15:guide>
        <p15:guide id="2" pos="360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pos="5400" userDrawn="1">
          <p15:clr>
            <a:srgbClr val="F26B43"/>
          </p15:clr>
        </p15:guide>
        <p15:guide id="5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News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748" y="4524892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Navon Francis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678873" y="942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Analysis </a:t>
            </a:r>
            <a:r>
              <a:rPr lang="mr-IN" dirty="0" smtClean="0"/>
              <a:t>–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19"/>
            <a:ext cx="8321040" cy="440105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Find the variance: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360546"/>
            <a:ext cx="74930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732133"/>
            <a:ext cx="7493000" cy="628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5355318"/>
            <a:ext cx="7493001" cy="626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50952" r="51716" b="8121"/>
          <a:stretch/>
        </p:blipFill>
        <p:spPr>
          <a:xfrm>
            <a:off x="3445508" y="3495882"/>
            <a:ext cx="2247900" cy="10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Analysis </a:t>
            </a:r>
            <a:r>
              <a:rPr lang="mr-IN" dirty="0" smtClean="0"/>
              <a:t>–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19"/>
            <a:ext cx="8321040" cy="440105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Calculate t statistic</a:t>
            </a:r>
            <a:r>
              <a:rPr lang="en-US" sz="22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2430709"/>
            <a:ext cx="75311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532463"/>
            <a:ext cx="7537450" cy="6332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3" t="1428" r="54292" b="44762"/>
          <a:stretch/>
        </p:blipFill>
        <p:spPr>
          <a:xfrm>
            <a:off x="3580400" y="2939546"/>
            <a:ext cx="2022567" cy="143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057"/>
            <a:ext cx="9144000" cy="5715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29310" y="5165732"/>
            <a:ext cx="8295636" cy="1133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Double check with </a:t>
            </a:r>
            <a:r>
              <a:rPr lang="en-US" sz="2200" dirty="0" err="1" smtClean="0"/>
              <a:t>scipy’s</a:t>
            </a:r>
            <a:r>
              <a:rPr lang="en-US" sz="2200" dirty="0" smtClean="0"/>
              <a:t> independent t test function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45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Results </a:t>
            </a:r>
            <a:r>
              <a:rPr lang="mr-IN" dirty="0" smtClean="0"/>
              <a:t>–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20"/>
            <a:ext cx="2691301" cy="2376576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t </a:t>
            </a:r>
            <a:r>
              <a:rPr lang="en-US" sz="2200" dirty="0" smtClean="0"/>
              <a:t>statistic = 2.158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l-GR" sz="2400" dirty="0" smtClean="0"/>
              <a:t>α</a:t>
            </a:r>
            <a:r>
              <a:rPr lang="en-US" sz="2400" dirty="0" smtClean="0"/>
              <a:t> 	        = 0.05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err="1" smtClean="0"/>
              <a:t>df</a:t>
            </a:r>
            <a:r>
              <a:rPr lang="en-US" sz="2400" dirty="0"/>
              <a:t> </a:t>
            </a:r>
            <a:r>
              <a:rPr lang="en-US" sz="2400" dirty="0" smtClean="0"/>
              <a:t>	        = 218</a:t>
            </a: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/>
              <a:t>p</a:t>
            </a:r>
            <a:r>
              <a:rPr lang="en-US" sz="2200" dirty="0" smtClean="0"/>
              <a:t> </a:t>
            </a:r>
            <a:r>
              <a:rPr lang="en-US" sz="2200" dirty="0" err="1" smtClean="0"/>
              <a:t>val</a:t>
            </a:r>
            <a:r>
              <a:rPr lang="en-US" sz="2200" dirty="0" smtClean="0"/>
              <a:t>	       </a:t>
            </a:r>
            <a:r>
              <a:rPr lang="en-US" sz="1600" dirty="0" smtClean="0"/>
              <a:t> </a:t>
            </a:r>
            <a:r>
              <a:rPr lang="en-US" sz="2200" dirty="0" smtClean="0"/>
              <a:t> = 0.032  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5" name="Right Brace 4"/>
          <p:cNvSpPr/>
          <p:nvPr/>
        </p:nvSpPr>
        <p:spPr>
          <a:xfrm>
            <a:off x="3237874" y="1963711"/>
            <a:ext cx="509666" cy="18288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31919" y="1805680"/>
            <a:ext cx="4727465" cy="198683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Critical t </a:t>
            </a:r>
            <a:r>
              <a:rPr lang="en-US" sz="2200" dirty="0" err="1" smtClean="0"/>
              <a:t>val</a:t>
            </a:r>
            <a:r>
              <a:rPr lang="en-US" sz="2200" dirty="0" smtClean="0"/>
              <a:t> = 1.984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Critical t (1.984) &lt; calculated t (2.158)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p </a:t>
            </a:r>
            <a:r>
              <a:rPr lang="en-US" sz="2200" dirty="0" err="1" smtClean="0"/>
              <a:t>val</a:t>
            </a:r>
            <a:r>
              <a:rPr lang="en-US" sz="2200" dirty="0" smtClean="0"/>
              <a:t>  (0.032) &lt; </a:t>
            </a:r>
            <a:r>
              <a:rPr lang="el-GR" sz="2200" dirty="0" smtClean="0"/>
              <a:t>α</a:t>
            </a:r>
            <a:r>
              <a:rPr lang="en-US" sz="2200" dirty="0" smtClean="0"/>
              <a:t> (0.05)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506" y="4190615"/>
            <a:ext cx="8263894" cy="19868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Recall H</a:t>
            </a:r>
            <a:r>
              <a:rPr lang="en-US" sz="2200" baseline="-25000" dirty="0" smtClean="0"/>
              <a:t>0 </a:t>
            </a:r>
            <a:r>
              <a:rPr lang="en-US" sz="2200" dirty="0" smtClean="0"/>
              <a:t>: </a:t>
            </a:r>
            <a:r>
              <a:rPr lang="el-GR" sz="2200" dirty="0"/>
              <a:t>μ</a:t>
            </a:r>
            <a:r>
              <a:rPr lang="en-US" sz="2200" baseline="-25000" dirty="0"/>
              <a:t>euro</a:t>
            </a:r>
            <a:r>
              <a:rPr lang="en-US" sz="2200" dirty="0"/>
              <a:t> = </a:t>
            </a:r>
            <a:r>
              <a:rPr lang="el-GR" sz="2200" dirty="0"/>
              <a:t>μ</a:t>
            </a:r>
            <a:r>
              <a:rPr lang="en-US" sz="2200" baseline="-25000" dirty="0" err="1" smtClean="0"/>
              <a:t>usa</a:t>
            </a: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The critical t value is less than the calculated t statistic, reject 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! 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There is a statistical significance between the two population means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26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Results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846165"/>
            <a:ext cx="6568440" cy="4345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791762"/>
            <a:ext cx="6568440" cy="44543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7880" y="2178904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    </a:t>
            </a:r>
            <a:r>
              <a:rPr lang="en-US" sz="1200" dirty="0" smtClean="0"/>
              <a:t> </a:t>
            </a:r>
            <a:r>
              <a:rPr lang="en-US" dirty="0" smtClean="0"/>
              <a:t>    - blue</a:t>
            </a:r>
          </a:p>
          <a:p>
            <a:r>
              <a:rPr lang="en-US" dirty="0" smtClean="0"/>
              <a:t>US 	  </a:t>
            </a:r>
            <a:r>
              <a:rPr lang="en-US" sz="1400" dirty="0" smtClean="0"/>
              <a:t> </a:t>
            </a:r>
            <a:r>
              <a:rPr lang="en-US" dirty="0" smtClean="0"/>
              <a:t>  - orange</a:t>
            </a:r>
          </a:p>
          <a:p>
            <a:r>
              <a:rPr lang="en-US" dirty="0" smtClean="0"/>
              <a:t>Shared - brown</a:t>
            </a:r>
          </a:p>
        </p:txBody>
      </p:sp>
    </p:spTree>
    <p:extLst>
      <p:ext uri="{BB962C8B-B14F-4D97-AF65-F5344CB8AC3E}">
        <p14:creationId xmlns:p14="http://schemas.microsoft.com/office/powerpoint/2010/main" val="7073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45" y="2185510"/>
            <a:ext cx="8321040" cy="440105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In summation, there is a difference between the two samples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I</a:t>
            </a:r>
            <a:r>
              <a:rPr lang="en-US" sz="2200" dirty="0" smtClean="0"/>
              <a:t>mportant because it provides some insight on how we portray things</a:t>
            </a: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US articles seem to have more 0’s, which means more mixed emotion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EU articles have more negative sentiment, can be more serious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This could lead to more discoveries in biased news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Further analysis to identify factual news based on this can be made</a:t>
            </a:r>
            <a:endParaRPr lang="en-US" sz="22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63539" y="1752351"/>
            <a:ext cx="6777053" cy="896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smtClean="0"/>
              <a:t>How do we portray news?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95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678873" y="942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" y="268214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How do we portray news?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 </a:t>
            </a:r>
            <a:r>
              <a:rPr lang="mr-IN" dirty="0" smtClean="0"/>
              <a:t>–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20"/>
            <a:ext cx="8321040" cy="402336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Newly </a:t>
            </a:r>
            <a:r>
              <a:rPr lang="en-US" sz="2200" dirty="0"/>
              <a:t>created dataset, scraped from </a:t>
            </a:r>
            <a:r>
              <a:rPr lang="en-US" sz="2200" i="1" dirty="0"/>
              <a:t>euronews.com</a:t>
            </a:r>
            <a:r>
              <a:rPr lang="en-US" sz="2200" dirty="0"/>
              <a:t> and </a:t>
            </a:r>
            <a:r>
              <a:rPr lang="en-US" sz="2200" i="1" dirty="0" smtClean="0"/>
              <a:t>npr.org</a:t>
            </a: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110 articles chosen </a:t>
            </a:r>
            <a:r>
              <a:rPr lang="en-US" sz="2200" b="1" dirty="0" smtClean="0"/>
              <a:t>i.i.d. </a:t>
            </a:r>
            <a:r>
              <a:rPr lang="en-US" sz="2200" dirty="0" smtClean="0"/>
              <a:t>from both websites for 2017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Articles then processed through Google’s Natural Language API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Performed sentiment analysis for each article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Sentiment values range from -1 to 1, negative to positive emotion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0" y="4443413"/>
            <a:ext cx="3349172" cy="169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4429125"/>
            <a:ext cx="5750376" cy="24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 </a:t>
            </a:r>
            <a:r>
              <a:rPr lang="mr-IN" dirty="0" smtClean="0"/>
              <a:t>–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20"/>
            <a:ext cx="8321040" cy="402336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Google make’s this really easy!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This is the Natural Language API at work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65"/>
            <a:ext cx="9144000" cy="31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 </a:t>
            </a:r>
            <a:r>
              <a:rPr lang="mr-IN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20"/>
            <a:ext cx="8321040" cy="402336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A portion of the dataset, US news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7343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Model </a:t>
            </a:r>
            <a:r>
              <a:rPr lang="mr-IN" dirty="0" smtClean="0"/>
              <a:t>–</a:t>
            </a:r>
            <a:r>
              <a:rPr lang="en-US" dirty="0" smtClean="0"/>
              <a:t>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19"/>
            <a:ext cx="8321040" cy="440105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What is the best model to use for this data?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We obviously can not look at every article ever written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We have two sample sets of values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Maybe a t test, but which one..?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One sample t test?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Independent samples </a:t>
            </a:r>
            <a:r>
              <a:rPr lang="en-US" sz="2200" dirty="0"/>
              <a:t>t </a:t>
            </a:r>
            <a:r>
              <a:rPr lang="en-US" sz="2200" dirty="0" smtClean="0"/>
              <a:t>test?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Paired samples </a:t>
            </a:r>
            <a:r>
              <a:rPr lang="en-US" sz="2200" dirty="0"/>
              <a:t>t </a:t>
            </a:r>
            <a:r>
              <a:rPr lang="en-US" sz="2200" dirty="0" smtClean="0"/>
              <a:t>test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5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Model </a:t>
            </a:r>
            <a:r>
              <a:rPr lang="mr-IN" dirty="0" smtClean="0"/>
              <a:t>–</a:t>
            </a:r>
            <a:r>
              <a:rPr lang="en-US" dirty="0" smtClean="0"/>
              <a:t> Verdict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19"/>
            <a:ext cx="8321040" cy="440105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The Independent Samples t test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We will test the difference between the two sample means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Our dependent variable is from -1 to 1, our interval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Our dependent variable is from the sample population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We need mean </a:t>
            </a:r>
            <a:r>
              <a:rPr lang="en-US" sz="2200" i="1" dirty="0" smtClean="0"/>
              <a:t>M</a:t>
            </a:r>
            <a:r>
              <a:rPr lang="en-US" sz="2200" dirty="0" smtClean="0"/>
              <a:t>, variance </a:t>
            </a:r>
            <a:r>
              <a:rPr lang="en-US" sz="2200" i="1" dirty="0" smtClean="0"/>
              <a:t>S</a:t>
            </a:r>
            <a:r>
              <a:rPr lang="en-US" sz="2200" i="1" baseline="30000" dirty="0" smtClean="0"/>
              <a:t>2</a:t>
            </a:r>
            <a:r>
              <a:rPr lang="en-US" sz="2200" dirty="0" smtClean="0"/>
              <a:t>, and sample size </a:t>
            </a:r>
            <a:r>
              <a:rPr lang="en-US" sz="2200" i="1" dirty="0"/>
              <a:t>n</a:t>
            </a:r>
            <a:r>
              <a:rPr lang="en-US" sz="2200" dirty="0" smtClean="0"/>
              <a:t> of </a:t>
            </a:r>
            <a:r>
              <a:rPr lang="en-US" sz="1200" dirty="0"/>
              <a:t>(1) </a:t>
            </a:r>
            <a:r>
              <a:rPr lang="en-US" sz="2200" dirty="0" smtClean="0"/>
              <a:t>SVs </a:t>
            </a:r>
            <a:r>
              <a:rPr lang="mr-IN" sz="2200" dirty="0" smtClean="0"/>
              <a:t>–</a:t>
            </a:r>
            <a:r>
              <a:rPr lang="en-US" sz="2200" dirty="0" smtClean="0"/>
              <a:t> for 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185" y="5431257"/>
            <a:ext cx="233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Abbreviation:</a:t>
            </a:r>
          </a:p>
          <a:p>
            <a:r>
              <a:rPr lang="en-US" dirty="0" smtClean="0"/>
              <a:t>1. SV: Sentiment value.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3" t="1428" r="54292" b="44762"/>
          <a:stretch/>
        </p:blipFill>
        <p:spPr>
          <a:xfrm>
            <a:off x="6344193" y="4560623"/>
            <a:ext cx="2022567" cy="143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50952" r="51716" b="8121"/>
          <a:stretch/>
        </p:blipFill>
        <p:spPr>
          <a:xfrm>
            <a:off x="3591102" y="4904208"/>
            <a:ext cx="2247900" cy="10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Analysis </a:t>
            </a:r>
            <a:r>
              <a:rPr lang="mr-IN" dirty="0" smtClean="0"/>
              <a:t>–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45719"/>
            <a:ext cx="8321040" cy="440105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Using the Independent samples t test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Analyze both means of sample sets (US and Euro)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/>
              <a:t>Two independent groups to be </a:t>
            </a:r>
            <a:r>
              <a:rPr lang="en-US" sz="2200" dirty="0" smtClean="0"/>
              <a:t>compare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Data parameters: </a:t>
            </a:r>
            <a:r>
              <a:rPr lang="en-US" sz="2200" dirty="0"/>
              <a:t>110 </a:t>
            </a:r>
            <a:r>
              <a:rPr lang="en-US" sz="1200" dirty="0"/>
              <a:t>(1) </a:t>
            </a:r>
            <a:r>
              <a:rPr lang="en-US" sz="2200" dirty="0"/>
              <a:t>SVs US articles &amp; 110 SVs of Euro </a:t>
            </a:r>
            <a:r>
              <a:rPr lang="en-US" sz="2200" dirty="0" smtClean="0"/>
              <a:t>articles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We will compare calculated t value to the critical 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107" y="5657850"/>
            <a:ext cx="233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Abbreviation:</a:t>
            </a:r>
          </a:p>
          <a:p>
            <a:r>
              <a:rPr lang="en-US" dirty="0" smtClean="0"/>
              <a:t>1. SV: Sentiment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Analysis </a:t>
            </a:r>
            <a:r>
              <a:rPr lang="mr-IN" dirty="0" smtClean="0"/>
              <a:t>–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06" y="1737361"/>
            <a:ext cx="8321040" cy="4401051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At this point, we should think about the question again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We will apply the independent samples t test to the dataset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“The mean emotion derived from EU news is equal to US news”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Null Hypothesis ---&gt; 	H</a:t>
            </a:r>
            <a:r>
              <a:rPr lang="en-US" sz="2200" baseline="-25000" dirty="0" smtClean="0"/>
              <a:t>0 </a:t>
            </a:r>
            <a:r>
              <a:rPr lang="en-US" sz="2200" dirty="0" smtClean="0"/>
              <a:t>: 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euro</a:t>
            </a:r>
            <a:r>
              <a:rPr lang="en-US" sz="2400" dirty="0" smtClean="0"/>
              <a:t> = </a:t>
            </a:r>
            <a:r>
              <a:rPr lang="el-GR" sz="2400" dirty="0" smtClean="0"/>
              <a:t>μ</a:t>
            </a:r>
            <a:r>
              <a:rPr lang="en-US" sz="2400" baseline="-25000" dirty="0" err="1" smtClean="0"/>
              <a:t>usa</a:t>
            </a:r>
            <a:endParaRPr lang="en-US" sz="2400" baseline="-25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/>
              <a:t>“The mean emotion derived from EU news </a:t>
            </a:r>
            <a:r>
              <a:rPr lang="en-US" sz="2200" dirty="0" smtClean="0"/>
              <a:t>is not </a:t>
            </a:r>
            <a:r>
              <a:rPr lang="en-US" sz="2200" dirty="0"/>
              <a:t>equal to US news”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200" dirty="0" smtClean="0"/>
              <a:t>Alt. Hypothesis  ---&gt;	H</a:t>
            </a:r>
            <a:r>
              <a:rPr lang="en-US" sz="2200" baseline="-25000" dirty="0" smtClean="0"/>
              <a:t>a </a:t>
            </a:r>
            <a:r>
              <a:rPr lang="en-US" sz="2200" dirty="0"/>
              <a:t>: </a:t>
            </a:r>
            <a:r>
              <a:rPr lang="el-GR" sz="2400" dirty="0"/>
              <a:t>μ</a:t>
            </a:r>
            <a:r>
              <a:rPr lang="en-US" sz="2400" baseline="-25000" dirty="0"/>
              <a:t>euro</a:t>
            </a:r>
            <a:r>
              <a:rPr lang="en-US" sz="2400" dirty="0"/>
              <a:t> ≠</a:t>
            </a:r>
            <a:r>
              <a:rPr lang="en-US" sz="2400" dirty="0" smtClean="0"/>
              <a:t> </a:t>
            </a:r>
            <a:r>
              <a:rPr lang="el-GR" sz="2400" dirty="0"/>
              <a:t>μ</a:t>
            </a:r>
            <a:r>
              <a:rPr lang="en-US" sz="2400" baseline="-25000" dirty="0" err="1" smtClean="0"/>
              <a:t>usa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16042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3017</TotalTime>
  <Words>511</Words>
  <Application>Microsoft Macintosh PowerPoint</Application>
  <PresentationFormat>On-screen Show (4:3)</PresentationFormat>
  <Paragraphs>105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Retrospect</vt:lpstr>
      <vt:lpstr>News data</vt:lpstr>
      <vt:lpstr>The Question</vt:lpstr>
      <vt:lpstr>The Data – Summary</vt:lpstr>
      <vt:lpstr>The Data – API</vt:lpstr>
      <vt:lpstr>The Data – Results</vt:lpstr>
      <vt:lpstr>The Model – Choices</vt:lpstr>
      <vt:lpstr>The Model – Verdict</vt:lpstr>
      <vt:lpstr>The Analysis – Summary</vt:lpstr>
      <vt:lpstr>The Analysis – Computation</vt:lpstr>
      <vt:lpstr>The Analysis – Computation</vt:lpstr>
      <vt:lpstr>The Analysis – Computation</vt:lpstr>
      <vt:lpstr>The Results – Summary</vt:lpstr>
      <vt:lpstr>The Results – Histogram</vt:lpstr>
      <vt:lpstr>The Conclusion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data</dc:title>
  <dc:creator>Navon Francis</dc:creator>
  <cp:lastModifiedBy>Navon Francis</cp:lastModifiedBy>
  <cp:revision>54</cp:revision>
  <cp:lastPrinted>2018-03-23T21:39:45Z</cp:lastPrinted>
  <dcterms:created xsi:type="dcterms:W3CDTF">2018-03-23T21:37:46Z</dcterms:created>
  <dcterms:modified xsi:type="dcterms:W3CDTF">2018-03-25T23:58:16Z</dcterms:modified>
</cp:coreProperties>
</file>