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8" r:id="rId4"/>
    <p:sldId id="270" r:id="rId5"/>
    <p:sldId id="271" r:id="rId6"/>
    <p:sldId id="272" r:id="rId7"/>
    <p:sldId id="273" r:id="rId8"/>
    <p:sldId id="274" r:id="rId9"/>
    <p:sldId id="275" r:id="rId10"/>
    <p:sldId id="276" r:id="rId11"/>
    <p:sldId id="281" r:id="rId12"/>
    <p:sldId id="277" r:id="rId13"/>
    <p:sldId id="278" r:id="rId14"/>
    <p:sldId id="279" r:id="rId15"/>
    <p:sldId id="280" r:id="rId16"/>
    <p:sldId id="282" r:id="rId17"/>
    <p:sldId id="283" r:id="rId18"/>
    <p:sldId id="284" r:id="rId19"/>
    <p:sldId id="285" r:id="rId20"/>
    <p:sldId id="286"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534807" cy="2154436"/>
          </a:xfrm>
          <a:prstGeom prst="rect">
            <a:avLst/>
          </a:prstGeom>
          <a:solidFill>
            <a:srgbClr val="3B3B3B"/>
          </a:solidFill>
        </p:spPr>
        <p:txBody>
          <a:bodyPr wrap="none" rtlCol="0">
            <a:spAutoFit/>
          </a:bodyPr>
          <a:lstStyle/>
          <a:p>
            <a:r>
              <a:rPr lang="en-US" sz="5400" dirty="0">
                <a:solidFill>
                  <a:srgbClr val="FF6600"/>
                </a:solidFill>
              </a:rPr>
              <a:t>G2M Insight for Cab Investment Firm</a:t>
            </a:r>
          </a:p>
          <a:p>
            <a:r>
              <a:rPr lang="en-US" sz="4000" dirty="0"/>
              <a:t>Navodith Shankar</a:t>
            </a:r>
          </a:p>
          <a:p>
            <a:r>
              <a:rPr lang="en-US" sz="4000" dirty="0"/>
              <a:t>02/21/2023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244214" y="2244213"/>
            <a:ext cx="6858002" cy="2369575"/>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4800" b="1" u="sng" dirty="0">
                <a:solidFill>
                  <a:srgbClr val="FF6600"/>
                </a:solidFill>
              </a:rPr>
              <a:t>Cost of Trip</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733368" y="5657055"/>
            <a:ext cx="9127454" cy="739319"/>
          </a:xfrm>
        </p:spPr>
        <p:txBody>
          <a:bodyPr>
            <a:noAutofit/>
          </a:bodyPr>
          <a:lstStyle/>
          <a:p>
            <a:pPr marL="342900" indent="-342900" algn="l">
              <a:buFont typeface="Arial" panose="020B0604020202020204" pitchFamily="34" charset="0"/>
              <a:buChar char="•"/>
            </a:pPr>
            <a:r>
              <a:rPr lang="en-US" sz="1600" dirty="0">
                <a:solidFill>
                  <a:srgbClr val="2D3B45"/>
                </a:solidFill>
                <a:latin typeface="Lato Extended"/>
              </a:rPr>
              <a:t>As mentioned before, yellow cab is more expensive. By looking at the cost of trip we can surely say that yellow cab is expensive. The cause of this could also be because more users use yellow cab which results in different type of users needing to travel different distances.</a:t>
            </a:r>
          </a:p>
        </p:txBody>
      </p:sp>
      <p:pic>
        <p:nvPicPr>
          <p:cNvPr id="3074" name="Picture 2">
            <a:extLst>
              <a:ext uri="{FF2B5EF4-FFF2-40B4-BE49-F238E27FC236}">
                <a16:creationId xmlns:a16="http://schemas.microsoft.com/office/drawing/2014/main" id="{D41069A5-DCBD-3669-5574-AF5AE92FA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9575" y="1022555"/>
            <a:ext cx="4746450" cy="38339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4CC6406-9765-FB9C-6896-EC5F4E0227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4258" y="1022555"/>
            <a:ext cx="4522685" cy="3713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448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199969" y="2199968"/>
            <a:ext cx="6858002" cy="2458066"/>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5400" b="1" u="sng" dirty="0">
                <a:solidFill>
                  <a:srgbClr val="FF6600"/>
                </a:solidFill>
              </a:rPr>
              <a:t>Cost of Trip</a:t>
            </a:r>
            <a:br>
              <a:rPr lang="en-US" sz="5400" b="1" u="sng" dirty="0">
                <a:solidFill>
                  <a:srgbClr val="FF6600"/>
                </a:solidFill>
              </a:rPr>
            </a:br>
            <a:endParaRPr lang="en-US" sz="5400" b="1" u="sng"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7354528" y="2761877"/>
            <a:ext cx="4584951" cy="2061831"/>
          </a:xfrm>
        </p:spPr>
        <p:txBody>
          <a:bodyPr>
            <a:noAutofit/>
          </a:bodyPr>
          <a:lstStyle/>
          <a:p>
            <a:pPr marL="342900" indent="-342900" algn="l">
              <a:buFont typeface="Arial" panose="020B0604020202020204" pitchFamily="34" charset="0"/>
              <a:buChar char="•"/>
            </a:pPr>
            <a:r>
              <a:rPr lang="en-US" sz="1600" dirty="0">
                <a:solidFill>
                  <a:srgbClr val="2D3B45"/>
                </a:solidFill>
                <a:latin typeface="Lato Extended"/>
              </a:rPr>
              <a:t>Here we can see the cost of trip with both companies combined. We can see that most trips do not exceed the cost of $1200.</a:t>
            </a:r>
          </a:p>
        </p:txBody>
      </p:sp>
      <p:pic>
        <p:nvPicPr>
          <p:cNvPr id="8194" name="Picture 2">
            <a:extLst>
              <a:ext uri="{FF2B5EF4-FFF2-40B4-BE49-F238E27FC236}">
                <a16:creationId xmlns:a16="http://schemas.microsoft.com/office/drawing/2014/main" id="{0B9EB73C-B077-B66C-FA66-8CCD75A7F0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3265" y="0"/>
            <a:ext cx="4129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372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052485" y="2052484"/>
            <a:ext cx="6858002" cy="2753033"/>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5400" b="1" u="sng" dirty="0">
                <a:solidFill>
                  <a:srgbClr val="FF6600"/>
                </a:solidFill>
              </a:rPr>
              <a:t>Gender</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082822" y="5657055"/>
            <a:ext cx="8778000" cy="739319"/>
          </a:xfrm>
        </p:spPr>
        <p:txBody>
          <a:bodyPr>
            <a:noAutofit/>
          </a:bodyPr>
          <a:lstStyle/>
          <a:p>
            <a:pPr marL="342900" indent="-342900" algn="l">
              <a:buFont typeface="Arial" panose="020B0604020202020204" pitchFamily="34" charset="0"/>
              <a:buChar char="•"/>
            </a:pPr>
            <a:r>
              <a:rPr lang="en-US" sz="1600" b="0" i="0" dirty="0">
                <a:solidFill>
                  <a:srgbClr val="2D3B45"/>
                </a:solidFill>
                <a:effectLst/>
                <a:latin typeface="Lato Extended"/>
              </a:rPr>
              <a:t>As we can see</a:t>
            </a:r>
            <a:r>
              <a:rPr lang="en-US" sz="1600" dirty="0">
                <a:solidFill>
                  <a:srgbClr val="2D3B45"/>
                </a:solidFill>
                <a:latin typeface="Lato Extended"/>
              </a:rPr>
              <a:t>, between both cab companies mostly males use pink and yellow cab. Even though mostly males use pink cab, the difference between male and female is minimal where the difference in yellow cab is greater.</a:t>
            </a:r>
          </a:p>
        </p:txBody>
      </p:sp>
      <p:pic>
        <p:nvPicPr>
          <p:cNvPr id="4098" name="Picture 2">
            <a:extLst>
              <a:ext uri="{FF2B5EF4-FFF2-40B4-BE49-F238E27FC236}">
                <a16:creationId xmlns:a16="http://schemas.microsoft.com/office/drawing/2014/main" id="{4CA75848-C0FA-D3B2-590A-FD92C3CE3B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822" y="176980"/>
            <a:ext cx="8863891" cy="5191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337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683776" y="1683774"/>
            <a:ext cx="6858002" cy="3490453"/>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5400" b="1" u="sng" dirty="0">
                <a:solidFill>
                  <a:srgbClr val="FF6600"/>
                </a:solidFill>
              </a:rPr>
              <a:t>Ride Preference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834580" y="5657055"/>
            <a:ext cx="8026241" cy="739319"/>
          </a:xfrm>
        </p:spPr>
        <p:txBody>
          <a:bodyPr>
            <a:noAutofit/>
          </a:bodyPr>
          <a:lstStyle/>
          <a:p>
            <a:pPr marL="342900" indent="-342900" algn="l">
              <a:buFont typeface="Arial" panose="020B0604020202020204" pitchFamily="34" charset="0"/>
              <a:buChar char="•"/>
            </a:pPr>
            <a:r>
              <a:rPr lang="en-US" sz="1600" b="0" i="0" dirty="0">
                <a:solidFill>
                  <a:srgbClr val="2D3B45"/>
                </a:solidFill>
                <a:effectLst/>
                <a:latin typeface="Lato Extended"/>
              </a:rPr>
              <a:t>As we can see</a:t>
            </a:r>
            <a:r>
              <a:rPr lang="en-US" sz="1600" dirty="0">
                <a:solidFill>
                  <a:srgbClr val="2D3B45"/>
                </a:solidFill>
                <a:latin typeface="Lato Extended"/>
              </a:rPr>
              <a:t>, between both cab companies most users tend to travel in yellow cab which ultimately means that yellow cab is the most popular cab company. In both cabs, </a:t>
            </a:r>
            <a:r>
              <a:rPr lang="en-US" sz="1600" dirty="0" err="1">
                <a:solidFill>
                  <a:srgbClr val="2D3B45"/>
                </a:solidFill>
                <a:latin typeface="Lato Extended"/>
              </a:rPr>
              <a:t>december</a:t>
            </a:r>
            <a:r>
              <a:rPr lang="en-US" sz="1600" dirty="0">
                <a:solidFill>
                  <a:srgbClr val="2D3B45"/>
                </a:solidFill>
                <a:latin typeface="Lato Extended"/>
              </a:rPr>
              <a:t> is the most popular month but yellow cab has more than double the rides.</a:t>
            </a:r>
          </a:p>
        </p:txBody>
      </p:sp>
      <p:pic>
        <p:nvPicPr>
          <p:cNvPr id="5122" name="Picture 2">
            <a:extLst>
              <a:ext uri="{FF2B5EF4-FFF2-40B4-BE49-F238E27FC236}">
                <a16:creationId xmlns:a16="http://schemas.microsoft.com/office/drawing/2014/main" id="{3B3F0E78-83CF-04C0-EDCA-C69EE58D10F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3435" y="143753"/>
            <a:ext cx="6636774" cy="5369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46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199969" y="2199968"/>
            <a:ext cx="6858002" cy="2458066"/>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5400" b="1" u="sng" dirty="0">
                <a:solidFill>
                  <a:srgbClr val="FF6600"/>
                </a:solidFill>
              </a:rPr>
              <a:t>Profit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644878" y="5894512"/>
            <a:ext cx="9215944" cy="739319"/>
          </a:xfrm>
        </p:spPr>
        <p:txBody>
          <a:bodyPr>
            <a:noAutofit/>
          </a:bodyPr>
          <a:lstStyle/>
          <a:p>
            <a:pPr marL="342900" indent="-342900" algn="l">
              <a:buFont typeface="Arial" panose="020B0604020202020204" pitchFamily="34" charset="0"/>
              <a:buChar char="•"/>
            </a:pPr>
            <a:r>
              <a:rPr lang="en-US" sz="1600" dirty="0">
                <a:solidFill>
                  <a:srgbClr val="2D3B45"/>
                </a:solidFill>
                <a:latin typeface="Lato Extended"/>
              </a:rPr>
              <a:t>Previously, it was found that yellow cab was the most popular cab. By looking at the profits between both cabs we can see that the result of more popularity is more profit generated. Yellow cab generates more profit than pink cab.</a:t>
            </a:r>
          </a:p>
        </p:txBody>
      </p:sp>
      <p:pic>
        <p:nvPicPr>
          <p:cNvPr id="6146" name="Picture 2">
            <a:extLst>
              <a:ext uri="{FF2B5EF4-FFF2-40B4-BE49-F238E27FC236}">
                <a16:creationId xmlns:a16="http://schemas.microsoft.com/office/drawing/2014/main" id="{F7573E96-DF37-5EC1-CE1B-24440FF9C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1780" y="224169"/>
            <a:ext cx="7183406" cy="5517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56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199969" y="2199968"/>
            <a:ext cx="6858002" cy="2458066"/>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5400" b="1" u="sng" dirty="0">
                <a:solidFill>
                  <a:srgbClr val="FF6600"/>
                </a:solidFill>
              </a:rPr>
              <a:t>Profit per city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644878" y="5894512"/>
            <a:ext cx="9215944" cy="739319"/>
          </a:xfrm>
        </p:spPr>
        <p:txBody>
          <a:bodyPr>
            <a:noAutofit/>
          </a:bodyPr>
          <a:lstStyle/>
          <a:p>
            <a:pPr marL="342900" indent="-342900" algn="l">
              <a:buFont typeface="Arial" panose="020B0604020202020204" pitchFamily="34" charset="0"/>
              <a:buChar char="•"/>
            </a:pPr>
            <a:r>
              <a:rPr lang="en-US" sz="1600" dirty="0">
                <a:solidFill>
                  <a:srgbClr val="2D3B45"/>
                </a:solidFill>
                <a:latin typeface="Lato Extended"/>
              </a:rPr>
              <a:t>By looking at this bar plot, we can see that New York generates the most profit for both cab companies with yellow cab generating the most profit.</a:t>
            </a:r>
          </a:p>
        </p:txBody>
      </p:sp>
      <p:pic>
        <p:nvPicPr>
          <p:cNvPr id="7170" name="Picture 2">
            <a:extLst>
              <a:ext uri="{FF2B5EF4-FFF2-40B4-BE49-F238E27FC236}">
                <a16:creationId xmlns:a16="http://schemas.microsoft.com/office/drawing/2014/main" id="{E6463A77-5547-2942-4FCA-B541CFCBDEF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8066" y="419440"/>
            <a:ext cx="9638609" cy="508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954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968911" y="1968910"/>
            <a:ext cx="6858002" cy="2920182"/>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4400" b="1" u="sng" dirty="0">
                <a:solidFill>
                  <a:srgbClr val="FF6600"/>
                </a:solidFill>
              </a:rPr>
              <a:t>Hypothesis</a:t>
            </a:r>
            <a:br>
              <a:rPr lang="en-US" sz="4400" b="1" u="sng" dirty="0">
                <a:solidFill>
                  <a:srgbClr val="FF6600"/>
                </a:solidFill>
              </a:rPr>
            </a:br>
            <a:r>
              <a:rPr lang="en-US" sz="4400" b="1" u="sng" dirty="0">
                <a:solidFill>
                  <a:srgbClr val="FF6600"/>
                </a:solidFill>
              </a:rPr>
              <a:t>#1</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pic>
        <p:nvPicPr>
          <p:cNvPr id="9" name="Picture 8">
            <a:extLst>
              <a:ext uri="{FF2B5EF4-FFF2-40B4-BE49-F238E27FC236}">
                <a16:creationId xmlns:a16="http://schemas.microsoft.com/office/drawing/2014/main" id="{544DAE5A-098C-DAA5-98F2-94D3F31CEBB8}"/>
              </a:ext>
            </a:extLst>
          </p:cNvPr>
          <p:cNvPicPr>
            <a:picLocks noChangeAspect="1"/>
          </p:cNvPicPr>
          <p:nvPr/>
        </p:nvPicPr>
        <p:blipFill>
          <a:blip r:embed="rId3"/>
          <a:stretch>
            <a:fillRect/>
          </a:stretch>
        </p:blipFill>
        <p:spPr>
          <a:xfrm>
            <a:off x="3042364" y="1219200"/>
            <a:ext cx="8935579" cy="3854401"/>
          </a:xfrm>
          <a:prstGeom prst="rect">
            <a:avLst/>
          </a:prstGeom>
        </p:spPr>
      </p:pic>
    </p:spTree>
    <p:extLst>
      <p:ext uri="{BB962C8B-B14F-4D97-AF65-F5344CB8AC3E}">
        <p14:creationId xmlns:p14="http://schemas.microsoft.com/office/powerpoint/2010/main" val="2614969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968911" y="1968910"/>
            <a:ext cx="6858002" cy="2920182"/>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4400" b="1" u="sng" dirty="0">
                <a:solidFill>
                  <a:srgbClr val="FF6600"/>
                </a:solidFill>
              </a:rPr>
              <a:t>Hypothesis</a:t>
            </a:r>
            <a:br>
              <a:rPr lang="en-US" sz="4400" b="1" u="sng" dirty="0">
                <a:solidFill>
                  <a:srgbClr val="FF6600"/>
                </a:solidFill>
              </a:rPr>
            </a:br>
            <a:r>
              <a:rPr lang="en-US" sz="4400" b="1" u="sng" dirty="0">
                <a:solidFill>
                  <a:srgbClr val="FF6600"/>
                </a:solidFill>
              </a:rPr>
              <a:t>#2</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pic>
        <p:nvPicPr>
          <p:cNvPr id="5" name="Picture 4">
            <a:extLst>
              <a:ext uri="{FF2B5EF4-FFF2-40B4-BE49-F238E27FC236}">
                <a16:creationId xmlns:a16="http://schemas.microsoft.com/office/drawing/2014/main" id="{C6CE1A55-910B-7D02-127B-818DF2D15113}"/>
              </a:ext>
            </a:extLst>
          </p:cNvPr>
          <p:cNvPicPr>
            <a:picLocks noChangeAspect="1"/>
          </p:cNvPicPr>
          <p:nvPr/>
        </p:nvPicPr>
        <p:blipFill>
          <a:blip r:embed="rId3"/>
          <a:stretch>
            <a:fillRect/>
          </a:stretch>
        </p:blipFill>
        <p:spPr>
          <a:xfrm>
            <a:off x="3002948" y="1258529"/>
            <a:ext cx="9189051" cy="4077484"/>
          </a:xfrm>
          <a:prstGeom prst="rect">
            <a:avLst/>
          </a:prstGeom>
        </p:spPr>
      </p:pic>
    </p:spTree>
    <p:extLst>
      <p:ext uri="{BB962C8B-B14F-4D97-AF65-F5344CB8AC3E}">
        <p14:creationId xmlns:p14="http://schemas.microsoft.com/office/powerpoint/2010/main" val="1928514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968911" y="1968910"/>
            <a:ext cx="6858002" cy="2920182"/>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4400" b="1" u="sng" dirty="0">
                <a:solidFill>
                  <a:srgbClr val="FF6600"/>
                </a:solidFill>
              </a:rPr>
              <a:t>Hypothesis</a:t>
            </a:r>
            <a:br>
              <a:rPr lang="en-US" sz="4400" b="1" u="sng" dirty="0">
                <a:solidFill>
                  <a:srgbClr val="FF6600"/>
                </a:solidFill>
              </a:rPr>
            </a:br>
            <a:r>
              <a:rPr lang="en-US" sz="4400" b="1" u="sng" dirty="0">
                <a:solidFill>
                  <a:srgbClr val="FF6600"/>
                </a:solidFill>
              </a:rPr>
              <a:t>#3</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pic>
        <p:nvPicPr>
          <p:cNvPr id="6" name="Picture 5">
            <a:extLst>
              <a:ext uri="{FF2B5EF4-FFF2-40B4-BE49-F238E27FC236}">
                <a16:creationId xmlns:a16="http://schemas.microsoft.com/office/drawing/2014/main" id="{D2BB14B4-4139-DB7A-1418-8A2FA38B9C7C}"/>
              </a:ext>
            </a:extLst>
          </p:cNvPr>
          <p:cNvPicPr>
            <a:picLocks noChangeAspect="1"/>
          </p:cNvPicPr>
          <p:nvPr/>
        </p:nvPicPr>
        <p:blipFill>
          <a:blip r:embed="rId3"/>
          <a:stretch>
            <a:fillRect/>
          </a:stretch>
        </p:blipFill>
        <p:spPr>
          <a:xfrm>
            <a:off x="2920181" y="1611415"/>
            <a:ext cx="9271819" cy="3635169"/>
          </a:xfrm>
          <a:prstGeom prst="rect">
            <a:avLst/>
          </a:prstGeom>
        </p:spPr>
      </p:pic>
    </p:spTree>
    <p:extLst>
      <p:ext uri="{BB962C8B-B14F-4D97-AF65-F5344CB8AC3E}">
        <p14:creationId xmlns:p14="http://schemas.microsoft.com/office/powerpoint/2010/main" val="1848168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968911" y="1968910"/>
            <a:ext cx="6858002" cy="2920182"/>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4400" b="1" u="sng" dirty="0">
                <a:solidFill>
                  <a:srgbClr val="FF6600"/>
                </a:solidFill>
              </a:rPr>
              <a:t>Hypothesis</a:t>
            </a:r>
            <a:br>
              <a:rPr lang="en-US" sz="4400" b="1" u="sng" dirty="0">
                <a:solidFill>
                  <a:srgbClr val="FF6600"/>
                </a:solidFill>
              </a:rPr>
            </a:br>
            <a:r>
              <a:rPr lang="en-US" sz="4400" b="1" u="sng" dirty="0">
                <a:solidFill>
                  <a:srgbClr val="FF6600"/>
                </a:solidFill>
              </a:rPr>
              <a:t>#4</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pic>
        <p:nvPicPr>
          <p:cNvPr id="5" name="Picture 4">
            <a:extLst>
              <a:ext uri="{FF2B5EF4-FFF2-40B4-BE49-F238E27FC236}">
                <a16:creationId xmlns:a16="http://schemas.microsoft.com/office/drawing/2014/main" id="{937D1D44-FD21-7910-43A7-C7D3E86403BA}"/>
              </a:ext>
            </a:extLst>
          </p:cNvPr>
          <p:cNvPicPr>
            <a:picLocks noChangeAspect="1"/>
          </p:cNvPicPr>
          <p:nvPr/>
        </p:nvPicPr>
        <p:blipFill>
          <a:blip r:embed="rId3"/>
          <a:stretch>
            <a:fillRect/>
          </a:stretch>
        </p:blipFill>
        <p:spPr>
          <a:xfrm>
            <a:off x="2920181" y="1560320"/>
            <a:ext cx="9271819" cy="3911945"/>
          </a:xfrm>
          <a:prstGeom prst="rect">
            <a:avLst/>
          </a:prstGeom>
        </p:spPr>
      </p:pic>
    </p:spTree>
    <p:extLst>
      <p:ext uri="{BB962C8B-B14F-4D97-AF65-F5344CB8AC3E}">
        <p14:creationId xmlns:p14="http://schemas.microsoft.com/office/powerpoint/2010/main" val="137944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84640"/>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968911" y="1968910"/>
            <a:ext cx="6858002" cy="2920182"/>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4400" b="1" u="sng" dirty="0">
                <a:solidFill>
                  <a:srgbClr val="FF6600"/>
                </a:solidFill>
              </a:rPr>
              <a:t>Conclusion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pic>
        <p:nvPicPr>
          <p:cNvPr id="6" name="Picture 5">
            <a:extLst>
              <a:ext uri="{FF2B5EF4-FFF2-40B4-BE49-F238E27FC236}">
                <a16:creationId xmlns:a16="http://schemas.microsoft.com/office/drawing/2014/main" id="{9932CD37-88FE-584D-E92D-7D6CEB9A4C92}"/>
              </a:ext>
            </a:extLst>
          </p:cNvPr>
          <p:cNvPicPr>
            <a:picLocks noChangeAspect="1"/>
          </p:cNvPicPr>
          <p:nvPr/>
        </p:nvPicPr>
        <p:blipFill>
          <a:blip r:embed="rId3"/>
          <a:stretch>
            <a:fillRect/>
          </a:stretch>
        </p:blipFill>
        <p:spPr>
          <a:xfrm>
            <a:off x="2920181" y="1976284"/>
            <a:ext cx="9193533" cy="2011620"/>
          </a:xfrm>
          <a:prstGeom prst="rect">
            <a:avLst/>
          </a:prstGeom>
        </p:spPr>
      </p:pic>
    </p:spTree>
    <p:extLst>
      <p:ext uri="{BB962C8B-B14F-4D97-AF65-F5344CB8AC3E}">
        <p14:creationId xmlns:p14="http://schemas.microsoft.com/office/powerpoint/2010/main" val="503146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sz="6000" b="1" dirty="0">
                <a:solidFill>
                  <a:srgbClr val="FF6600"/>
                </a:solidFill>
              </a:rPr>
            </a:br>
            <a:r>
              <a:rPr lang="en-US" sz="6000" b="1" dirty="0">
                <a:solidFill>
                  <a:srgbClr val="FF6600"/>
                </a:solidFill>
              </a:rPr>
              <a:t>G2M Insight for Cab Investment Firm</a:t>
            </a:r>
            <a:br>
              <a:rPr lang="en-US" sz="6000" dirty="0">
                <a:solidFill>
                  <a:srgbClr val="FF6600"/>
                </a:solidFill>
              </a:rPr>
            </a:br>
            <a:r>
              <a:rPr lang="en-US" sz="4400" b="1" dirty="0"/>
              <a:t>Navodith Shankar</a:t>
            </a:r>
            <a:br>
              <a:rPr lang="en-US" sz="4400" b="1" dirty="0"/>
            </a:br>
            <a:r>
              <a:rPr lang="en-US" sz="4400" b="1" dirty="0"/>
              <a:t>02/21/2023</a:t>
            </a:r>
            <a:br>
              <a:rPr lang="en-US" sz="4400"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919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43051" y="1543050"/>
            <a:ext cx="6858002" cy="3771901"/>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5400" b="1" u="sng" dirty="0">
                <a:solidFill>
                  <a:srgbClr val="FF6600"/>
                </a:solidFill>
              </a:rPr>
              <a:t>Problem Statement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991986" y="1291703"/>
            <a:ext cx="7772122" cy="4274594"/>
          </a:xfrm>
        </p:spPr>
        <p:txBody>
          <a:bodyPr>
            <a:normAutofit/>
          </a:bodyPr>
          <a:lstStyle/>
          <a:p>
            <a:pPr marL="342900" indent="-342900" algn="l">
              <a:buFont typeface="Arial" panose="020B0604020202020204" pitchFamily="34" charset="0"/>
              <a:buChar char="•"/>
            </a:pPr>
            <a:r>
              <a:rPr lang="en-US" sz="2000"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marL="342900" indent="-342900" algn="l">
              <a:buFont typeface="Arial" panose="020B0604020202020204" pitchFamily="34" charset="0"/>
              <a:buChar char="•"/>
            </a:pPr>
            <a:r>
              <a:rPr lang="en-US" sz="2000" b="0" i="0" dirty="0">
                <a:solidFill>
                  <a:srgbClr val="2D3B45"/>
                </a:solidFill>
                <a:effectLst/>
                <a:latin typeface="Lato Extended"/>
              </a:rPr>
              <a:t>XYZ is interested in using your actionable insights to help them identify the right company to make their investment.</a:t>
            </a:r>
          </a:p>
          <a:p>
            <a:pPr algn="l"/>
            <a:endParaRPr lang="en-US" sz="2000" b="0" i="0" dirty="0">
              <a:solidFill>
                <a:srgbClr val="2D3B45"/>
              </a:solidFill>
              <a:effectLst/>
              <a:latin typeface="Lato Extended"/>
            </a:endParaRPr>
          </a:p>
          <a:p>
            <a:pPr marL="342900" indent="-342900" algn="l">
              <a:buFont typeface="Arial" panose="020B0604020202020204" pitchFamily="34" charset="0"/>
              <a:buChar char="•"/>
            </a:pPr>
            <a:r>
              <a:rPr lang="en-US" sz="2000" dirty="0">
                <a:solidFill>
                  <a:srgbClr val="2D3B45"/>
                </a:solidFill>
                <a:latin typeface="Lato Extended"/>
              </a:rPr>
              <a:t>Analysis:</a:t>
            </a:r>
          </a:p>
          <a:p>
            <a:pPr marL="800100" lvl="1" indent="-342900" algn="l">
              <a:buFont typeface="Arial" panose="020B0604020202020204" pitchFamily="34" charset="0"/>
              <a:buChar char="•"/>
            </a:pPr>
            <a:r>
              <a:rPr lang="en-US" sz="1600" dirty="0">
                <a:solidFill>
                  <a:srgbClr val="2D3B45"/>
                </a:solidFill>
                <a:latin typeface="Lato Extended"/>
              </a:rPr>
              <a:t>Find the most popular cab company</a:t>
            </a:r>
          </a:p>
          <a:p>
            <a:pPr marL="800100" lvl="1" indent="-342900" algn="l">
              <a:buFont typeface="Arial" panose="020B0604020202020204" pitchFamily="34" charset="0"/>
              <a:buChar char="•"/>
            </a:pPr>
            <a:r>
              <a:rPr lang="en-US" sz="1600" dirty="0">
                <a:solidFill>
                  <a:srgbClr val="2D3B45"/>
                </a:solidFill>
                <a:latin typeface="Lato Extended"/>
              </a:rPr>
              <a:t>Find the best cab company</a:t>
            </a:r>
          </a:p>
          <a:p>
            <a:pPr marL="800100" lvl="1" indent="-342900" algn="l">
              <a:buFont typeface="Arial" panose="020B0604020202020204" pitchFamily="34" charset="0"/>
              <a:buChar char="•"/>
            </a:pPr>
            <a:r>
              <a:rPr lang="en-US" sz="1600" dirty="0">
                <a:solidFill>
                  <a:srgbClr val="2D3B45"/>
                </a:solidFill>
                <a:latin typeface="Lato Extended"/>
              </a:rPr>
              <a:t>Find the best company for XYZ to invest in</a:t>
            </a:r>
          </a:p>
          <a:p>
            <a:pPr marL="800100" lvl="1" indent="-342900" algn="l">
              <a:buFont typeface="Arial" panose="020B0604020202020204" pitchFamily="34" charset="0"/>
              <a:buChar char="•"/>
            </a:pPr>
            <a:r>
              <a:rPr lang="en-US" sz="1600" dirty="0">
                <a:solidFill>
                  <a:srgbClr val="2D3B45"/>
                </a:solidFill>
                <a:latin typeface="Lato Extended"/>
              </a:rPr>
              <a:t>Test multiple hypothesis statements</a:t>
            </a:r>
            <a:endParaRPr lang="en-US" sz="1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43051" y="1543050"/>
            <a:ext cx="6858002" cy="3771901"/>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5400" b="1" u="sng" dirty="0">
                <a:solidFill>
                  <a:srgbClr val="FF6600"/>
                </a:solidFill>
              </a:rPr>
              <a:t>Data Sets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4044739" y="957596"/>
            <a:ext cx="7772122" cy="4274594"/>
          </a:xfrm>
        </p:spPr>
        <p:txBody>
          <a:bodyPr>
            <a:noAutofit/>
          </a:bodyPr>
          <a:lstStyle/>
          <a:p>
            <a:pPr marL="342900" indent="-342900" algn="l">
              <a:buFont typeface="Arial" panose="020B0604020202020204" pitchFamily="34" charset="0"/>
              <a:buChar char="•"/>
            </a:pPr>
            <a:r>
              <a:rPr lang="en-US" sz="2800" dirty="0" err="1">
                <a:solidFill>
                  <a:srgbClr val="2D3B45"/>
                </a:solidFill>
                <a:latin typeface="Lato Extended"/>
              </a:rPr>
              <a:t>Cab_Data</a:t>
            </a:r>
            <a:r>
              <a:rPr lang="en-US" sz="2800" dirty="0">
                <a:solidFill>
                  <a:srgbClr val="2D3B45"/>
                </a:solidFill>
                <a:latin typeface="Lato Extended"/>
              </a:rPr>
              <a:t> – This Data Set includes data about Pink and Yellow Cabs</a:t>
            </a:r>
          </a:p>
          <a:p>
            <a:pPr marL="342900" indent="-342900" algn="l">
              <a:buFont typeface="Arial" panose="020B0604020202020204" pitchFamily="34" charset="0"/>
              <a:buChar char="•"/>
            </a:pPr>
            <a:r>
              <a:rPr lang="en-US" sz="2800" b="0" i="0" dirty="0">
                <a:solidFill>
                  <a:srgbClr val="2D3B45"/>
                </a:solidFill>
                <a:effectLst/>
                <a:latin typeface="Lato Extended"/>
              </a:rPr>
              <a:t>City – This data set includes data about different US cities and users of each cab in each city</a:t>
            </a:r>
          </a:p>
          <a:p>
            <a:pPr marL="342900" indent="-342900" algn="l">
              <a:buFont typeface="Arial" panose="020B0604020202020204" pitchFamily="34" charset="0"/>
              <a:buChar char="•"/>
            </a:pPr>
            <a:r>
              <a:rPr lang="en-US" sz="2800" dirty="0">
                <a:solidFill>
                  <a:srgbClr val="2D3B45"/>
                </a:solidFill>
                <a:latin typeface="Lato Extended"/>
              </a:rPr>
              <a:t>Customer_ID – This data set includes data about the users of the cabs like their income and gender</a:t>
            </a:r>
          </a:p>
          <a:p>
            <a:pPr marL="342900" indent="-342900" algn="l">
              <a:buFont typeface="Arial" panose="020B0604020202020204" pitchFamily="34" charset="0"/>
              <a:buChar char="•"/>
            </a:pPr>
            <a:r>
              <a:rPr lang="en-US" sz="2800" b="0" i="0" dirty="0" err="1">
                <a:solidFill>
                  <a:srgbClr val="2D3B45"/>
                </a:solidFill>
                <a:effectLst/>
                <a:latin typeface="Lato Extended"/>
              </a:rPr>
              <a:t>Transaction_ID</a:t>
            </a:r>
            <a:r>
              <a:rPr lang="en-US" sz="2800" b="0" i="0" dirty="0">
                <a:solidFill>
                  <a:srgbClr val="2D3B45"/>
                </a:solidFill>
                <a:effectLst/>
                <a:latin typeface="Lato Extended"/>
              </a:rPr>
              <a:t> – This data set includes data about the details of transactions made by users of the cabs</a:t>
            </a:r>
          </a:p>
        </p:txBody>
      </p:sp>
    </p:spTree>
    <p:extLst>
      <p:ext uri="{BB962C8B-B14F-4D97-AF65-F5344CB8AC3E}">
        <p14:creationId xmlns:p14="http://schemas.microsoft.com/office/powerpoint/2010/main" val="844337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43051" y="1543050"/>
            <a:ext cx="6858002" cy="3771901"/>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5400" b="1" u="sng" dirty="0">
                <a:solidFill>
                  <a:srgbClr val="FF6600"/>
                </a:solidFill>
              </a:rPr>
              <a:t>City Population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4088700" y="5657055"/>
            <a:ext cx="7772122" cy="739319"/>
          </a:xfrm>
        </p:spPr>
        <p:txBody>
          <a:bodyPr>
            <a:noAutofit/>
          </a:bodyPr>
          <a:lstStyle/>
          <a:p>
            <a:pPr marL="342900" indent="-342900" algn="l">
              <a:buFont typeface="Arial" panose="020B0604020202020204" pitchFamily="34" charset="0"/>
              <a:buChar char="•"/>
            </a:pPr>
            <a:r>
              <a:rPr lang="en-US" sz="1600" b="0" i="0" dirty="0">
                <a:solidFill>
                  <a:srgbClr val="2D3B45"/>
                </a:solidFill>
                <a:effectLst/>
                <a:latin typeface="Lato Extended"/>
              </a:rPr>
              <a:t>As we can see, New York has the largest population percentage of 43.9%. We can presume that most users come from New York as it has the highest population. We can also presume that population of a city plays a major role in the number of users.</a:t>
            </a:r>
          </a:p>
        </p:txBody>
      </p:sp>
      <p:pic>
        <p:nvPicPr>
          <p:cNvPr id="5" name="Picture 4">
            <a:extLst>
              <a:ext uri="{FF2B5EF4-FFF2-40B4-BE49-F238E27FC236}">
                <a16:creationId xmlns:a16="http://schemas.microsoft.com/office/drawing/2014/main" id="{AE754B58-BCF9-2CD4-546D-44DC87A8CA65}"/>
              </a:ext>
            </a:extLst>
          </p:cNvPr>
          <p:cNvPicPr>
            <a:picLocks noChangeAspect="1"/>
          </p:cNvPicPr>
          <p:nvPr/>
        </p:nvPicPr>
        <p:blipFill>
          <a:blip r:embed="rId3"/>
          <a:stretch>
            <a:fillRect/>
          </a:stretch>
        </p:blipFill>
        <p:spPr>
          <a:xfrm>
            <a:off x="4471840" y="211031"/>
            <a:ext cx="7005841" cy="5446024"/>
          </a:xfrm>
          <a:prstGeom prst="rect">
            <a:avLst/>
          </a:prstGeom>
        </p:spPr>
      </p:pic>
    </p:spTree>
    <p:extLst>
      <p:ext uri="{BB962C8B-B14F-4D97-AF65-F5344CB8AC3E}">
        <p14:creationId xmlns:p14="http://schemas.microsoft.com/office/powerpoint/2010/main" val="1048390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43051" y="1543050"/>
            <a:ext cx="6858002" cy="3771901"/>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5400" b="1" u="sng" dirty="0">
                <a:solidFill>
                  <a:srgbClr val="FF6600"/>
                </a:solidFill>
              </a:rPr>
              <a:t>User Population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4088700" y="5657055"/>
            <a:ext cx="7772122" cy="739319"/>
          </a:xfrm>
        </p:spPr>
        <p:txBody>
          <a:bodyPr>
            <a:noAutofit/>
          </a:bodyPr>
          <a:lstStyle/>
          <a:p>
            <a:pPr marL="342900" indent="-342900" algn="l">
              <a:buFont typeface="Arial" panose="020B0604020202020204" pitchFamily="34" charset="0"/>
              <a:buChar char="•"/>
            </a:pPr>
            <a:r>
              <a:rPr lang="en-US" sz="1600" b="0" i="0" dirty="0">
                <a:solidFill>
                  <a:srgbClr val="2D3B45"/>
                </a:solidFill>
                <a:effectLst/>
                <a:latin typeface="Lato Extended"/>
              </a:rPr>
              <a:t>As we can see</a:t>
            </a:r>
            <a:r>
              <a:rPr lang="en-US" sz="1600" dirty="0">
                <a:solidFill>
                  <a:srgbClr val="2D3B45"/>
                </a:solidFill>
                <a:latin typeface="Lato Extended"/>
              </a:rPr>
              <a:t>, from what we presumed before, majority of users reside in New York with San Francisco being the second highest in user population. From this we can conclude that city population heavily affects user population in each city.</a:t>
            </a:r>
            <a:endParaRPr lang="en-US" sz="1600" b="0" i="0" dirty="0">
              <a:solidFill>
                <a:srgbClr val="2D3B45"/>
              </a:solidFill>
              <a:effectLst/>
              <a:latin typeface="Lato Extended"/>
            </a:endParaRPr>
          </a:p>
        </p:txBody>
      </p:sp>
      <p:pic>
        <p:nvPicPr>
          <p:cNvPr id="1026" name="Picture 2">
            <a:extLst>
              <a:ext uri="{FF2B5EF4-FFF2-40B4-BE49-F238E27FC236}">
                <a16:creationId xmlns:a16="http://schemas.microsoft.com/office/drawing/2014/main" id="{346E0C76-00B8-0557-FD02-840109CC8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102" y="646867"/>
            <a:ext cx="7745805" cy="4531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987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84525" y="1484524"/>
            <a:ext cx="6858002" cy="3888954"/>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5400" b="1" u="sng" dirty="0">
                <a:solidFill>
                  <a:srgbClr val="FF6600"/>
                </a:solidFill>
              </a:rPr>
              <a:t>Common Trip Distance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4088700" y="5657055"/>
            <a:ext cx="7772122" cy="739319"/>
          </a:xfrm>
        </p:spPr>
        <p:txBody>
          <a:bodyPr>
            <a:noAutofit/>
          </a:bodyPr>
          <a:lstStyle/>
          <a:p>
            <a:pPr marL="342900" indent="-342900" algn="l">
              <a:buFont typeface="Arial" panose="020B0604020202020204" pitchFamily="34" charset="0"/>
              <a:buChar char="•"/>
            </a:pPr>
            <a:r>
              <a:rPr lang="en-US" sz="1600" b="0" i="0" dirty="0">
                <a:solidFill>
                  <a:srgbClr val="2D3B45"/>
                </a:solidFill>
                <a:effectLst/>
                <a:latin typeface="Lato Extended"/>
              </a:rPr>
              <a:t>As we can see</a:t>
            </a:r>
            <a:r>
              <a:rPr lang="en-US" sz="1600" dirty="0">
                <a:solidFill>
                  <a:srgbClr val="2D3B45"/>
                </a:solidFill>
                <a:latin typeface="Lato Extended"/>
              </a:rPr>
              <a:t>, between both cab companies the most travelled distance is 2km. This makes sense as most people in cities travel short distances.</a:t>
            </a:r>
            <a:endParaRPr lang="en-US" sz="1600" b="0" i="0" dirty="0">
              <a:solidFill>
                <a:srgbClr val="2D3B45"/>
              </a:solidFill>
              <a:effectLst/>
              <a:latin typeface="Lato Extended"/>
            </a:endParaRPr>
          </a:p>
        </p:txBody>
      </p:sp>
      <p:pic>
        <p:nvPicPr>
          <p:cNvPr id="2052" name="Picture 4">
            <a:extLst>
              <a:ext uri="{FF2B5EF4-FFF2-40B4-BE49-F238E27FC236}">
                <a16:creationId xmlns:a16="http://schemas.microsoft.com/office/drawing/2014/main" id="{C419FD72-DA14-02B1-3B65-F87FEDC5C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1459" y="618330"/>
            <a:ext cx="5857875" cy="503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640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84525" y="1484524"/>
            <a:ext cx="6858002" cy="3888954"/>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5400" b="1" u="sng" dirty="0">
                <a:solidFill>
                  <a:srgbClr val="FF6600"/>
                </a:solidFill>
              </a:rPr>
              <a:t>Method of Payment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4088700" y="5657055"/>
            <a:ext cx="7772122" cy="739319"/>
          </a:xfrm>
        </p:spPr>
        <p:txBody>
          <a:bodyPr>
            <a:noAutofit/>
          </a:bodyPr>
          <a:lstStyle/>
          <a:p>
            <a:pPr marL="342900" indent="-342900" algn="l">
              <a:buFont typeface="Arial" panose="020B0604020202020204" pitchFamily="34" charset="0"/>
              <a:buChar char="•"/>
            </a:pPr>
            <a:r>
              <a:rPr lang="en-US" sz="1600" b="0" i="0" dirty="0">
                <a:solidFill>
                  <a:srgbClr val="2D3B45"/>
                </a:solidFill>
                <a:effectLst/>
                <a:latin typeface="Lato Extended"/>
              </a:rPr>
              <a:t>As we can see</a:t>
            </a:r>
            <a:r>
              <a:rPr lang="en-US" sz="1600" dirty="0">
                <a:solidFill>
                  <a:srgbClr val="2D3B45"/>
                </a:solidFill>
                <a:latin typeface="Lato Extended"/>
              </a:rPr>
              <a:t>, between both cab companies most users pay via card, but we can also see a huge difference in the number of payments made between both cabs. Yellow cab has a larger number of payments, this yields that more users use yellow cab instead of pink cab. </a:t>
            </a:r>
          </a:p>
        </p:txBody>
      </p:sp>
      <p:pic>
        <p:nvPicPr>
          <p:cNvPr id="1026" name="Picture 2">
            <a:extLst>
              <a:ext uri="{FF2B5EF4-FFF2-40B4-BE49-F238E27FC236}">
                <a16:creationId xmlns:a16="http://schemas.microsoft.com/office/drawing/2014/main" id="{4183EA91-D10C-2C56-3DBD-DF55612DE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861" y="609599"/>
            <a:ext cx="7520879" cy="4404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933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244214" y="2244213"/>
            <a:ext cx="6858002" cy="2369575"/>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4800" b="1" u="sng" dirty="0">
                <a:solidFill>
                  <a:srgbClr val="FF6600"/>
                </a:solidFill>
              </a:rPr>
              <a:t>Price </a:t>
            </a:r>
            <a:br>
              <a:rPr lang="en-US" sz="4800" b="1" u="sng" dirty="0">
                <a:solidFill>
                  <a:srgbClr val="FF6600"/>
                </a:solidFill>
              </a:rPr>
            </a:br>
            <a:r>
              <a:rPr lang="en-US" sz="4800" b="1" u="sng" dirty="0">
                <a:solidFill>
                  <a:srgbClr val="FF6600"/>
                </a:solidFill>
              </a:rPr>
              <a:t>Charged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733368" y="5657055"/>
            <a:ext cx="9127454" cy="739319"/>
          </a:xfrm>
        </p:spPr>
        <p:txBody>
          <a:bodyPr>
            <a:noAutofit/>
          </a:bodyPr>
          <a:lstStyle/>
          <a:p>
            <a:pPr marL="342900" indent="-342900" algn="l">
              <a:buFont typeface="Arial" panose="020B0604020202020204" pitchFamily="34" charset="0"/>
              <a:buChar char="•"/>
            </a:pPr>
            <a:r>
              <a:rPr lang="en-US" sz="1600" b="0" i="0" dirty="0">
                <a:solidFill>
                  <a:srgbClr val="2D3B45"/>
                </a:solidFill>
                <a:effectLst/>
                <a:latin typeface="Lato Extended"/>
              </a:rPr>
              <a:t>As we can see</a:t>
            </a:r>
            <a:r>
              <a:rPr lang="en-US" sz="1600" dirty="0">
                <a:solidFill>
                  <a:srgbClr val="2D3B45"/>
                </a:solidFill>
                <a:latin typeface="Lato Extended"/>
              </a:rPr>
              <a:t>, between both cab companies pink cab charges users less compared to yellow cab. Yellow cab has charged close to $2000 whereas pink cab has never charged more than $1400.</a:t>
            </a:r>
          </a:p>
        </p:txBody>
      </p:sp>
      <p:pic>
        <p:nvPicPr>
          <p:cNvPr id="2050" name="Picture 2">
            <a:extLst>
              <a:ext uri="{FF2B5EF4-FFF2-40B4-BE49-F238E27FC236}">
                <a16:creationId xmlns:a16="http://schemas.microsoft.com/office/drawing/2014/main" id="{E0633163-0443-0FBC-8C63-7F9D1C897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9575" y="757084"/>
            <a:ext cx="4861381" cy="39912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FAD813E-54BE-6076-0797-189A6B220E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0956" y="761422"/>
            <a:ext cx="4788002" cy="3931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2821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236</TotalTime>
  <Words>769</Words>
  <Application>Microsoft Office PowerPoint</Application>
  <PresentationFormat>Widescreen</PresentationFormat>
  <Paragraphs>57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Lato Extended</vt:lpstr>
      <vt:lpstr>Office Theme</vt:lpstr>
      <vt:lpstr>PowerPoint Presentation</vt:lpstr>
      <vt:lpstr>   Agenda</vt:lpstr>
      <vt:lpstr>  Problem Statement</vt:lpstr>
      <vt:lpstr>  Data Sets</vt:lpstr>
      <vt:lpstr>  City Population</vt:lpstr>
      <vt:lpstr>  User Population</vt:lpstr>
      <vt:lpstr>  Common Trip Distance</vt:lpstr>
      <vt:lpstr>  Method of Payment</vt:lpstr>
      <vt:lpstr>  Price  Charged </vt:lpstr>
      <vt:lpstr>  Cost of Trip</vt:lpstr>
      <vt:lpstr>  Cost of Trip </vt:lpstr>
      <vt:lpstr>  Gender</vt:lpstr>
      <vt:lpstr>  Ride Preference</vt:lpstr>
      <vt:lpstr>  Profit</vt:lpstr>
      <vt:lpstr>  Profit per city</vt:lpstr>
      <vt:lpstr>  Hypothesis #1</vt:lpstr>
      <vt:lpstr>  Hypothesis #2</vt:lpstr>
      <vt:lpstr>  Hypothesis #3</vt:lpstr>
      <vt:lpstr>  Hypothesis #4</vt:lpstr>
      <vt:lpstr>  Conclusion</vt:lpstr>
      <vt:lpstr> G2M Insight for Cab Investment Firm Navodith Shankar 02/21/2023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Shankar, Navodith</dc:creator>
  <cp:lastModifiedBy>Shankar, Navodith</cp:lastModifiedBy>
  <cp:revision>2</cp:revision>
  <dcterms:created xsi:type="dcterms:W3CDTF">2023-02-19T17:32:23Z</dcterms:created>
  <dcterms:modified xsi:type="dcterms:W3CDTF">2023-02-20T21:45:36Z</dcterms:modified>
</cp:coreProperties>
</file>