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89" r:id="rId4"/>
    <p:sldId id="268" r:id="rId5"/>
    <p:sldId id="290" r:id="rId6"/>
    <p:sldId id="270" r:id="rId7"/>
    <p:sldId id="291" r:id="rId8"/>
    <p:sldId id="271" r:id="rId9"/>
    <p:sldId id="272" r:id="rId10"/>
    <p:sldId id="273" r:id="rId11"/>
    <p:sldId id="274" r:id="rId12"/>
    <p:sldId id="287" r:id="rId13"/>
    <p:sldId id="288" r:id="rId14"/>
    <p:sldId id="276" r:id="rId15"/>
    <p:sldId id="281" r:id="rId16"/>
    <p:sldId id="277" r:id="rId17"/>
    <p:sldId id="278" r:id="rId18"/>
    <p:sldId id="292" r:id="rId19"/>
    <p:sldId id="293"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p:scale>
          <a:sx n="75" d="100"/>
          <a:sy n="75" d="100"/>
        </p:scale>
        <p:origin x="94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s229@njit.edu"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58590" y="1829736"/>
            <a:ext cx="4988417" cy="4616648"/>
          </a:xfrm>
          <a:prstGeom prst="rect">
            <a:avLst/>
          </a:prstGeom>
          <a:solidFill>
            <a:srgbClr val="3B3B3B"/>
          </a:solidFill>
        </p:spPr>
        <p:txBody>
          <a:bodyPr wrap="none" rtlCol="0">
            <a:spAutoFit/>
          </a:bodyPr>
          <a:lstStyle/>
          <a:p>
            <a:r>
              <a:rPr lang="en-US" sz="5400" dirty="0">
                <a:solidFill>
                  <a:srgbClr val="FF6600"/>
                </a:solidFill>
              </a:rPr>
              <a:t>Cross Selling EDA</a:t>
            </a:r>
          </a:p>
          <a:p>
            <a:r>
              <a:rPr lang="en-US" sz="4000" dirty="0"/>
              <a:t>Navodith Shankar</a:t>
            </a:r>
          </a:p>
          <a:p>
            <a:r>
              <a:rPr lang="en-US" sz="4000" dirty="0">
                <a:hlinkClick r:id="rId3"/>
              </a:rPr>
              <a:t>ns229@njit.edu</a:t>
            </a:r>
            <a:endParaRPr lang="en-US" sz="4000" dirty="0"/>
          </a:p>
          <a:p>
            <a:r>
              <a:rPr lang="en-US" sz="4000" dirty="0"/>
              <a:t>United States</a:t>
            </a:r>
          </a:p>
          <a:p>
            <a:r>
              <a:rPr lang="en-US" sz="4000" dirty="0"/>
              <a:t>NJIT</a:t>
            </a:r>
          </a:p>
          <a:p>
            <a:r>
              <a:rPr lang="en-US" sz="4000" dirty="0"/>
              <a:t>Data Analyst</a:t>
            </a:r>
          </a:p>
          <a:p>
            <a:r>
              <a:rPr lang="en-US" sz="4000" dirty="0"/>
              <a:t>04/16/2023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84525" y="1484524"/>
            <a:ext cx="6858002" cy="3888954"/>
          </a:xfrm>
          <a:solidFill>
            <a:srgbClr val="3B3B3B"/>
          </a:solidFill>
        </p:spPr>
        <p:txBody>
          <a:bodyPr vert="vert270" anchor="t" anchorCtr="0">
            <a:normAutofit/>
          </a:bodyPr>
          <a:lstStyle/>
          <a:p>
            <a:br>
              <a:rPr lang="en-US" sz="5400" b="1" u="sng" dirty="0">
                <a:solidFill>
                  <a:srgbClr val="FF6600"/>
                </a:solidFill>
              </a:rPr>
            </a:br>
            <a:br>
              <a:rPr lang="en-US" sz="5400" b="1" u="sng" dirty="0">
                <a:solidFill>
                  <a:srgbClr val="FF6600"/>
                </a:solidFill>
              </a:rPr>
            </a:br>
            <a:r>
              <a:rPr lang="en-US" sz="5400" b="1" u="sng" dirty="0">
                <a:solidFill>
                  <a:srgbClr val="FF6600"/>
                </a:solidFill>
              </a:rPr>
              <a:t>Customer Type</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767056"/>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4088700" y="5657055"/>
            <a:ext cx="7772122" cy="739319"/>
          </a:xfrm>
        </p:spPr>
        <p:txBody>
          <a:bodyPr>
            <a:noAutofit/>
          </a:bodyPr>
          <a:lstStyle/>
          <a:p>
            <a:pPr marL="342900" indent="-342900" algn="l">
              <a:buFont typeface="Arial" panose="020B0604020202020204" pitchFamily="34" charset="0"/>
              <a:buChar char="•"/>
            </a:pPr>
            <a:r>
              <a:rPr lang="en-US" sz="1600" b="0" i="0" dirty="0">
                <a:solidFill>
                  <a:srgbClr val="2D3B45"/>
                </a:solidFill>
                <a:effectLst/>
                <a:latin typeface="Lato Extended"/>
              </a:rPr>
              <a:t>As we can see</a:t>
            </a:r>
            <a:r>
              <a:rPr lang="en-US" sz="1600" dirty="0">
                <a:solidFill>
                  <a:srgbClr val="2D3B45"/>
                </a:solidFill>
                <a:latin typeface="Lato Extended"/>
              </a:rPr>
              <a:t>, the only customer types are 1 and 3 which is First/Primary and Former Primary with a lot of customers being primary customers with count of over 800,000. In the dataset, there is a very small amount of Former Primary customers but it is so small it cannot be illustrated.</a:t>
            </a:r>
            <a:endParaRPr lang="en-US" sz="1600" b="0" i="0" dirty="0">
              <a:solidFill>
                <a:srgbClr val="2D3B45"/>
              </a:solidFill>
              <a:effectLst/>
              <a:latin typeface="Lato Extended"/>
            </a:endParaRPr>
          </a:p>
        </p:txBody>
      </p:sp>
      <p:pic>
        <p:nvPicPr>
          <p:cNvPr id="3074" name="Picture 2">
            <a:extLst>
              <a:ext uri="{FF2B5EF4-FFF2-40B4-BE49-F238E27FC236}">
                <a16:creationId xmlns:a16="http://schemas.microsoft.com/office/drawing/2014/main" id="{F200F0BD-44BC-35FB-4A2B-A56E7D07D7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1548" y="723583"/>
            <a:ext cx="5686425"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5640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84525" y="1484524"/>
            <a:ext cx="6858002" cy="3888954"/>
          </a:xfrm>
          <a:solidFill>
            <a:srgbClr val="3B3B3B"/>
          </a:solidFill>
        </p:spPr>
        <p:txBody>
          <a:bodyPr vert="vert270" anchor="t" anchorCtr="0">
            <a:normAutofit/>
          </a:bodyPr>
          <a:lstStyle/>
          <a:p>
            <a:br>
              <a:rPr lang="en-US" sz="5400" b="1" u="sng" dirty="0">
                <a:solidFill>
                  <a:srgbClr val="FF6600"/>
                </a:solidFill>
              </a:rPr>
            </a:br>
            <a:br>
              <a:rPr lang="en-US" sz="5400" b="1" u="sng" dirty="0">
                <a:solidFill>
                  <a:srgbClr val="FF6600"/>
                </a:solidFill>
              </a:rPr>
            </a:br>
            <a:r>
              <a:rPr lang="en-US" sz="5400" b="1" u="sng" dirty="0">
                <a:solidFill>
                  <a:srgbClr val="FF6600"/>
                </a:solidFill>
              </a:rPr>
              <a:t>Customer Relation</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767056"/>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4088700" y="5524853"/>
            <a:ext cx="7772122" cy="739319"/>
          </a:xfrm>
        </p:spPr>
        <p:txBody>
          <a:bodyPr>
            <a:noAutofit/>
          </a:bodyPr>
          <a:lstStyle/>
          <a:p>
            <a:pPr marL="342900" indent="-342900" algn="l">
              <a:buFont typeface="Arial" panose="020B0604020202020204" pitchFamily="34" charset="0"/>
              <a:buChar char="•"/>
            </a:pPr>
            <a:r>
              <a:rPr lang="en-US" sz="1600" b="0" i="0" dirty="0">
                <a:solidFill>
                  <a:srgbClr val="2D3B45"/>
                </a:solidFill>
                <a:effectLst/>
                <a:latin typeface="Lato Extended"/>
              </a:rPr>
              <a:t>As we can see</a:t>
            </a:r>
            <a:r>
              <a:rPr lang="en-US" sz="1600" dirty="0">
                <a:solidFill>
                  <a:srgbClr val="2D3B45"/>
                </a:solidFill>
                <a:latin typeface="Lato Extended"/>
              </a:rPr>
              <a:t>, there are only three types customer relations, Active, Inactive and Former customer. We can see that there is a high amount of Inactive users compared to Active users and almost no former customers. The exact number of Former customers can be seen in the dataset description. The numbers are so small it cannot be illustrated. </a:t>
            </a:r>
          </a:p>
        </p:txBody>
      </p:sp>
      <p:pic>
        <p:nvPicPr>
          <p:cNvPr id="4098" name="Picture 2">
            <a:extLst>
              <a:ext uri="{FF2B5EF4-FFF2-40B4-BE49-F238E27FC236}">
                <a16:creationId xmlns:a16="http://schemas.microsoft.com/office/drawing/2014/main" id="{9B4571CF-E8B4-D1E4-63D9-3FDCAA5E5D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8388" y="754063"/>
            <a:ext cx="5686425"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933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84525" y="1484524"/>
            <a:ext cx="6858002" cy="3888954"/>
          </a:xfrm>
          <a:solidFill>
            <a:srgbClr val="3B3B3B"/>
          </a:solidFill>
        </p:spPr>
        <p:txBody>
          <a:bodyPr vert="vert270" anchor="t" anchorCtr="0">
            <a:normAutofit/>
          </a:bodyPr>
          <a:lstStyle/>
          <a:p>
            <a:br>
              <a:rPr lang="en-US" sz="5400" b="1" u="sng" dirty="0">
                <a:solidFill>
                  <a:srgbClr val="FF6600"/>
                </a:solidFill>
              </a:rPr>
            </a:br>
            <a:br>
              <a:rPr lang="en-US" sz="5400" b="1" u="sng" dirty="0">
                <a:solidFill>
                  <a:srgbClr val="FF6600"/>
                </a:solidFill>
              </a:rPr>
            </a:br>
            <a:r>
              <a:rPr lang="en-US" sz="5400" b="1" u="sng" dirty="0">
                <a:solidFill>
                  <a:srgbClr val="FF6600"/>
                </a:solidFill>
              </a:rPr>
              <a:t>Customer-Spouse Relation</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767056"/>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4088700" y="5524853"/>
            <a:ext cx="7772122" cy="739319"/>
          </a:xfrm>
        </p:spPr>
        <p:txBody>
          <a:bodyPr>
            <a:noAutofit/>
          </a:bodyPr>
          <a:lstStyle/>
          <a:p>
            <a:pPr marL="342900" indent="-342900" algn="l">
              <a:buFont typeface="Arial" panose="020B0604020202020204" pitchFamily="34" charset="0"/>
              <a:buChar char="•"/>
            </a:pPr>
            <a:r>
              <a:rPr lang="en-US" sz="1600" b="0" i="0" dirty="0">
                <a:solidFill>
                  <a:srgbClr val="2D3B45"/>
                </a:solidFill>
                <a:effectLst/>
                <a:latin typeface="Lato Extended"/>
              </a:rPr>
              <a:t>As we can see, most customers are the spouse of an employee (N) whereas some customers are not the spouse of an employee (S)</a:t>
            </a:r>
            <a:endParaRPr lang="en-US" sz="1600" dirty="0">
              <a:solidFill>
                <a:srgbClr val="2D3B45"/>
              </a:solidFill>
              <a:latin typeface="Lato Extended"/>
            </a:endParaRPr>
          </a:p>
        </p:txBody>
      </p:sp>
      <p:pic>
        <p:nvPicPr>
          <p:cNvPr id="5122" name="Picture 2">
            <a:extLst>
              <a:ext uri="{FF2B5EF4-FFF2-40B4-BE49-F238E27FC236}">
                <a16:creationId xmlns:a16="http://schemas.microsoft.com/office/drawing/2014/main" id="{F9DDE042-9B98-B0FD-A18E-DB60AAE453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2533" y="774383"/>
            <a:ext cx="5438775"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496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84525" y="1484524"/>
            <a:ext cx="6858002" cy="3888954"/>
          </a:xfrm>
          <a:solidFill>
            <a:srgbClr val="3B3B3B"/>
          </a:solidFill>
        </p:spPr>
        <p:txBody>
          <a:bodyPr vert="vert270" anchor="t" anchorCtr="0">
            <a:normAutofit/>
          </a:bodyPr>
          <a:lstStyle/>
          <a:p>
            <a:br>
              <a:rPr lang="en-US" sz="5400" b="1" u="sng" dirty="0">
                <a:solidFill>
                  <a:srgbClr val="FF6600"/>
                </a:solidFill>
              </a:rPr>
            </a:br>
            <a:br>
              <a:rPr lang="en-US" sz="5400" b="1" u="sng" dirty="0">
                <a:solidFill>
                  <a:srgbClr val="FF6600"/>
                </a:solidFill>
              </a:rPr>
            </a:br>
            <a:r>
              <a:rPr lang="en-US" sz="5400" b="1" u="sng" dirty="0">
                <a:solidFill>
                  <a:srgbClr val="FF6600"/>
                </a:solidFill>
              </a:rPr>
              <a:t>Segmentation Analysis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767056"/>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4088700" y="5524853"/>
            <a:ext cx="7772122" cy="739319"/>
          </a:xfrm>
        </p:spPr>
        <p:txBody>
          <a:bodyPr>
            <a:noAutofit/>
          </a:bodyPr>
          <a:lstStyle/>
          <a:p>
            <a:pPr marL="342900" indent="-342900" algn="l">
              <a:buFont typeface="Arial" panose="020B0604020202020204" pitchFamily="34" charset="0"/>
              <a:buChar char="•"/>
            </a:pPr>
            <a:r>
              <a:rPr lang="en-US" sz="1600" b="0" i="0" dirty="0">
                <a:solidFill>
                  <a:srgbClr val="2D3B45"/>
                </a:solidFill>
                <a:effectLst/>
                <a:latin typeface="Lato Extended"/>
              </a:rPr>
              <a:t>As we can see, most customers are Individuals (02) with a count of over 500,000 and some customers are college graduates (03) and a small amount of customers are VIPS (01)</a:t>
            </a:r>
            <a:endParaRPr lang="en-US" sz="1600" dirty="0">
              <a:solidFill>
                <a:srgbClr val="2D3B45"/>
              </a:solidFill>
              <a:latin typeface="Lato Extended"/>
            </a:endParaRPr>
          </a:p>
        </p:txBody>
      </p:sp>
      <p:pic>
        <p:nvPicPr>
          <p:cNvPr id="6146" name="Picture 2">
            <a:extLst>
              <a:ext uri="{FF2B5EF4-FFF2-40B4-BE49-F238E27FC236}">
                <a16:creationId xmlns:a16="http://schemas.microsoft.com/office/drawing/2014/main" id="{A9F2972B-F5E2-93D6-F8F9-930FC1AAE5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9188" y="764223"/>
            <a:ext cx="5686425"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9407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573409" y="1573408"/>
            <a:ext cx="6858002" cy="3711185"/>
          </a:xfrm>
          <a:solidFill>
            <a:srgbClr val="3B3B3B"/>
          </a:solidFill>
        </p:spPr>
        <p:txBody>
          <a:bodyPr vert="vert270" anchor="t" anchorCtr="0">
            <a:normAutofit/>
          </a:bodyPr>
          <a:lstStyle/>
          <a:p>
            <a:br>
              <a:rPr lang="en-US" sz="5400" b="1" u="sng" dirty="0">
                <a:solidFill>
                  <a:srgbClr val="FF6600"/>
                </a:solidFill>
              </a:rPr>
            </a:br>
            <a:br>
              <a:rPr lang="en-US" sz="5400" b="1" u="sng" dirty="0">
                <a:solidFill>
                  <a:srgbClr val="FF6600"/>
                </a:solidFill>
              </a:rPr>
            </a:br>
            <a:br>
              <a:rPr lang="en-US" sz="5400" b="1" u="sng" dirty="0">
                <a:solidFill>
                  <a:srgbClr val="FF6600"/>
                </a:solidFill>
              </a:rPr>
            </a:br>
            <a:r>
              <a:rPr lang="en-US" sz="4800" b="1" u="sng" dirty="0">
                <a:solidFill>
                  <a:srgbClr val="FF6600"/>
                </a:solidFill>
              </a:rPr>
              <a:t>Correlation Heat Map</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767056"/>
            <a:ext cx="1654627" cy="994232"/>
          </a:xfrm>
          <a:prstGeom prst="rect">
            <a:avLst/>
          </a:prstGeom>
        </p:spPr>
      </p:pic>
      <p:pic>
        <p:nvPicPr>
          <p:cNvPr id="7170" name="Picture 2">
            <a:extLst>
              <a:ext uri="{FF2B5EF4-FFF2-40B4-BE49-F238E27FC236}">
                <a16:creationId xmlns:a16="http://schemas.microsoft.com/office/drawing/2014/main" id="{0425710E-A98F-2062-CD2E-7A858E7E18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9985" y="11182"/>
            <a:ext cx="6634480" cy="6750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6448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199969" y="2199968"/>
            <a:ext cx="6858002" cy="2458066"/>
          </a:xfrm>
          <a:solidFill>
            <a:srgbClr val="3B3B3B"/>
          </a:solidFill>
        </p:spPr>
        <p:txBody>
          <a:bodyPr vert="vert270" anchor="t" anchorCtr="0">
            <a:normAutofit/>
          </a:bodyPr>
          <a:lstStyle/>
          <a:p>
            <a:br>
              <a:rPr lang="en-US" sz="5400" b="1" u="sng" dirty="0">
                <a:solidFill>
                  <a:srgbClr val="FF6600"/>
                </a:solidFill>
              </a:rPr>
            </a:br>
            <a:br>
              <a:rPr lang="en-US" sz="5400" b="1" u="sng" dirty="0">
                <a:solidFill>
                  <a:srgbClr val="FF6600"/>
                </a:solidFill>
              </a:rPr>
            </a:br>
            <a:br>
              <a:rPr lang="en-US" sz="5400" b="1" u="sng" dirty="0">
                <a:solidFill>
                  <a:srgbClr val="FF6600"/>
                </a:solidFill>
              </a:rPr>
            </a:br>
            <a:r>
              <a:rPr lang="en-US" sz="5400" b="1" u="sng" dirty="0">
                <a:solidFill>
                  <a:srgbClr val="FF6600"/>
                </a:solidFill>
              </a:rPr>
              <a:t>Province Names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767056"/>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3641492" y="4623449"/>
            <a:ext cx="7748396" cy="1336647"/>
          </a:xfrm>
        </p:spPr>
        <p:txBody>
          <a:bodyPr>
            <a:noAutofit/>
          </a:bodyPr>
          <a:lstStyle/>
          <a:p>
            <a:pPr marL="342900" indent="-342900" algn="l">
              <a:buFont typeface="Arial" panose="020B0604020202020204" pitchFamily="34" charset="0"/>
              <a:buChar char="•"/>
            </a:pPr>
            <a:r>
              <a:rPr lang="en-US" sz="1600" dirty="0">
                <a:solidFill>
                  <a:srgbClr val="2D3B45"/>
                </a:solidFill>
                <a:latin typeface="Lato Extended"/>
              </a:rPr>
              <a:t>As we can see, the most popular province is Madrid with a count of almost 300,000 which the credit union can take advantage of. Most of the other provinces are not as popular as Madrid</a:t>
            </a:r>
          </a:p>
        </p:txBody>
      </p:sp>
      <p:pic>
        <p:nvPicPr>
          <p:cNvPr id="3" name="Picture 2">
            <a:extLst>
              <a:ext uri="{FF2B5EF4-FFF2-40B4-BE49-F238E27FC236}">
                <a16:creationId xmlns:a16="http://schemas.microsoft.com/office/drawing/2014/main" id="{8A73A82E-3CD3-3F52-6C3C-CC152BB412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8066" y="365760"/>
            <a:ext cx="9607248" cy="3814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6372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052485" y="2052484"/>
            <a:ext cx="6858002" cy="2753033"/>
          </a:xfrm>
          <a:solidFill>
            <a:srgbClr val="3B3B3B"/>
          </a:solidFill>
        </p:spPr>
        <p:txBody>
          <a:bodyPr vert="vert270" anchor="t" anchorCtr="0">
            <a:normAutofit/>
          </a:bodyPr>
          <a:lstStyle/>
          <a:p>
            <a:br>
              <a:rPr lang="en-US" sz="5400" b="1" u="sng" dirty="0">
                <a:solidFill>
                  <a:srgbClr val="FF6600"/>
                </a:solidFill>
              </a:rPr>
            </a:br>
            <a:br>
              <a:rPr lang="en-US" sz="5400" b="1" u="sng" dirty="0">
                <a:solidFill>
                  <a:srgbClr val="FF6600"/>
                </a:solidFill>
              </a:rPr>
            </a:br>
            <a:br>
              <a:rPr lang="en-US" sz="5400" b="1" u="sng" dirty="0">
                <a:solidFill>
                  <a:srgbClr val="FF6600"/>
                </a:solidFill>
              </a:rPr>
            </a:br>
            <a:r>
              <a:rPr lang="en-US" sz="5400" b="1" u="sng" dirty="0">
                <a:solidFill>
                  <a:srgbClr val="FF6600"/>
                </a:solidFill>
              </a:rPr>
              <a:t>Age</a:t>
            </a:r>
            <a:br>
              <a:rPr lang="en-US" sz="5400" b="1" u="sng" dirty="0">
                <a:solidFill>
                  <a:srgbClr val="FF6600"/>
                </a:solidFill>
              </a:rPr>
            </a:br>
            <a:endParaRPr lang="en-US" sz="5400" b="1" u="sng"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767056"/>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3082822" y="5657055"/>
            <a:ext cx="8778000" cy="739319"/>
          </a:xfrm>
        </p:spPr>
        <p:txBody>
          <a:bodyPr>
            <a:noAutofit/>
          </a:bodyPr>
          <a:lstStyle/>
          <a:p>
            <a:pPr marL="342900" indent="-342900" algn="l">
              <a:buFont typeface="Arial" panose="020B0604020202020204" pitchFamily="34" charset="0"/>
              <a:buChar char="•"/>
            </a:pPr>
            <a:r>
              <a:rPr lang="en-US" sz="1600" b="0" i="0" dirty="0">
                <a:solidFill>
                  <a:srgbClr val="2D3B45"/>
                </a:solidFill>
                <a:effectLst/>
                <a:latin typeface="Lato Extended"/>
              </a:rPr>
              <a:t>As we can see</a:t>
            </a:r>
            <a:r>
              <a:rPr lang="en-US" sz="1600" dirty="0">
                <a:solidFill>
                  <a:srgbClr val="2D3B45"/>
                </a:solidFill>
                <a:latin typeface="Lato Extended"/>
              </a:rPr>
              <a:t>, the age of most customers lie in between 20-60 with the most popular range being from 18 – 30. </a:t>
            </a:r>
          </a:p>
        </p:txBody>
      </p:sp>
      <p:pic>
        <p:nvPicPr>
          <p:cNvPr id="9218" name="Picture 2">
            <a:extLst>
              <a:ext uri="{FF2B5EF4-FFF2-40B4-BE49-F238E27FC236}">
                <a16:creationId xmlns:a16="http://schemas.microsoft.com/office/drawing/2014/main" id="{04697E86-12E6-BC69-1702-7FBDF9F675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2824" y="30562"/>
            <a:ext cx="7541895" cy="5626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337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683776" y="1683774"/>
            <a:ext cx="6858002" cy="3490453"/>
          </a:xfrm>
          <a:solidFill>
            <a:srgbClr val="3B3B3B"/>
          </a:solidFill>
        </p:spPr>
        <p:txBody>
          <a:bodyPr vert="vert270" anchor="t" anchorCtr="0">
            <a:normAutofit/>
          </a:bodyPr>
          <a:lstStyle/>
          <a:p>
            <a:br>
              <a:rPr lang="en-US" sz="5400" b="1" u="sng" dirty="0">
                <a:solidFill>
                  <a:srgbClr val="FF6600"/>
                </a:solidFill>
              </a:rPr>
            </a:br>
            <a:br>
              <a:rPr lang="en-US" sz="5400" b="1" u="sng" dirty="0">
                <a:solidFill>
                  <a:srgbClr val="FF6600"/>
                </a:solidFill>
              </a:rPr>
            </a:br>
            <a:br>
              <a:rPr lang="en-US" sz="5400" b="1" u="sng" dirty="0">
                <a:solidFill>
                  <a:srgbClr val="FF6600"/>
                </a:solidFill>
              </a:rPr>
            </a:br>
            <a:r>
              <a:rPr lang="en-US" sz="5400" b="1" u="sng" dirty="0">
                <a:solidFill>
                  <a:srgbClr val="FF6600"/>
                </a:solidFill>
              </a:rPr>
              <a:t>Age (cont.)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767056"/>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3834578" y="6021969"/>
            <a:ext cx="8026241" cy="739319"/>
          </a:xfrm>
        </p:spPr>
        <p:txBody>
          <a:bodyPr>
            <a:noAutofit/>
          </a:bodyPr>
          <a:lstStyle/>
          <a:p>
            <a:pPr marL="342900" indent="-342900" algn="l">
              <a:buFont typeface="Arial" panose="020B0604020202020204" pitchFamily="34" charset="0"/>
              <a:buChar char="•"/>
            </a:pPr>
            <a:r>
              <a:rPr lang="en-US" sz="1600" dirty="0">
                <a:solidFill>
                  <a:srgbClr val="2D3B45"/>
                </a:solidFill>
                <a:latin typeface="Lato Extended"/>
              </a:rPr>
              <a:t>As we can see more clearly now, the most popular age group is 26-45 with a count of almost 350,000</a:t>
            </a:r>
          </a:p>
        </p:txBody>
      </p:sp>
      <p:pic>
        <p:nvPicPr>
          <p:cNvPr id="10242" name="Picture 2">
            <a:extLst>
              <a:ext uri="{FF2B5EF4-FFF2-40B4-BE49-F238E27FC236}">
                <a16:creationId xmlns:a16="http://schemas.microsoft.com/office/drawing/2014/main" id="{D7FAA327-5227-6CB4-BE95-EC3C99CB22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3112" y="12361"/>
            <a:ext cx="7369175" cy="54976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6EC00A6-F123-194E-8955-2FB07456272B}"/>
              </a:ext>
            </a:extLst>
          </p:cNvPr>
          <p:cNvPicPr>
            <a:picLocks noChangeAspect="1"/>
          </p:cNvPicPr>
          <p:nvPr/>
        </p:nvPicPr>
        <p:blipFill>
          <a:blip r:embed="rId4"/>
          <a:stretch>
            <a:fillRect/>
          </a:stretch>
        </p:blipFill>
        <p:spPr>
          <a:xfrm>
            <a:off x="659713" y="3634728"/>
            <a:ext cx="2280834" cy="1340761"/>
          </a:xfrm>
          <a:prstGeom prst="rect">
            <a:avLst/>
          </a:prstGeom>
        </p:spPr>
      </p:pic>
    </p:spTree>
    <p:extLst>
      <p:ext uri="{BB962C8B-B14F-4D97-AF65-F5344CB8AC3E}">
        <p14:creationId xmlns:p14="http://schemas.microsoft.com/office/powerpoint/2010/main" val="1640463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731522" y="731520"/>
            <a:ext cx="6858002" cy="5394962"/>
          </a:xfrm>
          <a:solidFill>
            <a:srgbClr val="3B3B3B"/>
          </a:solidFill>
        </p:spPr>
        <p:txBody>
          <a:bodyPr vert="vert270" anchor="t" anchorCtr="0">
            <a:normAutofit/>
          </a:bodyPr>
          <a:lstStyle/>
          <a:p>
            <a:br>
              <a:rPr lang="en-US" sz="5400" b="1" u="sng" dirty="0">
                <a:solidFill>
                  <a:srgbClr val="FF6600"/>
                </a:solidFill>
              </a:rPr>
            </a:br>
            <a:br>
              <a:rPr lang="en-US" sz="5400" b="1" u="sng" dirty="0">
                <a:solidFill>
                  <a:srgbClr val="FF6600"/>
                </a:solidFill>
              </a:rPr>
            </a:br>
            <a:br>
              <a:rPr lang="en-US" sz="5400" b="1" u="sng" dirty="0">
                <a:solidFill>
                  <a:srgbClr val="FF6600"/>
                </a:solidFill>
              </a:rPr>
            </a:br>
            <a:r>
              <a:rPr lang="en-US" sz="5400" b="1" u="sng" dirty="0">
                <a:solidFill>
                  <a:srgbClr val="FF6600"/>
                </a:solidFill>
              </a:rPr>
              <a:t>Recommendation</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767056"/>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6096000" y="1206129"/>
            <a:ext cx="4506782" cy="1658991"/>
          </a:xfrm>
        </p:spPr>
        <p:txBody>
          <a:bodyPr>
            <a:noAutofit/>
          </a:bodyPr>
          <a:lstStyle/>
          <a:p>
            <a:pPr marL="342900" indent="-342900" algn="l">
              <a:buFont typeface="Arial" panose="020B0604020202020204" pitchFamily="34" charset="0"/>
              <a:buChar char="•"/>
            </a:pPr>
            <a:r>
              <a:rPr lang="en-US" sz="2000" b="0" i="0" dirty="0">
                <a:effectLst/>
                <a:latin typeface="-apple-system"/>
              </a:rPr>
              <a:t>Based on the exploratory data analysis, it is recommended that XYZ credit union focuses on improving their customer retention strategies and offering personalized and targeted promotions to their customers to increase cross-selling opportunities. Additionally, the bank should consider providing better customer service and investing in digital channels to enhance the overall customer experience. Finally, the bank should closely monitor customer behavior and use data-driven insights to continuously optimize their cross-selling efforts.</a:t>
            </a:r>
            <a:endParaRPr lang="en-US" sz="2000" dirty="0">
              <a:solidFill>
                <a:srgbClr val="2D3B45"/>
              </a:solidFill>
              <a:latin typeface="Lato Extended"/>
            </a:endParaRPr>
          </a:p>
        </p:txBody>
      </p:sp>
    </p:spTree>
    <p:extLst>
      <p:ext uri="{BB962C8B-B14F-4D97-AF65-F5344CB8AC3E}">
        <p14:creationId xmlns:p14="http://schemas.microsoft.com/office/powerpoint/2010/main" val="3372378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731522" y="731520"/>
            <a:ext cx="6858002" cy="5394962"/>
          </a:xfrm>
          <a:solidFill>
            <a:srgbClr val="3B3B3B"/>
          </a:solidFill>
        </p:spPr>
        <p:txBody>
          <a:bodyPr vert="vert270" anchor="t" anchorCtr="0">
            <a:normAutofit/>
          </a:bodyPr>
          <a:lstStyle/>
          <a:p>
            <a:br>
              <a:rPr lang="en-US" sz="5400" b="1" u="sng" dirty="0">
                <a:solidFill>
                  <a:srgbClr val="FF6600"/>
                </a:solidFill>
              </a:rPr>
            </a:br>
            <a:br>
              <a:rPr lang="en-US" sz="5400" b="1" u="sng" dirty="0">
                <a:solidFill>
                  <a:srgbClr val="FF6600"/>
                </a:solidFill>
              </a:rPr>
            </a:br>
            <a:br>
              <a:rPr lang="en-US" sz="5400" b="1" u="sng" dirty="0">
                <a:solidFill>
                  <a:srgbClr val="FF6600"/>
                </a:solidFill>
              </a:rPr>
            </a:br>
            <a:r>
              <a:rPr lang="en-US" sz="5400" b="1" u="sng" dirty="0">
                <a:solidFill>
                  <a:srgbClr val="FF6600"/>
                </a:solidFill>
              </a:rPr>
              <a:t>Recommendation for models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767056"/>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6096000" y="2232289"/>
            <a:ext cx="4506782" cy="1658991"/>
          </a:xfrm>
        </p:spPr>
        <p:txBody>
          <a:bodyPr>
            <a:noAutofit/>
          </a:bodyPr>
          <a:lstStyle/>
          <a:p>
            <a:pPr marL="342900" indent="-342900" algn="l">
              <a:buFont typeface="Arial" panose="020B0604020202020204" pitchFamily="34" charset="0"/>
              <a:buChar char="•"/>
            </a:pPr>
            <a:r>
              <a:rPr lang="en-US" sz="2800" dirty="0">
                <a:solidFill>
                  <a:srgbClr val="2D3B45"/>
                </a:solidFill>
                <a:latin typeface="Lato Extended"/>
              </a:rPr>
              <a:t>Logistic Regression</a:t>
            </a:r>
          </a:p>
          <a:p>
            <a:pPr marL="342900" indent="-342900" algn="l">
              <a:buFont typeface="Arial" panose="020B0604020202020204" pitchFamily="34" charset="0"/>
              <a:buChar char="•"/>
            </a:pPr>
            <a:r>
              <a:rPr lang="en-US" sz="2800" dirty="0">
                <a:solidFill>
                  <a:srgbClr val="2D3B45"/>
                </a:solidFill>
                <a:latin typeface="Lato Extended"/>
              </a:rPr>
              <a:t>Decision Tree</a:t>
            </a:r>
          </a:p>
          <a:p>
            <a:pPr marL="342900" indent="-342900" algn="l">
              <a:buFont typeface="Arial" panose="020B0604020202020204" pitchFamily="34" charset="0"/>
              <a:buChar char="•"/>
            </a:pPr>
            <a:r>
              <a:rPr lang="en-US" sz="2800" dirty="0">
                <a:solidFill>
                  <a:srgbClr val="2D3B45"/>
                </a:solidFill>
                <a:latin typeface="Lato Extended"/>
              </a:rPr>
              <a:t>Random Forest</a:t>
            </a:r>
          </a:p>
          <a:p>
            <a:pPr marL="342900" indent="-342900" algn="l">
              <a:buFont typeface="Arial" panose="020B0604020202020204" pitchFamily="34" charset="0"/>
              <a:buChar char="•"/>
            </a:pPr>
            <a:r>
              <a:rPr lang="en-US" sz="2800" dirty="0">
                <a:solidFill>
                  <a:srgbClr val="2D3B45"/>
                </a:solidFill>
                <a:latin typeface="Lato Extended"/>
              </a:rPr>
              <a:t>Ada Boost</a:t>
            </a:r>
          </a:p>
        </p:txBody>
      </p:sp>
    </p:spTree>
    <p:extLst>
      <p:ext uri="{BB962C8B-B14F-4D97-AF65-F5344CB8AC3E}">
        <p14:creationId xmlns:p14="http://schemas.microsoft.com/office/powerpoint/2010/main" val="3514306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p>
          <a:p>
            <a:pPr algn="just"/>
            <a:endParaRPr lang="en-US" sz="2800" dirty="0">
              <a:solidFill>
                <a:srgbClr val="FF6600"/>
              </a:solidFill>
            </a:endParaRPr>
          </a:p>
          <a:p>
            <a:pPr algn="just"/>
            <a:r>
              <a:rPr lang="en-US" sz="2800" dirty="0">
                <a:solidFill>
                  <a:srgbClr val="FF6600"/>
                </a:solidFill>
              </a:rPr>
              <a:t>         Problem Statement</a:t>
            </a:r>
          </a:p>
          <a:p>
            <a:pPr algn="just"/>
            <a:r>
              <a:rPr lang="en-US" sz="2800" dirty="0">
                <a:solidFill>
                  <a:srgbClr val="FF6600"/>
                </a:solidFill>
              </a:rPr>
              <a:t>         Datasets</a:t>
            </a:r>
          </a:p>
          <a:p>
            <a:pPr algn="just"/>
            <a:r>
              <a:rPr lang="en-US" sz="2800" dirty="0">
                <a:solidFill>
                  <a:srgbClr val="FF6600"/>
                </a:solidFill>
              </a:rPr>
              <a:t>         EDA</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784640"/>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sz="6000" b="1" dirty="0">
                <a:solidFill>
                  <a:srgbClr val="FF6600"/>
                </a:solidFill>
              </a:rPr>
            </a:br>
            <a:br>
              <a:rPr lang="en-US" sz="6000" b="1" dirty="0">
                <a:solidFill>
                  <a:srgbClr val="FF6600"/>
                </a:solidFill>
              </a:rPr>
            </a:br>
            <a:r>
              <a:rPr lang="en-US" b="1" dirty="0">
                <a:solidFill>
                  <a:srgbClr val="FF6600"/>
                </a:solidFill>
              </a:rPr>
              <a:t>Cross Selling EDA</a:t>
            </a:r>
            <a:br>
              <a:rPr lang="en-US" sz="6000" dirty="0">
                <a:solidFill>
                  <a:srgbClr val="FF6600"/>
                </a:solidFill>
              </a:rPr>
            </a:br>
            <a:r>
              <a:rPr lang="en-US" sz="4400" b="1" dirty="0"/>
              <a:t>Navodith Shankar</a:t>
            </a:r>
            <a:br>
              <a:rPr lang="en-US" sz="4400" b="1" dirty="0"/>
            </a:br>
            <a:r>
              <a:rPr lang="en-US" sz="4400" b="1" dirty="0"/>
              <a:t>04/17/2023</a:t>
            </a:r>
            <a:br>
              <a:rPr lang="en-US" sz="4400" dirty="0"/>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9194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532" y="-294640"/>
            <a:ext cx="2325467" cy="182762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3276061" y="2622216"/>
            <a:ext cx="5639877" cy="923330"/>
          </a:xfrm>
          <a:prstGeom prst="rect">
            <a:avLst/>
          </a:prstGeom>
          <a:solidFill>
            <a:srgbClr val="3B3B3B"/>
          </a:solidFill>
        </p:spPr>
        <p:txBody>
          <a:bodyPr wrap="none" rtlCol="0">
            <a:spAutoFit/>
          </a:bodyPr>
          <a:lstStyle/>
          <a:p>
            <a:r>
              <a:rPr lang="en-US" sz="5400" dirty="0">
                <a:solidFill>
                  <a:srgbClr val="FF6600"/>
                </a:solidFill>
              </a:rPr>
              <a:t>Problem Statement</a:t>
            </a:r>
          </a:p>
        </p:txBody>
      </p:sp>
    </p:spTree>
    <p:extLst>
      <p:ext uri="{BB962C8B-B14F-4D97-AF65-F5344CB8AC3E}">
        <p14:creationId xmlns:p14="http://schemas.microsoft.com/office/powerpoint/2010/main" val="3698601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543051" y="1543050"/>
            <a:ext cx="6858002" cy="3771901"/>
          </a:xfrm>
          <a:solidFill>
            <a:srgbClr val="3B3B3B"/>
          </a:solidFill>
        </p:spPr>
        <p:txBody>
          <a:bodyPr vert="vert270" anchor="t" anchorCtr="0">
            <a:normAutofit/>
          </a:bodyPr>
          <a:lstStyle/>
          <a:p>
            <a:br>
              <a:rPr lang="en-US" sz="5400" b="1" u="sng" dirty="0">
                <a:solidFill>
                  <a:srgbClr val="FF6600"/>
                </a:solidFill>
              </a:rPr>
            </a:br>
            <a:br>
              <a:rPr lang="en-US" sz="5400" b="1" u="sng" dirty="0">
                <a:solidFill>
                  <a:srgbClr val="FF6600"/>
                </a:solidFill>
              </a:rPr>
            </a:br>
            <a:r>
              <a:rPr lang="en-US" sz="5400" b="1" u="sng" dirty="0">
                <a:solidFill>
                  <a:srgbClr val="FF6600"/>
                </a:solidFill>
              </a:rPr>
              <a:t>Problem Statement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767056"/>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3991986" y="1291703"/>
            <a:ext cx="7772122" cy="4274594"/>
          </a:xfrm>
        </p:spPr>
        <p:txBody>
          <a:bodyPr>
            <a:normAutofit/>
          </a:bodyPr>
          <a:lstStyle/>
          <a:p>
            <a:pPr marL="342900" indent="-342900" algn="l">
              <a:buFont typeface="Arial" panose="020B0604020202020204" pitchFamily="34" charset="0"/>
              <a:buChar char="•"/>
            </a:pPr>
            <a:r>
              <a:rPr lang="en-US" dirty="0"/>
              <a:t>XYZ credit union in Latin America is performing very well in selling the Banking products (</a:t>
            </a:r>
            <a:r>
              <a:rPr lang="en-US" dirty="0" err="1"/>
              <a:t>eg</a:t>
            </a:r>
            <a:r>
              <a:rPr lang="en-US" dirty="0"/>
              <a:t>: Credit card, deposit account, retirement account, safe deposit box </a:t>
            </a:r>
            <a:r>
              <a:rPr lang="en-US" dirty="0" err="1"/>
              <a:t>etc</a:t>
            </a:r>
            <a:r>
              <a:rPr lang="en-US" dirty="0"/>
              <a:t>) but their existing customer is not </a:t>
            </a:r>
            <a:r>
              <a:rPr lang="en-US" dirty="0" err="1"/>
              <a:t>not</a:t>
            </a:r>
            <a:r>
              <a:rPr lang="en-US" dirty="0"/>
              <a:t> buying more than 1 product which means bank is not performing good in cross selling (Bank is not able to sell their other offerings to existing customer). XYZ Credit Union decided to approach ABC analytics to solve their problem.</a:t>
            </a:r>
          </a:p>
          <a:p>
            <a:pPr marL="342900" indent="-342900" algn="l">
              <a:buFont typeface="Arial" panose="020B0604020202020204" pitchFamily="34" charset="0"/>
              <a:buChar char="•"/>
            </a:pPr>
            <a:r>
              <a:rPr lang="en-US" dirty="0"/>
              <a:t>Solve the problem, the credit union is looking to leverage data and analytics to develop a better understanding of their customers and improve their cross-selling efforts</a:t>
            </a:r>
          </a:p>
          <a:p>
            <a:pPr marL="342900" indent="-342900" algn="l">
              <a:buFont typeface="Arial" panose="020B0604020202020204" pitchFamily="34" charset="0"/>
              <a:buChar char="•"/>
            </a:pPr>
            <a:endParaRPr lang="en-US"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532" y="-294640"/>
            <a:ext cx="2325467" cy="182762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4690487" y="2744136"/>
            <a:ext cx="2811026" cy="923330"/>
          </a:xfrm>
          <a:prstGeom prst="rect">
            <a:avLst/>
          </a:prstGeom>
          <a:solidFill>
            <a:srgbClr val="3B3B3B"/>
          </a:solidFill>
        </p:spPr>
        <p:txBody>
          <a:bodyPr wrap="none" rtlCol="0">
            <a:spAutoFit/>
          </a:bodyPr>
          <a:lstStyle/>
          <a:p>
            <a:r>
              <a:rPr lang="en-US" sz="5400" dirty="0">
                <a:solidFill>
                  <a:srgbClr val="FF6600"/>
                </a:solidFill>
              </a:rPr>
              <a:t>Data Sets</a:t>
            </a:r>
          </a:p>
        </p:txBody>
      </p:sp>
    </p:spTree>
    <p:extLst>
      <p:ext uri="{BB962C8B-B14F-4D97-AF65-F5344CB8AC3E}">
        <p14:creationId xmlns:p14="http://schemas.microsoft.com/office/powerpoint/2010/main" val="2349180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543051" y="1543050"/>
            <a:ext cx="6858002" cy="3771901"/>
          </a:xfrm>
          <a:solidFill>
            <a:srgbClr val="3B3B3B"/>
          </a:solidFill>
        </p:spPr>
        <p:txBody>
          <a:bodyPr vert="vert270" anchor="t" anchorCtr="0">
            <a:normAutofit/>
          </a:bodyPr>
          <a:lstStyle/>
          <a:p>
            <a:br>
              <a:rPr lang="en-US" sz="5400" b="1" u="sng" dirty="0">
                <a:solidFill>
                  <a:srgbClr val="FF6600"/>
                </a:solidFill>
              </a:rPr>
            </a:br>
            <a:br>
              <a:rPr lang="en-US" sz="5400" b="1" u="sng" dirty="0">
                <a:solidFill>
                  <a:srgbClr val="FF6600"/>
                </a:solidFill>
              </a:rPr>
            </a:br>
            <a:r>
              <a:rPr lang="en-US" sz="5400" b="1" u="sng" dirty="0">
                <a:solidFill>
                  <a:srgbClr val="FF6600"/>
                </a:solidFill>
              </a:rPr>
              <a:t>Data Sets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767056"/>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4044739" y="2635044"/>
            <a:ext cx="7772122" cy="2597145"/>
          </a:xfrm>
        </p:spPr>
        <p:txBody>
          <a:bodyPr>
            <a:noAutofit/>
          </a:bodyPr>
          <a:lstStyle/>
          <a:p>
            <a:pPr marL="342900" indent="-342900">
              <a:buFont typeface="Arial" panose="020B0604020202020204" pitchFamily="34" charset="0"/>
              <a:buChar char="•"/>
            </a:pPr>
            <a:r>
              <a:rPr lang="en-US" sz="2800" b="0" i="0" dirty="0">
                <a:solidFill>
                  <a:srgbClr val="2D3B45"/>
                </a:solidFill>
                <a:effectLst/>
                <a:latin typeface="Lato Extended"/>
              </a:rPr>
              <a:t>Test.csv</a:t>
            </a:r>
          </a:p>
          <a:p>
            <a:pPr marL="342900" indent="-342900">
              <a:buFont typeface="Arial" panose="020B0604020202020204" pitchFamily="34" charset="0"/>
              <a:buChar char="•"/>
            </a:pPr>
            <a:r>
              <a:rPr lang="en-US" sz="2800" dirty="0">
                <a:solidFill>
                  <a:srgbClr val="2D3B45"/>
                </a:solidFill>
                <a:latin typeface="Lato Extended"/>
              </a:rPr>
              <a:t>Train.csv</a:t>
            </a:r>
            <a:endParaRPr lang="en-US" sz="2800" b="0" i="0" dirty="0">
              <a:solidFill>
                <a:srgbClr val="2D3B45"/>
              </a:solidFill>
              <a:effectLst/>
              <a:latin typeface="Lato Extended"/>
            </a:endParaRPr>
          </a:p>
        </p:txBody>
      </p:sp>
    </p:spTree>
    <p:extLst>
      <p:ext uri="{BB962C8B-B14F-4D97-AF65-F5344CB8AC3E}">
        <p14:creationId xmlns:p14="http://schemas.microsoft.com/office/powerpoint/2010/main" val="844337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532" y="-294640"/>
            <a:ext cx="2325467" cy="182762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3469800" y="2764456"/>
            <a:ext cx="5252400" cy="923330"/>
          </a:xfrm>
          <a:prstGeom prst="rect">
            <a:avLst/>
          </a:prstGeom>
          <a:solidFill>
            <a:srgbClr val="3B3B3B"/>
          </a:solidFill>
        </p:spPr>
        <p:txBody>
          <a:bodyPr wrap="none" rtlCol="0">
            <a:spAutoFit/>
          </a:bodyPr>
          <a:lstStyle/>
          <a:p>
            <a:r>
              <a:rPr lang="en-US" sz="5400" dirty="0">
                <a:solidFill>
                  <a:srgbClr val="FF6600"/>
                </a:solidFill>
              </a:rPr>
              <a:t>EDA &amp; Imputation</a:t>
            </a:r>
          </a:p>
        </p:txBody>
      </p:sp>
    </p:spTree>
    <p:extLst>
      <p:ext uri="{BB962C8B-B14F-4D97-AF65-F5344CB8AC3E}">
        <p14:creationId xmlns:p14="http://schemas.microsoft.com/office/powerpoint/2010/main" val="3208184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543051" y="1543050"/>
            <a:ext cx="6858002" cy="3771901"/>
          </a:xfrm>
          <a:solidFill>
            <a:srgbClr val="3B3B3B"/>
          </a:solidFill>
        </p:spPr>
        <p:txBody>
          <a:bodyPr vert="vert270" anchor="t" anchorCtr="0">
            <a:normAutofit/>
          </a:bodyPr>
          <a:lstStyle/>
          <a:p>
            <a:br>
              <a:rPr lang="en-US" sz="5400" b="1" u="sng" dirty="0">
                <a:solidFill>
                  <a:srgbClr val="FF6600"/>
                </a:solidFill>
              </a:rPr>
            </a:br>
            <a:br>
              <a:rPr lang="en-US" sz="5400" b="1" u="sng" dirty="0">
                <a:solidFill>
                  <a:srgbClr val="FF6600"/>
                </a:solidFill>
              </a:rPr>
            </a:br>
            <a:br>
              <a:rPr lang="en-US" sz="5400" b="1" u="sng" dirty="0">
                <a:solidFill>
                  <a:srgbClr val="FF6600"/>
                </a:solidFill>
              </a:rPr>
            </a:br>
            <a:r>
              <a:rPr lang="en-US" sz="5400" b="1" u="sng" dirty="0">
                <a:solidFill>
                  <a:srgbClr val="FF6600"/>
                </a:solidFill>
              </a:rPr>
              <a:t>Gender Distribution</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767056"/>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4088700" y="5657055"/>
            <a:ext cx="7772122" cy="739319"/>
          </a:xfrm>
        </p:spPr>
        <p:txBody>
          <a:bodyPr>
            <a:noAutofit/>
          </a:bodyPr>
          <a:lstStyle/>
          <a:p>
            <a:pPr marL="342900" indent="-342900" algn="l">
              <a:buFont typeface="Arial" panose="020B0604020202020204" pitchFamily="34" charset="0"/>
              <a:buChar char="•"/>
            </a:pPr>
            <a:r>
              <a:rPr lang="en-US" sz="1600" b="0" i="0" dirty="0">
                <a:solidFill>
                  <a:srgbClr val="2D3B45"/>
                </a:solidFill>
                <a:effectLst/>
                <a:latin typeface="Lato Extended"/>
              </a:rPr>
              <a:t>As we can see, V is the most popular with the count being 500,000 and H having a count of over 400,000</a:t>
            </a:r>
          </a:p>
        </p:txBody>
      </p:sp>
      <p:pic>
        <p:nvPicPr>
          <p:cNvPr id="1028" name="Picture 4">
            <a:extLst>
              <a:ext uri="{FF2B5EF4-FFF2-40B4-BE49-F238E27FC236}">
                <a16:creationId xmlns:a16="http://schemas.microsoft.com/office/drawing/2014/main" id="{DEE77319-8AB3-A4C4-C93A-FB70130D06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4735" y="746761"/>
            <a:ext cx="5686425"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8390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543051" y="1543050"/>
            <a:ext cx="6858002" cy="3771901"/>
          </a:xfrm>
          <a:solidFill>
            <a:srgbClr val="3B3B3B"/>
          </a:solidFill>
        </p:spPr>
        <p:txBody>
          <a:bodyPr vert="vert270" anchor="t" anchorCtr="0">
            <a:normAutofit/>
          </a:bodyPr>
          <a:lstStyle/>
          <a:p>
            <a:br>
              <a:rPr lang="en-US" sz="5400" b="1" u="sng" dirty="0">
                <a:solidFill>
                  <a:srgbClr val="FF6600"/>
                </a:solidFill>
              </a:rPr>
            </a:br>
            <a:br>
              <a:rPr lang="en-US" sz="5400" b="1" u="sng" dirty="0">
                <a:solidFill>
                  <a:srgbClr val="FF6600"/>
                </a:solidFill>
              </a:rPr>
            </a:br>
            <a:r>
              <a:rPr lang="en-US" sz="5400" b="1" u="sng" dirty="0">
                <a:solidFill>
                  <a:srgbClr val="FF6600"/>
                </a:solidFill>
              </a:rPr>
              <a:t>Primary User Analysis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767056"/>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4088700" y="5657055"/>
            <a:ext cx="7772122" cy="739319"/>
          </a:xfrm>
        </p:spPr>
        <p:txBody>
          <a:bodyPr>
            <a:noAutofit/>
          </a:bodyPr>
          <a:lstStyle/>
          <a:p>
            <a:pPr marL="342900" indent="-342900" algn="l">
              <a:buFont typeface="Arial" panose="020B0604020202020204" pitchFamily="34" charset="0"/>
              <a:buChar char="•"/>
            </a:pPr>
            <a:r>
              <a:rPr lang="en-US" sz="1600" b="0" i="0" dirty="0">
                <a:solidFill>
                  <a:srgbClr val="2D3B45"/>
                </a:solidFill>
                <a:effectLst/>
                <a:latin typeface="Lato Extended"/>
              </a:rPr>
              <a:t>This is a very big dataset, displaying all the dates clearly is tough but by going through the datasets, most customers stop being a primary customer during the middle of the year.</a:t>
            </a:r>
          </a:p>
        </p:txBody>
      </p:sp>
      <p:pic>
        <p:nvPicPr>
          <p:cNvPr id="2050" name="Picture 2">
            <a:extLst>
              <a:ext uri="{FF2B5EF4-FFF2-40B4-BE49-F238E27FC236}">
                <a16:creationId xmlns:a16="http://schemas.microsoft.com/office/drawing/2014/main" id="{F14A180C-EADA-F9A5-79C0-93FED2F90F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5753" y="731121"/>
            <a:ext cx="5705475"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9875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363</TotalTime>
  <Words>651</Words>
  <Application>Microsoft Office PowerPoint</Application>
  <PresentationFormat>Widescreen</PresentationFormat>
  <Paragraphs>55</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-apple-system</vt:lpstr>
      <vt:lpstr>Arial</vt:lpstr>
      <vt:lpstr>Calibri</vt:lpstr>
      <vt:lpstr>Calibri Light</vt:lpstr>
      <vt:lpstr>Lato Extended</vt:lpstr>
      <vt:lpstr>Office Theme</vt:lpstr>
      <vt:lpstr>PowerPoint Presentation</vt:lpstr>
      <vt:lpstr>   Agenda</vt:lpstr>
      <vt:lpstr>PowerPoint Presentation</vt:lpstr>
      <vt:lpstr>  Problem Statement</vt:lpstr>
      <vt:lpstr>PowerPoint Presentation</vt:lpstr>
      <vt:lpstr>  Data Sets</vt:lpstr>
      <vt:lpstr>PowerPoint Presentation</vt:lpstr>
      <vt:lpstr>   Gender Distribution</vt:lpstr>
      <vt:lpstr>  Primary User Analysis</vt:lpstr>
      <vt:lpstr>  Customer Type</vt:lpstr>
      <vt:lpstr>  Customer Relation</vt:lpstr>
      <vt:lpstr>  Customer-Spouse Relation</vt:lpstr>
      <vt:lpstr>  Segmentation Analysis</vt:lpstr>
      <vt:lpstr>   Correlation Heat Map</vt:lpstr>
      <vt:lpstr>   Province Names</vt:lpstr>
      <vt:lpstr>   Age </vt:lpstr>
      <vt:lpstr>   Age (cont.)</vt:lpstr>
      <vt:lpstr>   Recommendation</vt:lpstr>
      <vt:lpstr>   Recommendation for models</vt:lpstr>
      <vt:lpstr>  Cross Selling EDA Navodith Shankar 04/17/2023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Shankar, Navodith</dc:creator>
  <cp:lastModifiedBy>Shankar, Navodith</cp:lastModifiedBy>
  <cp:revision>8</cp:revision>
  <dcterms:created xsi:type="dcterms:W3CDTF">2023-02-19T17:32:23Z</dcterms:created>
  <dcterms:modified xsi:type="dcterms:W3CDTF">2023-04-17T16:41:05Z</dcterms:modified>
</cp:coreProperties>
</file>