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9CC1-39E9-4B32-9057-966C363C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3FF13-6B05-42E9-A549-F70676FA0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3B20-B59B-4150-9E31-A29C6CD5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64871-FDA5-4FC8-BB3F-F21B1118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6D13-893C-4913-BB63-10BBAFEE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0297-8A99-456F-AC6B-9B9EDC9D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7765-9734-4E53-A375-C12E06DD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2E64-28B0-4E6A-846D-31E80863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38B-A63B-421B-8958-774737E1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BBC6-8AEB-4DF4-9375-85A8C565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D0B2B-3B29-417F-9FDC-64DF7912F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24D56-A4CE-45F2-99AB-FC44D5562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CD6E9-7884-46DC-B074-54BE1E78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B25C-49E2-44C6-BB7C-5B92C418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99FD-2238-4D59-986F-B55EC26D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603C-B8E6-4469-BB54-DF9C99E9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0FCA-BA0E-4F57-88D4-E90A3333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43AD-1C4E-4599-94AE-8511164F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CFD40-7084-436C-B974-D64AE1E1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8858-D2FF-4F00-A748-0FF0FB6B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45D8-B912-450F-B5B5-DC590280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E2C0-EDE5-4E06-BE82-192131AF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6CFB4-792E-4335-8894-7EF1317C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CDBF-5F19-4EBB-9E7B-D29DCD5D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C0EA8-6D8B-46FA-9B59-EDE125CE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0950-0DDF-4434-87CF-E7216462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B289-ABCA-4995-A189-05231F1A5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87F9-6CAF-4D4E-B62D-E2F0E54B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FE3A-3EAA-4822-9E08-F003DE23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B112A-B6EB-45AB-A7EF-EF2BD774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7291C-7CB4-4E8E-908C-F5FB48D8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7A2D-B032-4030-9E91-8E8FCBC3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691-D564-4500-B9C5-56D35B4DE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3AC80-AC17-4054-A56B-304009FE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0D034-F41C-4818-B7A5-886BB92C4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BB375-1887-4E3A-8723-493C04837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F305-E134-42E9-9952-498DE641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C5F24-0EBB-434F-ADD3-7F7CFF2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B2E22-AC68-4D94-BB26-4ED4C649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6B57-DA40-4AA4-BD5F-9F1F09B1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A343-4FCE-493A-A710-B53D88AC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1A3F1-777D-4E3C-B1EA-B4F59F95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EE438-37BF-43F2-85AB-5ADC801F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8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4D581-EEA3-418C-9BC7-542F0500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CDB12-661E-45EC-B3CD-CA0E4A61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53B34-3127-4D5F-8320-AA7CDE2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7FD8-FE4C-4A9D-9FA7-7A3C7753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E702-744B-49A4-987C-D18485232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0EA6-434F-4105-BDD7-87F501D0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CA159-2AA5-4187-9051-437211B3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82DD4-950D-4E38-BE17-A44D0EF7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0AE2-BFC5-4C7F-AA69-18D729C2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0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634E-62ED-4B50-AACA-39F5CAD5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87C72-B87F-44DF-B16D-D4DE4F15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30758-DA19-4D8C-B01B-F79A0B019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8C47-1AA8-42C0-840D-1F0A9C2F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C9755-8060-4F33-9805-E3A66802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48C5A-93FF-4EEC-A31D-D51710F6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6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92E61-4861-4F89-B1AF-1884395F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3A67-1E98-4DEE-85EF-322D0BEE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E203-880F-4331-BDA5-2C5837F10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73AA-7651-4CF2-A5D8-7E714E2EA7A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4DDE4-E652-4E42-8917-EEBD2BB88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60FB1-C3FB-43F5-867C-C08B36229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Content Placeholder 4">
            <a:extLst>
              <a:ext uri="{FF2B5EF4-FFF2-40B4-BE49-F238E27FC236}">
                <a16:creationId xmlns:a16="http://schemas.microsoft.com/office/drawing/2014/main" id="{5733D17D-18B6-4CEB-B738-16694894A48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9949" r="9166" b="5151"/>
          <a:stretch>
            <a:fillRect/>
          </a:stretch>
        </p:blipFill>
        <p:spPr bwMode="auto">
          <a:xfrm>
            <a:off x="2481942" y="821729"/>
            <a:ext cx="8220547" cy="45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97C784-9171-417D-A484-E13464BAB2AA}"/>
              </a:ext>
            </a:extLst>
          </p:cNvPr>
          <p:cNvGrpSpPr/>
          <p:nvPr/>
        </p:nvGrpSpPr>
        <p:grpSpPr>
          <a:xfrm>
            <a:off x="2230017" y="2220684"/>
            <a:ext cx="5644941" cy="3390888"/>
            <a:chOff x="2230017" y="2220684"/>
            <a:chExt cx="5644941" cy="3390888"/>
          </a:xfrm>
        </p:grpSpPr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669A52A6-209B-4187-93A6-D10D4D994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7993" y="5223598"/>
              <a:ext cx="2116965" cy="3879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Time(seconds) PC 1</a:t>
              </a: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E47AEF3E-AD11-4A48-A2D6-5ADE7C0D2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473812" y="2976889"/>
              <a:ext cx="1937411" cy="4250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Time(seconds) PC 2</a:t>
              </a:r>
            </a:p>
          </p:txBody>
        </p:sp>
      </p:grpSp>
      <p:sp>
        <p:nvSpPr>
          <p:cNvPr id="4" name="Rectangle 5">
            <a:extLst>
              <a:ext uri="{FF2B5EF4-FFF2-40B4-BE49-F238E27FC236}">
                <a16:creationId xmlns:a16="http://schemas.microsoft.com/office/drawing/2014/main" id="{4741F275-F890-407C-A786-3A19EC25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BF0220B-C1B0-4BC6-85EE-EA11EEB2B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D100D24-2491-4932-913D-2256E08BF84D}"/>
              </a:ext>
            </a:extLst>
          </p:cNvPr>
          <p:cNvGrpSpPr/>
          <p:nvPr/>
        </p:nvGrpSpPr>
        <p:grpSpPr>
          <a:xfrm>
            <a:off x="839141" y="278933"/>
            <a:ext cx="10529339" cy="6417579"/>
            <a:chOff x="839141" y="278933"/>
            <a:chExt cx="10529339" cy="64175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4D97E5-5EB2-447C-A645-EFB94987A8C4}"/>
                </a:ext>
              </a:extLst>
            </p:cNvPr>
            <p:cNvSpPr/>
            <p:nvPr/>
          </p:nvSpPr>
          <p:spPr>
            <a:xfrm>
              <a:off x="839141" y="5685441"/>
              <a:ext cx="10469975" cy="10110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Simulator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905348-F976-46F9-BD14-F1C7BB25EA39}"/>
                </a:ext>
              </a:extLst>
            </p:cNvPr>
            <p:cNvSpPr/>
            <p:nvPr/>
          </p:nvSpPr>
          <p:spPr>
            <a:xfrm>
              <a:off x="901630" y="278933"/>
              <a:ext cx="10466850" cy="1011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Arial" panose="020B0604020202020204" pitchFamily="34" charset="0"/>
                </a:rPr>
                <a:t>Optimization</a:t>
              </a:r>
              <a:endPara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48A98E6-3965-4A0B-9E6C-0C798353E490}"/>
                </a:ext>
              </a:extLst>
            </p:cNvPr>
            <p:cNvGrpSpPr/>
            <p:nvPr/>
          </p:nvGrpSpPr>
          <p:grpSpPr>
            <a:xfrm>
              <a:off x="870385" y="1201724"/>
              <a:ext cx="10438730" cy="4779628"/>
              <a:chOff x="870385" y="1201724"/>
              <a:chExt cx="10438730" cy="477962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38E5E00-2B87-4578-8803-8F9FD09BE7CC}"/>
                  </a:ext>
                </a:extLst>
              </p:cNvPr>
              <p:cNvGrpSpPr/>
              <p:nvPr/>
            </p:nvGrpSpPr>
            <p:grpSpPr>
              <a:xfrm>
                <a:off x="8632276" y="1201724"/>
                <a:ext cx="1025883" cy="2199559"/>
                <a:chOff x="8632276" y="1201724"/>
                <a:chExt cx="1025883" cy="2199559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F4AFB0D9-A463-43DC-A003-DA8FCCBC0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14876" y="1279606"/>
                  <a:ext cx="0" cy="20949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2">
                  <a:extLst>
                    <a:ext uri="{FF2B5EF4-FFF2-40B4-BE49-F238E27FC236}">
                      <a16:creationId xmlns:a16="http://schemas.microsoft.com/office/drawing/2014/main" id="{6C16786D-D468-4F83-8705-3ECC25762E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045438" y="1788562"/>
                  <a:ext cx="2199559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Manipulability Index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Mid Proximity Joint Index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DOF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F7B0A5E-E2C4-48EB-B989-D160B4BD8B4A}"/>
                  </a:ext>
                </a:extLst>
              </p:cNvPr>
              <p:cNvGrpSpPr/>
              <p:nvPr/>
            </p:nvGrpSpPr>
            <p:grpSpPr>
              <a:xfrm>
                <a:off x="870385" y="3374558"/>
                <a:ext cx="10438730" cy="1011071"/>
                <a:chOff x="870385" y="3416503"/>
                <a:chExt cx="10438730" cy="101107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4E742FF-E3C8-43CE-86F7-21D81981B2ED}"/>
                    </a:ext>
                  </a:extLst>
                </p:cNvPr>
                <p:cNvSpPr/>
                <p:nvPr/>
              </p:nvSpPr>
              <p:spPr>
                <a:xfrm>
                  <a:off x="870385" y="3416503"/>
                  <a:ext cx="10438730" cy="101107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28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cs typeface="Arial" panose="020B0604020202020204" pitchFamily="34" charset="0"/>
                    </a:rPr>
                    <a:t>Interface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2E03F871-B1FC-4B2D-A3F4-5050E1CA73C6}"/>
                    </a:ext>
                  </a:extLst>
                </p:cNvPr>
                <p:cNvSpPr/>
                <p:nvPr/>
              </p:nvSpPr>
              <p:spPr>
                <a:xfrm>
                  <a:off x="1890351" y="3611645"/>
                  <a:ext cx="1954635" cy="6207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Configuration Builder</a:t>
                  </a: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FE4C006-3224-4A86-94F7-10507B22FDDE}"/>
                    </a:ext>
                  </a:extLst>
                </p:cNvPr>
                <p:cNvSpPr/>
                <p:nvPr/>
              </p:nvSpPr>
              <p:spPr>
                <a:xfrm>
                  <a:off x="8388995" y="3615430"/>
                  <a:ext cx="1954635" cy="6207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Indices Calculator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7C4E989-5570-4F81-85CA-22074A02DC0A}"/>
                  </a:ext>
                </a:extLst>
              </p:cNvPr>
              <p:cNvGrpSpPr/>
              <p:nvPr/>
            </p:nvGrpSpPr>
            <p:grpSpPr>
              <a:xfrm>
                <a:off x="8557626" y="4237321"/>
                <a:ext cx="1025883" cy="1544789"/>
                <a:chOff x="8640666" y="1323453"/>
                <a:chExt cx="1025883" cy="2077829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63248014-94CF-4B30-AE35-9ABB36AA0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49353" y="1463004"/>
                  <a:ext cx="0" cy="1808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 Box 2">
                  <a:extLst>
                    <a:ext uri="{FF2B5EF4-FFF2-40B4-BE49-F238E27FC236}">
                      <a16:creationId xmlns:a16="http://schemas.microsoft.com/office/drawing/2014/main" id="{C8A8DB6B-CAF5-46E1-A42B-60BBB52C0E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114693" y="1849426"/>
                  <a:ext cx="2077829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lvl="0"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Success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Current Position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Jacobian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9073613-F3CF-4CA7-967C-B19966AE0D1D}"/>
                  </a:ext>
                </a:extLst>
              </p:cNvPr>
              <p:cNvGrpSpPr/>
              <p:nvPr/>
            </p:nvGrpSpPr>
            <p:grpSpPr>
              <a:xfrm rot="10800000">
                <a:off x="2545199" y="1274422"/>
                <a:ext cx="1025883" cy="2154578"/>
                <a:chOff x="8632276" y="1246705"/>
                <a:chExt cx="1025883" cy="2154578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2CC2B9AB-92F5-4E7A-84B4-ACAB6E0DE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14876" y="1279606"/>
                  <a:ext cx="0" cy="20949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9371A41C-A159-448B-931B-8AD6380AF9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067929" y="1811052"/>
                  <a:ext cx="2154578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*Manipulator variables:</a:t>
                  </a:r>
                </a:p>
                <a:p>
                  <a:pPr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Joints Types, DOF, Length of Links, Joint Axis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FDD3004-6CF4-4DE8-86DF-033BAFC7CB15}"/>
                  </a:ext>
                </a:extLst>
              </p:cNvPr>
              <p:cNvGrpSpPr/>
              <p:nvPr/>
            </p:nvGrpSpPr>
            <p:grpSpPr>
              <a:xfrm rot="10800000">
                <a:off x="2754333" y="4341072"/>
                <a:ext cx="332846" cy="1640280"/>
                <a:chOff x="8934780" y="1761000"/>
                <a:chExt cx="480096" cy="1640280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CDD4758-8BA6-453B-A0C0-AD00917C4A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414876" y="2056911"/>
                  <a:ext cx="0" cy="13176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 Box 2">
                  <a:extLst>
                    <a:ext uri="{FF2B5EF4-FFF2-40B4-BE49-F238E27FC236}">
                      <a16:creationId xmlns:a16="http://schemas.microsoft.com/office/drawing/2014/main" id="{79BEAD2C-1938-4257-A6DC-AA244E494C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314349" y="2381431"/>
                  <a:ext cx="1640280" cy="3994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Create URDF 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753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207160" y="2415204"/>
            <a:ext cx="3136714" cy="2204028"/>
            <a:chOff x="1578635" y="2429491"/>
            <a:chExt cx="3136714" cy="2204028"/>
          </a:xfrm>
        </p:grpSpPr>
        <p:grpSp>
          <p:nvGrpSpPr>
            <p:cNvPr id="29" name="Group 28"/>
            <p:cNvGrpSpPr/>
            <p:nvPr/>
          </p:nvGrpSpPr>
          <p:grpSpPr>
            <a:xfrm>
              <a:off x="1578635" y="2429491"/>
              <a:ext cx="2165127" cy="2204028"/>
              <a:chOff x="1578635" y="2434253"/>
              <a:chExt cx="2165127" cy="220402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578635" y="2434253"/>
                <a:ext cx="1915059" cy="927668"/>
                <a:chOff x="1578635" y="2434253"/>
                <a:chExt cx="1915059" cy="92766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578635" y="2809830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695527" y="2434253"/>
                  <a:ext cx="7981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Parent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1583667" y="3722865"/>
                <a:ext cx="2160095" cy="915416"/>
                <a:chOff x="1583667" y="3722865"/>
                <a:chExt cx="2160095" cy="91541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83667" y="3722865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695526" y="4268949"/>
                  <a:ext cx="1048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Offspring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111857" y="3343044"/>
                <a:ext cx="1059777" cy="379328"/>
                <a:chOff x="2111857" y="3343044"/>
                <a:chExt cx="1059777" cy="379328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3097596" y="3361428"/>
                  <a:ext cx="0" cy="3609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2111857" y="3343044"/>
                  <a:ext cx="1059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Mutation</a:t>
                  </a:r>
                </a:p>
              </p:txBody>
            </p:sp>
          </p:grpSp>
        </p:grpSp>
        <p:grpSp>
          <p:nvGrpSpPr>
            <p:cNvPr id="36" name="Group 35"/>
            <p:cNvGrpSpPr/>
            <p:nvPr/>
          </p:nvGrpSpPr>
          <p:grpSpPr>
            <a:xfrm>
              <a:off x="2359269" y="2805067"/>
              <a:ext cx="2346678" cy="552197"/>
              <a:chOff x="2359269" y="2805067"/>
              <a:chExt cx="2346678" cy="55219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359269" y="2805067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920943" y="2805173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141336" y="2805173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368671" y="3719186"/>
              <a:ext cx="2346678" cy="552197"/>
              <a:chOff x="2368671" y="3719186"/>
              <a:chExt cx="2346678" cy="55219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368671" y="3719186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930345" y="3719292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150738" y="3719292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5140146" y="2406647"/>
            <a:ext cx="6494780" cy="2934618"/>
            <a:chOff x="5140146" y="2406647"/>
            <a:chExt cx="6494780" cy="2934618"/>
          </a:xfrm>
        </p:grpSpPr>
        <p:grpSp>
          <p:nvGrpSpPr>
            <p:cNvPr id="66" name="Group 65"/>
            <p:cNvGrpSpPr/>
            <p:nvPr/>
          </p:nvGrpSpPr>
          <p:grpSpPr>
            <a:xfrm>
              <a:off x="5140146" y="2406647"/>
              <a:ext cx="3127312" cy="927773"/>
              <a:chOff x="5762446" y="2406647"/>
              <a:chExt cx="3127312" cy="927773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6879338" y="2406647"/>
                <a:ext cx="915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Parent1</a:t>
                </a: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5762446" y="2782223"/>
                <a:ext cx="3127312" cy="552197"/>
                <a:chOff x="5762446" y="2782223"/>
                <a:chExt cx="3127312" cy="552197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5762446" y="2782224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43080" y="2782223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8104754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7325147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6701617" y="4425849"/>
              <a:ext cx="3131682" cy="915416"/>
              <a:chOff x="5767478" y="3695259"/>
              <a:chExt cx="3131682" cy="91541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879337" y="4241343"/>
                <a:ext cx="1048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Offspring</a:t>
                </a: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767478" y="3695259"/>
                <a:ext cx="3131682" cy="553280"/>
                <a:chOff x="5767478" y="3695259"/>
                <a:chExt cx="3131682" cy="55328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5767478" y="369525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6552482" y="3696342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8114156" y="3696448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7334549" y="3696448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</p:grpSp>
        </p:grpSp>
        <p:grpSp>
          <p:nvGrpSpPr>
            <p:cNvPr id="67" name="Group 66"/>
            <p:cNvGrpSpPr/>
            <p:nvPr/>
          </p:nvGrpSpPr>
          <p:grpSpPr>
            <a:xfrm>
              <a:off x="8507614" y="2406647"/>
              <a:ext cx="3127312" cy="927773"/>
              <a:chOff x="5762446" y="2406647"/>
              <a:chExt cx="3127312" cy="927773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6879338" y="2406647"/>
                <a:ext cx="915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Parent2</a:t>
                </a: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5762446" y="2782223"/>
                <a:ext cx="3127312" cy="552197"/>
                <a:chOff x="5762446" y="2782223"/>
                <a:chExt cx="3127312" cy="55219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5762446" y="2782224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543080" y="2782223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104754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7325147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</p:grpSp>
        </p:grpSp>
        <p:cxnSp>
          <p:nvCxnSpPr>
            <p:cNvPr id="76" name="Straight Arrow Connector 75"/>
            <p:cNvCxnSpPr/>
            <p:nvPr/>
          </p:nvCxnSpPr>
          <p:spPr>
            <a:xfrm>
              <a:off x="6714631" y="3336135"/>
              <a:ext cx="1533333" cy="1089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8267458" y="3334314"/>
              <a:ext cx="1814642" cy="1091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795903" y="3556044"/>
              <a:ext cx="11042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Crossover</a:t>
              </a:r>
            </a:p>
            <a:p>
              <a:pPr algn="ctr"/>
              <a:r>
                <a:rPr lang="en-US" dirty="0"/>
                <a:t>i=2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3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E845-7E32-44BE-8854-3319ED7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68F4C0-D6AE-413A-A0F3-55D6E2AB0C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872" y="1825625"/>
            <a:ext cx="813625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6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FD8B-F5D3-4F84-BAA3-4346B966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99C64AC-D69B-4B9D-B2EA-232628FA9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1" y="2038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B0CE28-7D08-49B2-A9ED-82B75C539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1" y="2495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473DAE-8913-4E4D-961C-EF1452D74469}"/>
              </a:ext>
            </a:extLst>
          </p:cNvPr>
          <p:cNvGrpSpPr/>
          <p:nvPr/>
        </p:nvGrpSpPr>
        <p:grpSpPr>
          <a:xfrm>
            <a:off x="7333448" y="2328907"/>
            <a:ext cx="3321050" cy="2200185"/>
            <a:chOff x="4624431" y="2495551"/>
            <a:chExt cx="3321050" cy="2200185"/>
          </a:xfrm>
        </p:grpSpPr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74AA9F6F-8019-49FC-BF26-3A2B5E365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833856" y="3292475"/>
              <a:ext cx="1835150" cy="2540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Local Condition Number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2DDDBE4-396E-4010-8ABA-4E2E9AA1A605}"/>
                </a:ext>
              </a:extLst>
            </p:cNvPr>
            <p:cNvGrpSpPr/>
            <p:nvPr/>
          </p:nvGrpSpPr>
          <p:grpSpPr>
            <a:xfrm>
              <a:off x="4878431" y="2495551"/>
              <a:ext cx="3067050" cy="2200185"/>
              <a:chOff x="4878431" y="2495551"/>
              <a:chExt cx="3067050" cy="2200185"/>
            </a:xfrm>
          </p:grpSpPr>
          <p:pic>
            <p:nvPicPr>
              <p:cNvPr id="2054" name="Picture 4">
                <a:extLst>
                  <a:ext uri="{FF2B5EF4-FFF2-40B4-BE49-F238E27FC236}">
                    <a16:creationId xmlns:a16="http://schemas.microsoft.com/office/drawing/2014/main" id="{8B76AFED-1711-441C-9CC5-3C8037B6A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" t="21521" r="78459" b="59315"/>
              <a:stretch>
                <a:fillRect/>
              </a:stretch>
            </p:blipFill>
            <p:spPr bwMode="auto">
              <a:xfrm>
                <a:off x="4878431" y="2495551"/>
                <a:ext cx="3067050" cy="186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8B28D7E6-2DFF-412E-AFC7-3730729D8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1294" y="4362450"/>
                <a:ext cx="1835150" cy="3332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sz="1200" dirty="0">
                    <a:latin typeface="Calibri" panose="020F0502020204030204" pitchFamily="34" charset="0"/>
                    <a:cs typeface="Arial" panose="020B0604020202020204" pitchFamily="34" charset="0"/>
                  </a:rPr>
                  <a:t>Manipulability</a:t>
                </a:r>
                <a:r>
                  <a:rPr lang="en-US" dirty="0"/>
                  <a:t> </a:t>
                </a:r>
                <a:r>
                  <a:rPr lang="en-US" sz="1200" dirty="0">
                    <a:latin typeface="Calibri" panose="020F0502020204030204" pitchFamily="34" charset="0"/>
                    <a:cs typeface="Arial" panose="020B0604020202020204" pitchFamily="34" charset="0"/>
                  </a:rPr>
                  <a:t>Index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EAA95200-B474-45D0-B924-40F359C581F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59067" r="78833" b="22039"/>
          <a:stretch/>
        </p:blipFill>
        <p:spPr bwMode="auto">
          <a:xfrm>
            <a:off x="3981360" y="2328907"/>
            <a:ext cx="3067051" cy="18668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 Box 2">
            <a:extLst>
              <a:ext uri="{FF2B5EF4-FFF2-40B4-BE49-F238E27FC236}">
                <a16:creationId xmlns:a16="http://schemas.microsoft.com/office/drawing/2014/main" id="{691B10C5-FB4F-45B6-9B52-F9AAD7F27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723" y="4195806"/>
            <a:ext cx="1835150" cy="3332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Manipulability</a:t>
            </a:r>
            <a:r>
              <a:rPr lang="en-US" dirty="0"/>
              <a:t> </a:t>
            </a:r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A7A3503-67F7-4C43-86CA-F303FADA80A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855569" y="3068813"/>
            <a:ext cx="1835153" cy="3680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Mid-Proximity Joint Index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EA8197-5ABD-4DF7-B10D-7EC1768EDE6B}"/>
              </a:ext>
            </a:extLst>
          </p:cNvPr>
          <p:cNvGrpSpPr/>
          <p:nvPr/>
        </p:nvGrpSpPr>
        <p:grpSpPr>
          <a:xfrm>
            <a:off x="0" y="2266950"/>
            <a:ext cx="3319611" cy="2428785"/>
            <a:chOff x="0" y="2266950"/>
            <a:chExt cx="3319611" cy="2428785"/>
          </a:xfrm>
        </p:grpSpPr>
        <p:pic>
          <p:nvPicPr>
            <p:cNvPr id="18" name="Content Placeholder 3">
              <a:extLst>
                <a:ext uri="{FF2B5EF4-FFF2-40B4-BE49-F238E27FC236}">
                  <a16:creationId xmlns:a16="http://schemas.microsoft.com/office/drawing/2014/main" id="{DE5D84F3-A408-4C28-B0B4-9A7DD4645C20}"/>
                </a:ext>
              </a:extLst>
            </p:cNvPr>
            <p:cNvPicPr>
              <a:picLocks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54" t="3040" b="78334"/>
            <a:stretch/>
          </p:blipFill>
          <p:spPr bwMode="auto">
            <a:xfrm>
              <a:off x="252561" y="2495550"/>
              <a:ext cx="3067050" cy="18351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6F7A30E0-6146-4275-A332-531D4840B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511" y="4362449"/>
              <a:ext cx="1835150" cy="3332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Degrees of freedom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2A9DA64D-EA03-4AEA-89D9-50BD97AFB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750932" y="3017882"/>
              <a:ext cx="1835150" cy="3332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Manipulability</a:t>
              </a:r>
              <a:r>
                <a:rPr lang="en-US" dirty="0"/>
                <a:t> </a:t>
              </a:r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Index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46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2FBE531-0F8D-41DD-B72D-C9889B8C9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969955"/>
              </p:ext>
            </p:extLst>
          </p:nvPr>
        </p:nvGraphicFramePr>
        <p:xfrm>
          <a:off x="259360" y="904875"/>
          <a:ext cx="12049125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Worksheet" r:id="rId3" imgW="12049071" imgH="5048199" progId="Excel.Sheet.12">
                  <p:embed/>
                </p:oleObj>
              </mc:Choice>
              <mc:Fallback>
                <p:oleObj name="Worksheet" r:id="rId3" imgW="12049071" imgH="50481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360" y="904875"/>
                        <a:ext cx="12049125" cy="504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TextBox 3">
            <a:extLst>
              <a:ext uri="{FF2B5EF4-FFF2-40B4-BE49-F238E27FC236}">
                <a16:creationId xmlns:a16="http://schemas.microsoft.com/office/drawing/2014/main" id="{CFC508EE-ABB6-4464-B597-C4E3955D5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514350"/>
            <a:ext cx="14859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79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6995F7-F9C2-4402-9602-CBAB92867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1" t="39788" r="44976" b="25317"/>
          <a:stretch/>
        </p:blipFill>
        <p:spPr>
          <a:xfrm>
            <a:off x="2315360" y="1221657"/>
            <a:ext cx="2596364" cy="25200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85C3A3-EF47-42F0-AF29-D20873F39D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3" t="51376" r="46881" b="20367"/>
          <a:stretch/>
        </p:blipFill>
        <p:spPr>
          <a:xfrm>
            <a:off x="5838738" y="1227949"/>
            <a:ext cx="2596364" cy="25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1D0D87-3086-4E9F-A802-5B489967C7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4" t="56269" r="46330" b="20490"/>
          <a:stretch/>
        </p:blipFill>
        <p:spPr>
          <a:xfrm>
            <a:off x="2315360" y="3830467"/>
            <a:ext cx="2596364" cy="252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B484C6-0DF4-4134-AC5F-CB73C88323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8" t="57370" r="46743" b="22202"/>
          <a:stretch/>
        </p:blipFill>
        <p:spPr>
          <a:xfrm>
            <a:off x="5838738" y="3741657"/>
            <a:ext cx="259636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B938-0BD9-4676-8D6E-39EFC4FE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1C5CF9-3B35-4FDE-B52A-DC68A9896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1" t="46557" r="55856" b="8135"/>
          <a:stretch/>
        </p:blipFill>
        <p:spPr>
          <a:xfrm>
            <a:off x="1484852" y="2541862"/>
            <a:ext cx="3842551" cy="25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F4CE8-95D6-4C87-8D77-944B20BDE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24" y="2541862"/>
            <a:ext cx="384255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8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92D7-607F-4E70-A979-1F8E1BE8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E3F23FA-32A3-41B9-ABF9-8260BFA32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470692"/>
              </p:ext>
            </p:extLst>
          </p:nvPr>
        </p:nvGraphicFramePr>
        <p:xfrm>
          <a:off x="838200" y="1825625"/>
          <a:ext cx="79191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749833620"/>
                    </a:ext>
                  </a:extLst>
                </a:gridCol>
                <a:gridCol w="1079818">
                  <a:extLst>
                    <a:ext uri="{9D8B030D-6E8A-4147-A177-3AD203B41FA5}">
                      <a16:colId xmlns:a16="http://schemas.microsoft.com/office/drawing/2014/main" val="161012974"/>
                    </a:ext>
                  </a:extLst>
                </a:gridCol>
                <a:gridCol w="638492">
                  <a:extLst>
                    <a:ext uri="{9D8B030D-6E8A-4147-A177-3AD203B41FA5}">
                      <a16:colId xmlns:a16="http://schemas.microsoft.com/office/drawing/2014/main" val="2525055301"/>
                    </a:ext>
                  </a:extLst>
                </a:gridCol>
                <a:gridCol w="1212786">
                  <a:extLst>
                    <a:ext uri="{9D8B030D-6E8A-4147-A177-3AD203B41FA5}">
                      <a16:colId xmlns:a16="http://schemas.microsoft.com/office/drawing/2014/main" val="372498351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502360030"/>
                    </a:ext>
                  </a:extLst>
                </a:gridCol>
                <a:gridCol w="1033018">
                  <a:extLst>
                    <a:ext uri="{9D8B030D-6E8A-4147-A177-3AD203B41FA5}">
                      <a16:colId xmlns:a16="http://schemas.microsoft.com/office/drawing/2014/main" val="3000056373"/>
                    </a:ext>
                  </a:extLst>
                </a:gridCol>
                <a:gridCol w="1216279">
                  <a:extLst>
                    <a:ext uri="{9D8B030D-6E8A-4147-A177-3AD203B41FA5}">
                      <a16:colId xmlns:a16="http://schemas.microsoft.com/office/drawing/2014/main" val="2186536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of long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 Axes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Pitch 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p/r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 length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8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8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2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84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6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7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00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159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45</cp:revision>
  <dcterms:created xsi:type="dcterms:W3CDTF">2019-12-20T07:23:31Z</dcterms:created>
  <dcterms:modified xsi:type="dcterms:W3CDTF">2020-04-07T12:29:32Z</dcterms:modified>
</cp:coreProperties>
</file>