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5" r:id="rId11"/>
    <p:sldId id="267" r:id="rId12"/>
    <p:sldId id="269" r:id="rId13"/>
    <p:sldId id="270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26-11-19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</a:t>
            </a:r>
            <a:r>
              <a:rPr lang="en-US" sz="3600" dirty="0" smtClean="0"/>
              <a:t>(kinematic?) design </a:t>
            </a:r>
            <a:r>
              <a:rPr lang="en-US" sz="3600" dirty="0"/>
              <a:t>of </a:t>
            </a:r>
            <a:r>
              <a:rPr lang="en-US" sz="3600" dirty="0" smtClean="0"/>
              <a:t>manipulator </a:t>
            </a:r>
            <a:r>
              <a:rPr lang="en-US" sz="3600" dirty="0"/>
              <a:t>to </a:t>
            </a:r>
            <a:r>
              <a:rPr lang="en-US" sz="3600" dirty="0" smtClean="0"/>
              <a:t>detect early </a:t>
            </a:r>
            <a:r>
              <a:rPr lang="en-US" sz="3600" dirty="0"/>
              <a:t>stresses </a:t>
            </a:r>
            <a:r>
              <a:rPr lang="en-US" sz="3600" dirty="0" smtClean="0"/>
              <a:t>in </a:t>
            </a:r>
            <a:r>
              <a:rPr lang="en-US" sz="3600" dirty="0"/>
              <a:t>Greenhouse </a:t>
            </a:r>
            <a:r>
              <a:rPr lang="en-US" sz="3600" dirty="0" smtClean="0"/>
              <a:t>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 smtClean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06296" y="2282825"/>
            <a:ext cx="8269224" cy="14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sz="2400" dirty="0" smtClean="0"/>
              <a:t>פגישת מאסטר:</a:t>
            </a:r>
          </a:p>
          <a:p>
            <a:pPr marL="0" indent="0" algn="ctr" rtl="1">
              <a:buNone/>
            </a:pPr>
            <a:r>
              <a:rPr lang="he-IL" sz="2400" dirty="0" smtClean="0"/>
              <a:t>תאריך: </a:t>
            </a:r>
            <a:r>
              <a:rPr lang="he-IL" sz="2400" dirty="0" smtClean="0"/>
              <a:t>26.11.2019</a:t>
            </a:r>
            <a:endParaRPr lang="he-IL" sz="2400" dirty="0" smtClean="0"/>
          </a:p>
          <a:p>
            <a:pPr marL="0" indent="0" algn="ctr" rtl="1">
              <a:buNone/>
            </a:pPr>
            <a:r>
              <a:rPr lang="he-IL" sz="2400" dirty="0" smtClean="0"/>
              <a:t>נוכחים: עמי</a:t>
            </a:r>
            <a:r>
              <a:rPr lang="en-US" sz="2400" dirty="0"/>
              <a:t>,</a:t>
            </a:r>
            <a:r>
              <a:rPr lang="he-IL" sz="2400" dirty="0" smtClean="0"/>
              <a:t> אביטל, תמיר</a:t>
            </a: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8051" r="8394" b="7350"/>
          <a:stretch/>
        </p:blipFill>
        <p:spPr>
          <a:xfrm>
            <a:off x="235649" y="1097280"/>
            <a:ext cx="10062405" cy="5427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Time Compression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2"/>
          <a:stretch/>
        </p:blipFill>
        <p:spPr>
          <a:xfrm>
            <a:off x="252452" y="1033590"/>
            <a:ext cx="9565156" cy="5322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94842"/>
              </p:ext>
            </p:extLst>
          </p:nvPr>
        </p:nvGraphicFramePr>
        <p:xfrm>
          <a:off x="838200" y="1453896"/>
          <a:ext cx="9192770" cy="4786345"/>
        </p:xfrm>
        <a:graphic>
          <a:graphicData uri="http://schemas.openxmlformats.org/drawingml/2006/table">
            <a:tbl>
              <a:tblPr/>
              <a:tblGrid>
                <a:gridCol w="317740">
                  <a:extLst>
                    <a:ext uri="{9D8B030D-6E8A-4147-A177-3AD203B41FA5}">
                      <a16:colId xmlns:a16="http://schemas.microsoft.com/office/drawing/2014/main" val="3016071129"/>
                    </a:ext>
                  </a:extLst>
                </a:gridCol>
                <a:gridCol w="1530924">
                  <a:extLst>
                    <a:ext uri="{9D8B030D-6E8A-4147-A177-3AD203B41FA5}">
                      <a16:colId xmlns:a16="http://schemas.microsoft.com/office/drawing/2014/main" val="558482464"/>
                    </a:ext>
                  </a:extLst>
                </a:gridCol>
                <a:gridCol w="1906434">
                  <a:extLst>
                    <a:ext uri="{9D8B030D-6E8A-4147-A177-3AD203B41FA5}">
                      <a16:colId xmlns:a16="http://schemas.microsoft.com/office/drawing/2014/main" val="3025920878"/>
                    </a:ext>
                  </a:extLst>
                </a:gridCol>
                <a:gridCol w="552432">
                  <a:extLst>
                    <a:ext uri="{9D8B030D-6E8A-4147-A177-3AD203B41FA5}">
                      <a16:colId xmlns:a16="http://schemas.microsoft.com/office/drawing/2014/main" val="3635520113"/>
                    </a:ext>
                  </a:extLst>
                </a:gridCol>
                <a:gridCol w="519937">
                  <a:extLst>
                    <a:ext uri="{9D8B030D-6E8A-4147-A177-3AD203B41FA5}">
                      <a16:colId xmlns:a16="http://schemas.microsoft.com/office/drawing/2014/main" val="3840604212"/>
                    </a:ext>
                  </a:extLst>
                </a:gridCol>
                <a:gridCol w="736577">
                  <a:extLst>
                    <a:ext uri="{9D8B030D-6E8A-4147-A177-3AD203B41FA5}">
                      <a16:colId xmlns:a16="http://schemas.microsoft.com/office/drawing/2014/main" val="2646018267"/>
                    </a:ext>
                  </a:extLst>
                </a:gridCol>
                <a:gridCol w="725745">
                  <a:extLst>
                    <a:ext uri="{9D8B030D-6E8A-4147-A177-3AD203B41FA5}">
                      <a16:colId xmlns:a16="http://schemas.microsoft.com/office/drawing/2014/main" val="73191090"/>
                    </a:ext>
                  </a:extLst>
                </a:gridCol>
                <a:gridCol w="707691">
                  <a:extLst>
                    <a:ext uri="{9D8B030D-6E8A-4147-A177-3AD203B41FA5}">
                      <a16:colId xmlns:a16="http://schemas.microsoft.com/office/drawing/2014/main" val="515189044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356146552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3392615232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99747725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4114045418"/>
                    </a:ext>
                  </a:extLst>
                </a:gridCol>
                <a:gridCol w="462166">
                  <a:extLst>
                    <a:ext uri="{9D8B030D-6E8A-4147-A177-3AD203B41FA5}">
                      <a16:colId xmlns:a16="http://schemas.microsoft.com/office/drawing/2014/main" val="1506611390"/>
                    </a:ext>
                  </a:extLst>
                </a:gridCol>
              </a:tblGrid>
              <a:tr h="2961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151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44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765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11438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3071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8840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58934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# of </a:t>
                      </a:r>
                      <a:r>
                        <a:rPr lang="en-US" sz="14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parallel </a:t>
                      </a:r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axes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0620"/>
                  </a:ext>
                </a:extLst>
              </a:tr>
              <a:tr h="7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sng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Type</a:t>
                      </a:r>
                      <a:endParaRPr lang="en-US" sz="1400" b="0" i="0" u="sng" strike="sng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Cartesian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Cylindrical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Polar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articulated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913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46881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prismatic to </a:t>
                      </a:r>
                      <a:r>
                        <a:rPr lang="en-US" sz="14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revolute </a:t>
                      </a:r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2008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5642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1825625"/>
            <a:ext cx="7159752" cy="4351338"/>
          </a:xfrm>
        </p:spPr>
        <p:txBody>
          <a:bodyPr/>
          <a:lstStyle/>
          <a:p>
            <a:pPr algn="r" rtl="1"/>
            <a:r>
              <a:rPr lang="he-IL" dirty="0" smtClean="0"/>
              <a:t>לוודא קבלת אביטל כמנחה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</a:t>
            </a:r>
            <a:r>
              <a:rPr lang="en-US" sz="2400" dirty="0" smtClean="0">
                <a:solidFill>
                  <a:prstClr val="black"/>
                </a:solidFill>
              </a:rPr>
              <a:t>links </a:t>
            </a:r>
            <a:r>
              <a:rPr lang="en-US" sz="2400" dirty="0">
                <a:solidFill>
                  <a:prstClr val="black"/>
                </a:solidFill>
              </a:rPr>
              <a:t>are cylindrical </a:t>
            </a:r>
          </a:p>
          <a:p>
            <a:r>
              <a:rPr lang="en-US" sz="2400" dirty="0" smtClean="0"/>
              <a:t>The Z axe is always in the long part of the cylinder</a:t>
            </a:r>
          </a:p>
          <a:p>
            <a:r>
              <a:rPr lang="en-US" sz="2400" dirty="0" smtClean="0"/>
              <a:t>The plant presented as cylinder: R=0.5m H=0.75m</a:t>
            </a:r>
          </a:p>
          <a:p>
            <a:r>
              <a:rPr lang="en-US" sz="2400" dirty="0" smtClean="0"/>
              <a:t>The manipulator format: URDF</a:t>
            </a:r>
          </a:p>
          <a:p>
            <a:r>
              <a:rPr lang="en-US" sz="2400" dirty="0" smtClean="0"/>
              <a:t>Each manipulator combination described as the following: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Manipulator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 smtClean="0"/>
              <a:t>Example: Roll_Z_0.1–Pitch_Z_0.4–Roll_Y_0.7-Pris_Y_0.4 -Pris_X_0.1</a:t>
            </a:r>
            <a:endParaRPr lang="he-IL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Camera orientation isn’t important </a:t>
            </a:r>
            <a:r>
              <a:rPr lang="en-US" sz="2400" dirty="0" smtClean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 smtClean="0"/>
              <a:t>Take links length &amp; weight from 2 different manipulators: (UR5 &amp; </a:t>
            </a:r>
            <a:r>
              <a:rPr lang="en-US" sz="2000" dirty="0" smtClean="0"/>
              <a:t>Motoman</a:t>
            </a:r>
            <a:r>
              <a:rPr lang="en-US" sz="2000" dirty="0" smtClean="0"/>
              <a:t> NXC100)</a:t>
            </a:r>
          </a:p>
          <a:p>
            <a:r>
              <a:rPr lang="en-US" sz="2000" dirty="0" smtClean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 smtClean="0"/>
              <a:t>* Weight[i] = </a:t>
            </a:r>
            <a:r>
              <a:rPr lang="en-US" sz="2000" dirty="0" smtClean="0"/>
              <a:t>acc_length</a:t>
            </a:r>
            <a:r>
              <a:rPr lang="en-US" sz="2000" dirty="0" smtClean="0"/>
              <a:t>[i] * 8.79 + 4.29 –</a:t>
            </a:r>
            <a:r>
              <a:rPr lang="en-US" sz="2000" dirty="0" smtClean="0"/>
              <a:t>acc_weight</a:t>
            </a:r>
            <a:r>
              <a:rPr lang="en-US" sz="2000" dirty="0" smtClean="0"/>
              <a:t>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</a:t>
            </a:r>
            <a:r>
              <a:rPr lang="en-US" sz="2400" dirty="0" smtClean="0"/>
              <a:t>Freedom</a:t>
            </a:r>
            <a:r>
              <a:rPr lang="en-US" sz="2400" dirty="0"/>
              <a:t>\ Degree of </a:t>
            </a:r>
            <a:r>
              <a:rPr lang="en-US" sz="2400" dirty="0" smtClean="0"/>
              <a:t>Redundancy [3 - 6 \ -3 – 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</a:t>
            </a:r>
            <a:r>
              <a:rPr lang="en-US" sz="2400" dirty="0" smtClean="0"/>
              <a:t>Time  [0-10]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</a:t>
            </a:r>
            <a:r>
              <a:rPr lang="en-US" sz="2400" dirty="0" smtClean="0"/>
              <a:t>0-1</a:t>
            </a:r>
            <a:r>
              <a:rPr lang="en-US" sz="2400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  </a:t>
            </a:r>
            <a:r>
              <a:rPr lang="en-US" sz="2400" dirty="0"/>
              <a:t>z (Mid-Range Proximity</a:t>
            </a:r>
            <a:r>
              <a:rPr lang="en-US" sz="2400" dirty="0" smtClean="0"/>
              <a:t>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Independent variables :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X1 : Joints </a:t>
            </a:r>
            <a:r>
              <a:rPr lang="en-US" sz="2400" u="sng" dirty="0"/>
              <a:t>Types</a:t>
            </a:r>
            <a:r>
              <a:rPr lang="en-US" sz="2400" dirty="0" smtClean="0"/>
              <a:t>: array  [Roll, Pitch, Yaw]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X2: Previous </a:t>
            </a:r>
            <a:r>
              <a:rPr lang="en-US" sz="2400" u="sng" dirty="0"/>
              <a:t>axe </a:t>
            </a:r>
            <a:r>
              <a:rPr lang="en-US" sz="2400" dirty="0" smtClean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X3: Links Lengths</a:t>
            </a:r>
            <a:r>
              <a:rPr lang="en-US" sz="2400" dirty="0" smtClean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 smtClean="0"/>
              <a:t>X4: Number </a:t>
            </a:r>
            <a:r>
              <a:rPr lang="en-US" sz="2400" u="sng" dirty="0"/>
              <a:t>Degrees of Freedom</a:t>
            </a:r>
            <a:r>
              <a:rPr lang="en-US" sz="2400" dirty="0" smtClean="0"/>
              <a:t>: Int [3, 4, 5, 6]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</a:t>
            </a:r>
            <a:r>
              <a:rPr lang="en-US" dirty="0" smtClean="0">
                <a:solidFill>
                  <a:srgbClr val="90C226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Assumptions \ Constrains:</a:t>
            </a:r>
            <a:endParaRPr lang="en-US" b="1" u="sng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</a:t>
            </a:r>
            <a:r>
              <a:rPr lang="en-US" sz="2000" dirty="0" smtClean="0">
                <a:solidFill>
                  <a:srgbClr val="00B050"/>
                </a:solidFill>
              </a:rPr>
              <a:t>axe:  X1[0</a:t>
            </a:r>
            <a:r>
              <a:rPr lang="en-US" sz="2000" dirty="0">
                <a:solidFill>
                  <a:srgbClr val="00B050"/>
                </a:solidFill>
              </a:rPr>
              <a:t>] = </a:t>
            </a:r>
            <a:r>
              <a:rPr lang="en-US" sz="2000" dirty="0" smtClean="0">
                <a:solidFill>
                  <a:srgbClr val="00B050"/>
                </a:solidFill>
              </a:rPr>
              <a:t>Roll, </a:t>
            </a:r>
            <a:r>
              <a:rPr lang="en-US" sz="2000" dirty="0">
                <a:solidFill>
                  <a:srgbClr val="00B050"/>
                </a:solidFill>
              </a:rPr>
              <a:t>X2[0] = </a:t>
            </a:r>
            <a:r>
              <a:rPr lang="en-US" sz="2000" dirty="0" smtClean="0">
                <a:solidFill>
                  <a:srgbClr val="00B050"/>
                </a:solidFill>
              </a:rPr>
              <a:t>Z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</a:t>
            </a:r>
            <a:r>
              <a:rPr lang="en-US" sz="2000" dirty="0" smtClean="0">
                <a:solidFill>
                  <a:srgbClr val="00B050"/>
                </a:solidFill>
              </a:rPr>
              <a:t>0.1m :   X3[0</a:t>
            </a:r>
            <a:r>
              <a:rPr lang="en-US" sz="2000" dirty="0">
                <a:solidFill>
                  <a:srgbClr val="00B050"/>
                </a:solidFill>
              </a:rPr>
              <a:t>]=</a:t>
            </a:r>
            <a:r>
              <a:rPr lang="en-US" sz="2000" dirty="0" smtClean="0">
                <a:solidFill>
                  <a:srgbClr val="00B050"/>
                </a:solidFill>
              </a:rPr>
              <a:t>0.1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</a:t>
            </a:r>
            <a:r>
              <a:rPr lang="en-US" sz="2000" dirty="0" smtClean="0"/>
              <a:t>1m : </a:t>
            </a:r>
            <a:r>
              <a:rPr lang="en-US" sz="2000" dirty="0"/>
              <a:t>Sum (X3) &gt; </a:t>
            </a:r>
            <a:r>
              <a:rPr lang="en-US" sz="2000" dirty="0" smtClean="0"/>
              <a:t>1</a:t>
            </a:r>
            <a:endParaRPr lang="en-US" sz="20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</a:t>
            </a:r>
            <a:r>
              <a:rPr lang="en-US" sz="2000" dirty="0" smtClean="0"/>
              <a:t>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</a:t>
            </a:r>
            <a:r>
              <a:rPr lang="en-US" sz="2000" dirty="0" smtClean="0"/>
              <a:t>Roll\Pitch </a:t>
            </a:r>
            <a:r>
              <a:rPr lang="en-US" sz="2000" dirty="0"/>
              <a:t>joint in the Z axe: If </a:t>
            </a:r>
            <a:r>
              <a:rPr lang="en-US" sz="2000" dirty="0" smtClean="0"/>
              <a:t>X1[i</a:t>
            </a:r>
            <a:r>
              <a:rPr lang="en-US" sz="2000" dirty="0"/>
              <a:t>]==Roll and </a:t>
            </a:r>
            <a:r>
              <a:rPr lang="en-US" sz="2000" dirty="0" smtClean="0"/>
              <a:t>(X1[i+1</a:t>
            </a:r>
            <a:r>
              <a:rPr lang="en-US" sz="2000" dirty="0"/>
              <a:t>]==</a:t>
            </a:r>
            <a:r>
              <a:rPr lang="en-US" sz="2000" dirty="0" smtClean="0"/>
              <a:t>Roll or X1[i+1]==Pitch) than X2[i+1</a:t>
            </a:r>
            <a:r>
              <a:rPr lang="en-US" sz="2000" dirty="0"/>
              <a:t>]!=</a:t>
            </a:r>
            <a:r>
              <a:rPr lang="en-US" sz="2000" dirty="0" smtClean="0"/>
              <a:t>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After Roll Joint or the following joints sequence [ Roll -&gt; Pris</a:t>
            </a:r>
            <a:r>
              <a:rPr lang="en-US" sz="2000" dirty="0"/>
              <a:t> </a:t>
            </a:r>
            <a:r>
              <a:rPr lang="en-US" sz="2000" dirty="0" smtClean="0"/>
              <a:t>Z] the next joint wont be in the X axe: if (X1[i</a:t>
            </a:r>
            <a:r>
              <a:rPr lang="en-US" sz="2000" dirty="0"/>
              <a:t>]==Roll </a:t>
            </a:r>
            <a:r>
              <a:rPr lang="en-US" sz="2000" dirty="0" smtClean="0"/>
              <a:t>or (X1[i-1]==Roll and </a:t>
            </a:r>
            <a:r>
              <a:rPr lang="en-US" sz="2000" dirty="0"/>
              <a:t>X1[i</a:t>
            </a:r>
            <a:r>
              <a:rPr lang="en-US" sz="2000" dirty="0" smtClean="0"/>
              <a:t>]==</a:t>
            </a:r>
            <a:r>
              <a:rPr lang="en-US" sz="2000" dirty="0"/>
              <a:t> </a:t>
            </a:r>
            <a:r>
              <a:rPr lang="en-US" sz="2000" dirty="0" smtClean="0"/>
              <a:t>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</a:t>
            </a:r>
            <a:r>
              <a:rPr lang="en-US" sz="2000" dirty="0" smtClean="0"/>
              <a:t>Joints limits: for Roll\ Pitch [0-360°] and for Pris [0 – 2*link length]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Number Points of Detection:  4 -- </a:t>
            </a:r>
            <a:r>
              <a:rPr lang="en-US" sz="2000" u="sng" dirty="0" smtClean="0"/>
              <a:t>Success</a:t>
            </a:r>
            <a:r>
              <a:rPr lang="en-US" sz="2000" dirty="0" smtClean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 smtClean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 smtClean="0"/>
              <a:t>הכנסת התוצאות שיש כרגע מהסימולציה לאלגוריתם קיים (3-</a:t>
            </a:r>
            <a:r>
              <a:rPr lang="en-US" dirty="0" smtClean="0"/>
              <a:t>NSGA</a:t>
            </a:r>
            <a:r>
              <a:rPr lang="he-IL" dirty="0" smtClean="0"/>
              <a:t> / </a:t>
            </a:r>
            <a:r>
              <a:rPr lang="en-US" dirty="0" smtClean="0"/>
              <a:t>MOEA</a:t>
            </a:r>
            <a:r>
              <a:rPr lang="he-IL" dirty="0" smtClean="0"/>
              <a:t>\</a:t>
            </a:r>
            <a:r>
              <a:rPr lang="en-US" dirty="0" smtClean="0"/>
              <a:t>D</a:t>
            </a:r>
            <a:r>
              <a:rPr lang="he-IL" dirty="0" smtClean="0"/>
              <a:t>) לקבלת תחושה/ תוצאות ראשונות </a:t>
            </a:r>
          </a:p>
          <a:p>
            <a:pPr algn="r" rtl="1"/>
            <a:r>
              <a:rPr lang="he-IL" dirty="0" smtClean="0"/>
              <a:t>פיתוח אלגוריתם לאופטימיזציה</a:t>
            </a:r>
            <a:endParaRPr lang="en-US" dirty="0" smtClean="0"/>
          </a:p>
          <a:p>
            <a:pPr algn="r" rtl="1"/>
            <a:r>
              <a:rPr lang="he-IL" dirty="0" smtClean="0"/>
              <a:t>הכנסת תוצאות הסימולטור לאלגוריתם לימוד מכונה (</a:t>
            </a:r>
            <a:r>
              <a:rPr lang="en-US" dirty="0" smtClean="0"/>
              <a:t>SVM</a:t>
            </a:r>
            <a:r>
              <a:rPr lang="he-IL" dirty="0" smtClean="0"/>
              <a:t>/</a:t>
            </a:r>
            <a:r>
              <a:rPr lang="en-US" dirty="0" smtClean="0"/>
              <a:t>NN</a:t>
            </a:r>
            <a:r>
              <a:rPr lang="he-IL" dirty="0" smtClean="0"/>
              <a:t>) </a:t>
            </a:r>
            <a:r>
              <a:rPr lang="he-IL" dirty="0" smtClean="0"/>
              <a:t>למידול ההתנהגות – יוכל להחליף חלקית את הסימולטור לצורך האצת האופטימיזציה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785</Words>
  <Application>Microsoft Office PowerPoint</Application>
  <PresentationFormat>Widescreen</PresentationFormat>
  <Paragraphs>228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להמשך:</vt:lpstr>
      <vt:lpstr>PowerPoint Presentation</vt:lpstr>
      <vt:lpstr>Indices</vt:lpstr>
      <vt:lpstr>Time Compression </vt:lpstr>
      <vt:lpstr>Concepts</vt:lpstr>
      <vt:lpstr>דברים אחרים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82</cp:revision>
  <dcterms:created xsi:type="dcterms:W3CDTF">2019-11-06T06:03:25Z</dcterms:created>
  <dcterms:modified xsi:type="dcterms:W3CDTF">2019-11-26T07:39:04Z</dcterms:modified>
</cp:coreProperties>
</file>