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9" r:id="rId3"/>
    <p:sldId id="261" r:id="rId4"/>
    <p:sldId id="262" r:id="rId5"/>
    <p:sldId id="263" r:id="rId6"/>
    <p:sldId id="266" r:id="rId7"/>
    <p:sldId id="257" r:id="rId8"/>
    <p:sldId id="256" r:id="rId9"/>
    <p:sldId id="260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BB2B-C565-4FE9-874C-9EE28C4F28CB}" type="datetimeFigureOut">
              <a:rPr lang="en-US" smtClean="0"/>
              <a:t>07-11-19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4E31-2119-42F4-BC80-7B4F96B7D4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1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E01D7-C077-43CC-8F58-F338EDF778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388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In order to find the optimal manipulator I am using ROS and Gazebo as simulator.   </a:t>
            </a:r>
          </a:p>
          <a:p>
            <a:r>
              <a:rPr lang="en-US" dirty="0"/>
              <a:t>The Objectives of the optimization is to find the manipulator, with min. DOF and</a:t>
            </a:r>
            <a:r>
              <a:rPr lang="en-US" baseline="0" dirty="0"/>
              <a:t> min cycle time,</a:t>
            </a:r>
            <a:r>
              <a:rPr lang="en-US" dirty="0"/>
              <a:t> that</a:t>
            </a:r>
            <a:r>
              <a:rPr lang="en-US" baseline="0" dirty="0"/>
              <a:t> can reach to all desired detection points.</a:t>
            </a:r>
          </a:p>
          <a:p>
            <a:r>
              <a:rPr lang="en-US" baseline="0" dirty="0"/>
              <a:t>The independent variables: DOF, Joints Types, joints sequence and links lengths.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This gives me over 2 billion combinations, so some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assumptions must be done: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E01D7-C077-43CC-8F58-F338EDF778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30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07-11-19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1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07-11-19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0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07-11-19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2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325B-5C92-4881-B66A-EFEBD67BB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91E8E-F4FA-42AA-969A-21372167D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0A6BB-524C-4B07-B8E4-FDAED5C0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1D70-D894-47B1-BA5C-A2BA7FFD222B}" type="datetime1">
              <a:rPr lang="en-US" smtClean="0"/>
              <a:t>07-11-19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840A2-4D47-4172-8CC3-E7FCD8F6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BF244-A871-4A6B-A22C-5F49B0DB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25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E7C3-9903-46FC-BDAD-7E74D85A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D922-4B5E-469E-B82A-36BBF82E2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0C3C-35BB-4FED-BBBB-9F168852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EBCD-4AC6-4D4B-8D35-AC0651D82AB2}" type="datetime1">
              <a:rPr lang="en-US" smtClean="0"/>
              <a:t>07-11-19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7898-6BD9-40C8-8E78-0CC7C571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4BEFC-0512-4C4B-B99C-528FD147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5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161E-D420-4AEC-8020-611852D6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F7080-B72D-4A51-BC59-0C412900E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30743-6AA3-4527-A183-508F2F9A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DAF3-9A51-438D-B1D0-14E681CB3177}" type="datetime1">
              <a:rPr lang="en-US" smtClean="0"/>
              <a:t>07-11-19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33DA2-7798-45DD-A302-DD90A188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FA192-E31A-4216-82A8-5C65C665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84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FF87-CDFD-4E2F-94DB-7EC36420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22A0D-A9D6-45E8-BAEA-9AEB9E86B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A3FCB-AE61-4E42-9DB9-AADEA96F2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C6EB8-6578-4D6D-AE33-C201EA15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E37D-569C-4479-B38B-B24A0379D2E8}" type="datetime1">
              <a:rPr lang="en-US" smtClean="0"/>
              <a:t>07-11-19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ABE4C-CEA0-4E1E-9DC1-4B00AF32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A3B7A-4F41-40AE-8588-FE990043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93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ED80-4B8B-48D5-9EC0-178FFA9D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33757-B626-4F8C-8502-481CBFB03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5ACFD-A123-493F-9813-58602290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76D1F-28CB-4D12-A506-55D877B7B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9686A-A4C9-4620-B111-8E206FB56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F48E5-0BE9-46D4-AF01-DC005BB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A43E-CFF9-48C3-B049-B9FA5E2E4F57}" type="datetime1">
              <a:rPr lang="en-US" smtClean="0"/>
              <a:t>07-11-19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2A781-D4F8-4393-A92C-8DCCFB09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3E75E-0CEB-4721-B80E-0B99FAA9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93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B544-5DD1-4439-8341-48742067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A1312-E81B-4C5B-8487-32F89645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4D03-119E-4B95-90EB-03CB29F346AA}" type="datetime1">
              <a:rPr lang="en-US" smtClean="0"/>
              <a:t>07-11-19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1D713-CFC3-4CC8-82AD-CDA3A262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4062E-5269-498E-9FAE-306224B2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6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9E973-1255-4E3A-8E06-5F6BAB82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293F-426C-486A-945D-D5F33E5B14AB}" type="datetime1">
              <a:rPr lang="en-US" smtClean="0"/>
              <a:t>07-11-19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AE6F27-4DC7-4586-899D-01732421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8ADA5-E81C-40BD-9D4F-0D33771F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93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C288-B93A-4487-BC01-BD176322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4588-B5AD-4162-B43C-204994C0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36ABE-C96C-4363-B9E0-0446FC6F3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DCD72-8996-45EF-969B-BE52D03B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A9D6-43D9-48BF-BAA3-41975785F0CB}" type="datetime1">
              <a:rPr lang="en-US" smtClean="0"/>
              <a:t>07-11-19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6FDCF-083C-4C34-932B-986D2B0E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09019-8405-4B9E-B750-8A40A5FA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7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07-11-19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59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8AE0-8085-4F2E-A747-45C965F1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1C210-A3BD-47E5-AECE-8B2ABFB74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0CA73-2362-4989-B6D7-577419DB7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00E4D-04D9-494B-BFEA-F7875938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C7F7-F66F-4F95-8F3E-08CF18AC175D}" type="datetime1">
              <a:rPr lang="en-US" smtClean="0"/>
              <a:t>07-11-19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80D85-1A94-440D-B55F-BB324041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26E2C-5BDA-4C88-8D5A-5EB2E180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8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9936-90CC-4ECD-ADA2-5884E2BE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B67A1-D99C-427C-8D55-E7842F18B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C84BA-3D38-4B24-8021-DE0056AA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801A-39E1-4A63-852A-1ED55567695B}" type="datetime1">
              <a:rPr lang="en-US" smtClean="0"/>
              <a:t>07-11-19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BF590-8F2C-4A16-A88D-3EF27268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BA568-0CD4-450F-936E-55C07CC4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94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784FD-6A5B-4228-8939-188382785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2F730-9511-4391-B480-0F6B1DFF0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856C9-DF40-44B6-94B5-722AED39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8F9C-9F70-4A32-9C14-DB0721FED983}" type="datetime1">
              <a:rPr lang="en-US" smtClean="0"/>
              <a:t>07-11-19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D6D08-E98B-464D-9D05-18D36305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2A8A-B6CB-467C-9906-0F9A445F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5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07-11-19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07-11-19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0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07-11-19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07-11-19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7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07-11-19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7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07-11-19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0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07-11-19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0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14CEC-9F17-496B-99D6-DCE4BD5734FE}" type="datetimeFigureOut">
              <a:rPr lang="en-US" smtClean="0"/>
              <a:t>07-11-19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1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2E288-494D-4603-B6CA-61AE8630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86735-1413-4110-9B2D-DC1F996EF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BF2F2-6318-4353-9F1A-56627C163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76EA0-6EC3-488A-9CFA-645165A5811E}" type="datetime1">
              <a:rPr lang="en-US" smtClean="0"/>
              <a:t>07-11-19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8BA01-A089-472C-BAC2-3DAAC1F25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C312B-7EF6-4E4C-9914-8A957E21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0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48" y="81661"/>
            <a:ext cx="10515600" cy="1325563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Research Question</a:t>
            </a:r>
            <a:r>
              <a:rPr lang="en-US" b="1" u="sng" dirty="0" smtClean="0"/>
              <a:t>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20200" cy="1649095"/>
          </a:xfrm>
        </p:spPr>
        <p:txBody>
          <a:bodyPr/>
          <a:lstStyle/>
          <a:p>
            <a:pPr algn="ctr"/>
            <a:r>
              <a:rPr lang="en-US" sz="3600" dirty="0"/>
              <a:t>Optimal </a:t>
            </a:r>
            <a:r>
              <a:rPr lang="en-US" sz="3600" dirty="0" smtClean="0"/>
              <a:t>(kinematic?) design </a:t>
            </a:r>
            <a:r>
              <a:rPr lang="en-US" sz="3600" dirty="0"/>
              <a:t>of </a:t>
            </a:r>
            <a:r>
              <a:rPr lang="en-US" sz="3600" dirty="0" smtClean="0"/>
              <a:t>manipulator </a:t>
            </a:r>
            <a:r>
              <a:rPr lang="en-US" sz="3600" dirty="0"/>
              <a:t>to </a:t>
            </a:r>
            <a:r>
              <a:rPr lang="en-US" sz="3600" dirty="0" smtClean="0"/>
              <a:t>detect early </a:t>
            </a:r>
            <a:r>
              <a:rPr lang="en-US" sz="3600" dirty="0"/>
              <a:t>stresses </a:t>
            </a:r>
            <a:r>
              <a:rPr lang="en-US" sz="3600" dirty="0" smtClean="0"/>
              <a:t>in </a:t>
            </a:r>
            <a:r>
              <a:rPr lang="en-US" sz="3600" dirty="0"/>
              <a:t>Greenhouse </a:t>
            </a:r>
            <a:r>
              <a:rPr lang="en-US" sz="3600" dirty="0" smtClean="0"/>
              <a:t>Crops</a:t>
            </a:r>
          </a:p>
          <a:p>
            <a:pPr marL="0" indent="0" algn="ctr">
              <a:buNone/>
            </a:pPr>
            <a:endParaRPr lang="en-US" sz="3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3648" y="4843145"/>
            <a:ext cx="9220200" cy="201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he-IL" sz="2400" dirty="0" smtClean="0"/>
              <a:t>פגישת מאסטר:</a:t>
            </a:r>
          </a:p>
          <a:p>
            <a:pPr marL="0" indent="0" algn="r" rtl="1">
              <a:buNone/>
            </a:pPr>
            <a:r>
              <a:rPr lang="he-IL" sz="2400" dirty="0" smtClean="0"/>
              <a:t>תאריך: 10.11.2019</a:t>
            </a:r>
          </a:p>
          <a:p>
            <a:pPr marL="0" indent="0" algn="r" rtl="1">
              <a:buNone/>
            </a:pPr>
            <a:r>
              <a:rPr lang="he-IL" sz="2400" dirty="0" smtClean="0"/>
              <a:t>נוכחים: עמי</a:t>
            </a:r>
            <a:r>
              <a:rPr lang="en-US" sz="2400" dirty="0"/>
              <a:t>,</a:t>
            </a:r>
            <a:r>
              <a:rPr lang="he-IL" sz="2400" dirty="0" smtClean="0"/>
              <a:t> אביטל, תמיר</a:t>
            </a:r>
            <a:endParaRPr lang="en-US" sz="24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8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03080" cy="1325563"/>
          </a:xfrm>
        </p:spPr>
        <p:txBody>
          <a:bodyPr/>
          <a:lstStyle/>
          <a:p>
            <a:pPr algn="ctr" rtl="1"/>
            <a:r>
              <a:rPr lang="he-IL" dirty="0" smtClean="0"/>
              <a:t>להמשך: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58528" cy="4351338"/>
          </a:xfrm>
        </p:spPr>
        <p:txBody>
          <a:bodyPr/>
          <a:lstStyle/>
          <a:p>
            <a:pPr algn="r" rtl="1"/>
            <a:r>
              <a:rPr lang="he-IL" dirty="0" smtClean="0"/>
              <a:t>הכנסת התוצאות שיש כרגע מהסימולציה לאלגוריתם קיים (3-</a:t>
            </a:r>
            <a:r>
              <a:rPr lang="en-US" dirty="0" smtClean="0"/>
              <a:t>NSGA</a:t>
            </a:r>
            <a:r>
              <a:rPr lang="he-IL" dirty="0" smtClean="0"/>
              <a:t> / </a:t>
            </a:r>
            <a:r>
              <a:rPr lang="en-US" dirty="0" smtClean="0"/>
              <a:t>MOEA</a:t>
            </a:r>
            <a:r>
              <a:rPr lang="he-IL" dirty="0" smtClean="0"/>
              <a:t>\</a:t>
            </a:r>
            <a:r>
              <a:rPr lang="en-US" dirty="0" smtClean="0"/>
              <a:t>D</a:t>
            </a:r>
            <a:r>
              <a:rPr lang="he-IL" dirty="0" smtClean="0"/>
              <a:t>) לקבלת תחושה/ תוצאות ראשונות </a:t>
            </a:r>
          </a:p>
          <a:p>
            <a:pPr algn="r" rtl="1"/>
            <a:r>
              <a:rPr lang="he-IL" dirty="0" smtClean="0"/>
              <a:t>פיתוח אלגוריתם לאופטימיזציה</a:t>
            </a:r>
            <a:endParaRPr lang="en-US" dirty="0" smtClean="0"/>
          </a:p>
          <a:p>
            <a:pPr algn="r" rtl="1"/>
            <a:r>
              <a:rPr lang="he-IL" dirty="0" smtClean="0"/>
              <a:t>הכנסת תוצאות הסימולטור לאלגוריתם לימוד מכונה (</a:t>
            </a:r>
            <a:r>
              <a:rPr lang="en-US" dirty="0" smtClean="0"/>
              <a:t>SVM</a:t>
            </a:r>
            <a:r>
              <a:rPr lang="he-IL" dirty="0" smtClean="0"/>
              <a:t>/</a:t>
            </a:r>
            <a:r>
              <a:rPr lang="en-US" dirty="0" smtClean="0"/>
              <a:t>NN</a:t>
            </a:r>
            <a:r>
              <a:rPr lang="he-IL" dirty="0" smtClean="0"/>
              <a:t>) להשוואה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930" y="1298448"/>
            <a:ext cx="6618534" cy="51484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" y="1023896"/>
            <a:ext cx="5943600" cy="350238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Joints : can be Prismatic, Roll, Pitch</a:t>
            </a:r>
          </a:p>
          <a:p>
            <a:r>
              <a:rPr lang="en-US" sz="2400" dirty="0">
                <a:solidFill>
                  <a:prstClr val="black"/>
                </a:solidFill>
              </a:rPr>
              <a:t>All </a:t>
            </a:r>
            <a:r>
              <a:rPr lang="en-US" sz="2400" dirty="0" smtClean="0">
                <a:solidFill>
                  <a:prstClr val="black"/>
                </a:solidFill>
              </a:rPr>
              <a:t>links </a:t>
            </a:r>
            <a:r>
              <a:rPr lang="en-US" sz="2400" dirty="0">
                <a:solidFill>
                  <a:prstClr val="black"/>
                </a:solidFill>
              </a:rPr>
              <a:t>are cylindrical </a:t>
            </a:r>
          </a:p>
          <a:p>
            <a:r>
              <a:rPr lang="en-US" sz="2400" dirty="0" smtClean="0"/>
              <a:t>The Z axe is always in the long part of the cylinder</a:t>
            </a:r>
          </a:p>
          <a:p>
            <a:r>
              <a:rPr lang="en-US" sz="2400" dirty="0" smtClean="0"/>
              <a:t>The plant presented as cylinder: R=0.5m H=0.75m</a:t>
            </a:r>
          </a:p>
          <a:p>
            <a:r>
              <a:rPr lang="en-US" sz="2400" dirty="0" smtClean="0"/>
              <a:t>The manipulator format: URDF</a:t>
            </a:r>
          </a:p>
          <a:p>
            <a:r>
              <a:rPr lang="en-US" sz="2400" dirty="0" smtClean="0"/>
              <a:t>Each manipulator combination described as the following: 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85532" y="0"/>
            <a:ext cx="8596668" cy="105683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Manipulator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146304" y="4526280"/>
            <a:ext cx="8823960" cy="996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Joint Type-&gt; Axe according parent coordinate system -&gt; link length</a:t>
            </a:r>
          </a:p>
          <a:p>
            <a:pPr marL="0" indent="0">
              <a:buNone/>
            </a:pPr>
            <a:r>
              <a:rPr lang="en-US" sz="2000" dirty="0" smtClean="0"/>
              <a:t>Example: Roll_Z_0.1–Pitch_Z_0.4–Roll_Y_0.7-Pris_Y_0.4 -Pris_X_0.1</a:t>
            </a:r>
            <a:endParaRPr lang="he-IL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146304" y="5435410"/>
            <a:ext cx="8823960" cy="14225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Camera orientation isn’t important </a:t>
            </a:r>
            <a:r>
              <a:rPr lang="en-US" sz="2400" dirty="0" smtClean="0">
                <a:sym typeface="Wingdings" panose="05000000000000000000" pitchFamily="2" charset="2"/>
              </a:rPr>
              <a:t> 5DOF  add to all the manipulators a Roll joint along Z Axe after the last link 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To Simulate the mobile Platform I add Prismatic Joint which parallel to the plant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9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43" t="8431" r="8581" b="8741"/>
          <a:stretch/>
        </p:blipFill>
        <p:spPr>
          <a:xfrm>
            <a:off x="521208" y="475488"/>
            <a:ext cx="9784080" cy="624184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0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83" y="265176"/>
            <a:ext cx="10710749" cy="59618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Links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296"/>
            <a:ext cx="10515600" cy="4951667"/>
          </a:xfrm>
        </p:spPr>
        <p:txBody>
          <a:bodyPr/>
          <a:lstStyle/>
          <a:p>
            <a:r>
              <a:rPr lang="en-US" sz="2000" dirty="0" smtClean="0"/>
              <a:t>Take links length &amp; weight from 2 different manipulators: (UR5 &amp; </a:t>
            </a:r>
            <a:r>
              <a:rPr lang="en-US" sz="2000" dirty="0" err="1" smtClean="0"/>
              <a:t>Motoman</a:t>
            </a:r>
            <a:r>
              <a:rPr lang="en-US" sz="2000" dirty="0" smtClean="0"/>
              <a:t> NXC100)</a:t>
            </a:r>
          </a:p>
          <a:p>
            <a:r>
              <a:rPr lang="en-US" sz="2000" dirty="0" smtClean="0"/>
              <a:t>Get the ratio between the accumulated weight and accumulated length</a:t>
            </a:r>
          </a:p>
          <a:p>
            <a:pPr marL="0" indent="0">
              <a:buNone/>
            </a:pPr>
            <a:r>
              <a:rPr lang="en-US" sz="2000" dirty="0" smtClean="0"/>
              <a:t>* Weight[i] = </a:t>
            </a:r>
            <a:r>
              <a:rPr lang="en-US" sz="2000" dirty="0" err="1" smtClean="0"/>
              <a:t>acc_length</a:t>
            </a:r>
            <a:r>
              <a:rPr lang="en-US" sz="2000" dirty="0" smtClean="0"/>
              <a:t>[i] * 8.79 + 4.29 –</a:t>
            </a:r>
            <a:r>
              <a:rPr lang="en-US" sz="2000" dirty="0" err="1" smtClean="0"/>
              <a:t>acc_weight</a:t>
            </a:r>
            <a:r>
              <a:rPr lang="en-US" sz="2000" dirty="0" smtClean="0"/>
              <a:t>[i-1]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0859"/>
            <a:ext cx="6988443" cy="385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0303" y="179512"/>
            <a:ext cx="7146850" cy="101151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Indices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762" y="1123950"/>
            <a:ext cx="10349791" cy="48553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F73462-4705-4A44-BBF4-96DC5AF4F7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820199" y="3913632"/>
            <a:ext cx="7406640" cy="2743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0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603" y="111750"/>
            <a:ext cx="8596668" cy="105683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Manipulator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944" y="914596"/>
            <a:ext cx="9569327" cy="5822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/>
              <a:t>Objectives</a:t>
            </a:r>
            <a:r>
              <a:rPr lang="en-US" sz="2400" b="1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Min. Degrees of </a:t>
            </a:r>
            <a:r>
              <a:rPr lang="en-US" sz="2400" dirty="0" smtClean="0"/>
              <a:t>Freedom</a:t>
            </a:r>
            <a:r>
              <a:rPr lang="en-US" sz="2400" dirty="0"/>
              <a:t>\ Degree of </a:t>
            </a:r>
            <a:r>
              <a:rPr lang="en-US" sz="2400" dirty="0" smtClean="0"/>
              <a:t>Redundancy [3 - 6 \ -3 – 0]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Min. Cycle </a:t>
            </a:r>
            <a:r>
              <a:rPr lang="en-US" sz="2400" dirty="0" smtClean="0"/>
              <a:t>Time  [0-10]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Max manipulability\ Local Conditioning index  [</a:t>
            </a:r>
            <a:r>
              <a:rPr lang="en-US" sz="2400" dirty="0" smtClean="0"/>
              <a:t>0-1</a:t>
            </a:r>
            <a:r>
              <a:rPr lang="en-US" sz="2400" dirty="0"/>
              <a:t>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Min  </a:t>
            </a:r>
            <a:r>
              <a:rPr lang="en-US" sz="2400" dirty="0"/>
              <a:t>z (Mid-Range Proximity</a:t>
            </a:r>
            <a:r>
              <a:rPr lang="en-US" sz="2400" dirty="0" smtClean="0"/>
              <a:t>)  [0 -?]</a:t>
            </a:r>
            <a:endParaRPr lang="en-US" sz="100" dirty="0"/>
          </a:p>
          <a:p>
            <a:pPr marL="0" indent="0">
              <a:buNone/>
            </a:pPr>
            <a:endParaRPr lang="en-US" sz="100" b="1" u="sng" dirty="0" smtClean="0"/>
          </a:p>
          <a:p>
            <a:pPr marL="0" indent="0">
              <a:buNone/>
            </a:pPr>
            <a:r>
              <a:rPr lang="en-US" sz="2400" b="1" u="sng" dirty="0" smtClean="0"/>
              <a:t>Independent variables :</a:t>
            </a:r>
            <a:endParaRPr lang="en-US" sz="24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 smtClean="0"/>
              <a:t>X1 : Joints </a:t>
            </a:r>
            <a:r>
              <a:rPr lang="en-US" sz="2400" u="sng" dirty="0"/>
              <a:t>Types</a:t>
            </a:r>
            <a:r>
              <a:rPr lang="en-US" sz="2400" dirty="0" smtClean="0"/>
              <a:t>: array  [Roll, Pitch, Yaw]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 smtClean="0"/>
              <a:t>X2: Previous </a:t>
            </a:r>
            <a:r>
              <a:rPr lang="en-US" sz="2400" u="sng" dirty="0"/>
              <a:t>axe </a:t>
            </a:r>
            <a:r>
              <a:rPr lang="en-US" sz="2400" dirty="0" smtClean="0"/>
              <a:t>: array [X , Y, Z]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 smtClean="0"/>
              <a:t>X3: Links Lengths</a:t>
            </a:r>
            <a:r>
              <a:rPr lang="en-US" sz="2400" dirty="0" smtClean="0"/>
              <a:t>: array [0.1  ,0.4,  0.7] (meters)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 smtClean="0"/>
              <a:t>X4: Number </a:t>
            </a:r>
            <a:r>
              <a:rPr lang="en-US" sz="2400" u="sng" dirty="0"/>
              <a:t>Degrees of Freedom</a:t>
            </a:r>
            <a:r>
              <a:rPr lang="en-US" sz="2400" dirty="0" smtClean="0"/>
              <a:t>: Int [3, 4, 5, 6]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F73462-4705-4A44-BBF4-96DC5AF4F7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8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7106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Manipulator Optimization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90C226"/>
                </a:solidFill>
              </a:rPr>
              <a:t>(cnt’d</a:t>
            </a:r>
            <a:r>
              <a:rPr lang="en-US" dirty="0" smtClean="0">
                <a:solidFill>
                  <a:srgbClr val="90C226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192" y="969264"/>
            <a:ext cx="976884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Assumptions \ Constrains:</a:t>
            </a:r>
            <a:endParaRPr lang="en-US" b="1" u="sng" dirty="0"/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rgbClr val="00B050"/>
                </a:solidFill>
              </a:rPr>
              <a:t>First joint is rotational along Z </a:t>
            </a:r>
            <a:r>
              <a:rPr lang="en-US" sz="2000" dirty="0" smtClean="0">
                <a:solidFill>
                  <a:srgbClr val="00B050"/>
                </a:solidFill>
              </a:rPr>
              <a:t>axe:  X1[0</a:t>
            </a:r>
            <a:r>
              <a:rPr lang="en-US" sz="2000" dirty="0">
                <a:solidFill>
                  <a:srgbClr val="00B050"/>
                </a:solidFill>
              </a:rPr>
              <a:t>] = </a:t>
            </a:r>
            <a:r>
              <a:rPr lang="en-US" sz="2000" dirty="0" smtClean="0">
                <a:solidFill>
                  <a:srgbClr val="00B050"/>
                </a:solidFill>
              </a:rPr>
              <a:t>Roll, </a:t>
            </a:r>
            <a:r>
              <a:rPr lang="en-US" sz="2000" dirty="0">
                <a:solidFill>
                  <a:srgbClr val="00B050"/>
                </a:solidFill>
              </a:rPr>
              <a:t>X2[0] = </a:t>
            </a:r>
            <a:r>
              <a:rPr lang="en-US" sz="2000" dirty="0" smtClean="0">
                <a:solidFill>
                  <a:srgbClr val="00B050"/>
                </a:solidFill>
              </a:rPr>
              <a:t>Z</a:t>
            </a:r>
            <a:endParaRPr lang="en-US" sz="20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rgbClr val="00B050"/>
                </a:solidFill>
              </a:rPr>
              <a:t>First link length = </a:t>
            </a:r>
            <a:r>
              <a:rPr lang="en-US" sz="2000" dirty="0" smtClean="0">
                <a:solidFill>
                  <a:srgbClr val="00B050"/>
                </a:solidFill>
              </a:rPr>
              <a:t>0.1m :   X3[0</a:t>
            </a:r>
            <a:r>
              <a:rPr lang="en-US" sz="2000" dirty="0">
                <a:solidFill>
                  <a:srgbClr val="00B050"/>
                </a:solidFill>
              </a:rPr>
              <a:t>]=</a:t>
            </a:r>
            <a:r>
              <a:rPr lang="en-US" sz="2000" dirty="0" smtClean="0">
                <a:solidFill>
                  <a:srgbClr val="00B050"/>
                </a:solidFill>
              </a:rPr>
              <a:t>0.1</a:t>
            </a:r>
            <a:endParaRPr lang="en-US" sz="20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Total length of all the links &gt; </a:t>
            </a:r>
            <a:r>
              <a:rPr lang="en-US" sz="2000" dirty="0" smtClean="0"/>
              <a:t>1m : </a:t>
            </a:r>
            <a:r>
              <a:rPr lang="en-US" sz="2000" dirty="0"/>
              <a:t>Sum (X3) &gt; </a:t>
            </a:r>
            <a:r>
              <a:rPr lang="en-US" sz="2000" dirty="0" smtClean="0"/>
              <a:t>1</a:t>
            </a:r>
            <a:endParaRPr lang="en-US" sz="2000" dirty="0"/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2 adjacent prismatic joints must be perpendiculars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No more than 3 prismatic </a:t>
            </a:r>
            <a:r>
              <a:rPr lang="en-US" sz="2000" dirty="0" smtClean="0"/>
              <a:t>joints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After Roll joint can’t be </a:t>
            </a:r>
            <a:r>
              <a:rPr lang="en-US" sz="2000" dirty="0" smtClean="0"/>
              <a:t>Roll\Pitch </a:t>
            </a:r>
            <a:r>
              <a:rPr lang="en-US" sz="2000" dirty="0"/>
              <a:t>joint in the Z axe: If </a:t>
            </a:r>
            <a:r>
              <a:rPr lang="en-US" sz="2000" dirty="0" smtClean="0"/>
              <a:t>X1[i</a:t>
            </a:r>
            <a:r>
              <a:rPr lang="en-US" sz="2000" dirty="0"/>
              <a:t>]==Roll and </a:t>
            </a:r>
            <a:r>
              <a:rPr lang="en-US" sz="2000" dirty="0" smtClean="0"/>
              <a:t>(X1[i+1</a:t>
            </a:r>
            <a:r>
              <a:rPr lang="en-US" sz="2000" dirty="0"/>
              <a:t>]==</a:t>
            </a:r>
            <a:r>
              <a:rPr lang="en-US" sz="2000" dirty="0" smtClean="0"/>
              <a:t>Roll or X1[i+1]==Pitch) than X2[i+1</a:t>
            </a:r>
            <a:r>
              <a:rPr lang="en-US" sz="2000" dirty="0"/>
              <a:t>]!=</a:t>
            </a:r>
            <a:r>
              <a:rPr lang="en-US" sz="2000" dirty="0" smtClean="0"/>
              <a:t>Z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/>
              <a:t>After Roll Joint or the following joints sequence [ Roll -&gt; Pris</a:t>
            </a:r>
            <a:r>
              <a:rPr lang="en-US" sz="2000" dirty="0"/>
              <a:t> </a:t>
            </a:r>
            <a:r>
              <a:rPr lang="en-US" sz="2000" dirty="0" smtClean="0"/>
              <a:t>Z] the next joint wont be in the X axe: if (X1[i</a:t>
            </a:r>
            <a:r>
              <a:rPr lang="en-US" sz="2000" dirty="0"/>
              <a:t>]==Roll </a:t>
            </a:r>
            <a:r>
              <a:rPr lang="en-US" sz="2000" dirty="0" smtClean="0"/>
              <a:t>or (X1[i-1]==Roll and </a:t>
            </a:r>
            <a:r>
              <a:rPr lang="en-US" sz="2000" dirty="0"/>
              <a:t>X1[i</a:t>
            </a:r>
            <a:r>
              <a:rPr lang="en-US" sz="2000" dirty="0" smtClean="0"/>
              <a:t>]==</a:t>
            </a:r>
            <a:r>
              <a:rPr lang="en-US" sz="2000" dirty="0"/>
              <a:t> </a:t>
            </a:r>
            <a:r>
              <a:rPr lang="en-US" sz="2000" dirty="0" smtClean="0"/>
              <a:t>Pris and X2[i] == Z)) than X2[i+1]!=X 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 </a:t>
            </a:r>
            <a:r>
              <a:rPr lang="en-US" sz="2000" dirty="0" smtClean="0"/>
              <a:t>Joints limits: for Roll\ Pitch [0-360°] and for Pris [0 – 2*link length]</a:t>
            </a:r>
            <a:endParaRPr lang="en-US" sz="2400" dirty="0" smtClean="0"/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/>
              <a:t>Number Points of Detection:  4 -- </a:t>
            </a:r>
            <a:r>
              <a:rPr lang="en-US" sz="2000" u="sng" dirty="0" smtClean="0"/>
              <a:t>Success</a:t>
            </a:r>
            <a:r>
              <a:rPr lang="en-US" sz="2000" dirty="0" smtClean="0"/>
              <a:t> :need to reach to one of the 2 top points and to the middle and the lower points</a:t>
            </a:r>
          </a:p>
          <a:p>
            <a:pPr marL="514350" indent="-514350">
              <a:buFont typeface="+mj-lt"/>
              <a:buAutoNum type="romanUcPeriod"/>
            </a:pPr>
            <a:endParaRPr lang="en-US" sz="2400" dirty="0"/>
          </a:p>
          <a:p>
            <a:pPr marL="514350" indent="-514350">
              <a:buFont typeface="+mj-lt"/>
              <a:buAutoNum type="romanU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דברים אחרים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65920" cy="4351338"/>
          </a:xfrm>
        </p:spPr>
        <p:txBody>
          <a:bodyPr/>
          <a:lstStyle/>
          <a:p>
            <a:pPr algn="r" rtl="1"/>
            <a:r>
              <a:rPr lang="he-IL" dirty="0" smtClean="0"/>
              <a:t>האם אלגוריתם האופטימיזציה חייב לקרוא לסימולטור באונליין או שניתן להשתמש בתוצאות שיש?</a:t>
            </a:r>
          </a:p>
          <a:p>
            <a:pPr algn="r" rtl="1"/>
            <a:r>
              <a:rPr lang="he-IL" dirty="0" smtClean="0"/>
              <a:t>אישור אביטל כמנחה: נשלחה תזכורת נוספת לאורית ב6.11</a:t>
            </a:r>
          </a:p>
          <a:p>
            <a:pPr algn="r" rtl="1"/>
            <a:r>
              <a:rPr lang="he-IL" dirty="0" smtClean="0"/>
              <a:t>הגשת שאלת מחקר?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625</Words>
  <Application>Microsoft Office PowerPoint</Application>
  <PresentationFormat>Widescreen</PresentationFormat>
  <Paragraphs>73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1_Office Theme</vt:lpstr>
      <vt:lpstr>Research Question </vt:lpstr>
      <vt:lpstr>Manipulator</vt:lpstr>
      <vt:lpstr>PowerPoint Presentation</vt:lpstr>
      <vt:lpstr>PowerPoint Presentation</vt:lpstr>
      <vt:lpstr>Links Weights</vt:lpstr>
      <vt:lpstr>Indices</vt:lpstr>
      <vt:lpstr>Manipulator Optimization</vt:lpstr>
      <vt:lpstr>Manipulator Optimization (cnt’d)</vt:lpstr>
      <vt:lpstr>דברים אחרים</vt:lpstr>
      <vt:lpstr>להמשך: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Tamir Mhabary</dc:creator>
  <cp:lastModifiedBy>Tamir Mhabary</cp:lastModifiedBy>
  <cp:revision>74</cp:revision>
  <dcterms:created xsi:type="dcterms:W3CDTF">2019-11-06T06:03:25Z</dcterms:created>
  <dcterms:modified xsi:type="dcterms:W3CDTF">2019-11-07T06:54:05Z</dcterms:modified>
</cp:coreProperties>
</file>