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9" r:id="rId3"/>
    <p:sldId id="261" r:id="rId4"/>
    <p:sldId id="262" r:id="rId5"/>
    <p:sldId id="263" r:id="rId6"/>
    <p:sldId id="266" r:id="rId7"/>
    <p:sldId id="257" r:id="rId8"/>
    <p:sldId id="256" r:id="rId9"/>
    <p:sldId id="260" r:id="rId10"/>
    <p:sldId id="265" r:id="rId11"/>
    <p:sldId id="267" r:id="rId12"/>
    <p:sldId id="271" r:id="rId13"/>
    <p:sldId id="269" r:id="rId14"/>
    <p:sldId id="270" r:id="rId15"/>
    <p:sldId id="268" r:id="rId16"/>
    <p:sldId id="272" r:id="rId17"/>
    <p:sldId id="274" r:id="rId18"/>
    <p:sldId id="275" r:id="rId19"/>
    <p:sldId id="273" r:id="rId20"/>
    <p:sldId id="264" r:id="rId21"/>
    <p:sldId id="276" r:id="rId22"/>
    <p:sldId id="278" r:id="rId23"/>
    <p:sldId id="277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09" autoAdjust="0"/>
  </p:normalViewPr>
  <p:slideViewPr>
    <p:cSldViewPr snapToGrid="0">
      <p:cViewPr varScale="1">
        <p:scale>
          <a:sx n="92" d="100"/>
          <a:sy n="92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BB2B-C565-4FE9-874C-9EE28C4F28CB}" type="datetimeFigureOut">
              <a:rPr lang="en-US" smtClean="0"/>
              <a:t>02-02-20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4E31-2119-42F4-BC80-7B4F96B7D4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E01D7-C077-43CC-8F58-F338EDF778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38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order to find the optimal manipulator I am using ROS and Gazebo as simulator.   </a:t>
            </a:r>
          </a:p>
          <a:p>
            <a:r>
              <a:rPr lang="en-US" dirty="0"/>
              <a:t>The Objectives of the optimization is to find the manipulator, with min. DOF and</a:t>
            </a:r>
            <a:r>
              <a:rPr lang="en-US" baseline="0" dirty="0"/>
              <a:t> min cycle time,</a:t>
            </a:r>
            <a:r>
              <a:rPr lang="en-US" dirty="0"/>
              <a:t> that</a:t>
            </a:r>
            <a:r>
              <a:rPr lang="en-US" baseline="0" dirty="0"/>
              <a:t> can reach to all desired detection points.</a:t>
            </a:r>
          </a:p>
          <a:p>
            <a:r>
              <a:rPr lang="en-US" baseline="0" dirty="0"/>
              <a:t>The independent variables: DOF, Joints Types, joints sequence and links lengths.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This gives me over 2 billion combinations, so some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must be done: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E01D7-C077-43CC-8F58-F338EDF778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306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4E31-2119-42F4-BC80-7B4F96B7D4E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9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4E31-2119-42F4-BC80-7B4F96B7D4E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02-02-20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1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02-02-20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0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02-02-20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325B-5C92-4881-B66A-EFEBD67BB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91E8E-F4FA-42AA-969A-21372167D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A6BB-524C-4B07-B8E4-FDAED5C0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D70-D894-47B1-BA5C-A2BA7FFD222B}" type="datetime1">
              <a:rPr lang="en-US" smtClean="0"/>
              <a:t>02-02-20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840A2-4D47-4172-8CC3-E7FCD8F6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F244-A871-4A6B-A22C-5F49B0DB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2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E7C3-9903-46FC-BDAD-7E74D85A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D922-4B5E-469E-B82A-36BBF82E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0C3C-35BB-4FED-BBBB-9F168852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EBCD-4AC6-4D4B-8D35-AC0651D82AB2}" type="datetime1">
              <a:rPr lang="en-US" smtClean="0"/>
              <a:t>02-02-20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7898-6BD9-40C8-8E78-0CC7C571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BEFC-0512-4C4B-B99C-528FD147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161E-D420-4AEC-8020-611852D6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F7080-B72D-4A51-BC59-0C412900E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0743-6AA3-4527-A183-508F2F9A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DAF3-9A51-438D-B1D0-14E681CB3177}" type="datetime1">
              <a:rPr lang="en-US" smtClean="0"/>
              <a:t>02-02-20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33DA2-7798-45DD-A302-DD90A188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FA192-E31A-4216-82A8-5C65C665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8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FF87-CDFD-4E2F-94DB-7EC36420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2A0D-A9D6-45E8-BAEA-9AEB9E86B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A3FCB-AE61-4E42-9DB9-AADEA96F2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C6EB8-6578-4D6D-AE33-C201EA15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E37D-569C-4479-B38B-B24A0379D2E8}" type="datetime1">
              <a:rPr lang="en-US" smtClean="0"/>
              <a:t>02-02-20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BE4C-CEA0-4E1E-9DC1-4B00AF32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3B7A-4F41-40AE-8588-FE990043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9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ED80-4B8B-48D5-9EC0-178FFA9D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33757-B626-4F8C-8502-481CBFB0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5ACFD-A123-493F-9813-58602290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76D1F-28CB-4D12-A506-55D877B7B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9686A-A4C9-4620-B111-8E206FB56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F48E5-0BE9-46D4-AF01-DC005BB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A43E-CFF9-48C3-B049-B9FA5E2E4F57}" type="datetime1">
              <a:rPr lang="en-US" smtClean="0"/>
              <a:t>02-02-20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2A781-D4F8-4393-A92C-8DCCFB09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3E75E-0CEB-4721-B80E-0B99FAA9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9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B544-5DD1-4439-8341-48742067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A1312-E81B-4C5B-8487-32F89645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4D03-119E-4B95-90EB-03CB29F346AA}" type="datetime1">
              <a:rPr lang="en-US" smtClean="0"/>
              <a:t>02-02-20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1D713-CFC3-4CC8-82AD-CDA3A262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4062E-5269-498E-9FAE-306224B2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6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9E973-1255-4E3A-8E06-5F6BAB82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293F-426C-486A-945D-D5F33E5B14AB}" type="datetime1">
              <a:rPr lang="en-US" smtClean="0"/>
              <a:t>02-02-20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E6F27-4DC7-4586-899D-01732421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8ADA5-E81C-40BD-9D4F-0D33771F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93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C288-B93A-4487-BC01-BD176322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4588-B5AD-4162-B43C-204994C0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36ABE-C96C-4363-B9E0-0446FC6F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DCD72-8996-45EF-969B-BE52D03B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A9D6-43D9-48BF-BAA3-41975785F0CB}" type="datetime1">
              <a:rPr lang="en-US" smtClean="0"/>
              <a:t>02-02-20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FDCF-083C-4C34-932B-986D2B0E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09019-8405-4B9E-B750-8A40A5FA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02-02-20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59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8AE0-8085-4F2E-A747-45C965F1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1C210-A3BD-47E5-AECE-8B2ABFB74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0CA73-2362-4989-B6D7-577419DB7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00E4D-04D9-494B-BFEA-F7875938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C7F7-F66F-4F95-8F3E-08CF18AC175D}" type="datetime1">
              <a:rPr lang="en-US" smtClean="0"/>
              <a:t>02-02-20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80D85-1A94-440D-B55F-BB324041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26E2C-5BDA-4C88-8D5A-5EB2E180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8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9936-90CC-4ECD-ADA2-5884E2BE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B67A1-D99C-427C-8D55-E7842F18B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84BA-3D38-4B24-8021-DE0056AA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801A-39E1-4A63-852A-1ED55567695B}" type="datetime1">
              <a:rPr lang="en-US" smtClean="0"/>
              <a:t>02-02-20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F590-8F2C-4A16-A88D-3EF27268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A568-0CD4-450F-936E-55C07CC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94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784FD-6A5B-4228-8939-188382785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2F730-9511-4391-B480-0F6B1DFF0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56C9-DF40-44B6-94B5-722AED39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8F9C-9F70-4A32-9C14-DB0721FED983}" type="datetime1">
              <a:rPr lang="en-US" smtClean="0"/>
              <a:t>02-02-20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6D08-E98B-464D-9D05-18D36305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2A8A-B6CB-467C-9906-0F9A445F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5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02-02-20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02-02-20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0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02-02-20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02-02-20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7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02-02-20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7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02-02-20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0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02-02-20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4CEC-9F17-496B-99D6-DCE4BD5734FE}" type="datetimeFigureOut">
              <a:rPr lang="en-US" smtClean="0"/>
              <a:t>02-02-20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2E288-494D-4603-B6CA-61AE8630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86735-1413-4110-9B2D-DC1F996EF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F2F2-6318-4353-9F1A-56627C163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76EA0-6EC3-488A-9CFA-645165A5811E}" type="datetime1">
              <a:rPr lang="en-US" smtClean="0"/>
              <a:t>02-02-20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8BA01-A089-472C-BAC2-3DAAC1F25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C312B-7EF6-4E4C-9914-8A957E21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0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bots.com/faq/what-is-a-robot-manipulator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48" y="81661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Research Question</a:t>
            </a:r>
            <a:r>
              <a:rPr lang="en-US" b="1" u="sn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1649095"/>
          </a:xfrm>
        </p:spPr>
        <p:txBody>
          <a:bodyPr/>
          <a:lstStyle/>
          <a:p>
            <a:pPr algn="ctr"/>
            <a:r>
              <a:rPr lang="en-US" sz="3600" dirty="0"/>
              <a:t>Optimal (kinematic?) design of manipulator to detect early stresses in Greenhouse Crops</a:t>
            </a:r>
          </a:p>
          <a:p>
            <a:pPr marL="0" indent="0" algn="ctr">
              <a:buNone/>
            </a:pPr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3648" y="4843145"/>
            <a:ext cx="9220200" cy="201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he-IL" sz="2400" dirty="0"/>
              <a:t>פגישת מאסטר:</a:t>
            </a:r>
          </a:p>
          <a:p>
            <a:pPr marL="0" indent="0" algn="r" rtl="1">
              <a:buNone/>
            </a:pPr>
            <a:r>
              <a:rPr lang="he-IL" sz="2400" dirty="0"/>
              <a:t>תאריך: 10.11.2019</a:t>
            </a:r>
          </a:p>
          <a:p>
            <a:pPr marL="0" indent="0" algn="r" rtl="1">
              <a:buNone/>
            </a:pPr>
            <a:r>
              <a:rPr lang="he-IL" sz="2400" dirty="0"/>
              <a:t>נוכחים: עמי</a:t>
            </a:r>
            <a:r>
              <a:rPr lang="en-US" sz="2400" dirty="0"/>
              <a:t>,</a:t>
            </a:r>
            <a:r>
              <a:rPr lang="he-IL" sz="2400" dirty="0"/>
              <a:t> אביטל, תמיר</a:t>
            </a:r>
            <a:endParaRPr lang="en-US" sz="2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8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 algn="ctr" rtl="1"/>
            <a:r>
              <a:rPr lang="he-IL" sz="3200" dirty="0"/>
              <a:t>פגישת מאסטר:</a:t>
            </a:r>
            <a:br>
              <a:rPr lang="he-IL" sz="3200" dirty="0"/>
            </a:br>
            <a:r>
              <a:rPr lang="he-IL" sz="3200" dirty="0"/>
              <a:t>תאריך: 26.11.2019</a:t>
            </a:r>
            <a:br>
              <a:rPr lang="he-IL" sz="3200" dirty="0"/>
            </a:br>
            <a:r>
              <a:rPr lang="he-IL" sz="3200" dirty="0"/>
              <a:t>נוכחים: עמי</a:t>
            </a:r>
            <a:r>
              <a:rPr lang="en-US" sz="3200" dirty="0"/>
              <a:t>,</a:t>
            </a:r>
            <a:r>
              <a:rPr lang="he-IL" sz="3200" dirty="0"/>
              <a:t> אביטל, תמיר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1624584" y="1569593"/>
            <a:ext cx="8269224" cy="4364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he-IL" u="sng" dirty="0"/>
              <a:t>נקודות ממפגש קודם</a:t>
            </a:r>
          </a:p>
          <a:p>
            <a:pPr algn="r" rtl="1"/>
            <a:r>
              <a:rPr lang="he-IL" dirty="0"/>
              <a:t> בדיקת קשר בין המדדים שהוצגו</a:t>
            </a:r>
          </a:p>
          <a:p>
            <a:pPr algn="r" rtl="1"/>
            <a:r>
              <a:rPr lang="he-IL" dirty="0"/>
              <a:t>הכנת טבלת קונספטים – יתבצע דיון עלייה היום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0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74480" cy="4351338"/>
          </a:xfrm>
        </p:spPr>
        <p:txBody>
          <a:bodyPr/>
          <a:lstStyle/>
          <a:p>
            <a:pPr algn="r" rtl="1"/>
            <a:r>
              <a:rPr lang="he-IL" dirty="0"/>
              <a:t>עד כה ביצעתי סימולציה על 126,841 זרועות מתוך </a:t>
            </a:r>
            <a:r>
              <a:rPr lang="en-US" dirty="0"/>
              <a:t>1,695,044</a:t>
            </a:r>
            <a:r>
              <a:rPr lang="he-IL" dirty="0"/>
              <a:t> זרועות אפשריות</a:t>
            </a:r>
            <a:r>
              <a:rPr lang="en-US" dirty="0"/>
              <a:t>7.5%)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מתוך 126,841 זרועות כ- 9597 זרועות הוגדרו כהצלחה (7.5%)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" y="868325"/>
            <a:ext cx="10261664" cy="54880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49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Indices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11312" y="5368607"/>
            <a:ext cx="2807208" cy="1156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2000" dirty="0"/>
              <a:t>נראה שיש קשר בין </a:t>
            </a:r>
            <a:r>
              <a:rPr lang="en-US" sz="2000" dirty="0"/>
              <a:t>LCI</a:t>
            </a:r>
            <a:r>
              <a:rPr lang="he-IL" sz="2000" dirty="0"/>
              <a:t> ל </a:t>
            </a:r>
            <a:r>
              <a:rPr lang="en-US" sz="2000" dirty="0"/>
              <a:t>MANIPULABILITY</a:t>
            </a:r>
            <a:endParaRPr lang="he-IL" sz="2000" dirty="0"/>
          </a:p>
          <a:p>
            <a:pPr algn="r" rtl="1"/>
            <a:r>
              <a:rPr lang="en-US" sz="2000" dirty="0"/>
              <a:t>JOINT</a:t>
            </a:r>
            <a:r>
              <a:rPr lang="he-IL" sz="2000" dirty="0"/>
              <a:t> </a:t>
            </a:r>
            <a:r>
              <a:rPr lang="en-US" sz="2000" dirty="0"/>
              <a:t>MID</a:t>
            </a:r>
            <a:r>
              <a:rPr lang="he-IL" sz="2000" dirty="0"/>
              <a:t> גדל במספר דרגות חופש גדולות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679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Time Compression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9949" r="9166" b="5152"/>
          <a:stretch/>
        </p:blipFill>
        <p:spPr>
          <a:xfrm>
            <a:off x="2139696" y="1033590"/>
            <a:ext cx="7677912" cy="42725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93392" y="5435675"/>
            <a:ext cx="7708392" cy="79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נראה שהזמן לא יכול להוות מדד מדויק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194842"/>
              </p:ext>
            </p:extLst>
          </p:nvPr>
        </p:nvGraphicFramePr>
        <p:xfrm>
          <a:off x="838200" y="1453896"/>
          <a:ext cx="9192770" cy="4786345"/>
        </p:xfrm>
        <a:graphic>
          <a:graphicData uri="http://schemas.openxmlformats.org/drawingml/2006/table">
            <a:tbl>
              <a:tblPr/>
              <a:tblGrid>
                <a:gridCol w="317740">
                  <a:extLst>
                    <a:ext uri="{9D8B030D-6E8A-4147-A177-3AD203B41FA5}">
                      <a16:colId xmlns:a16="http://schemas.microsoft.com/office/drawing/2014/main" val="3016071129"/>
                    </a:ext>
                  </a:extLst>
                </a:gridCol>
                <a:gridCol w="1530924">
                  <a:extLst>
                    <a:ext uri="{9D8B030D-6E8A-4147-A177-3AD203B41FA5}">
                      <a16:colId xmlns:a16="http://schemas.microsoft.com/office/drawing/2014/main" val="558482464"/>
                    </a:ext>
                  </a:extLst>
                </a:gridCol>
                <a:gridCol w="1906434">
                  <a:extLst>
                    <a:ext uri="{9D8B030D-6E8A-4147-A177-3AD203B41FA5}">
                      <a16:colId xmlns:a16="http://schemas.microsoft.com/office/drawing/2014/main" val="3025920878"/>
                    </a:ext>
                  </a:extLst>
                </a:gridCol>
                <a:gridCol w="552432">
                  <a:extLst>
                    <a:ext uri="{9D8B030D-6E8A-4147-A177-3AD203B41FA5}">
                      <a16:colId xmlns:a16="http://schemas.microsoft.com/office/drawing/2014/main" val="3635520113"/>
                    </a:ext>
                  </a:extLst>
                </a:gridCol>
                <a:gridCol w="519937">
                  <a:extLst>
                    <a:ext uri="{9D8B030D-6E8A-4147-A177-3AD203B41FA5}">
                      <a16:colId xmlns:a16="http://schemas.microsoft.com/office/drawing/2014/main" val="3840604212"/>
                    </a:ext>
                  </a:extLst>
                </a:gridCol>
                <a:gridCol w="736577">
                  <a:extLst>
                    <a:ext uri="{9D8B030D-6E8A-4147-A177-3AD203B41FA5}">
                      <a16:colId xmlns:a16="http://schemas.microsoft.com/office/drawing/2014/main" val="2646018267"/>
                    </a:ext>
                  </a:extLst>
                </a:gridCol>
                <a:gridCol w="725745">
                  <a:extLst>
                    <a:ext uri="{9D8B030D-6E8A-4147-A177-3AD203B41FA5}">
                      <a16:colId xmlns:a16="http://schemas.microsoft.com/office/drawing/2014/main" val="73191090"/>
                    </a:ext>
                  </a:extLst>
                </a:gridCol>
                <a:gridCol w="707691">
                  <a:extLst>
                    <a:ext uri="{9D8B030D-6E8A-4147-A177-3AD203B41FA5}">
                      <a16:colId xmlns:a16="http://schemas.microsoft.com/office/drawing/2014/main" val="515189044"/>
                    </a:ext>
                  </a:extLst>
                </a:gridCol>
                <a:gridCol w="476609">
                  <a:extLst>
                    <a:ext uri="{9D8B030D-6E8A-4147-A177-3AD203B41FA5}">
                      <a16:colId xmlns:a16="http://schemas.microsoft.com/office/drawing/2014/main" val="1356146552"/>
                    </a:ext>
                  </a:extLst>
                </a:gridCol>
                <a:gridCol w="389953">
                  <a:extLst>
                    <a:ext uri="{9D8B030D-6E8A-4147-A177-3AD203B41FA5}">
                      <a16:colId xmlns:a16="http://schemas.microsoft.com/office/drawing/2014/main" val="3392615232"/>
                    </a:ext>
                  </a:extLst>
                </a:gridCol>
                <a:gridCol w="476609">
                  <a:extLst>
                    <a:ext uri="{9D8B030D-6E8A-4147-A177-3AD203B41FA5}">
                      <a16:colId xmlns:a16="http://schemas.microsoft.com/office/drawing/2014/main" val="199747725"/>
                    </a:ext>
                  </a:extLst>
                </a:gridCol>
                <a:gridCol w="389953">
                  <a:extLst>
                    <a:ext uri="{9D8B030D-6E8A-4147-A177-3AD203B41FA5}">
                      <a16:colId xmlns:a16="http://schemas.microsoft.com/office/drawing/2014/main" val="4114045418"/>
                    </a:ext>
                  </a:extLst>
                </a:gridCol>
                <a:gridCol w="462166">
                  <a:extLst>
                    <a:ext uri="{9D8B030D-6E8A-4147-A177-3AD203B41FA5}">
                      <a16:colId xmlns:a16="http://schemas.microsoft.com/office/drawing/2014/main" val="1506611390"/>
                    </a:ext>
                  </a:extLst>
                </a:gridCol>
              </a:tblGrid>
              <a:tr h="29615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081516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number of concepts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47446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DOF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87653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Pitch joints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211438"/>
                  </a:ext>
                </a:extLst>
              </a:tr>
              <a:tr h="56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Long links (0.7 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23071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about y axe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88840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acc length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1-1.5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1.6-2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2.1-2.6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2.7-3.1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3.1-3.6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58934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# of parallel axes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440620"/>
                  </a:ext>
                </a:extLst>
              </a:tr>
              <a:tr h="776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sng" strike="sng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Type</a:t>
                      </a:r>
                      <a:endParaRPr lang="en-US" sz="1400" b="0" i="0" u="sng" strike="sng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Cartesian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Cylindrical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Polar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articulated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09133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longest link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246881"/>
                  </a:ext>
                </a:extLst>
              </a:tr>
              <a:tr h="56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prismatic to revolute ratio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32008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645642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75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2654"/>
          </a:xfrm>
        </p:spPr>
        <p:txBody>
          <a:bodyPr>
            <a:noAutofit/>
          </a:bodyPr>
          <a:lstStyle/>
          <a:p>
            <a:pPr marL="0" indent="0" algn="ctr" rtl="1"/>
            <a:r>
              <a:rPr lang="he-IL" sz="3200" dirty="0"/>
              <a:t>פגישת מאסטר:</a:t>
            </a:r>
            <a:br>
              <a:rPr lang="he-IL" sz="3200" dirty="0"/>
            </a:br>
            <a:r>
              <a:rPr lang="he-IL" sz="3200" dirty="0"/>
              <a:t>תאריך: 09.12.2019</a:t>
            </a:r>
            <a:br>
              <a:rPr lang="he-IL" sz="3200" dirty="0"/>
            </a:br>
            <a:r>
              <a:rPr lang="he-IL" sz="3200" dirty="0"/>
              <a:t>נוכחים: עמי</a:t>
            </a:r>
            <a:r>
              <a:rPr lang="en-US" sz="3200" dirty="0"/>
              <a:t>,</a:t>
            </a:r>
            <a:r>
              <a:rPr lang="he-IL" sz="3200" dirty="0"/>
              <a:t> אביטל, תמיר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1624584" y="1864311"/>
            <a:ext cx="8269224" cy="407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he-IL" u="sng" dirty="0"/>
              <a:t>נקודות ממפגש קודם</a:t>
            </a:r>
          </a:p>
          <a:p>
            <a:pPr algn="r" rtl="1"/>
            <a:r>
              <a:rPr lang="he-IL" dirty="0"/>
              <a:t> התאמת כל קונפיגורציה לקונספט מתאים</a:t>
            </a:r>
          </a:p>
          <a:p>
            <a:pPr algn="r" rtl="1"/>
            <a:r>
              <a:rPr lang="he-IL" dirty="0"/>
              <a:t>נרמול מדד </a:t>
            </a:r>
            <a:r>
              <a:rPr lang="en-US" dirty="0"/>
              <a:t>MID RANGE PROXIMITY</a:t>
            </a:r>
          </a:p>
          <a:p>
            <a:pPr algn="r" rtl="1"/>
            <a:r>
              <a:rPr lang="he-IL" dirty="0"/>
              <a:t>ביצוע סינון של קונספטים -  </a:t>
            </a:r>
            <a:r>
              <a:rPr lang="en-US" dirty="0"/>
              <a:t>BRUTE FORCE</a:t>
            </a:r>
            <a:r>
              <a:rPr lang="he-IL" dirty="0"/>
              <a:t>  : לקחת אחוז מסויים מכל קונספט ולראות אם הוא מספיק/מספק ומצורה זו לבחור כמה קונספטים שיחקרו לעומק 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8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49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Indices -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D29606-FA09-4044-9D12-9016661C9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6" y="862862"/>
            <a:ext cx="10800141" cy="5776007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610600" y="5605683"/>
            <a:ext cx="2674783" cy="778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2000" dirty="0"/>
              <a:t>נראה שיש קשר בין </a:t>
            </a:r>
            <a:r>
              <a:rPr lang="en-US" sz="2000" dirty="0"/>
              <a:t>LCI</a:t>
            </a:r>
            <a:r>
              <a:rPr lang="he-IL" sz="2000" dirty="0"/>
              <a:t> ל </a:t>
            </a:r>
            <a:r>
              <a:rPr lang="en-US" sz="2000" dirty="0"/>
              <a:t>MANIPULABILITY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3562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Concepts -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06DB42-1291-4186-A801-2AD222EB8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987304"/>
              </p:ext>
            </p:extLst>
          </p:nvPr>
        </p:nvGraphicFramePr>
        <p:xfrm>
          <a:off x="905522" y="1420426"/>
          <a:ext cx="9490229" cy="4935922"/>
        </p:xfrm>
        <a:graphic>
          <a:graphicData uri="http://schemas.openxmlformats.org/drawingml/2006/table">
            <a:tbl>
              <a:tblPr/>
              <a:tblGrid>
                <a:gridCol w="328021">
                  <a:extLst>
                    <a:ext uri="{9D8B030D-6E8A-4147-A177-3AD203B41FA5}">
                      <a16:colId xmlns:a16="http://schemas.microsoft.com/office/drawing/2014/main" val="1179545810"/>
                    </a:ext>
                  </a:extLst>
                </a:gridCol>
                <a:gridCol w="1580461">
                  <a:extLst>
                    <a:ext uri="{9D8B030D-6E8A-4147-A177-3AD203B41FA5}">
                      <a16:colId xmlns:a16="http://schemas.microsoft.com/office/drawing/2014/main" val="1994288171"/>
                    </a:ext>
                  </a:extLst>
                </a:gridCol>
                <a:gridCol w="1968122">
                  <a:extLst>
                    <a:ext uri="{9D8B030D-6E8A-4147-A177-3AD203B41FA5}">
                      <a16:colId xmlns:a16="http://schemas.microsoft.com/office/drawing/2014/main" val="604291655"/>
                    </a:ext>
                  </a:extLst>
                </a:gridCol>
                <a:gridCol w="570307">
                  <a:extLst>
                    <a:ext uri="{9D8B030D-6E8A-4147-A177-3AD203B41FA5}">
                      <a16:colId xmlns:a16="http://schemas.microsoft.com/office/drawing/2014/main" val="3141856415"/>
                    </a:ext>
                  </a:extLst>
                </a:gridCol>
                <a:gridCol w="536760">
                  <a:extLst>
                    <a:ext uri="{9D8B030D-6E8A-4147-A177-3AD203B41FA5}">
                      <a16:colId xmlns:a16="http://schemas.microsoft.com/office/drawing/2014/main" val="204786559"/>
                    </a:ext>
                  </a:extLst>
                </a:gridCol>
                <a:gridCol w="760411">
                  <a:extLst>
                    <a:ext uri="{9D8B030D-6E8A-4147-A177-3AD203B41FA5}">
                      <a16:colId xmlns:a16="http://schemas.microsoft.com/office/drawing/2014/main" val="1870383478"/>
                    </a:ext>
                  </a:extLst>
                </a:gridCol>
                <a:gridCol w="749229">
                  <a:extLst>
                    <a:ext uri="{9D8B030D-6E8A-4147-A177-3AD203B41FA5}">
                      <a16:colId xmlns:a16="http://schemas.microsoft.com/office/drawing/2014/main" val="1347724097"/>
                    </a:ext>
                  </a:extLst>
                </a:gridCol>
                <a:gridCol w="730591">
                  <a:extLst>
                    <a:ext uri="{9D8B030D-6E8A-4147-A177-3AD203B41FA5}">
                      <a16:colId xmlns:a16="http://schemas.microsoft.com/office/drawing/2014/main" val="137418700"/>
                    </a:ext>
                  </a:extLst>
                </a:gridCol>
                <a:gridCol w="492032">
                  <a:extLst>
                    <a:ext uri="{9D8B030D-6E8A-4147-A177-3AD203B41FA5}">
                      <a16:colId xmlns:a16="http://schemas.microsoft.com/office/drawing/2014/main" val="2259538078"/>
                    </a:ext>
                  </a:extLst>
                </a:gridCol>
                <a:gridCol w="402571">
                  <a:extLst>
                    <a:ext uri="{9D8B030D-6E8A-4147-A177-3AD203B41FA5}">
                      <a16:colId xmlns:a16="http://schemas.microsoft.com/office/drawing/2014/main" val="4204192827"/>
                    </a:ext>
                  </a:extLst>
                </a:gridCol>
                <a:gridCol w="492032">
                  <a:extLst>
                    <a:ext uri="{9D8B030D-6E8A-4147-A177-3AD203B41FA5}">
                      <a16:colId xmlns:a16="http://schemas.microsoft.com/office/drawing/2014/main" val="1749615386"/>
                    </a:ext>
                  </a:extLst>
                </a:gridCol>
                <a:gridCol w="402571">
                  <a:extLst>
                    <a:ext uri="{9D8B030D-6E8A-4147-A177-3AD203B41FA5}">
                      <a16:colId xmlns:a16="http://schemas.microsoft.com/office/drawing/2014/main" val="3338324514"/>
                    </a:ext>
                  </a:extLst>
                </a:gridCol>
                <a:gridCol w="477121">
                  <a:extLst>
                    <a:ext uri="{9D8B030D-6E8A-4147-A177-3AD203B41FA5}">
                      <a16:colId xmlns:a16="http://schemas.microsoft.com/office/drawing/2014/main" val="1313857807"/>
                    </a:ext>
                  </a:extLst>
                </a:gridCol>
              </a:tblGrid>
              <a:tr h="29984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0535"/>
                  </a:ext>
                </a:extLst>
              </a:tr>
              <a:tr h="288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number of concepts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69289"/>
                  </a:ext>
                </a:extLst>
              </a:tr>
              <a:tr h="28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DOF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80462"/>
                  </a:ext>
                </a:extLst>
              </a:tr>
              <a:tr h="28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Pitch joints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413980"/>
                  </a:ext>
                </a:extLst>
              </a:tr>
              <a:tr h="576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Long links (0.7 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29808"/>
                  </a:ext>
                </a:extLst>
              </a:tr>
              <a:tr h="28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about y axe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254930"/>
                  </a:ext>
                </a:extLst>
              </a:tr>
              <a:tr h="576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acc length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1-1.5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1.6-2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2.1-2.6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2.7-3.1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3.1-3.6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07821"/>
                  </a:ext>
                </a:extLst>
              </a:tr>
              <a:tr h="576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# of parallel axes – 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712711"/>
                  </a:ext>
                </a:extLst>
              </a:tr>
              <a:tr h="576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# of parallel axes – 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966343"/>
                  </a:ext>
                </a:extLst>
              </a:tr>
              <a:tr h="28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longest link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056121"/>
                  </a:ext>
                </a:extLst>
              </a:tr>
              <a:tr h="5881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prismatic to revulote ratio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86526"/>
                  </a:ext>
                </a:extLst>
              </a:tr>
              <a:tr h="299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69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20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263E-A1C8-4067-9916-1A6AC3DA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4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2BB3-F295-4348-8F30-E6E2516F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594804"/>
            <a:ext cx="9442142" cy="4530725"/>
          </a:xfrm>
        </p:spPr>
        <p:txBody>
          <a:bodyPr/>
          <a:lstStyle/>
          <a:p>
            <a:pPr algn="r" rtl="1"/>
            <a:r>
              <a:rPr lang="he-IL" dirty="0"/>
              <a:t>יש מספר פחות קונספטים ממה שרשום בטבלה מכיוון שיש קשר בין חלק מהקונספטים</a:t>
            </a:r>
          </a:p>
          <a:p>
            <a:pPr algn="r" rtl="1"/>
            <a:r>
              <a:rPr lang="he-IL" dirty="0"/>
              <a:t>מצאתי 794 קונספטים עם לפחות קונפיגורציה אחת</a:t>
            </a:r>
          </a:p>
          <a:p>
            <a:pPr algn="r" rtl="1"/>
            <a:r>
              <a:rPr lang="he-IL" dirty="0"/>
              <a:t>כל קונספט מכיל בין 1-68520 קונפיגורציות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4FB76-4AD8-4342-920A-6A9E5511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3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דברים אחרים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056" y="1825625"/>
            <a:ext cx="7159752" cy="4351338"/>
          </a:xfrm>
        </p:spPr>
        <p:txBody>
          <a:bodyPr/>
          <a:lstStyle/>
          <a:p>
            <a:pPr algn="r" rtl="1"/>
            <a:r>
              <a:rPr lang="he-IL" dirty="0"/>
              <a:t>לוודא קבלת אביטל כמנחה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930" y="1298448"/>
            <a:ext cx="6618534" cy="51484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023896"/>
            <a:ext cx="5943600" cy="350238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Joints : can be Prismatic, Roll, Pitch</a:t>
            </a:r>
          </a:p>
          <a:p>
            <a:r>
              <a:rPr lang="en-US" sz="2400" dirty="0">
                <a:solidFill>
                  <a:prstClr val="black"/>
                </a:solidFill>
              </a:rPr>
              <a:t>All links are cylindrical </a:t>
            </a:r>
          </a:p>
          <a:p>
            <a:r>
              <a:rPr lang="en-US" sz="2400" dirty="0"/>
              <a:t>The Z axe is always in the long part of the cylinder</a:t>
            </a:r>
          </a:p>
          <a:p>
            <a:r>
              <a:rPr lang="en-US" sz="2400" dirty="0"/>
              <a:t>The plant presented as cylinder: R=0.5m H=0.75m</a:t>
            </a:r>
          </a:p>
          <a:p>
            <a:r>
              <a:rPr lang="en-US" sz="2400" dirty="0"/>
              <a:t>The manipulator format: URDF</a:t>
            </a:r>
          </a:p>
          <a:p>
            <a:r>
              <a:rPr lang="en-US" sz="2400" dirty="0"/>
              <a:t>Each manipulator combination described as the following: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85532" y="0"/>
            <a:ext cx="8596668" cy="10568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Manipulator</a:t>
            </a: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146304" y="4526280"/>
            <a:ext cx="8823960" cy="996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Joint Type-&gt; Axe according parent coordinate system -&gt; link length</a:t>
            </a:r>
          </a:p>
          <a:p>
            <a:pPr marL="0" indent="0">
              <a:buNone/>
            </a:pPr>
            <a:r>
              <a:rPr lang="en-US" sz="2000" dirty="0"/>
              <a:t>Example: Roll_Z_0.1–Pitch_Z_0.4–Roll_Y_0.7-Pris_Y_0.4 -Pris_X_0.1</a:t>
            </a:r>
            <a:endParaRPr lang="he-IL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146304" y="5435410"/>
            <a:ext cx="8823960" cy="1422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Camera orientation isn’t important </a:t>
            </a:r>
            <a:r>
              <a:rPr lang="en-US" sz="2400" dirty="0">
                <a:sym typeface="Wingdings" panose="05000000000000000000" pitchFamily="2" charset="2"/>
              </a:rPr>
              <a:t> 5DOF  add to all the manipulators a Roll joint along Z Axe after the last link </a:t>
            </a:r>
          </a:p>
          <a:p>
            <a:r>
              <a:rPr lang="en-US" sz="2400" dirty="0">
                <a:sym typeface="Wingdings" panose="05000000000000000000" pitchFamily="2" charset="2"/>
              </a:rPr>
              <a:t>To Simulate the mobile Platform I add Prismatic Joint which parallel to the plant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5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Concepts -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7F9581B-7E32-496F-962F-E8C25230A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012941"/>
              </p:ext>
            </p:extLst>
          </p:nvPr>
        </p:nvGraphicFramePr>
        <p:xfrm>
          <a:off x="1245995" y="1570108"/>
          <a:ext cx="8323036" cy="3987006"/>
        </p:xfrm>
        <a:graphic>
          <a:graphicData uri="http://schemas.openxmlformats.org/drawingml/2006/table">
            <a:tbl>
              <a:tblPr/>
              <a:tblGrid>
                <a:gridCol w="317068">
                  <a:extLst>
                    <a:ext uri="{9D8B030D-6E8A-4147-A177-3AD203B41FA5}">
                      <a16:colId xmlns:a16="http://schemas.microsoft.com/office/drawing/2014/main" val="1209064253"/>
                    </a:ext>
                  </a:extLst>
                </a:gridCol>
                <a:gridCol w="1527691">
                  <a:extLst>
                    <a:ext uri="{9D8B030D-6E8A-4147-A177-3AD203B41FA5}">
                      <a16:colId xmlns:a16="http://schemas.microsoft.com/office/drawing/2014/main" val="3519430625"/>
                    </a:ext>
                  </a:extLst>
                </a:gridCol>
                <a:gridCol w="1902409">
                  <a:extLst>
                    <a:ext uri="{9D8B030D-6E8A-4147-A177-3AD203B41FA5}">
                      <a16:colId xmlns:a16="http://schemas.microsoft.com/office/drawing/2014/main" val="3403552563"/>
                    </a:ext>
                  </a:extLst>
                </a:gridCol>
                <a:gridCol w="551266">
                  <a:extLst>
                    <a:ext uri="{9D8B030D-6E8A-4147-A177-3AD203B41FA5}">
                      <a16:colId xmlns:a16="http://schemas.microsoft.com/office/drawing/2014/main" val="805377528"/>
                    </a:ext>
                  </a:extLst>
                </a:gridCol>
                <a:gridCol w="518839">
                  <a:extLst>
                    <a:ext uri="{9D8B030D-6E8A-4147-A177-3AD203B41FA5}">
                      <a16:colId xmlns:a16="http://schemas.microsoft.com/office/drawing/2014/main" val="1142121651"/>
                    </a:ext>
                  </a:extLst>
                </a:gridCol>
                <a:gridCol w="735021">
                  <a:extLst>
                    <a:ext uri="{9D8B030D-6E8A-4147-A177-3AD203B41FA5}">
                      <a16:colId xmlns:a16="http://schemas.microsoft.com/office/drawing/2014/main" val="2870932507"/>
                    </a:ext>
                  </a:extLst>
                </a:gridCol>
                <a:gridCol w="724212">
                  <a:extLst>
                    <a:ext uri="{9D8B030D-6E8A-4147-A177-3AD203B41FA5}">
                      <a16:colId xmlns:a16="http://schemas.microsoft.com/office/drawing/2014/main" val="3701971389"/>
                    </a:ext>
                  </a:extLst>
                </a:gridCol>
                <a:gridCol w="706197">
                  <a:extLst>
                    <a:ext uri="{9D8B030D-6E8A-4147-A177-3AD203B41FA5}">
                      <a16:colId xmlns:a16="http://schemas.microsoft.com/office/drawing/2014/main" val="2045623257"/>
                    </a:ext>
                  </a:extLst>
                </a:gridCol>
                <a:gridCol w="475602">
                  <a:extLst>
                    <a:ext uri="{9D8B030D-6E8A-4147-A177-3AD203B41FA5}">
                      <a16:colId xmlns:a16="http://schemas.microsoft.com/office/drawing/2014/main" val="1715387474"/>
                    </a:ext>
                  </a:extLst>
                </a:gridCol>
                <a:gridCol w="389129">
                  <a:extLst>
                    <a:ext uri="{9D8B030D-6E8A-4147-A177-3AD203B41FA5}">
                      <a16:colId xmlns:a16="http://schemas.microsoft.com/office/drawing/2014/main" val="3583673914"/>
                    </a:ext>
                  </a:extLst>
                </a:gridCol>
                <a:gridCol w="475602">
                  <a:extLst>
                    <a:ext uri="{9D8B030D-6E8A-4147-A177-3AD203B41FA5}">
                      <a16:colId xmlns:a16="http://schemas.microsoft.com/office/drawing/2014/main" val="2081095809"/>
                    </a:ext>
                  </a:extLst>
                </a:gridCol>
              </a:tblGrid>
              <a:tr h="294495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446427"/>
                  </a:ext>
                </a:extLst>
              </a:tr>
              <a:tr h="283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 of concepts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874446"/>
                  </a:ext>
                </a:extLst>
              </a:tr>
              <a:tr h="283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560171"/>
                  </a:ext>
                </a:extLst>
              </a:tr>
              <a:tr h="283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Pitch joints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744362"/>
                  </a:ext>
                </a:extLst>
              </a:tr>
              <a:tr h="566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 links (0.7 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596526"/>
                  </a:ext>
                </a:extLst>
              </a:tr>
              <a:tr h="566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 length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2.1-2.6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2.7-3.1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3.1-3.6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189469"/>
                  </a:ext>
                </a:extLst>
              </a:tr>
              <a:tr h="566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parallel axes – 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110923"/>
                  </a:ext>
                </a:extLst>
              </a:tr>
              <a:tr h="283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longest 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338688"/>
                  </a:ext>
                </a:extLst>
              </a:tr>
              <a:tr h="566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prismatic to revulote ratio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74536"/>
                  </a:ext>
                </a:extLst>
              </a:tr>
              <a:tr h="294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293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45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2654"/>
          </a:xfrm>
        </p:spPr>
        <p:txBody>
          <a:bodyPr>
            <a:noAutofit/>
          </a:bodyPr>
          <a:lstStyle/>
          <a:p>
            <a:pPr marL="0" indent="0" algn="ctr" rtl="1"/>
            <a:r>
              <a:rPr lang="he-IL" sz="3200" dirty="0"/>
              <a:t>פגישת מאסטר:</a:t>
            </a:r>
            <a:br>
              <a:rPr lang="he-IL" sz="3200" dirty="0"/>
            </a:br>
            <a:r>
              <a:rPr lang="he-IL" sz="3200" dirty="0"/>
              <a:t>תאריך: </a:t>
            </a:r>
            <a:r>
              <a:rPr lang="he-IL" sz="3200" dirty="0" smtClean="0"/>
              <a:t>03.02.2020</a:t>
            </a:r>
            <a:r>
              <a:rPr lang="he-IL" sz="3200" dirty="0"/>
              <a:t/>
            </a:r>
            <a:br>
              <a:rPr lang="he-IL" sz="3200" dirty="0"/>
            </a:br>
            <a:r>
              <a:rPr lang="he-IL" sz="3200" dirty="0"/>
              <a:t>נוכחים: עמי</a:t>
            </a:r>
            <a:r>
              <a:rPr lang="en-US" sz="3200" dirty="0"/>
              <a:t>,</a:t>
            </a:r>
            <a:r>
              <a:rPr lang="he-IL" sz="3200" dirty="0"/>
              <a:t> אביטל, תמיר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1624584" y="1864311"/>
            <a:ext cx="8269224" cy="407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he-IL" u="sng" dirty="0"/>
              <a:t>נקודות ממפגש קודם</a:t>
            </a:r>
          </a:p>
          <a:p>
            <a:pPr algn="r" rtl="1"/>
            <a:r>
              <a:rPr lang="he-IL" dirty="0"/>
              <a:t> </a:t>
            </a:r>
            <a:r>
              <a:rPr lang="he-IL" dirty="0" smtClean="0"/>
              <a:t>פיתוח אלגוריתם גנטי לשלב </a:t>
            </a:r>
            <a:r>
              <a:rPr lang="he-IL" dirty="0"/>
              <a:t>ב': חיפוש אבולוציוני עם גישת </a:t>
            </a:r>
            <a:r>
              <a:rPr lang="en-US" dirty="0" smtClean="0"/>
              <a:t>DWOI</a:t>
            </a:r>
            <a:endParaRPr lang="he-IL" dirty="0" smtClean="0"/>
          </a:p>
          <a:p>
            <a:pPr algn="r" rtl="1"/>
            <a:r>
              <a:rPr lang="he-IL" dirty="0" smtClean="0"/>
              <a:t>ביצוע סימולציה לכל הקונספטים הקטנים (220 </a:t>
            </a:r>
            <a:r>
              <a:rPr lang="he-IL" dirty="0" err="1" smtClean="0"/>
              <a:t>קונפיגורציות</a:t>
            </a:r>
            <a:r>
              <a:rPr lang="he-IL" dirty="0" smtClean="0"/>
              <a:t> – הורחב גם לכל 5 </a:t>
            </a:r>
            <a:r>
              <a:rPr lang="he-IL" dirty="0" err="1" smtClean="0"/>
              <a:t>דג"ח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לבניית </a:t>
            </a:r>
            <a:r>
              <a:rPr lang="en-US" dirty="0" smtClean="0"/>
              <a:t>DWOI</a:t>
            </a:r>
            <a:r>
              <a:rPr lang="he-IL" dirty="0" smtClean="0"/>
              <a:t> ראשוני להשתמש בכל התוצאות שיש</a:t>
            </a:r>
            <a:endParaRPr lang="he-IL" dirty="0" smtClean="0"/>
          </a:p>
          <a:p>
            <a:pPr algn="r" rtl="1"/>
            <a:r>
              <a:rPr lang="he-IL" dirty="0" smtClean="0"/>
              <a:t>אביטל התקבל להיות מנחה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89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2" t="6305" r="8206" b="18968"/>
          <a:stretch/>
        </p:blipFill>
        <p:spPr>
          <a:xfrm>
            <a:off x="280552" y="329621"/>
            <a:ext cx="11134983" cy="58812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04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Concepts in WOI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2" t="82515" r="13508"/>
          <a:stretch/>
        </p:blipFill>
        <p:spPr>
          <a:xfrm>
            <a:off x="311726" y="2005446"/>
            <a:ext cx="10525489" cy="38892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51663" y="2005446"/>
            <a:ext cx="1208810" cy="3737264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60618" y="2297935"/>
            <a:ext cx="1340427" cy="3444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9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682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9"/>
          <a:stretch/>
        </p:blipFill>
        <p:spPr>
          <a:xfrm>
            <a:off x="1392382" y="1014485"/>
            <a:ext cx="8104909" cy="54366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50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391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7818" y="909777"/>
                <a:ext cx="10266218" cy="4351338"/>
              </a:xfrm>
            </p:spPr>
            <p:txBody>
              <a:bodyPr/>
              <a:lstStyle/>
              <a:p>
                <a:pPr algn="r" rtl="1"/>
                <a:r>
                  <a:rPr lang="he-IL" dirty="0" smtClean="0"/>
                  <a:t>גודל אוכלוסייה- לכל קונספט לפי הגודל אבל לא משתנה תוך כדי</a:t>
                </a:r>
              </a:p>
              <a:p>
                <a:pPr algn="r" rtl="1"/>
                <a:r>
                  <a:rPr lang="he-IL" dirty="0" smtClean="0"/>
                  <a:t>התאמה – לפי מרחק – </a:t>
                </a:r>
                <a14:m>
                  <m:oMath xmlns:m="http://schemas.openxmlformats.org/officeDocument/2006/math">
                    <m:r>
                      <a:rPr lang="en-US" i="1"/>
                      <m:t>𝑓𝑖</m:t>
                    </m:r>
                    <m:r>
                      <a:rPr lang="en-US" i="1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𝑒</m:t>
                        </m:r>
                      </m:e>
                      <m:sup>
                        <m:r>
                          <a:rPr lang="en-US" i="1"/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/>
                          <m:t>𝑑</m:t>
                        </m:r>
                      </m:sup>
                    </m:sSup>
                  </m:oMath>
                </a14:m>
                <a:endParaRPr lang="he-IL" dirty="0" smtClean="0"/>
              </a:p>
              <a:p>
                <a:pPr algn="r" rtl="1"/>
                <a:r>
                  <a:rPr lang="he-IL" dirty="0"/>
                  <a:t>סלקציה – </a:t>
                </a:r>
                <a:r>
                  <a:rPr lang="he-IL" dirty="0" smtClean="0"/>
                  <a:t>רולטה</a:t>
                </a:r>
              </a:p>
              <a:p>
                <a:pPr algn="r" rtl="1"/>
                <a:r>
                  <a:rPr lang="he-IL" dirty="0" smtClean="0"/>
                  <a:t>מוטציות – שינוי איברים בצורה מעגלית מהורה אקראי (40%)</a:t>
                </a:r>
              </a:p>
              <a:p>
                <a:pPr algn="r" rtl="1"/>
                <a:r>
                  <a:rPr lang="he-IL" dirty="0" err="1" smtClean="0"/>
                  <a:t>קרוסאובר</a:t>
                </a:r>
                <a:r>
                  <a:rPr lang="he-IL" dirty="0" smtClean="0"/>
                  <a:t> – בחירת איבר רנדומלי והחלפה עד איבר זה מהורה אחד ומאיבר זה מהורה שני  (60%) - מה קורה אם לא מצליח לייצר צאצא?</a:t>
                </a:r>
              </a:p>
              <a:p>
                <a:pPr algn="r" rtl="1"/>
                <a:r>
                  <a:rPr lang="he-IL" dirty="0" smtClean="0"/>
                  <a:t>אליטיזם – בכל קונספט ישמר ארכיב בגודל </a:t>
                </a:r>
                <a:r>
                  <a:rPr lang="he-IL" dirty="0" err="1" smtClean="0"/>
                  <a:t>האוכ</a:t>
                </a:r>
                <a:r>
                  <a:rPr lang="he-IL" dirty="0" smtClean="0"/>
                  <a:t>' של התוצאות הכי טובות</a:t>
                </a:r>
              </a:p>
              <a:p>
                <a:pPr marL="0" indent="0" algn="r" rtl="1">
                  <a:buNone/>
                </a:pPr>
                <a:endParaRPr lang="he-IL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18" y="909777"/>
                <a:ext cx="10266218" cy="4351338"/>
              </a:xfrm>
              <a:blipFill>
                <a:blip r:embed="rId2"/>
                <a:stretch>
                  <a:fillRect l="-891" t="-2381" r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016" y="4568176"/>
            <a:ext cx="3241737" cy="2190953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80" y="4568176"/>
            <a:ext cx="4835236" cy="2310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6799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118" y="16769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118" y="1347644"/>
            <a:ext cx="9552709" cy="4351338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תנאי עצירה: </a:t>
            </a:r>
          </a:p>
          <a:p>
            <a:pPr marL="0" indent="0" algn="r" rtl="1">
              <a:buNone/>
            </a:pPr>
            <a:r>
              <a:rPr lang="he-IL" dirty="0" smtClean="0"/>
              <a:t>מקומי:  עבור קונספט</a:t>
            </a:r>
          </a:p>
          <a:p>
            <a:pPr marL="571500" indent="-571500" algn="r" rtl="1">
              <a:buFont typeface="+mj-lt"/>
              <a:buAutoNum type="romanUcPeriod"/>
            </a:pPr>
            <a:r>
              <a:rPr lang="he-IL" dirty="0"/>
              <a:t>כל האוכלוסייה / אחוז </a:t>
            </a:r>
            <a:r>
              <a:rPr lang="he-IL" dirty="0" smtClean="0"/>
              <a:t>מסוים </a:t>
            </a:r>
            <a:r>
              <a:rPr lang="he-IL" dirty="0"/>
              <a:t>ממנה </a:t>
            </a:r>
            <a:r>
              <a:rPr lang="he-IL" dirty="0" smtClean="0"/>
              <a:t>נבדק</a:t>
            </a:r>
            <a:endParaRPr lang="he-IL" dirty="0"/>
          </a:p>
          <a:p>
            <a:pPr marL="571500" indent="-571500" algn="r" rtl="1">
              <a:buFont typeface="+mj-lt"/>
              <a:buAutoNum type="romanUcPeriod"/>
            </a:pPr>
            <a:r>
              <a:rPr lang="he-IL" dirty="0" smtClean="0"/>
              <a:t>תלוי בהקצאת משאבים</a:t>
            </a:r>
            <a:endParaRPr lang="en-US" dirty="0" smtClean="0"/>
          </a:p>
          <a:p>
            <a:pPr marL="571500" indent="-571500" algn="r" rtl="1">
              <a:buFont typeface="+mj-lt"/>
              <a:buAutoNum type="romanUcPeriod"/>
            </a:pPr>
            <a:r>
              <a:rPr lang="he-IL" dirty="0" smtClean="0"/>
              <a:t>לא מצליח </a:t>
            </a:r>
            <a:r>
              <a:rPr lang="he-IL" smtClean="0"/>
              <a:t>לייצר יותר צאצאים?</a:t>
            </a: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גלובלי: כל הריצה</a:t>
            </a:r>
          </a:p>
          <a:p>
            <a:pPr marL="571500" indent="-571500" algn="r" rtl="1">
              <a:buFont typeface="+mj-lt"/>
              <a:buAutoNum type="romanUcPeriod"/>
            </a:pPr>
            <a:r>
              <a:rPr lang="he-IL" dirty="0" smtClean="0"/>
              <a:t>מספר דורות</a:t>
            </a:r>
          </a:p>
          <a:p>
            <a:pPr marL="571500" indent="-571500" algn="r" rtl="1">
              <a:buFont typeface="+mj-lt"/>
              <a:buAutoNum type="romanUcPeriod"/>
            </a:pPr>
            <a:r>
              <a:rPr lang="he-IL" dirty="0" smtClean="0"/>
              <a:t>זמן ריצה</a:t>
            </a:r>
          </a:p>
          <a:p>
            <a:pPr marL="571500" indent="-571500" algn="r" rtl="1">
              <a:buFont typeface="+mj-lt"/>
              <a:buAutoNum type="romanUcPeriod"/>
            </a:pPr>
            <a:r>
              <a:rPr lang="he-IL" dirty="0" smtClean="0"/>
              <a:t>כמות מסוימת של קונספטים בחזית</a:t>
            </a:r>
          </a:p>
          <a:p>
            <a:pPr marL="571500" indent="-571500" algn="r" rtl="1">
              <a:buFont typeface="+mj-lt"/>
              <a:buAutoNum type="roman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43" t="8431" r="8581" b="8741"/>
          <a:stretch/>
        </p:blipFill>
        <p:spPr>
          <a:xfrm>
            <a:off x="521208" y="475488"/>
            <a:ext cx="9784080" cy="62418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0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83" y="265176"/>
            <a:ext cx="10710749" cy="59618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Links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/>
          <a:lstStyle/>
          <a:p>
            <a:r>
              <a:rPr lang="en-US" sz="2000" dirty="0"/>
              <a:t>Take links length &amp; weight from 2 different manipulators: (UR5 &amp; Motoman NXC100)</a:t>
            </a:r>
          </a:p>
          <a:p>
            <a:r>
              <a:rPr lang="en-US" sz="2000" dirty="0"/>
              <a:t>Get the ratio between the accumulated weight and accumulated length</a:t>
            </a:r>
          </a:p>
          <a:p>
            <a:pPr marL="0" indent="0">
              <a:buNone/>
            </a:pPr>
            <a:r>
              <a:rPr lang="en-US" sz="2000" dirty="0"/>
              <a:t>* Weight[i] = acc_length[i] * 8.79 + 4.29 –acc_weight[i-1]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0859"/>
            <a:ext cx="6988443" cy="38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303" y="179512"/>
            <a:ext cx="7146850" cy="101151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Indices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762" y="1123950"/>
            <a:ext cx="10349791" cy="48553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73462-4705-4A44-BBF4-96DC5AF4F7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820199" y="3913632"/>
            <a:ext cx="7406640" cy="274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0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603" y="111750"/>
            <a:ext cx="8596668" cy="10568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Manipulator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44" y="914596"/>
            <a:ext cx="9569327" cy="5822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Objectives</a:t>
            </a:r>
            <a:r>
              <a:rPr lang="en-US" sz="2400" b="1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Min. Degrees of Freedom\ Degree of Redundancy [3 - 6 \ -3 – 0]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Min. Cycle Time  [0-10]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Max manipulability\ Local Conditioning index  [0-1]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  z (Mid-Range Proximity)  [0 -?]</a:t>
            </a:r>
            <a:endParaRPr lang="en-US" sz="100" dirty="0"/>
          </a:p>
          <a:p>
            <a:pPr marL="0" indent="0">
              <a:buNone/>
            </a:pPr>
            <a:endParaRPr lang="en-US" sz="100" b="1" u="sng" dirty="0"/>
          </a:p>
          <a:p>
            <a:pPr marL="0" indent="0">
              <a:buNone/>
            </a:pPr>
            <a:r>
              <a:rPr lang="en-US" sz="2400" b="1" u="sng" dirty="0"/>
              <a:t>Independent variables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/>
              <a:t>X1 : Joints Types</a:t>
            </a:r>
            <a:r>
              <a:rPr lang="en-US" sz="2400" dirty="0"/>
              <a:t>: array  [Roll, Pitch, Yaw]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/>
              <a:t>X2: Previous axe </a:t>
            </a:r>
            <a:r>
              <a:rPr lang="en-US" sz="2400" dirty="0"/>
              <a:t>: array [X , Y, Z]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/>
              <a:t>X3: Links Lengths</a:t>
            </a:r>
            <a:r>
              <a:rPr lang="en-US" sz="2400" dirty="0"/>
              <a:t>: array [0.1  ,0.4,  0.7] (meters)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/>
              <a:t>X4: Number Degrees of Freedom</a:t>
            </a:r>
            <a:r>
              <a:rPr lang="en-US" sz="2400" dirty="0"/>
              <a:t>: Int [3, 4, 5, 6]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73462-4705-4A44-BBF4-96DC5AF4F7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86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10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Manipulator Optimization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90C226"/>
                </a:solidFill>
              </a:rPr>
              <a:t>(cnt’d)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192" y="969264"/>
            <a:ext cx="976884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Assumptions \ Constrains: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First joint is rotational along Z axe:  X1[0] = Roll, X2[0] = Z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First link length = 0.1m :   X3[0]=0.1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Total length of all the links &gt; 1m : Sum (X3) &gt; 1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2 adjacent prismatic joints must be perpendiculars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No more than 3 prismatic joints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After Roll joint can’t be Roll\Pitch joint in the Z axe: If X1[i]==Roll and (X1[i+1]==Roll or X1[i+1]==Pitch) than X2[i+1]!=Z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After Roll Joint or the following joints sequence [ Roll -&gt; Pris Z] the next joint wont be in the X axe: if (X1[i]==Roll or (X1[i-1]==Roll and X1[i]== Pris and X2[i] == Z)) than X2[i+1]!=X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 Joints limits: for Roll\ Pitch [0-360°] and for Pris [0 – 2*link length]</a:t>
            </a: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Number Points of Detection:  4 -- </a:t>
            </a:r>
            <a:r>
              <a:rPr lang="en-US" sz="2000" u="sng" dirty="0"/>
              <a:t>Success</a:t>
            </a:r>
            <a:r>
              <a:rPr lang="en-US" sz="2000" dirty="0"/>
              <a:t> :need to reach to one of the 2 top points and to the middle and the lower points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/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1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03080" cy="1325563"/>
          </a:xfrm>
        </p:spPr>
        <p:txBody>
          <a:bodyPr/>
          <a:lstStyle/>
          <a:p>
            <a:pPr algn="ctr" rtl="1"/>
            <a:r>
              <a:rPr lang="he-IL" dirty="0"/>
              <a:t>להמשך: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58528" cy="4351338"/>
          </a:xfrm>
        </p:spPr>
        <p:txBody>
          <a:bodyPr/>
          <a:lstStyle/>
          <a:p>
            <a:pPr algn="r" rtl="1"/>
            <a:r>
              <a:rPr lang="he-IL" dirty="0"/>
              <a:t>הכנסת התוצאות שיש כרגע מהסימולציה לאלגוריתם קיים (3-</a:t>
            </a:r>
            <a:r>
              <a:rPr lang="en-US" dirty="0"/>
              <a:t>NSGA</a:t>
            </a:r>
            <a:r>
              <a:rPr lang="he-IL" dirty="0"/>
              <a:t> / </a:t>
            </a:r>
            <a:r>
              <a:rPr lang="en-US" dirty="0"/>
              <a:t>MOEA</a:t>
            </a:r>
            <a:r>
              <a:rPr lang="he-IL" dirty="0"/>
              <a:t>\</a:t>
            </a:r>
            <a:r>
              <a:rPr lang="en-US" dirty="0"/>
              <a:t>D</a:t>
            </a:r>
            <a:r>
              <a:rPr lang="he-IL" dirty="0"/>
              <a:t>) לקבלת תחושה/ תוצאות ראשונות </a:t>
            </a:r>
          </a:p>
          <a:p>
            <a:pPr algn="r" rtl="1"/>
            <a:r>
              <a:rPr lang="he-IL" dirty="0"/>
              <a:t>פיתוח אלגוריתם לאופטימיזציה</a:t>
            </a:r>
            <a:endParaRPr lang="en-US" dirty="0"/>
          </a:p>
          <a:p>
            <a:pPr algn="r" rtl="1"/>
            <a:r>
              <a:rPr lang="he-IL" dirty="0"/>
              <a:t>הכנסת תוצאות הסימולטור לאלגוריתם לימוד מכונה (</a:t>
            </a:r>
            <a:r>
              <a:rPr lang="en-US" dirty="0"/>
              <a:t>SVM</a:t>
            </a:r>
            <a:r>
              <a:rPr lang="he-IL" dirty="0"/>
              <a:t>/</a:t>
            </a:r>
            <a:r>
              <a:rPr lang="en-US" dirty="0"/>
              <a:t>NN</a:t>
            </a:r>
            <a:r>
              <a:rPr lang="he-IL" dirty="0"/>
              <a:t>) למידול ההתנהגות – יוכל להחליף חלקית את הסימולטור לצורך האצת האופטימיזציה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8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1447</Words>
  <Application>Microsoft Office PowerPoint</Application>
  <PresentationFormat>Widescreen</PresentationFormat>
  <Paragraphs>532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1_Office Theme</vt:lpstr>
      <vt:lpstr>Research Question </vt:lpstr>
      <vt:lpstr>Manipulator</vt:lpstr>
      <vt:lpstr>PowerPoint Presentation</vt:lpstr>
      <vt:lpstr>PowerPoint Presentation</vt:lpstr>
      <vt:lpstr>Links Weights</vt:lpstr>
      <vt:lpstr>Indices</vt:lpstr>
      <vt:lpstr>Manipulator Optimization</vt:lpstr>
      <vt:lpstr>Manipulator Optimization (cnt’d)</vt:lpstr>
      <vt:lpstr>להמשך:</vt:lpstr>
      <vt:lpstr>פגישת מאסטר: תאריך: 26.11.2019 נוכחים: עמי, אביטל, תמיר </vt:lpstr>
      <vt:lpstr>Simulation</vt:lpstr>
      <vt:lpstr>Indices</vt:lpstr>
      <vt:lpstr>Time Compression </vt:lpstr>
      <vt:lpstr>Concepts</vt:lpstr>
      <vt:lpstr>פגישת מאסטר: תאריך: 09.12.2019 נוכחים: עמי, אביטל, תמיר </vt:lpstr>
      <vt:lpstr>Indices - updated</vt:lpstr>
      <vt:lpstr>Concepts - updated</vt:lpstr>
      <vt:lpstr>Concepts</vt:lpstr>
      <vt:lpstr>דברים אחרים</vt:lpstr>
      <vt:lpstr>Concepts - updated</vt:lpstr>
      <vt:lpstr>פגישת מאסטר: תאריך: 03.02.2020 נוכחים: עמי, אביטל, תמיר </vt:lpstr>
      <vt:lpstr>PowerPoint Presentation</vt:lpstr>
      <vt:lpstr>Concepts in WOI</vt:lpstr>
      <vt:lpstr>GA</vt:lpstr>
      <vt:lpstr>GA</vt:lpstr>
      <vt:lpstr>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137</cp:revision>
  <dcterms:created xsi:type="dcterms:W3CDTF">2019-11-06T06:03:25Z</dcterms:created>
  <dcterms:modified xsi:type="dcterms:W3CDTF">2020-02-02T10:43:47Z</dcterms:modified>
</cp:coreProperties>
</file>