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F002325-EF58-4CB0-A9AD-5DF00F326696}" type="slidenum">
              <a:rPr lang="en" sz="1400" b="0" strike="noStrike" spc="-1">
                <a:latin typeface="Times New Roman"/>
              </a:rPr>
              <a:t>‹#›</a:t>
            </a:fld>
            <a:endParaRPr lang="e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-</a:t>
            </a:r>
          </a:p>
          <a:p>
            <a:pPr marL="216000" indent="-21528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-</a:t>
            </a:r>
          </a:p>
          <a:p>
            <a:pPr marL="216000" indent="-21528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-</a:t>
            </a:r>
          </a:p>
          <a:p>
            <a:pPr marL="216000" indent="-215280">
              <a:lnSpc>
                <a:spcPct val="100000"/>
              </a:lnSpc>
            </a:pPr>
            <a:endParaRPr lang="en" sz="2000" b="0" strike="noStrike" spc="-1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95A1B80-BF47-4D1A-A8D0-FF42F4B89A3A}" type="slidenum">
              <a:rPr lang="en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6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28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In order to find the optimal manipulator I am using ROS and Gazebo as simulator.   </a:t>
            </a:r>
          </a:p>
          <a:p>
            <a:pPr marL="216000" indent="-21528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The Objectives of the optimization is to find the manipulator, with min. DOF and min cycle time, that can reach to all desired detection points.</a:t>
            </a:r>
          </a:p>
          <a:p>
            <a:pPr marL="216000" indent="-21528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The independent variables: DOF, Joints Types, joints sequence and links lengths.</a:t>
            </a:r>
          </a:p>
          <a:p>
            <a:pPr marL="216000" indent="-215280">
              <a:lnSpc>
                <a:spcPct val="100000"/>
              </a:lnSpc>
            </a:pPr>
            <a:r>
              <a:rPr lang="en" sz="2000" b="0" strike="noStrike" spc="-1">
                <a:latin typeface="Arial"/>
              </a:rPr>
              <a:t>- This gives me over 2 billion combinations, so some </a:t>
            </a:r>
            <a:r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assumptions must be done:</a:t>
            </a:r>
            <a:endParaRPr lang="en" sz="1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" sz="12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" sz="12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9A45925-9F6E-4D16-8A93-2980F426DCCC}" type="slidenum">
              <a:rPr lang="en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7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" sz="20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3B2A086-08A4-4B16-A046-41215060456F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" sz="2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59F8F9A-E3D2-453E-990D-B68C2DFFCF0A}" type="slidenum">
              <a:rPr lang="e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bots.com/faq/what-is-a-robot-manipulator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45960" y="8172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8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Research Question</a:t>
            </a:r>
            <a:r>
              <a:rPr lang="en" sz="4400" b="1" u="sng" strike="noStrike" spc="-1">
                <a:solidFill>
                  <a:srgbClr val="000000"/>
                </a:solidFill>
                <a:uFillTx/>
                <a:latin typeface="Calibri Light"/>
                <a:ea typeface="DejaVu Sans"/>
              </a:rPr>
              <a:t> 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9219240" cy="164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Optimal (kinematic?) design of manipulator to detect early stresses in Greenhouse Crops</a:t>
            </a:r>
            <a:endParaRPr lang="en" sz="3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" sz="3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3600" b="0" strike="noStrike" spc="-1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44DA3EA-9285-40C7-83C8-E7E8119164F7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993600" y="4843080"/>
            <a:ext cx="9219240" cy="20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פגישת מאסטר:</a:t>
            </a: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תאריך: 10.11.2019</a:t>
            </a: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נוכחים: עמי, אביטל, תמיר</a:t>
            </a:r>
            <a:endParaRPr lang="en" sz="2400" b="0" strike="noStrike" spc="-1">
              <a:latin typeface="Arial"/>
            </a:endParaRPr>
          </a:p>
          <a:p>
            <a:pPr algn="ct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rtl="1">
              <a:lnSpc>
                <a:spcPct val="90000"/>
              </a:lnSpc>
            </a:pPr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פגישת מאסטר:</a:t>
            </a:r>
            <a:br/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תאריך: 26.11.2019</a:t>
            </a:r>
            <a:br/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נוכחים: עמי, אביטל, תמיר</a:t>
            </a:r>
            <a:br/>
            <a:endParaRPr lang="en" sz="32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E9017F5-7DBA-4F93-86E5-CAD8615165B5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624680" y="1569600"/>
            <a:ext cx="8268120" cy="436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 rtl="1">
              <a:lnSpc>
                <a:spcPct val="90000"/>
              </a:lnSpc>
              <a:spcBef>
                <a:spcPts val="1001"/>
              </a:spcBef>
            </a:pPr>
            <a:r>
              <a:rPr lang="en" sz="2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נקודות ממפגש קודם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בדיקת קשר בין המדדים שהוצגו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הכנת טבלת קונספטים – יתבצע דיון עלייה היום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Simulation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38080" y="1825560"/>
            <a:ext cx="9173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עד כה ביצעתי סימולציה על 126,841 זרועות מתוך 1,695,044 זרועות אפשריות7.5%))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מתוך 126,841 זרועות כ- 9597 זרועות הוגדרו כהצלחה (7.5%)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FD11139-AC36-4FBD-877C-CFE6FD67DCE0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Content Placeholder 6"/>
          <p:cNvPicPr/>
          <p:nvPr/>
        </p:nvPicPr>
        <p:blipFill>
          <a:blip r:embed="rId2"/>
          <a:stretch/>
        </p:blipFill>
        <p:spPr>
          <a:xfrm>
            <a:off x="135000" y="868320"/>
            <a:ext cx="10260720" cy="548712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3580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Indices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2851224-1D3C-4992-BA7B-61E163517982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211240" y="5368680"/>
            <a:ext cx="2806200" cy="11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נראה שיש קשר בין LCI ל MANIPULABILITY</a:t>
            </a:r>
            <a:endParaRPr lang="en" sz="20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JOINT MID גדל במספר דרגות חופש גדולות</a:t>
            </a:r>
            <a:endParaRPr lang="en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Time Compression </a:t>
            </a:r>
            <a:endParaRPr lang="en" sz="4400" b="0" strike="noStrike" spc="-1">
              <a:latin typeface="Arial"/>
            </a:endParaRPr>
          </a:p>
        </p:txBody>
      </p:sp>
      <p:pic>
        <p:nvPicPr>
          <p:cNvPr id="125" name="Content Placeholder 4"/>
          <p:cNvPicPr/>
          <p:nvPr/>
        </p:nvPicPr>
        <p:blipFill>
          <a:blip r:embed="rId2"/>
          <a:srcRect l="9242" t="9948" r="9166" b="5153"/>
          <a:stretch/>
        </p:blipFill>
        <p:spPr>
          <a:xfrm>
            <a:off x="2139840" y="1033560"/>
            <a:ext cx="7677000" cy="427140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5223DBC-CAC1-4EE4-B815-07BC79E36FD2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993320" y="5435640"/>
            <a:ext cx="7707240" cy="79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נראה שהזמן לא יכול להוות מדד מדויק</a:t>
            </a:r>
            <a:endParaRPr lang="e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Concepts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CD371BE-1818-466A-A481-8E43A33FB200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en" sz="1200" b="0" strike="noStrike" spc="-1">
              <a:latin typeface="Arial"/>
            </a:endParaRPr>
          </a:p>
        </p:txBody>
      </p:sp>
      <p:graphicFrame>
        <p:nvGraphicFramePr>
          <p:cNvPr id="130" name="Table 3"/>
          <p:cNvGraphicFramePr/>
          <p:nvPr/>
        </p:nvGraphicFramePr>
        <p:xfrm>
          <a:off x="838080" y="1454040"/>
          <a:ext cx="9192240" cy="5263920"/>
        </p:xfrm>
        <a:graphic>
          <a:graphicData uri="http://schemas.openxmlformats.org/drawingml/2006/table">
            <a:tbl>
              <a:tblPr/>
              <a:tblGrid>
                <a:gridCol w="31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6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7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6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8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6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98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36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06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Concepts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Variable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number of concepts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8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9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DOF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Pitch joints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Long links (0.7 m)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about y axe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acc length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1-1.5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1.6-2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2.1-2.6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2.7-3.1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3.1-3.6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# of parallel axes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8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u="sng" strike="sngStrike" spc="-1">
                          <a:solidFill>
                            <a:srgbClr val="0000FF"/>
                          </a:solidFill>
                          <a:uFillTx/>
                          <a:latin typeface="Calibri"/>
                          <a:ea typeface="DejaVu Sans"/>
                          <a:hlinkClick r:id="rId2"/>
                        </a:rPr>
                        <a:t>Type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Cartesian 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Cylindrical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Polar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articulated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8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longest link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0.4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0.7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9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prismatic to revolute ratio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0.2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0.25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0.33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0.67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1.5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2F75B5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total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64240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4520" cy="13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rtl="1">
              <a:lnSpc>
                <a:spcPct val="90000"/>
              </a:lnSpc>
            </a:pPr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פגישת מאסטר:</a:t>
            </a:r>
            <a:br/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תאריך: 09.12.2019</a:t>
            </a:r>
            <a:br/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נוכחים: עמי, אביטל, תמיר</a:t>
            </a:r>
            <a:br/>
            <a:endParaRPr lang="en" sz="32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E1067DF-969F-4786-B96F-832E66605AD0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624680" y="1864440"/>
            <a:ext cx="8268120" cy="40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 rtl="1">
              <a:lnSpc>
                <a:spcPct val="90000"/>
              </a:lnSpc>
              <a:spcBef>
                <a:spcPts val="1001"/>
              </a:spcBef>
            </a:pPr>
            <a:r>
              <a:rPr lang="en" sz="2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נקודות ממפגש קודם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התאמת כל קונפיגורציה לקונספט מתאים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נרמול מדד MID RANGE PROXIMITY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ביצוע סינון של קונספטים -  BRUTE FORCE  : לקחת אחוז מסויים מכל קונספט ולראות אם הוא מספיק/מספק ומצורה זו לבחור כמה קונספטים שיחקרו לעומק 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3580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Indices - updated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5CBADAA-9AA4-41E7-AA05-F85722802B07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en" sz="1200" b="0" strike="noStrike" spc="-1">
              <a:latin typeface="Arial"/>
            </a:endParaRPr>
          </a:p>
        </p:txBody>
      </p:sp>
      <p:pic>
        <p:nvPicPr>
          <p:cNvPr id="136" name="Content Placeholder 8"/>
          <p:cNvPicPr/>
          <p:nvPr/>
        </p:nvPicPr>
        <p:blipFill>
          <a:blip r:embed="rId2"/>
          <a:stretch/>
        </p:blipFill>
        <p:spPr>
          <a:xfrm>
            <a:off x="192240" y="862920"/>
            <a:ext cx="10798920" cy="577476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8610480" y="5605560"/>
            <a:ext cx="2673720" cy="77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נראה שיש קשר בין LCI ל MANIPULABILITY</a:t>
            </a:r>
            <a:endParaRPr lang="en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Concepts - updated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DEF9277-B43A-4655-9008-394A1AAAFF71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en" sz="1200" b="0" strike="noStrike" spc="-1">
              <a:latin typeface="Arial"/>
            </a:endParaRPr>
          </a:p>
        </p:txBody>
      </p:sp>
      <p:graphicFrame>
        <p:nvGraphicFramePr>
          <p:cNvPr id="140" name="Table 3"/>
          <p:cNvGraphicFramePr/>
          <p:nvPr/>
        </p:nvGraphicFramePr>
        <p:xfrm>
          <a:off x="905400" y="1420560"/>
          <a:ext cx="9489960" cy="4961880"/>
        </p:xfrm>
        <a:graphic>
          <a:graphicData uri="http://schemas.openxmlformats.org/drawingml/2006/table">
            <a:tbl>
              <a:tblPr/>
              <a:tblGrid>
                <a:gridCol w="32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6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4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1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24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80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006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Concepts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Variable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number of concepts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8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9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DOF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Pitch joints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Long links (0.7 m)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about y axe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acc length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1-1.5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1.6-2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2.1-2.6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2.7-3.1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3.1-3.6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# of parallel axes – y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2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# of parallel axes – z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sng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8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longest link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0.4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0.7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2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9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prismatic to revulote ratio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0.2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0.25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0.33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0.67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1.5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305496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Total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11588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26928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Concepts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776160" y="1594800"/>
            <a:ext cx="9441000" cy="452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יש מספר פחות קונספטים ממה שרשום בטבלה מכיוון שיש קשר בין חלק מהקונספטים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מצאתי 794 קונספטים עם לפחות קונפיגורציה אחת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כל קונספט מכיל בין 1-68520 קונפיגורציות</a:t>
            </a:r>
            <a:endParaRPr lang="en" sz="28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0BA3928-E9EA-4BAB-B74D-35847DC6722F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18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דברים אחרים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591200" y="1825560"/>
            <a:ext cx="715860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לוודא קבלת אביטל כמנחה</a:t>
            </a:r>
            <a:endParaRPr lang="en" sz="28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9D70B1C-D5A3-466C-AD19-A14D02189A5C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66"/>
          <p:cNvPicPr/>
          <p:nvPr/>
        </p:nvPicPr>
        <p:blipFill>
          <a:blip r:embed="rId2"/>
          <a:stretch/>
        </p:blipFill>
        <p:spPr>
          <a:xfrm>
            <a:off x="4375800" y="1298520"/>
            <a:ext cx="6617520" cy="514728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255960" y="1023840"/>
            <a:ext cx="5942520" cy="350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Joints : can be Prismatic, Roll, Pitch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All links are cylindrical 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Z axe is always in the long part of the cylinder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plant presented as cylinder: R=0.5m H=0.75m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manipulator format: URDF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Each manipulator combination described as the following:   </a:t>
            </a:r>
            <a:endParaRPr lang="en" sz="2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5668FBF-4ACC-443A-9C47-7F6697FD33CB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385640" y="0"/>
            <a:ext cx="8595720" cy="105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" sz="48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Manipulator</a:t>
            </a:r>
            <a:endParaRPr lang="en" sz="48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146160" y="4526280"/>
            <a:ext cx="8822880" cy="99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Joint Type-&gt; Axe according parent coordinate system -&gt; link length</a:t>
            </a:r>
            <a:endParaRPr lang="e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Example: Roll_Z_0.1–Pitch_Z_0.4–Roll_Y_0.7-Pris_Y_0.4 -Pris_X_0.1</a:t>
            </a:r>
            <a:endParaRPr lang="e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146160" y="5435280"/>
            <a:ext cx="8822880" cy="14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Camera orientation isn’t important </a:t>
            </a:r>
            <a:r>
              <a:rPr lang="en" sz="24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5DOF </a:t>
            </a:r>
            <a:r>
              <a:rPr lang="en" sz="24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add to all the manipulators a Roll joint along Z Axe after the last link 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Simulate the mobile Platform I add Prismatic Joint which parallel to the plant </a:t>
            </a:r>
            <a:endParaRPr lang="en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Concepts - updated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BA7C1E9-8D06-432F-8552-F9DB4E23B1BE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20</a:t>
            </a:fld>
            <a:endParaRPr lang="en" sz="1200" b="0" strike="noStrike" spc="-1">
              <a:latin typeface="Arial"/>
            </a:endParaRPr>
          </a:p>
        </p:txBody>
      </p:sp>
      <p:graphicFrame>
        <p:nvGraphicFramePr>
          <p:cNvPr id="149" name="Table 3"/>
          <p:cNvGraphicFramePr/>
          <p:nvPr/>
        </p:nvGraphicFramePr>
        <p:xfrm>
          <a:off x="1245960" y="1569960"/>
          <a:ext cx="8322840" cy="3875160"/>
        </p:xfrm>
        <a:graphic>
          <a:graphicData uri="http://schemas.openxmlformats.org/drawingml/2006/table">
            <a:tbl>
              <a:tblPr/>
              <a:tblGrid>
                <a:gridCol w="3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5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5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7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0600">
                <a:tc gridSpan="1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Concepts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Variable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number of concepts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8EA9DB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8EA9DB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1" strike="noStrike" spc="-1">
                          <a:solidFill>
                            <a:srgbClr val="FFFFFF"/>
                          </a:solidFill>
                          <a:latin typeface="Calibri"/>
                          <a:ea typeface="DejaVu Sans"/>
                        </a:rPr>
                        <a:t>8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DOF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8EA9DB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8EA9DB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Pitch joints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Long links (0.7 m)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acc length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1-1.5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1.6-2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2.1-2.6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2.7-3.1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3.1-3.6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# of parallel axes – y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6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longest link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***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prismatic to revulote ratio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8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0.2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0.25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0.33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0.67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1.5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3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6480">
                      <a:solidFill>
                        <a:srgbClr val="000000"/>
                      </a:solidFill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total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794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648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4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 </a:t>
                      </a:r>
                      <a:endParaRPr lang="en" sz="1400" b="0" strike="noStrike" spc="-1">
                        <a:latin typeface="Arial"/>
                      </a:endParaRPr>
                    </a:p>
                  </a:txBody>
                  <a:tcPr marL="9360" marR="9360">
                    <a:lnL w="64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64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520" cy="13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rtl="1">
              <a:lnSpc>
                <a:spcPct val="90000"/>
              </a:lnSpc>
            </a:pPr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פגישת מאסטר:</a:t>
            </a:r>
            <a:br/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תאריך: 14.02.2020</a:t>
            </a:r>
            <a:br/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נוכחים: עמי, תמיר</a:t>
            </a:r>
            <a:br/>
            <a:endParaRPr lang="en" sz="32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9B812FE-996E-41DF-AE49-D523FB40C598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21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624680" y="1864440"/>
            <a:ext cx="8268120" cy="40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 rtl="1">
              <a:lnSpc>
                <a:spcPct val="90000"/>
              </a:lnSpc>
              <a:spcBef>
                <a:spcPts val="1001"/>
              </a:spcBef>
            </a:pPr>
            <a:r>
              <a:rPr lang="en" sz="2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נקודות ממפגש קודם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ביצוע סימולציה לכל הקונספטים הקטנים (220 קונפיגורציות – הורחב גם לכל 5 דג"ח)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לבניית DWOI ראשוני להשתמש בכל התוצאות שיש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 פיתוח אלגוריתם גנטי לשלב ב': חיפוש אבולוציוני עם גישת DWOI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אביטל התקבל להיות מנחה</a:t>
            </a:r>
            <a:endParaRPr lang="e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EB7C72D-3AC9-43D6-8548-84450F66AFA3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22</a:t>
            </a:fld>
            <a:endParaRPr lang="en" sz="1200" b="0" strike="noStrike" spc="-1">
              <a:latin typeface="Arial"/>
            </a:endParaRPr>
          </a:p>
        </p:txBody>
      </p:sp>
      <p:pic>
        <p:nvPicPr>
          <p:cNvPr id="155" name="Picture 116"/>
          <p:cNvPicPr/>
          <p:nvPr/>
        </p:nvPicPr>
        <p:blipFill>
          <a:blip r:embed="rId3"/>
          <a:srcRect l="14248" t="6945" r="7001" b="18000"/>
          <a:stretch/>
        </p:blipFill>
        <p:spPr>
          <a:xfrm>
            <a:off x="457200" y="182880"/>
            <a:ext cx="10845360" cy="55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Concepts in WOI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3F678A1-A033-495E-8904-C50EFE9B1C83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23</a:t>
            </a:fld>
            <a:endParaRPr lang="en" sz="1200" b="0" strike="noStrike" spc="-1">
              <a:latin typeface="Arial"/>
            </a:endParaRPr>
          </a:p>
        </p:txBody>
      </p:sp>
      <p:pic>
        <p:nvPicPr>
          <p:cNvPr id="158" name="Picture 119"/>
          <p:cNvPicPr/>
          <p:nvPr/>
        </p:nvPicPr>
        <p:blipFill>
          <a:blip r:embed="rId2"/>
          <a:srcRect l="16985" t="82878" r="17762"/>
          <a:stretch/>
        </p:blipFill>
        <p:spPr>
          <a:xfrm>
            <a:off x="-91440" y="2011680"/>
            <a:ext cx="11642760" cy="36684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4297680" y="2041920"/>
            <a:ext cx="1736640" cy="390096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4484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GA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B71AA21-A773-459F-A26B-19618684163C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24</a:t>
            </a:fld>
            <a:endParaRPr lang="en" sz="1200" b="0" strike="noStrike" spc="-1">
              <a:latin typeface="Arial"/>
            </a:endParaRPr>
          </a:p>
        </p:txBody>
      </p:sp>
      <p:pic>
        <p:nvPicPr>
          <p:cNvPr id="162" name="Picture 123"/>
          <p:cNvPicPr/>
          <p:nvPr/>
        </p:nvPicPr>
        <p:blipFill>
          <a:blip r:embed="rId2"/>
          <a:stretch/>
        </p:blipFill>
        <p:spPr>
          <a:xfrm>
            <a:off x="1258560" y="-81720"/>
            <a:ext cx="8873640" cy="685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-104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GA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207720" y="909720"/>
            <a:ext cx="10265040" cy="4350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" sz="28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358704C-8C21-4DCD-B99F-6A8B7D92FD45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25</a:t>
            </a:fld>
            <a:endParaRPr lang="en" sz="1200" b="0" strike="noStrike" spc="-1">
              <a:latin typeface="Arial"/>
            </a:endParaRPr>
          </a:p>
        </p:txBody>
      </p:sp>
      <p:pic>
        <p:nvPicPr>
          <p:cNvPr id="166" name="Picture 4"/>
          <p:cNvPicPr/>
          <p:nvPr/>
        </p:nvPicPr>
        <p:blipFill>
          <a:blip r:embed="rId3"/>
          <a:stretch/>
        </p:blipFill>
        <p:spPr>
          <a:xfrm>
            <a:off x="6639840" y="4568040"/>
            <a:ext cx="3240720" cy="2189880"/>
          </a:xfrm>
          <a:prstGeom prst="rect">
            <a:avLst/>
          </a:prstGeom>
          <a:ln>
            <a:noFill/>
          </a:ln>
        </p:spPr>
      </p:pic>
      <p:pic>
        <p:nvPicPr>
          <p:cNvPr id="167" name="Picture 5"/>
          <p:cNvPicPr/>
          <p:nvPr/>
        </p:nvPicPr>
        <p:blipFill>
          <a:blip r:embed="rId4"/>
          <a:stretch/>
        </p:blipFill>
        <p:spPr>
          <a:xfrm>
            <a:off x="973440" y="4568040"/>
            <a:ext cx="4834080" cy="2309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03080" y="16776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GA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703080" y="1347480"/>
            <a:ext cx="9551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תנאי עצירה: 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מקומי:  עבור קונספט</a:t>
            </a:r>
            <a:endParaRPr lang="en" sz="2800" b="0" strike="noStrike" spc="-1">
              <a:latin typeface="Arial"/>
            </a:endParaRPr>
          </a:p>
          <a:p>
            <a:pPr marL="571680" indent="-570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כל האוכלוסייה / אחוז מסוים ממנה נבדק</a:t>
            </a:r>
            <a:endParaRPr lang="en" sz="2800" b="0" strike="noStrike" spc="-1">
              <a:latin typeface="Arial"/>
            </a:endParaRPr>
          </a:p>
          <a:p>
            <a:pPr marL="571680" indent="-570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תלוי בהקצאת משאבים</a:t>
            </a:r>
            <a:endParaRPr lang="en" sz="2800" b="0" strike="noStrike" spc="-1">
              <a:latin typeface="Arial"/>
            </a:endParaRPr>
          </a:p>
          <a:p>
            <a:pPr marL="571680" indent="-570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לא מצליח לייצר יותר צאצאים?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גלובלי: כל הריצה</a:t>
            </a:r>
            <a:endParaRPr lang="en" sz="2800" b="0" strike="noStrike" spc="-1">
              <a:latin typeface="Arial"/>
            </a:endParaRPr>
          </a:p>
          <a:p>
            <a:pPr marL="571680" indent="-570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מספר דורות</a:t>
            </a:r>
            <a:endParaRPr lang="en" sz="2800" b="0" strike="noStrike" spc="-1">
              <a:latin typeface="Arial"/>
            </a:endParaRPr>
          </a:p>
          <a:p>
            <a:pPr marL="571680" indent="-570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זמן ריצה</a:t>
            </a:r>
            <a:endParaRPr lang="en" sz="2800" b="0" strike="noStrike" spc="-1">
              <a:latin typeface="Arial"/>
            </a:endParaRPr>
          </a:p>
          <a:p>
            <a:pPr marL="571680" indent="-57060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כמות מסוימת של קונספטים בחזית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3CA1067-C329-420C-B102-9945F7E98CB5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26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2"/>
          <p:cNvSpPr/>
          <p:nvPr/>
        </p:nvSpPr>
        <p:spPr>
          <a:xfrm>
            <a:off x="66960" y="1828800"/>
            <a:ext cx="1026504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גודל אוכלוסייה- לכל קונספט לפי הגודל אבל לא משתנה תוך כדי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התאמה – לפי מרחק – 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סלקציה – רולטה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מוטציות – שינוי איברים בצורה מעגלית מהורה אקראי (40%)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קרוסאובר – בחירת איבר רנדומלי והחלפה עד איבר זה מהורה אחד ומאיבר זה מהורה שני  (60%) - מה קורה אם לא מצליח לייצר צאצא?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אליטיזם – בכל קונספט ישמר ארכיב בגודל האוכ' של התוצאות הכי טובות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5040"/>
            <a:ext cx="10514520" cy="13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rtl="1">
              <a:lnSpc>
                <a:spcPct val="90000"/>
              </a:lnSpc>
            </a:pPr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פגישת מאסטר:</a:t>
            </a:r>
            <a:br/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תאריך: 20.03.2020</a:t>
            </a:r>
            <a:br/>
            <a:r>
              <a:rPr lang="en" sz="32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נוכחים: אביטל, עמי, תמיר (ZOOM)</a:t>
            </a:r>
            <a:br/>
            <a:endParaRPr lang="en" sz="32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A41D578-2180-4943-8C6D-29B8D8F0D403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28</a:t>
            </a:fld>
            <a:endParaRPr lang="en" sz="12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97160" y="186444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 rtl="1">
              <a:lnSpc>
                <a:spcPct val="90000"/>
              </a:lnSpc>
              <a:spcBef>
                <a:spcPts val="1001"/>
              </a:spcBef>
            </a:pPr>
            <a:r>
              <a:rPr lang="en" sz="2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נקודות ממפגש קודם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בחירת מוטציה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הקצאת משאבים- להכין סכמה של שתי גישות ושלוח לאביטל ועמי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בחירת קריטריון קצב התכנסות</a:t>
            </a:r>
            <a:endParaRPr lang="en" sz="2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GA - Mutation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905400" y="139428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חלוקת כל זרוע לשלשות(מפרק- ציר – אורך חוליה)</a:t>
            </a: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כל חלק מקבל מספר</a:t>
            </a: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הגדרת שכנים</a:t>
            </a: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</p:txBody>
      </p:sp>
      <p:pic>
        <p:nvPicPr>
          <p:cNvPr id="178" name="Picture 4"/>
          <p:cNvPicPr/>
          <p:nvPr/>
        </p:nvPicPr>
        <p:blipFill>
          <a:blip r:embed="rId2"/>
          <a:stretch/>
        </p:blipFill>
        <p:spPr>
          <a:xfrm>
            <a:off x="905400" y="3085200"/>
            <a:ext cx="4117320" cy="2662200"/>
          </a:xfrm>
          <a:prstGeom prst="rect">
            <a:avLst/>
          </a:prstGeom>
          <a:ln>
            <a:noFill/>
          </a:ln>
        </p:spPr>
      </p:pic>
      <p:pic>
        <p:nvPicPr>
          <p:cNvPr id="179" name="Picture 5"/>
          <p:cNvPicPr/>
          <p:nvPr/>
        </p:nvPicPr>
        <p:blipFill>
          <a:blip r:embed="rId3"/>
          <a:stretch/>
        </p:blipFill>
        <p:spPr>
          <a:xfrm>
            <a:off x="6342840" y="4233240"/>
            <a:ext cx="3782520" cy="2350800"/>
          </a:xfrm>
          <a:prstGeom prst="rect">
            <a:avLst/>
          </a:prstGeom>
          <a:ln>
            <a:noFill/>
          </a:ln>
        </p:spPr>
      </p:pic>
      <p:pic>
        <p:nvPicPr>
          <p:cNvPr id="180" name="Picture 6"/>
          <p:cNvPicPr/>
          <p:nvPr/>
        </p:nvPicPr>
        <p:blipFill>
          <a:blip r:embed="rId4"/>
          <a:stretch/>
        </p:blipFill>
        <p:spPr>
          <a:xfrm>
            <a:off x="640080" y="1097280"/>
            <a:ext cx="2387520" cy="161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Content Placeholder 4"/>
          <p:cNvPicPr/>
          <p:nvPr/>
        </p:nvPicPr>
        <p:blipFill>
          <a:blip r:embed="rId2"/>
          <a:srcRect l="10241" t="8431" r="8578" b="8741"/>
          <a:stretch/>
        </p:blipFill>
        <p:spPr>
          <a:xfrm>
            <a:off x="521280" y="475560"/>
            <a:ext cx="9783000" cy="624060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957E4C9-9580-4EF1-A69D-418DD5C39D11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GA - Mutation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905400" y="139428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אלגוריתם:</a:t>
            </a: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</p:txBody>
      </p:sp>
      <p:pic>
        <p:nvPicPr>
          <p:cNvPr id="183" name="Picture 4"/>
          <p:cNvPicPr/>
          <p:nvPr/>
        </p:nvPicPr>
        <p:blipFill>
          <a:blip r:embed="rId2"/>
          <a:stretch/>
        </p:blipFill>
        <p:spPr>
          <a:xfrm>
            <a:off x="1038240" y="2828880"/>
            <a:ext cx="4117320" cy="2662200"/>
          </a:xfrm>
          <a:prstGeom prst="rect">
            <a:avLst/>
          </a:prstGeom>
          <a:ln>
            <a:noFill/>
          </a:ln>
        </p:spPr>
      </p:pic>
      <p:pic>
        <p:nvPicPr>
          <p:cNvPr id="184" name="Picture 5"/>
          <p:cNvPicPr/>
          <p:nvPr/>
        </p:nvPicPr>
        <p:blipFill>
          <a:blip r:embed="rId3"/>
          <a:stretch/>
        </p:blipFill>
        <p:spPr>
          <a:xfrm>
            <a:off x="6342840" y="4233240"/>
            <a:ext cx="3782520" cy="2350800"/>
          </a:xfrm>
          <a:prstGeom prst="rect">
            <a:avLst/>
          </a:prstGeom>
          <a:ln>
            <a:noFill/>
          </a:ln>
        </p:spPr>
      </p:pic>
      <p:pic>
        <p:nvPicPr>
          <p:cNvPr id="185" name="Picture 6"/>
          <p:cNvPicPr/>
          <p:nvPr/>
        </p:nvPicPr>
        <p:blipFill>
          <a:blip r:embed="rId4"/>
          <a:stretch/>
        </p:blipFill>
        <p:spPr>
          <a:xfrm>
            <a:off x="976320" y="1153080"/>
            <a:ext cx="2018880" cy="1361880"/>
          </a:xfrm>
          <a:prstGeom prst="rect">
            <a:avLst/>
          </a:prstGeom>
          <a:ln>
            <a:noFill/>
          </a:ln>
        </p:spPr>
      </p:pic>
      <p:graphicFrame>
        <p:nvGraphicFramePr>
          <p:cNvPr id="186" name="Table 3"/>
          <p:cNvGraphicFramePr/>
          <p:nvPr/>
        </p:nvGraphicFramePr>
        <p:xfrm>
          <a:off x="6588360" y="1773360"/>
          <a:ext cx="3047760" cy="2104560"/>
        </p:xfrm>
        <a:graphic>
          <a:graphicData uri="http://schemas.openxmlformats.org/drawingml/2006/table">
            <a:tbl>
              <a:tblPr/>
              <a:tblGrid>
                <a:gridCol w="26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Select Random Number between 1-5 ( arm index)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Select Random neighboor from the first nbs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 the selected arm index replace the link with the selected neighboor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check the new configuration is inside the concept and not simulated before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If 4 is true continue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else return to 1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*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11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 advanced generations step 2 include also the second nbs</a:t>
                      </a:r>
                      <a:endParaRPr lang="en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87" name="Picture 8"/>
          <p:cNvPicPr/>
          <p:nvPr/>
        </p:nvPicPr>
        <p:blipFill>
          <a:blip r:embed="rId5"/>
          <a:stretch/>
        </p:blipFill>
        <p:spPr>
          <a:xfrm>
            <a:off x="3747240" y="1153080"/>
            <a:ext cx="1669680" cy="1385640"/>
          </a:xfrm>
          <a:prstGeom prst="rect">
            <a:avLst/>
          </a:prstGeom>
          <a:ln>
            <a:noFill/>
          </a:ln>
        </p:spPr>
      </p:pic>
      <p:sp>
        <p:nvSpPr>
          <p:cNvPr id="188" name="CustomShape 4"/>
          <p:cNvSpPr/>
          <p:nvPr/>
        </p:nvSpPr>
        <p:spPr>
          <a:xfrm>
            <a:off x="2995560" y="1841040"/>
            <a:ext cx="622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Line 5"/>
          <p:cNvSpPr/>
          <p:nvPr/>
        </p:nvSpPr>
        <p:spPr>
          <a:xfrm>
            <a:off x="3861720" y="3659760"/>
            <a:ext cx="128700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0" name="Line 6"/>
          <p:cNvSpPr/>
          <p:nvPr/>
        </p:nvSpPr>
        <p:spPr>
          <a:xfrm>
            <a:off x="8838000" y="5303520"/>
            <a:ext cx="128736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GA – קצב התכנסות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905400" y="139428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en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קצב התקדמות לראשית הצירים:</a:t>
            </a:r>
            <a:endParaRPr lang="en" sz="20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בכל קונספט יחושב המרחק מראשית הצירים (0,0)  בדור 0  ובדור X.  </a:t>
            </a:r>
            <a:endParaRPr lang="en" sz="1800" b="0" strike="noStrike" spc="-1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הפרש המרחקים יחולק במספר הדורות שעברו.</a:t>
            </a:r>
            <a:endParaRPr lang="en" sz="1800" b="0" strike="noStrike" spc="-1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המרחק יחושב בצורה הבאה:  עבור כל נקודה אשר נמצאת בסט הפתרונות הלא נשלטים יחושב המרחק ממנה ל – (0,0).   המרחק המינימלי מכל סט המרחקים ייבחר.</a:t>
            </a: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GA – תנאי עצירה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905400" y="139428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 rtl="1">
              <a:lnSpc>
                <a:spcPct val="100000"/>
              </a:lnSpc>
            </a:pPr>
            <a:r>
              <a:rPr lang="en" sz="1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תנאי עצירה:</a:t>
            </a:r>
            <a:endParaRPr lang="en" sz="1800" b="0" strike="noStrike" spc="-1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מקומי –פיזור הפתרונות: </a:t>
            </a:r>
            <a:r>
              <a:rPr lang="en" sz="1800" b="0" strike="sngStrike" spc="-1">
                <a:solidFill>
                  <a:srgbClr val="000000"/>
                </a:solidFill>
                <a:latin typeface="Arial"/>
                <a:ea typeface="DejaVu Sans"/>
              </a:rPr>
              <a:t>פתרון שצפוף מאוד ייעצר</a:t>
            </a: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כל האוכלוסייה נבדקה, הזיווג לא מצליח ליצור עוד צאצאים </a:t>
            </a:r>
            <a:endParaRPr lang="en" sz="1800" b="0" strike="noStrike" spc="-1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גלובלי- נגמר הזמן הרצה או עברו מספר הדורות המקסימלי כל הקונספטים התכנסו</a:t>
            </a: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38560" y="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GA – הקצאת משאבים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905400" y="139428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</p:txBody>
      </p:sp>
      <p:pic>
        <p:nvPicPr>
          <p:cNvPr id="197" name="Picture 4"/>
          <p:cNvPicPr/>
          <p:nvPr/>
        </p:nvPicPr>
        <p:blipFill>
          <a:blip r:embed="rId2"/>
          <a:stretch/>
        </p:blipFill>
        <p:spPr>
          <a:xfrm>
            <a:off x="2519640" y="852120"/>
            <a:ext cx="7152120" cy="591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GA 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905400" y="139428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1800" b="0" strike="noStrike" spc="-1">
              <a:latin typeface="Arial"/>
            </a:endParaRPr>
          </a:p>
        </p:txBody>
      </p:sp>
      <p:pic>
        <p:nvPicPr>
          <p:cNvPr id="200" name="Picture 4"/>
          <p:cNvPicPr/>
          <p:nvPr/>
        </p:nvPicPr>
        <p:blipFill>
          <a:blip r:embed="rId2"/>
          <a:srcRect l="13111" t="12480" r="10096" b="3468"/>
          <a:stretch/>
        </p:blipFill>
        <p:spPr>
          <a:xfrm>
            <a:off x="2316960" y="1154160"/>
            <a:ext cx="6943320" cy="535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עוד דברים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905400" y="1394280"/>
            <a:ext cx="9395640" cy="40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 rtl="1">
              <a:lnSpc>
                <a:spcPct val="90000"/>
              </a:lnSpc>
              <a:spcBef>
                <a:spcPts val="1001"/>
              </a:spcBef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- כל הקונפיגורציות ב-4 ו-5 דרגות חופש עברו סימולציה</a:t>
            </a:r>
            <a:endParaRPr lang="en" sz="2800" b="0" strike="noStrike" spc="-1">
              <a:latin typeface="Arial"/>
            </a:endParaRPr>
          </a:p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כל הקונספטים בגודל עד -750 קונפיגורציות עברו סימולציה</a:t>
            </a:r>
            <a:endParaRPr lang="en" sz="2800" b="0" strike="noStrike" spc="-1">
              <a:latin typeface="Arial"/>
            </a:endParaRPr>
          </a:p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מתוך 794 קונספטים נשארו 248 </a:t>
            </a:r>
            <a:endParaRPr lang="en" sz="2800" b="0" strike="noStrike" spc="-1">
              <a:latin typeface="Arial"/>
            </a:endParaRPr>
          </a:p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סיימתי את הקוד – בודק שגיאות (כרגע יש בעיה עם VM)</a:t>
            </a:r>
            <a:endParaRPr lang="en" sz="2800" b="0" strike="noStrike" spc="-1">
              <a:latin typeface="Arial"/>
            </a:endParaRPr>
          </a:p>
          <a:p>
            <a:pPr marL="457200" indent="-45684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tarSymbol"/>
              <a:buChar char="-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לקבוע פרמטרים  T</a:t>
            </a: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low</a:t>
            </a: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T</a:t>
            </a: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high</a:t>
            </a:r>
            <a:endParaRPr lang="en" sz="20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  <a:p>
            <a:pPr algn="r" rtl="1"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5" name="Content Placeholder 4"/>
          <p:cNvPicPr/>
          <p:nvPr/>
        </p:nvPicPr>
        <p:blipFill>
          <a:blip r:embed="rId2"/>
          <a:stretch/>
        </p:blipFill>
        <p:spPr>
          <a:xfrm>
            <a:off x="289440" y="265320"/>
            <a:ext cx="10709640" cy="596088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B569791-BC69-46CB-B1FE-5D2B111C4CD0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Links Weights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225440"/>
            <a:ext cx="10514520" cy="49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Take links length &amp; weight from 2 different manipulators: (UR5 &amp; Motoman NXC100)</a:t>
            </a:r>
            <a:endParaRPr lang="en" sz="2000" b="0" strike="noStrike" spc="-1" dirty="0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 the ratio between the accumulated weight and accumulated length</a:t>
            </a:r>
            <a:endParaRPr lang="en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* Weight[i] = acc_length[i] * 8.79 + 4.29 –acc_weight[i-1] </a:t>
            </a:r>
            <a:endParaRPr lang="en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 dirty="0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59774C7-AE7F-4FEB-8A9F-97A7BFFC6CEF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en" sz="1200" b="0" strike="noStrike" spc="-1">
              <a:latin typeface="Arial"/>
            </a:endParaRPr>
          </a:p>
        </p:txBody>
      </p:sp>
      <p:pic>
        <p:nvPicPr>
          <p:cNvPr id="100" name="Picture 5"/>
          <p:cNvPicPr/>
          <p:nvPr/>
        </p:nvPicPr>
        <p:blipFill>
          <a:blip r:embed="rId2"/>
          <a:stretch/>
        </p:blipFill>
        <p:spPr>
          <a:xfrm>
            <a:off x="838080" y="2550960"/>
            <a:ext cx="6987240" cy="385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050200" y="179640"/>
            <a:ext cx="7145640" cy="101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Indices</a:t>
            </a:r>
            <a:endParaRPr lang="en" sz="4400" b="0" strike="noStrike" spc="-1">
              <a:latin typeface="Arial"/>
            </a:endParaRPr>
          </a:p>
        </p:txBody>
      </p:sp>
      <p:pic>
        <p:nvPicPr>
          <p:cNvPr id="102" name="Content Placeholder 13"/>
          <p:cNvPicPr/>
          <p:nvPr/>
        </p:nvPicPr>
        <p:blipFill>
          <a:blip r:embed="rId3"/>
          <a:stretch/>
        </p:blipFill>
        <p:spPr>
          <a:xfrm>
            <a:off x="250920" y="1123920"/>
            <a:ext cx="10348560" cy="485424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68AAD00-A3E0-49A7-9588-0E17F0941408}" type="slidenum">
              <a:rPr lang="en" sz="1400" b="0" strike="noStrike" spc="-1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lang="en" sz="1400" b="0" strike="noStrike" spc="-1">
              <a:latin typeface="Arial"/>
            </a:endParaRPr>
          </a:p>
        </p:txBody>
      </p:sp>
      <p:sp>
        <p:nvSpPr>
          <p:cNvPr id="104" name="Line 3"/>
          <p:cNvSpPr/>
          <p:nvPr/>
        </p:nvSpPr>
        <p:spPr>
          <a:xfrm flipV="1">
            <a:off x="2819880" y="3913560"/>
            <a:ext cx="7406640" cy="27360"/>
          </a:xfrm>
          <a:prstGeom prst="line">
            <a:avLst/>
          </a:prstGeom>
          <a:ln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367640" y="111600"/>
            <a:ext cx="8595720" cy="105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" sz="48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Manipulator Optimization</a:t>
            </a:r>
            <a:endParaRPr lang="en" sz="48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94920" y="914760"/>
            <a:ext cx="9568080" cy="582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4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Objectives</a:t>
            </a:r>
            <a:r>
              <a:rPr lang="en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Min. Degrees of Freedom\ Degree of Redundancy [3 - 6 \ -3 – 0]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Min. Cycle Time  [0-10]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Max manipulability\ Local Conditioning index  [0-1]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Min  z (Mid-Range Proximity)  [0 -?]</a:t>
            </a:r>
            <a:endParaRPr lang="e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4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Independent variables :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X1 : Joints Types</a:t>
            </a: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array  [Roll, Pitch, Yaw]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X2: Previous axe </a:t>
            </a: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array [X , Y, Z]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X3: Links Lengths</a:t>
            </a: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array [0.1  ,0.4,  0.7] (meters)</a:t>
            </a:r>
            <a:endParaRPr lang="en" sz="24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" sz="24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X4: Number Degrees of Freedom</a:t>
            </a:r>
            <a:r>
              <a:rPr lang="e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Int [3, 4, 5, 6]</a:t>
            </a:r>
            <a:endParaRPr lang="e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4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41FBD9F-2DBA-4D0D-9289-5A7BB2A76559}" type="slidenum">
              <a:rPr lang="en" sz="140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en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0"/>
            <a:ext cx="10514520" cy="117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" sz="44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Manipulator Optimization</a:t>
            </a:r>
            <a:r>
              <a:rPr lang="en" sz="3200" b="1" strike="noStrike" spc="-1">
                <a:solidFill>
                  <a:srgbClr val="548235"/>
                </a:solidFill>
                <a:latin typeface="Calibri Light"/>
                <a:ea typeface="DejaVu Sans"/>
              </a:rPr>
              <a:t> </a:t>
            </a:r>
            <a:r>
              <a:rPr lang="en" sz="4400" b="0" strike="noStrike" spc="-1">
                <a:solidFill>
                  <a:srgbClr val="90C226"/>
                </a:solidFill>
                <a:latin typeface="Calibri Light"/>
                <a:ea typeface="DejaVu Sans"/>
              </a:rPr>
              <a:t>(cnt’d)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74360" y="969120"/>
            <a:ext cx="9767880" cy="548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" sz="28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Assumptions \ Constrains:</a:t>
            </a:r>
            <a:endParaRPr lang="en" sz="2800" b="0" strike="noStrike" spc="-1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B050"/>
                </a:solidFill>
                <a:latin typeface="Calibri"/>
                <a:ea typeface="DejaVu Sans"/>
              </a:rPr>
              <a:t>First joint is rotational along Z axe:  X1[0] = Roll, X2[0] = Z</a:t>
            </a:r>
            <a:endParaRPr lang="en" sz="2000" b="0" strike="noStrike" spc="-1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B050"/>
                </a:solidFill>
                <a:latin typeface="Calibri"/>
                <a:ea typeface="DejaVu Sans"/>
              </a:rPr>
              <a:t>First link length = 0.1m :   X3[0]=0.1</a:t>
            </a:r>
            <a:endParaRPr lang="en" sz="2000" b="0" strike="noStrike" spc="-1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Total length of all the links &gt; 1m : Sum (X3) &gt; 1</a:t>
            </a:r>
            <a:endParaRPr lang="en" sz="2000" b="0" strike="noStrike" spc="-1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2 adjacent prismatic joints must be perpendiculars</a:t>
            </a:r>
            <a:endParaRPr lang="en" sz="2000" b="0" strike="noStrike" spc="-1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 more than 3 prismatic joints</a:t>
            </a:r>
            <a:endParaRPr lang="en" sz="2000" b="0" strike="noStrike" spc="-1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After Roll joint can’t be Roll\Pitch joint in the Z axe: If X1[i]==Roll and (X1[i+1]==Roll or X1[i+1]==Pitch) than X2[i+1]!=Z</a:t>
            </a:r>
            <a:endParaRPr lang="en" sz="2000" b="0" strike="noStrike" spc="-1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After Roll Joint or the following joints sequence [ Roll -&gt; Pris Z] the next joint wont be in the X axe: if (X1[i]==Roll or (X1[i-1]==Roll and X1[i]== Pris and X2[i] == Z)) than X2[i+1]!=X </a:t>
            </a:r>
            <a:endParaRPr lang="en" sz="2000" b="0" strike="noStrike" spc="-1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Joints limits: for Roll\ Pitch [0-360°] and for Pris [0 – 2*link length]</a:t>
            </a:r>
            <a:endParaRPr lang="en" sz="2000" b="0" strike="noStrike" spc="-1">
              <a:latin typeface="Arial"/>
            </a:endParaRPr>
          </a:p>
          <a:p>
            <a:pPr marL="514440" indent="-513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romanUcPeriod"/>
            </a:pP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Number Points of Detection:  4 -- </a:t>
            </a:r>
            <a:r>
              <a:rPr lang="en" sz="20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Success</a:t>
            </a:r>
            <a:r>
              <a:rPr lang="e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:need to reach to one of the 2 top points and to the middle and the lower points</a:t>
            </a:r>
            <a:endParaRPr lang="e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11ED66E-B7ED-4DC7-A4AB-EA618F24A50C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94021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 rtl="1">
              <a:lnSpc>
                <a:spcPct val="90000"/>
              </a:lnSpc>
            </a:pPr>
            <a:r>
              <a:rPr lang="en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להמשך:</a:t>
            </a:r>
            <a:endParaRPr lang="en" sz="44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38080" y="1825560"/>
            <a:ext cx="955728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הכנסת התוצאות שיש כרגע מהסימולציה לאלגוריתם קיים (3-NSGA / MOEA\D) לקבלת תחושה/ תוצאות ראשונות 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פיתוח אלגוריתם לאופטימיזציה</a:t>
            </a:r>
            <a:endParaRPr lang="en" sz="2800" b="0" strike="noStrike" spc="-1">
              <a:latin typeface="Arial"/>
            </a:endParaRPr>
          </a:p>
          <a:p>
            <a:pPr marL="228600" indent="-227520" algn="r" rtl="1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הכנסת תוצאות הסימולטור לאלגוריתם לימוד מכונה (SVM/NN) למידול ההתנהגות – יוכל להחליף חלקית את הסימולטור לצורך האצת האופטימיזציה</a:t>
            </a:r>
            <a:endParaRPr lang="en" sz="28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2C33326-ECA3-466B-868C-9D8DB0C5A460}" type="slidenum">
              <a:rPr lang="en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en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1777</Words>
  <Application>Microsoft Office PowerPoint</Application>
  <PresentationFormat>Widescreen</PresentationFormat>
  <Paragraphs>602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Tamir Mhabary</dc:creator>
  <dc:description/>
  <cp:lastModifiedBy>Tamir Mhabary</cp:lastModifiedBy>
  <cp:revision>163</cp:revision>
  <dcterms:created xsi:type="dcterms:W3CDTF">2019-11-06T06:03:25Z</dcterms:created>
  <dcterms:modified xsi:type="dcterms:W3CDTF">2020-03-28T08:11:09Z</dcterms:modified>
  <dc:language>en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35</vt:i4>
  </property>
</Properties>
</file>