
<file path=[Content_Types].xml><?xml version="1.0" encoding="utf-8"?>
<Types xmlns="http://schemas.openxmlformats.org/package/2006/content-types">
  <Default Extension="gif" ContentType="image/gif"/>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9"/>
  </p:notesMasterIdLst>
  <p:handoutMasterIdLst>
    <p:handoutMasterId r:id="rId20"/>
  </p:handoutMasterIdLst>
  <p:sldIdLst>
    <p:sldId id="256" r:id="rId2"/>
    <p:sldId id="257" r:id="rId3"/>
    <p:sldId id="261" r:id="rId4"/>
    <p:sldId id="274" r:id="rId5"/>
    <p:sldId id="276" r:id="rId6"/>
    <p:sldId id="275" r:id="rId7"/>
    <p:sldId id="278" r:id="rId8"/>
    <p:sldId id="266" r:id="rId9"/>
    <p:sldId id="267" r:id="rId10"/>
    <p:sldId id="268" r:id="rId11"/>
    <p:sldId id="279" r:id="rId12"/>
    <p:sldId id="272" r:id="rId13"/>
    <p:sldId id="281" r:id="rId14"/>
    <p:sldId id="277" r:id="rId15"/>
    <p:sldId id="282" r:id="rId16"/>
    <p:sldId id="283"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2min" id="{A7BB13A4-DA60-4061-9806-7CB29488CFD7}">
          <p14:sldIdLst>
            <p14:sldId id="256"/>
            <p14:sldId id="257"/>
            <p14:sldId id="261"/>
          </p14:sldIdLst>
        </p14:section>
        <p14:section name="project 2 min" id="{4574E92D-F9DC-4DF4-8543-8510ADD21BE7}">
          <p14:sldIdLst>
            <p14:sldId id="274"/>
            <p14:sldId id="276"/>
          </p14:sldIdLst>
        </p14:section>
        <p14:section name="Experiments-5min" id="{F2C97258-BCC2-4EFC-89A9-71E7F805993A}">
          <p14:sldIdLst>
            <p14:sldId id="275"/>
            <p14:sldId id="278"/>
            <p14:sldId id="266"/>
            <p14:sldId id="267"/>
            <p14:sldId id="268"/>
            <p14:sldId id="279"/>
            <p14:sldId id="272"/>
          </p14:sldIdLst>
        </p14:section>
        <p14:section name="Optimization-3min" id="{61AE16A0-F256-4A71-B19A-1E8443F46BC4}">
          <p14:sldIdLst>
            <p14:sldId id="281"/>
            <p14:sldId id="277"/>
            <p14:sldId id="282"/>
            <p14:sldId id="283"/>
            <p14:sldId id="2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123" autoAdjust="0"/>
  </p:normalViewPr>
  <p:slideViewPr>
    <p:cSldViewPr snapToGrid="0">
      <p:cViewPr varScale="1">
        <p:scale>
          <a:sx n="79" d="100"/>
          <a:sy n="79" d="100"/>
        </p:scale>
        <p:origin x="1776" y="8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FBCD9B-45A2-4C77-8E62-42385CD9CD51}" type="datetimeFigureOut">
              <a:rPr lang="en-US" smtClean="0"/>
              <a:t>6/13/2020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B95466-ABB3-42AE-9CA0-B902986785AE}" type="slidenum">
              <a:rPr lang="en-US" smtClean="0"/>
              <a:t>‹#›</a:t>
            </a:fld>
            <a:endParaRPr lang="en-US" dirty="0"/>
          </a:p>
        </p:txBody>
      </p:sp>
    </p:spTree>
    <p:extLst>
      <p:ext uri="{BB962C8B-B14F-4D97-AF65-F5344CB8AC3E}">
        <p14:creationId xmlns:p14="http://schemas.microsoft.com/office/powerpoint/2010/main" val="3110324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963A5-12F6-4D2F-95D0-76373DDE078C}" type="datetimeFigureOut">
              <a:rPr lang="en-US" smtClean="0"/>
              <a:t>6/13/2020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E01D7-C077-43CC-8F58-F338EDF77839}" type="slidenum">
              <a:rPr lang="en-US" smtClean="0"/>
              <a:t>‹#›</a:t>
            </a:fld>
            <a:endParaRPr lang="en-US" dirty="0"/>
          </a:p>
        </p:txBody>
      </p:sp>
    </p:spTree>
    <p:extLst>
      <p:ext uri="{BB962C8B-B14F-4D97-AF65-F5344CB8AC3E}">
        <p14:creationId xmlns:p14="http://schemas.microsoft.com/office/powerpoint/2010/main" val="178989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thank you chairman, my name is </a:t>
            </a:r>
            <a:r>
              <a:rPr lang="en-US" baseline="0" dirty="0"/>
              <a:t>Tamir Mhabary, Research Eng. At Volcani center and master student in TAU. </a:t>
            </a:r>
          </a:p>
          <a:p>
            <a:r>
              <a:rPr lang="en-US" baseline="0" dirty="0"/>
              <a:t>I am going to present one of our projects:   “”</a:t>
            </a:r>
            <a:endParaRPr lang="en-US" dirty="0"/>
          </a:p>
        </p:txBody>
      </p:sp>
      <p:sp>
        <p:nvSpPr>
          <p:cNvPr id="4" name="Slide Number Placeholder 3"/>
          <p:cNvSpPr>
            <a:spLocks noGrp="1"/>
          </p:cNvSpPr>
          <p:nvPr>
            <p:ph type="sldNum" sz="quarter" idx="10"/>
          </p:nvPr>
        </p:nvSpPr>
        <p:spPr/>
        <p:txBody>
          <a:bodyPr/>
          <a:lstStyle/>
          <a:p>
            <a:fld id="{9CBE01D7-C077-43CC-8F58-F338EDF77839}" type="slidenum">
              <a:rPr lang="en-US" smtClean="0"/>
              <a:t>1</a:t>
            </a:fld>
            <a:endParaRPr lang="en-US" dirty="0"/>
          </a:p>
        </p:txBody>
      </p:sp>
    </p:spTree>
    <p:extLst>
      <p:ext uri="{BB962C8B-B14F-4D97-AF65-F5344CB8AC3E}">
        <p14:creationId xmlns:p14="http://schemas.microsoft.com/office/powerpoint/2010/main" val="1494880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sz="1200" kern="1200" dirty="0">
                <a:solidFill>
                  <a:schemeClr val="tx1"/>
                </a:solidFill>
                <a:effectLst/>
                <a:latin typeface="+mn-lt"/>
                <a:ea typeface="+mn-ea"/>
                <a:cs typeface="+mn-cs"/>
              </a:rPr>
              <a:t>presented here a video of the 3D Virtual Model, which you can actually go between the </a:t>
            </a:r>
            <a:r>
              <a:rPr lang="en-US" sz="1200" strike="sngStrike" kern="1200" dirty="0">
                <a:solidFill>
                  <a:schemeClr val="tx1"/>
                </a:solidFill>
                <a:effectLst/>
                <a:latin typeface="+mn-lt"/>
                <a:ea typeface="+mn-ea"/>
                <a:cs typeface="+mn-cs"/>
              </a:rPr>
              <a:t>crops</a:t>
            </a:r>
            <a:r>
              <a:rPr lang="en-US" sz="1200" kern="1200" dirty="0">
                <a:solidFill>
                  <a:schemeClr val="tx1"/>
                </a:solidFill>
                <a:effectLst/>
                <a:latin typeface="+mn-lt"/>
                <a:ea typeface="+mn-ea"/>
                <a:cs typeface="+mn-cs"/>
              </a:rPr>
              <a:t> rows.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3D Virtual Model can also be used in order to discover anomalies in the yield, by comparing 3D Virtual Model from different times.</a:t>
            </a:r>
          </a:p>
          <a:p>
            <a:pPr marL="0" indent="0" algn="l" rtl="0">
              <a:buFontTx/>
              <a:buNone/>
            </a:pPr>
            <a:endParaRPr lang="he-IL"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CBE01D7-C077-43CC-8F58-F338EDF77839}" type="slidenum">
              <a:rPr lang="en-US" smtClean="0"/>
              <a:t>10</a:t>
            </a:fld>
            <a:endParaRPr lang="en-US" dirty="0"/>
          </a:p>
        </p:txBody>
      </p:sp>
    </p:spTree>
    <p:extLst>
      <p:ext uri="{BB962C8B-B14F-4D97-AF65-F5344CB8AC3E}">
        <p14:creationId xmlns:p14="http://schemas.microsoft.com/office/powerpoint/2010/main" val="3377625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sz="1200" kern="1200" dirty="0">
                <a:solidFill>
                  <a:schemeClr val="tx1"/>
                </a:solidFill>
                <a:effectLst/>
                <a:latin typeface="+mn-lt"/>
                <a:ea typeface="+mn-ea"/>
                <a:cs typeface="+mn-cs"/>
              </a:rPr>
              <a:t>–for information sharing and dynamic decision-making we tested several types of communication between the remoted centers (ARO &amp;UMD &amp;PU).</a:t>
            </a:r>
          </a:p>
          <a:p>
            <a:r>
              <a:rPr lang="en-US" sz="1200" kern="1200" dirty="0">
                <a:solidFill>
                  <a:schemeClr val="tx1"/>
                </a:solidFill>
                <a:effectLst/>
                <a:latin typeface="+mn-lt"/>
                <a:ea typeface="+mn-ea"/>
                <a:cs typeface="+mn-cs"/>
              </a:rPr>
              <a:t>- For the First type of communication we examined</a:t>
            </a:r>
            <a:r>
              <a:rPr lang="en-US" baseline="0" dirty="0"/>
              <a:t> Dropbox.  The mobile platform snapped an image, uploaded it to dropbox and Purdue downloaded it. Then, Purdue uploaded to dropbox a set of commands to move the mobile platform.</a:t>
            </a:r>
            <a:endParaRPr lang="en-US" dirty="0"/>
          </a:p>
          <a:p>
            <a:r>
              <a:rPr lang="en-US" dirty="0"/>
              <a:t>-Another method that been tried is communicate via SSH.   </a:t>
            </a:r>
          </a:p>
          <a:p>
            <a:r>
              <a:rPr lang="en-US" dirty="0"/>
              <a:t>SSH allows</a:t>
            </a:r>
            <a:r>
              <a:rPr lang="en-US" baseline="0" dirty="0"/>
              <a:t> us to communicate between the </a:t>
            </a:r>
            <a:r>
              <a:rPr lang="en-US" strike="sngStrike" baseline="0" dirty="0"/>
              <a:t>research</a:t>
            </a:r>
            <a:r>
              <a:rPr lang="en-US" baseline="0" dirty="0"/>
              <a:t> centers in real time, share all the data from ROS and there is no one center which controls the operation , all the centers are communicate between themselves.</a:t>
            </a:r>
          </a:p>
          <a:p>
            <a:endParaRPr lang="en-US" baseline="0" dirty="0"/>
          </a:p>
          <a:p>
            <a:endParaRPr lang="en-US" dirty="0"/>
          </a:p>
        </p:txBody>
      </p:sp>
      <p:sp>
        <p:nvSpPr>
          <p:cNvPr id="4" name="Slide Number Placeholder 3"/>
          <p:cNvSpPr>
            <a:spLocks noGrp="1"/>
          </p:cNvSpPr>
          <p:nvPr>
            <p:ph type="sldNum" sz="quarter" idx="5"/>
          </p:nvPr>
        </p:nvSpPr>
        <p:spPr/>
        <p:txBody>
          <a:bodyPr/>
          <a:lstStyle/>
          <a:p>
            <a:fld id="{9CBE01D7-C077-43CC-8F58-F338EDF77839}" type="slidenum">
              <a:rPr lang="en-US" smtClean="0"/>
              <a:t>11</a:t>
            </a:fld>
            <a:endParaRPr lang="en-US" dirty="0"/>
          </a:p>
        </p:txBody>
      </p:sp>
    </p:spTree>
    <p:extLst>
      <p:ext uri="{BB962C8B-B14F-4D97-AF65-F5344CB8AC3E}">
        <p14:creationId xmlns:p14="http://schemas.microsoft.com/office/powerpoint/2010/main" val="2933526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dirty="0"/>
              <a:t>We also tried</a:t>
            </a:r>
            <a:r>
              <a:rPr lang="en-US" baseline="0" dirty="0"/>
              <a:t> to </a:t>
            </a:r>
            <a:r>
              <a:rPr lang="en-US" sz="1200" kern="1200" dirty="0">
                <a:solidFill>
                  <a:schemeClr val="tx1"/>
                </a:solidFill>
                <a:effectLst/>
                <a:latin typeface="+mn-lt"/>
                <a:ea typeface="+mn-ea"/>
                <a:cs typeface="+mn-cs"/>
              </a:rPr>
              <a:t>remote control via Screen sharing (TeamViewer):   the remote operator takes </a:t>
            </a:r>
            <a:r>
              <a:rPr lang="en-US" sz="1200" kern="1200">
                <a:solidFill>
                  <a:schemeClr val="tx1"/>
                </a:solidFill>
                <a:effectLst/>
                <a:latin typeface="+mn-lt"/>
                <a:ea typeface="+mn-ea"/>
                <a:cs typeface="+mn-cs"/>
              </a:rPr>
              <a:t>control over </a:t>
            </a:r>
            <a:r>
              <a:rPr lang="en-US" sz="1200" kern="1200" dirty="0">
                <a:solidFill>
                  <a:schemeClr val="tx1"/>
                </a:solidFill>
                <a:effectLst/>
                <a:latin typeface="+mn-lt"/>
                <a:ea typeface="+mn-ea"/>
                <a:cs typeface="+mn-cs"/>
              </a:rPr>
              <a:t>the robot and can see all its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en-US" sz="1200" b="0" strike="noStrike" kern="1200" baseline="0" dirty="0">
                <a:solidFill>
                  <a:srgbClr val="FF0000"/>
                </a:solidFill>
                <a:effectLst/>
                <a:latin typeface="+mn-lt"/>
                <a:ea typeface="+mn-ea"/>
                <a:cs typeface="+mn-cs"/>
              </a:rPr>
              <a:t>presented here a video of the </a:t>
            </a:r>
            <a:r>
              <a:rPr lang="en-US" sz="1200" kern="1200" dirty="0">
                <a:solidFill>
                  <a:schemeClr val="tx1"/>
                </a:solidFill>
                <a:effectLst/>
                <a:latin typeface="+mn-lt"/>
                <a:ea typeface="+mn-ea"/>
                <a:cs typeface="+mn-cs"/>
              </a:rPr>
              <a:t>robotic platform in Volcani (Israel) controlled remotely from Purdue university, USA, about 10,000 km away via TeamViewer. The operator in Purdue can control the movement of the platform with his PC keyboard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see the 3D virtual model that created with the depth sensors.</a:t>
            </a:r>
          </a:p>
          <a:p>
            <a:r>
              <a:rPr lang="en-US" dirty="0"/>
              <a:t>-</a:t>
            </a:r>
            <a:r>
              <a:rPr lang="en-US" sz="1200" kern="1200" dirty="0">
                <a:solidFill>
                  <a:schemeClr val="tx1"/>
                </a:solidFill>
                <a:effectLst/>
                <a:latin typeface="+mn-lt"/>
                <a:ea typeface="+mn-ea"/>
                <a:cs typeface="+mn-cs"/>
              </a:rPr>
              <a:t>the black lines represented the wheels direction</a:t>
            </a:r>
            <a:endParaRPr lang="en-US" dirty="0"/>
          </a:p>
        </p:txBody>
      </p:sp>
      <p:sp>
        <p:nvSpPr>
          <p:cNvPr id="4" name="Slide Number Placeholder 3"/>
          <p:cNvSpPr>
            <a:spLocks noGrp="1"/>
          </p:cNvSpPr>
          <p:nvPr>
            <p:ph type="sldNum" sz="quarter" idx="5"/>
          </p:nvPr>
        </p:nvSpPr>
        <p:spPr/>
        <p:txBody>
          <a:bodyPr/>
          <a:lstStyle/>
          <a:p>
            <a:fld id="{9CBE01D7-C077-43CC-8F58-F338EDF77839}" type="slidenum">
              <a:rPr lang="en-US" smtClean="0"/>
              <a:t>12</a:t>
            </a:fld>
            <a:endParaRPr lang="en-US" dirty="0"/>
          </a:p>
        </p:txBody>
      </p:sp>
    </p:spTree>
    <p:extLst>
      <p:ext uri="{BB962C8B-B14F-4D97-AF65-F5344CB8AC3E}">
        <p14:creationId xmlns:p14="http://schemas.microsoft.com/office/powerpoint/2010/main" val="673629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detect the stresses on the plants we are going to mount a manipulator arm on the platform, which will carry the sensing system.</a:t>
            </a:r>
          </a:p>
          <a:p>
            <a:r>
              <a:rPr lang="en-US" sz="1200" kern="1200" dirty="0">
                <a:solidFill>
                  <a:schemeClr val="tx1"/>
                </a:solidFill>
                <a:effectLst/>
                <a:latin typeface="+mn-lt"/>
                <a:ea typeface="+mn-ea"/>
                <a:cs typeface="+mn-cs"/>
              </a:rPr>
              <a:t>The manipulator is required because the symptoms of each disease are appearing in different locations, in some diseases in the upper part of the canopy and other in the lower part.</a:t>
            </a:r>
          </a:p>
          <a:p>
            <a:r>
              <a:rPr lang="en-US" sz="1200" kern="1200" dirty="0">
                <a:solidFill>
                  <a:schemeClr val="tx1"/>
                </a:solidFill>
                <a:effectLst/>
                <a:latin typeface="+mn-lt"/>
                <a:ea typeface="+mn-ea"/>
                <a:cs typeface="+mn-cs"/>
              </a:rPr>
              <a:t>For now we are using UR5 manipulator, but part of the research</a:t>
            </a:r>
            <a:r>
              <a:rPr lang="en-US" sz="1200" kern="1200" baseline="0" dirty="0">
                <a:solidFill>
                  <a:schemeClr val="tx1"/>
                </a:solidFill>
                <a:effectLst/>
                <a:latin typeface="+mn-lt"/>
                <a:ea typeface="+mn-ea"/>
                <a:cs typeface="+mn-cs"/>
              </a:rPr>
              <a:t> and my master thesis research question is to find the optimal arm to this task. </a:t>
            </a:r>
            <a:endParaRPr lang="en-US" dirty="0"/>
          </a:p>
        </p:txBody>
      </p:sp>
      <p:sp>
        <p:nvSpPr>
          <p:cNvPr id="4" name="Slide Number Placeholder 3"/>
          <p:cNvSpPr>
            <a:spLocks noGrp="1"/>
          </p:cNvSpPr>
          <p:nvPr>
            <p:ph type="sldNum" sz="quarter" idx="10"/>
          </p:nvPr>
        </p:nvSpPr>
        <p:spPr/>
        <p:txBody>
          <a:bodyPr/>
          <a:lstStyle/>
          <a:p>
            <a:fld id="{9CBE01D7-C077-43CC-8F58-F338EDF77839}" type="slidenum">
              <a:rPr lang="en-US" smtClean="0"/>
              <a:t>13</a:t>
            </a:fld>
            <a:endParaRPr lang="en-US" dirty="0"/>
          </a:p>
        </p:txBody>
      </p:sp>
    </p:spTree>
    <p:extLst>
      <p:ext uri="{BB962C8B-B14F-4D97-AF65-F5344CB8AC3E}">
        <p14:creationId xmlns:p14="http://schemas.microsoft.com/office/powerpoint/2010/main" val="1819270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order to find the optimal manipulator I am using ROS and Gazebo as simulator.   </a:t>
            </a:r>
          </a:p>
          <a:p>
            <a:r>
              <a:rPr lang="en-US" dirty="0"/>
              <a:t>The Objectives of the optimization is to find the manipulator, with min. DOF and</a:t>
            </a:r>
            <a:r>
              <a:rPr lang="en-US" baseline="0" dirty="0"/>
              <a:t> min cycle time,</a:t>
            </a:r>
            <a:r>
              <a:rPr lang="en-US" dirty="0"/>
              <a:t> that</a:t>
            </a:r>
            <a:r>
              <a:rPr lang="en-US" baseline="0" dirty="0"/>
              <a:t> can reach to all desired detection points.</a:t>
            </a:r>
          </a:p>
          <a:p>
            <a:r>
              <a:rPr lang="en-US" baseline="0" dirty="0"/>
              <a:t>The independent variables: DOF, Joints Types, joints sequence and links lengths.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This gives me over 2 billion combinations, so some </a:t>
            </a:r>
            <a:r>
              <a:rPr lang="en-US" sz="1200" kern="1200" dirty="0">
                <a:solidFill>
                  <a:schemeClr val="tx1"/>
                </a:solidFill>
                <a:effectLst/>
                <a:latin typeface="+mn-lt"/>
                <a:ea typeface="+mn-ea"/>
                <a:cs typeface="+mn-cs"/>
              </a:rPr>
              <a:t>assumptions must be done: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CBE01D7-C077-43CC-8F58-F338EDF77839}" type="slidenum">
              <a:rPr lang="en-US" smtClean="0"/>
              <a:t>14</a:t>
            </a:fld>
            <a:endParaRPr lang="en-US" dirty="0"/>
          </a:p>
        </p:txBody>
      </p:sp>
    </p:spTree>
    <p:extLst>
      <p:ext uri="{BB962C8B-B14F-4D97-AF65-F5344CB8AC3E}">
        <p14:creationId xmlns:p14="http://schemas.microsoft.com/office/powerpoint/2010/main" val="1277160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a:t>
            </a:r>
          </a:p>
          <a:p>
            <a:r>
              <a:rPr lang="en-US" dirty="0"/>
              <a:t>-</a:t>
            </a:r>
          </a:p>
          <a:p>
            <a:endParaRPr lang="en-US" dirty="0"/>
          </a:p>
        </p:txBody>
      </p:sp>
      <p:sp>
        <p:nvSpPr>
          <p:cNvPr id="4" name="Slide Number Placeholder 3"/>
          <p:cNvSpPr>
            <a:spLocks noGrp="1"/>
          </p:cNvSpPr>
          <p:nvPr>
            <p:ph type="sldNum" sz="quarter" idx="10"/>
          </p:nvPr>
        </p:nvSpPr>
        <p:spPr/>
        <p:txBody>
          <a:bodyPr/>
          <a:lstStyle/>
          <a:p>
            <a:fld id="{9CBE01D7-C077-43CC-8F58-F338EDF77839}" type="slidenum">
              <a:rPr lang="en-US" smtClean="0"/>
              <a:t>15</a:t>
            </a:fld>
            <a:endParaRPr lang="en-US" dirty="0"/>
          </a:p>
        </p:txBody>
      </p:sp>
    </p:spTree>
    <p:extLst>
      <p:ext uri="{BB962C8B-B14F-4D97-AF65-F5344CB8AC3E}">
        <p14:creationId xmlns:p14="http://schemas.microsoft.com/office/powerpoint/2010/main" val="3114672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a:t>
            </a:r>
          </a:p>
          <a:p>
            <a:r>
              <a:rPr lang="en-US" dirty="0"/>
              <a:t>-</a:t>
            </a:r>
          </a:p>
          <a:p>
            <a:r>
              <a:rPr lang="en-US" sz="1200" kern="1200" dirty="0">
                <a:solidFill>
                  <a:schemeClr val="tx1"/>
                </a:solidFill>
                <a:effectLst/>
                <a:latin typeface="+mn-lt"/>
                <a:ea typeface="+mn-ea"/>
                <a:cs typeface="+mn-cs"/>
              </a:rPr>
              <a:t>After all these assumptions, even the number of combination dropped in 2 order </a:t>
            </a:r>
            <a:r>
              <a:rPr lang="en-US" sz="1200" kern="1200">
                <a:solidFill>
                  <a:schemeClr val="tx1"/>
                </a:solidFill>
                <a:effectLst/>
                <a:latin typeface="+mn-lt"/>
                <a:ea typeface="+mn-ea"/>
                <a:cs typeface="+mn-cs"/>
              </a:rPr>
              <a:t>of magnitude,  </a:t>
            </a:r>
            <a:r>
              <a:rPr lang="en-US" sz="1200" kern="1200" dirty="0">
                <a:solidFill>
                  <a:schemeClr val="tx1"/>
                </a:solidFill>
                <a:effectLst/>
                <a:latin typeface="+mn-lt"/>
                <a:ea typeface="+mn-ea"/>
                <a:cs typeface="+mn-cs"/>
              </a:rPr>
              <a:t>we still have more than 52 million combinations, with avg time per combination of 8.5 seconds, which takes more than 14 years of simulation.  </a:t>
            </a:r>
          </a:p>
          <a:p>
            <a:r>
              <a:rPr lang="en-US" sz="1200" kern="1200" dirty="0">
                <a:solidFill>
                  <a:schemeClr val="tx1"/>
                </a:solidFill>
                <a:effectLst/>
                <a:latin typeface="+mn-lt"/>
                <a:ea typeface="+mn-ea"/>
                <a:cs typeface="+mn-cs"/>
              </a:rPr>
              <a:t>Its not realistic to develop</a:t>
            </a:r>
            <a:r>
              <a:rPr lang="en-US" sz="1200" kern="1200" baseline="0" dirty="0">
                <a:solidFill>
                  <a:schemeClr val="tx1"/>
                </a:solidFill>
                <a:effectLst/>
                <a:latin typeface="+mn-lt"/>
                <a:ea typeface="+mn-ea"/>
                <a:cs typeface="+mn-cs"/>
              </a:rPr>
              <a:t> a method that will check all the combinations, therefore optimization method that calculate in reasonable time will be developed.</a:t>
            </a:r>
            <a:endParaRPr lang="en-US" sz="1200" kern="1200" dirty="0">
              <a:solidFill>
                <a:schemeClr val="tx1"/>
              </a:solidFill>
              <a:effectLst/>
              <a:latin typeface="+mn-lt"/>
              <a:ea typeface="+mn-ea"/>
              <a:cs typeface="+mn-cs"/>
            </a:endParaRPr>
          </a:p>
          <a:p>
            <a:endParaRPr lang="en-US" dirty="0"/>
          </a:p>
          <a:p>
            <a:r>
              <a:rPr lang="en-US" sz="1200" b="0" strike="noStrike" kern="1200" baseline="0" dirty="0">
                <a:solidFill>
                  <a:srgbClr val="FF0000"/>
                </a:solidFill>
                <a:effectLst/>
                <a:latin typeface="+mn-lt"/>
                <a:ea typeface="+mn-ea"/>
                <a:cs typeface="+mn-cs"/>
              </a:rPr>
              <a:t>presented here </a:t>
            </a:r>
            <a:r>
              <a:rPr lang="en-US" dirty="0"/>
              <a:t>a simulation of a</a:t>
            </a:r>
            <a:r>
              <a:rPr lang="en-US" baseline="0" dirty="0"/>
              <a:t> manipulator which reaches to the desired points.</a:t>
            </a:r>
          </a:p>
          <a:p>
            <a:r>
              <a:rPr lang="en-US" baseline="0" dirty="0"/>
              <a:t>In order to simplify the simulation the plant represented as a cylinder. </a:t>
            </a:r>
          </a:p>
          <a:p>
            <a:r>
              <a:rPr lang="en-US" baseline="0" dirty="0"/>
              <a:t>All the links of the manipulator </a:t>
            </a:r>
            <a:r>
              <a:rPr lang="en-US" sz="1200" kern="1200" dirty="0">
                <a:solidFill>
                  <a:schemeClr val="tx1"/>
                </a:solidFill>
                <a:effectLst/>
                <a:latin typeface="+mn-lt"/>
                <a:ea typeface="+mn-ea"/>
                <a:cs typeface="+mn-cs"/>
              </a:rPr>
              <a:t>have also had a cylindrical shape. </a:t>
            </a:r>
          </a:p>
          <a:p>
            <a:r>
              <a:rPr lang="en-US" dirty="0"/>
              <a:t>The manipulator in</a:t>
            </a:r>
            <a:r>
              <a:rPr lang="en-US" baseline="0" dirty="0"/>
              <a:t> the video had six DOF and all its joints are rotational .</a:t>
            </a:r>
            <a:endParaRPr lang="he-IL" baseline="0" dirty="0"/>
          </a:p>
          <a:p>
            <a:endParaRPr lang="en-US" dirty="0"/>
          </a:p>
        </p:txBody>
      </p:sp>
      <p:sp>
        <p:nvSpPr>
          <p:cNvPr id="4" name="Slide Number Placeholder 3"/>
          <p:cNvSpPr>
            <a:spLocks noGrp="1"/>
          </p:cNvSpPr>
          <p:nvPr>
            <p:ph type="sldNum" sz="quarter" idx="10"/>
          </p:nvPr>
        </p:nvSpPr>
        <p:spPr/>
        <p:txBody>
          <a:bodyPr/>
          <a:lstStyle/>
          <a:p>
            <a:fld id="{9CBE01D7-C077-43CC-8F58-F338EDF77839}" type="slidenum">
              <a:rPr lang="en-US" smtClean="0"/>
              <a:t>16</a:t>
            </a:fld>
            <a:endParaRPr lang="en-US" dirty="0"/>
          </a:p>
        </p:txBody>
      </p:sp>
    </p:spTree>
    <p:extLst>
      <p:ext uri="{BB962C8B-B14F-4D97-AF65-F5344CB8AC3E}">
        <p14:creationId xmlns:p14="http://schemas.microsoft.com/office/powerpoint/2010/main" val="2973818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autonomous navigation algorithm is based on DWA – Dynamic Window Approach</a:t>
            </a:r>
          </a:p>
          <a:p>
            <a:r>
              <a:rPr lang="en-US" dirty="0"/>
              <a:t>I would like to thank BARD for</a:t>
            </a:r>
            <a:r>
              <a:rPr lang="en-US" baseline="0" dirty="0"/>
              <a:t> funding the project</a:t>
            </a:r>
            <a:r>
              <a:rPr lang="en-US" dirty="0"/>
              <a:t> </a:t>
            </a:r>
          </a:p>
        </p:txBody>
      </p:sp>
      <p:sp>
        <p:nvSpPr>
          <p:cNvPr id="4" name="Slide Number Placeholder 3"/>
          <p:cNvSpPr>
            <a:spLocks noGrp="1"/>
          </p:cNvSpPr>
          <p:nvPr>
            <p:ph type="sldNum" sz="quarter" idx="10"/>
          </p:nvPr>
        </p:nvSpPr>
        <p:spPr/>
        <p:txBody>
          <a:bodyPr/>
          <a:lstStyle/>
          <a:p>
            <a:fld id="{9CBE01D7-C077-43CC-8F58-F338EDF77839}" type="slidenum">
              <a:rPr lang="en-US" smtClean="0"/>
              <a:t>17</a:t>
            </a:fld>
            <a:endParaRPr lang="en-US" dirty="0"/>
          </a:p>
        </p:txBody>
      </p:sp>
    </p:spTree>
    <p:extLst>
      <p:ext uri="{BB962C8B-B14F-4D97-AF65-F5344CB8AC3E}">
        <p14:creationId xmlns:p14="http://schemas.microsoft.com/office/powerpoint/2010/main" val="97731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baseline="0" dirty="0">
                <a:solidFill>
                  <a:schemeClr val="tx1"/>
                </a:solidFill>
                <a:latin typeface="+mn-lt"/>
                <a:ea typeface="+mn-ea"/>
                <a:cs typeface="+mn-cs"/>
              </a:rPr>
              <a:t>The problems are that </a:t>
            </a:r>
          </a:p>
          <a:p>
            <a:pPr marL="171450" indent="-171450">
              <a:buFontTx/>
              <a:buChar char="-"/>
            </a:pPr>
            <a:r>
              <a:rPr lang="en-US" sz="1200" b="0" i="0" u="none" strike="noStrike" kern="1200" baseline="0" dirty="0">
                <a:solidFill>
                  <a:schemeClr val="tx1"/>
                </a:solidFill>
                <a:latin typeface="+mn-lt"/>
                <a:ea typeface="+mn-ea"/>
                <a:cs typeface="+mn-cs"/>
              </a:rPr>
              <a:t>Late detection of stresses cause spreading of stresses and irreparable damage to the plants.</a:t>
            </a:r>
          </a:p>
          <a:p>
            <a:pPr marL="171450" indent="-171450">
              <a:buFontTx/>
              <a:buChar char="-"/>
            </a:pPr>
            <a:r>
              <a:rPr lang="en-US" sz="1200" b="0" i="0" u="none" strike="noStrike" kern="1200" baseline="0" dirty="0">
                <a:solidFill>
                  <a:schemeClr val="tx1"/>
                </a:solidFill>
                <a:latin typeface="+mn-lt"/>
                <a:ea typeface="+mn-ea"/>
                <a:cs typeface="+mn-cs"/>
              </a:rPr>
              <a:t>stresses risks are handled wastefully and cause overdose use of </a:t>
            </a:r>
            <a:r>
              <a:rPr lang="en-US" sz="1200" dirty="0"/>
              <a:t>nutrients, pesticides and fertilizers</a:t>
            </a:r>
            <a:endParaRPr lang="en-US"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rgbClr val="FF0000"/>
                </a:solidFill>
                <a:latin typeface="+mn-lt"/>
                <a:ea typeface="+mn-ea"/>
                <a:cs typeface="+mn-cs"/>
              </a:rPr>
              <a:t>Today the monitoring is conducted manually, an inspector is walking in the greenhouse, about 20 km per day, sampling in constant locations and in low resolution, about 20 points on a hectare. The monitoring is done between once a week to once in 10 days, which can be a critical time to discover the diseases.   </a:t>
            </a:r>
          </a:p>
          <a:p>
            <a:pPr marL="171450" indent="-171450">
              <a:buFontTx/>
              <a:buChar char="-"/>
            </a:pPr>
            <a:endParaRPr lang="en-US" sz="1200" b="0" i="0" u="none" strike="noStrike" kern="1200" baseline="0" dirty="0">
              <a:solidFill>
                <a:schemeClr val="tx1"/>
              </a:solidFill>
              <a:latin typeface="+mn-lt"/>
              <a:ea typeface="+mn-ea"/>
              <a:cs typeface="+mn-cs"/>
            </a:endParaRPr>
          </a:p>
          <a:p>
            <a:pPr marL="171450" indent="-171450">
              <a:buFontTx/>
              <a:buChar char="-"/>
            </a:pPr>
            <a:endParaRPr lang="en-US"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chemeClr val="tx1"/>
                </a:solidFill>
                <a:latin typeface="+mn-lt"/>
                <a:ea typeface="+mn-ea"/>
                <a:cs typeface="+mn-cs"/>
              </a:rPr>
              <a:t>A major challenge in greenhouse crops is the inability to detect stresses and risks early enough to prevent uncontrolled spreading causing irreparable damage. </a:t>
            </a:r>
          </a:p>
          <a:p>
            <a:pPr marL="171450" indent="-171450">
              <a:buFontTx/>
              <a:buChar char="-"/>
            </a:pPr>
            <a:r>
              <a:rPr lang="en-US" sz="1200" b="0" i="0" u="none" strike="noStrike" kern="1200" baseline="0" dirty="0">
                <a:solidFill>
                  <a:srgbClr val="FF0000"/>
                </a:solidFill>
                <a:latin typeface="+mn-lt"/>
                <a:ea typeface="+mn-ea"/>
                <a:cs typeface="+mn-cs"/>
              </a:rPr>
              <a:t>Today the monitoring is conducted manually, an inspector is walking in the greenhouse, about 20 km per day, sampling in constant locations and in low resolution, about 20 points on a hectare. The monitoring is done between once a week to once in 10 days, which can be a critical time to discover the diseases.   </a:t>
            </a:r>
          </a:p>
          <a:p>
            <a:pPr marL="171450" indent="-171450">
              <a:buFontTx/>
              <a:buChar char="-"/>
            </a:pPr>
            <a:r>
              <a:rPr lang="en-US" sz="1200" b="0" i="0" u="none" strike="noStrike" kern="1200" baseline="0" dirty="0">
                <a:solidFill>
                  <a:schemeClr val="tx1"/>
                </a:solidFill>
                <a:latin typeface="+mn-lt"/>
                <a:ea typeface="+mn-ea"/>
                <a:cs typeface="+mn-cs"/>
              </a:rPr>
              <a:t>Often, we know how to handle the stress, but the detection is too late to act.</a:t>
            </a:r>
          </a:p>
          <a:p>
            <a:r>
              <a:rPr lang="en-US" sz="1200" b="0" i="0" u="none" strike="noStrike" kern="1200" baseline="0" dirty="0">
                <a:solidFill>
                  <a:schemeClr val="tx1"/>
                </a:solidFill>
                <a:latin typeface="+mn-lt"/>
                <a:ea typeface="+mn-ea"/>
                <a:cs typeface="+mn-cs"/>
              </a:rPr>
              <a:t>- the absence of affordable and effective monitoring could cause a wrong decision by farmers and cause over/under implementation of pesticides, nutrients, and water. Nowadays, biotic and abiotic stresses risks are handled wastefully: often by reapplying pesticides, adding nutrients and over-irrigating, even when symptoms thresholds are far from justifying it.</a:t>
            </a:r>
            <a:endParaRPr lang="he-IL" sz="1200" kern="1200" baseline="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CBE01D7-C077-43CC-8F58-F338EDF77839}" type="slidenum">
              <a:rPr lang="en-US" smtClean="0"/>
              <a:t>2</a:t>
            </a:fld>
            <a:endParaRPr lang="en-US" dirty="0"/>
          </a:p>
        </p:txBody>
      </p:sp>
    </p:spTree>
    <p:extLst>
      <p:ext uri="{BB962C8B-B14F-4D97-AF65-F5344CB8AC3E}">
        <p14:creationId xmlns:p14="http://schemas.microsoft.com/office/powerpoint/2010/main" val="2176494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overall goal of the research is to develop a HRI (</a:t>
            </a:r>
            <a:r>
              <a:rPr lang="en-US" sz="1200" dirty="0"/>
              <a:t>Human Robot Interaction)</a:t>
            </a:r>
            <a:r>
              <a:rPr lang="en-US" sz="1200" kern="1200" dirty="0">
                <a:solidFill>
                  <a:schemeClr val="tx1"/>
                </a:solidFill>
                <a:effectLst/>
                <a:latin typeface="+mn-lt"/>
                <a:ea typeface="+mn-ea"/>
                <a:cs typeface="+mn-cs"/>
              </a:rPr>
              <a:t> collaborative platform for non-destructive inspection of biotic and abiotic stresses in greenhouse specialty crops, aiming to reach or exceed the crop yield and quality targets.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Develop</a:t>
            </a:r>
            <a:r>
              <a:rPr lang="en-US" sz="1200" kern="1200" baseline="0" dirty="0">
                <a:solidFill>
                  <a:schemeClr val="tx1"/>
                </a:solidFill>
                <a:effectLst/>
                <a:latin typeface="+mn-lt"/>
                <a:ea typeface="+mn-ea"/>
                <a:cs typeface="+mn-cs"/>
              </a:rPr>
              <a:t>  sensing system and algorithms to get early detection of stresses and discover anomalies in greenhouse crops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he-IL" dirty="0"/>
              <a:t>לדבר בנקודות</a:t>
            </a:r>
            <a:endParaRPr lang="en-US" dirty="0"/>
          </a:p>
        </p:txBody>
      </p:sp>
      <p:sp>
        <p:nvSpPr>
          <p:cNvPr id="4" name="Slide Number Placeholder 3"/>
          <p:cNvSpPr>
            <a:spLocks noGrp="1"/>
          </p:cNvSpPr>
          <p:nvPr>
            <p:ph type="sldNum" sz="quarter" idx="10"/>
          </p:nvPr>
        </p:nvSpPr>
        <p:spPr/>
        <p:txBody>
          <a:bodyPr/>
          <a:lstStyle/>
          <a:p>
            <a:fld id="{9CBE01D7-C077-43CC-8F58-F338EDF77839}" type="slidenum">
              <a:rPr lang="en-US" smtClean="0"/>
              <a:t>3</a:t>
            </a:fld>
            <a:endParaRPr lang="en-US" dirty="0"/>
          </a:p>
        </p:txBody>
      </p:sp>
    </p:spTree>
    <p:extLst>
      <p:ext uri="{BB962C8B-B14F-4D97-AF65-F5344CB8AC3E}">
        <p14:creationId xmlns:p14="http://schemas.microsoft.com/office/powerpoint/2010/main" val="3566844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BARD (</a:t>
            </a:r>
            <a:r>
              <a:rPr lang="en-US" sz="1200" b="1" i="0" kern="1200" cap="all" dirty="0">
                <a:solidFill>
                  <a:schemeClr val="tx1"/>
                </a:solidFill>
                <a:effectLst/>
                <a:latin typeface="+mn-lt"/>
                <a:ea typeface="+mn-ea"/>
                <a:cs typeface="+mn-cs"/>
              </a:rPr>
              <a:t>US-ISRAEL BINATIONAL AGRICULTURAL RESEARCH AND DEVELOPMENT FUND</a:t>
            </a:r>
            <a:r>
              <a:rPr lang="en-US" dirty="0"/>
              <a:t>) project which include 3 institutes: ARO- leads by Prof’ Avital Bechar, UMD- leads by Prof’ </a:t>
            </a:r>
            <a:r>
              <a:rPr lang="en-US" sz="1200" kern="1200" dirty="0">
                <a:solidFill>
                  <a:schemeClr val="tx1"/>
                </a:solidFill>
                <a:effectLst/>
                <a:latin typeface="+mn-lt"/>
                <a:ea typeface="+mn-ea"/>
                <a:cs typeface="+mn-cs"/>
              </a:rPr>
              <a:t>Yang Tao, and Pudrue Uni- leads by Prof Shimon Nof.</a:t>
            </a:r>
          </a:p>
          <a:p>
            <a:r>
              <a:rPr lang="en-US" sz="1200" kern="1200" dirty="0">
                <a:solidFill>
                  <a:schemeClr val="tx1"/>
                </a:solidFill>
                <a:effectLst/>
                <a:latin typeface="+mn-lt"/>
                <a:ea typeface="+mn-ea"/>
                <a:cs typeface="+mn-cs"/>
              </a:rPr>
              <a:t>- UMD is developing an advanced detection algorithm based on selected channels of hyperspectral camera.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Purdue university developed an algorithm that predicts the spreading of diseases ,based on the result from UMD algorithm, and decide what is the next point of sampling.      Purdue also developed the Collaborative control system to guide the robotic system in performing the early disease detection task.</a:t>
            </a:r>
            <a:endParaRPr lang="he-I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In ARO we are developing the autonomous robotic platform which navigates in the greenhouse and sample plants using a manipulator arm with spectral cameras. the HRI and the integration of all the sub systems into one robotic inspection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CBE01D7-C077-43CC-8F58-F338EDF77839}" type="slidenum">
              <a:rPr lang="en-US" smtClean="0"/>
              <a:t>4</a:t>
            </a:fld>
            <a:endParaRPr lang="en-US" dirty="0"/>
          </a:p>
        </p:txBody>
      </p:sp>
    </p:spTree>
    <p:extLst>
      <p:ext uri="{BB962C8B-B14F-4D97-AF65-F5344CB8AC3E}">
        <p14:creationId xmlns:p14="http://schemas.microsoft.com/office/powerpoint/2010/main" val="1988855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sz="1200" kern="1200" dirty="0">
                <a:solidFill>
                  <a:schemeClr val="tx1"/>
                </a:solidFill>
                <a:effectLst/>
                <a:latin typeface="+mn-lt"/>
                <a:ea typeface="+mn-ea"/>
                <a:cs typeface="+mn-cs"/>
              </a:rPr>
              <a:t>Here we can see a scenario of operation. The robot, which is in Israel, navigate to the first location to scan , take pictures of the suspected plant and send the data to UMD, about 10000km away.</a:t>
            </a:r>
          </a:p>
          <a:p>
            <a:pPr marL="0" indent="0" algn="l" rtl="0">
              <a:buFontTx/>
              <a:buNone/>
            </a:pPr>
            <a:r>
              <a:rPr lang="en-US" sz="1200" kern="1200" dirty="0">
                <a:solidFill>
                  <a:schemeClr val="tx1"/>
                </a:solidFill>
                <a:effectLst/>
                <a:latin typeface="+mn-lt"/>
                <a:ea typeface="+mn-ea"/>
                <a:cs typeface="+mn-cs"/>
              </a:rPr>
              <a:t>The data from the pictures </a:t>
            </a:r>
            <a:r>
              <a:rPr lang="en-US" sz="1200" b="0" i="0" kern="1200" dirty="0">
                <a:solidFill>
                  <a:schemeClr val="tx1"/>
                </a:solidFill>
                <a:effectLst/>
                <a:latin typeface="+mn-lt"/>
                <a:ea typeface="+mn-ea"/>
                <a:cs typeface="+mn-cs"/>
              </a:rPr>
              <a:t>are analyzed using</a:t>
            </a:r>
            <a:r>
              <a:rPr lang="en-US" sz="1200" kern="1200" dirty="0">
                <a:solidFill>
                  <a:schemeClr val="tx1"/>
                </a:solidFill>
                <a:effectLst/>
                <a:latin typeface="+mn-lt"/>
                <a:ea typeface="+mn-ea"/>
                <a:cs typeface="+mn-cs"/>
              </a:rPr>
              <a:t> the detection algorithm and returns if there is a disease or not and the certainty of the result.  </a:t>
            </a:r>
          </a:p>
          <a:p>
            <a:pPr marL="0" indent="0" algn="l" rtl="0">
              <a:buFontTx/>
              <a:buNone/>
            </a:pPr>
            <a:r>
              <a:rPr lang="en-US" sz="1200" kern="1200" dirty="0">
                <a:solidFill>
                  <a:schemeClr val="tx1"/>
                </a:solidFill>
                <a:effectLst/>
                <a:latin typeface="+mn-lt"/>
                <a:ea typeface="+mn-ea"/>
                <a:cs typeface="+mn-cs"/>
              </a:rPr>
              <a:t>The result from to the detection algorithm and the location of the robot are entered to the spreading algorithm in</a:t>
            </a:r>
            <a:r>
              <a:rPr lang="en-US" sz="1200" kern="1200" baseline="0" dirty="0">
                <a:solidFill>
                  <a:schemeClr val="tx1"/>
                </a:solidFill>
                <a:effectLst/>
                <a:latin typeface="+mn-lt"/>
                <a:ea typeface="+mn-ea"/>
                <a:cs typeface="+mn-cs"/>
              </a:rPr>
              <a:t> Purdue </a:t>
            </a:r>
            <a:r>
              <a:rPr lang="en-US" sz="1200" kern="1200" dirty="0">
                <a:solidFill>
                  <a:schemeClr val="tx1"/>
                </a:solidFill>
                <a:effectLst/>
                <a:latin typeface="+mn-lt"/>
                <a:ea typeface="+mn-ea"/>
                <a:cs typeface="+mn-cs"/>
              </a:rPr>
              <a:t>and the algorithm send back to the robot the new destination</a:t>
            </a:r>
            <a:r>
              <a:rPr lang="en-US" sz="1200" kern="1200" baseline="0" dirty="0">
                <a:solidFill>
                  <a:schemeClr val="tx1"/>
                </a:solidFill>
                <a:effectLst/>
                <a:latin typeface="+mn-lt"/>
                <a:ea typeface="+mn-ea"/>
                <a:cs typeface="+mn-cs"/>
              </a:rPr>
              <a:t> to </a:t>
            </a:r>
            <a:r>
              <a:rPr lang="en-US" sz="1200" kern="1200" dirty="0">
                <a:solidFill>
                  <a:schemeClr val="tx1"/>
                </a:solidFill>
                <a:effectLst/>
                <a:latin typeface="+mn-lt"/>
                <a:ea typeface="+mn-ea"/>
                <a:cs typeface="+mn-cs"/>
              </a:rPr>
              <a:t>next point of sampling</a:t>
            </a:r>
            <a:r>
              <a:rPr lang="en-US" sz="120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CBE01D7-C077-43CC-8F58-F338EDF77839}" type="slidenum">
              <a:rPr lang="en-US" smtClean="0"/>
              <a:t>5</a:t>
            </a:fld>
            <a:endParaRPr lang="en-US" dirty="0"/>
          </a:p>
        </p:txBody>
      </p:sp>
    </p:spTree>
    <p:extLst>
      <p:ext uri="{BB962C8B-B14F-4D97-AF65-F5344CB8AC3E}">
        <p14:creationId xmlns:p14="http://schemas.microsoft.com/office/powerpoint/2010/main" val="3377625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sz="1200" kern="1200" dirty="0">
                <a:solidFill>
                  <a:srgbClr val="FFFF00"/>
                </a:solidFill>
                <a:effectLst/>
                <a:latin typeface="+mn-lt"/>
                <a:ea typeface="+mn-ea"/>
                <a:cs typeface="+mn-cs"/>
              </a:rPr>
              <a:t>In ARL, robotic platform have been developed to scout in the greenhouse</a:t>
            </a:r>
            <a:r>
              <a:rPr lang="en-US" sz="1200" strike="sngStrike" kern="1200" dirty="0">
                <a:solidFill>
                  <a:srgbClr val="FFFF00"/>
                </a:solidFill>
                <a:effectLst/>
                <a:latin typeface="+mn-lt"/>
                <a:ea typeface="+mn-ea"/>
                <a:cs typeface="+mn-cs"/>
              </a:rPr>
              <a:t>, carrying robotic manipulator</a:t>
            </a:r>
            <a:r>
              <a:rPr lang="en-US" sz="1200" kern="1200" dirty="0">
                <a:solidFill>
                  <a:srgbClr val="FFFF00"/>
                </a:solidFill>
                <a:effectLst/>
                <a:latin typeface="+mn-lt"/>
                <a:ea typeface="+mn-ea"/>
                <a:cs typeface="+mn-cs"/>
              </a:rPr>
              <a:t>.</a:t>
            </a:r>
          </a:p>
          <a:p>
            <a:pPr marL="0" indent="0" algn="l" rtl="0">
              <a:buFontTx/>
              <a:buNone/>
            </a:pPr>
            <a:r>
              <a:rPr lang="en-US" sz="1200" kern="1200" dirty="0">
                <a:solidFill>
                  <a:schemeClr val="tx1"/>
                </a:solidFill>
                <a:effectLst/>
                <a:latin typeface="+mn-lt"/>
                <a:ea typeface="+mn-ea"/>
                <a:cs typeface="+mn-cs"/>
              </a:rPr>
              <a:t>We are using ROS- Robotics Operation System, and Rviz, for visualization, to</a:t>
            </a:r>
            <a:r>
              <a:rPr lang="en-US" sz="1200" kern="1200" baseline="0" dirty="0">
                <a:solidFill>
                  <a:schemeClr val="tx1"/>
                </a:solidFill>
                <a:effectLst/>
                <a:latin typeface="+mn-lt"/>
                <a:ea typeface="+mn-ea"/>
                <a:cs typeface="+mn-cs"/>
              </a:rPr>
              <a:t> develop the </a:t>
            </a:r>
            <a:r>
              <a:rPr lang="en-US" sz="1200" kern="1200" dirty="0">
                <a:solidFill>
                  <a:schemeClr val="tx1"/>
                </a:solidFill>
                <a:effectLst/>
                <a:latin typeface="+mn-lt"/>
                <a:ea typeface="+mn-ea"/>
                <a:cs typeface="+mn-cs"/>
              </a:rPr>
              <a:t>SLAM algorithm as well as autonomous real time navigation algorithms testing two depth cameras:</a:t>
            </a:r>
          </a:p>
          <a:p>
            <a:pPr marL="171450" indent="-171450">
              <a:buFontTx/>
              <a:buChar char="-"/>
            </a:pPr>
            <a:r>
              <a:rPr lang="en-US" sz="1200" kern="1200" dirty="0">
                <a:solidFill>
                  <a:schemeClr val="tx1"/>
                </a:solidFill>
                <a:effectLst/>
                <a:latin typeface="+mn-lt"/>
                <a:ea typeface="+mn-ea"/>
                <a:cs typeface="+mn-cs"/>
              </a:rPr>
              <a:t>Kinect – TOF Camera</a:t>
            </a:r>
          </a:p>
          <a:p>
            <a:pPr marL="171450" indent="-171450">
              <a:buFontTx/>
              <a:buChar char="-"/>
            </a:pPr>
            <a:r>
              <a:rPr lang="en-US" sz="1200" kern="1200" dirty="0">
                <a:solidFill>
                  <a:schemeClr val="tx1"/>
                </a:solidFill>
                <a:effectLst/>
                <a:latin typeface="+mn-lt"/>
                <a:ea typeface="+mn-ea"/>
                <a:cs typeface="+mn-cs"/>
              </a:rPr>
              <a:t>Intel Real Sense D435i – Stereo depth camera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a:t>
            </a:r>
            <a:r>
              <a:rPr lang="en-US" sz="1200" u="sng" dirty="0">
                <a:solidFill>
                  <a:srgbClr val="90C226"/>
                </a:solidFill>
              </a:rPr>
              <a:t>Virtual Model</a:t>
            </a:r>
            <a:r>
              <a:rPr lang="en-US" sz="1200" kern="1200" dirty="0">
                <a:solidFill>
                  <a:schemeClr val="tx1"/>
                </a:solidFill>
                <a:effectLst/>
                <a:latin typeface="+mn-lt"/>
                <a:ea typeface="+mn-ea"/>
                <a:cs typeface="+mn-cs"/>
              </a:rPr>
              <a:t> of</a:t>
            </a:r>
            <a:r>
              <a:rPr lang="en-US" sz="1200" kern="1200" baseline="0" dirty="0">
                <a:solidFill>
                  <a:schemeClr val="tx1"/>
                </a:solidFill>
                <a:effectLst/>
                <a:latin typeface="+mn-lt"/>
                <a:ea typeface="+mn-ea"/>
                <a:cs typeface="+mn-cs"/>
              </a:rPr>
              <a:t> our lab </a:t>
            </a:r>
            <a:r>
              <a:rPr lang="en-US" sz="1200" kern="1200" dirty="0">
                <a:solidFill>
                  <a:schemeClr val="tx1"/>
                </a:solidFill>
                <a:effectLst/>
                <a:latin typeface="+mn-lt"/>
                <a:ea typeface="+mn-ea"/>
                <a:cs typeface="+mn-cs"/>
              </a:rPr>
              <a:t>created using the real sense camera</a:t>
            </a:r>
          </a:p>
          <a:p>
            <a:pPr marL="0" indent="0">
              <a:buFontTx/>
              <a:buNone/>
            </a:pPr>
            <a:endParaRPr lang="en-US" sz="1200" kern="1200" dirty="0">
              <a:solidFill>
                <a:schemeClr val="tx1"/>
              </a:solidFill>
              <a:effectLst/>
              <a:latin typeface="+mn-lt"/>
              <a:ea typeface="+mn-ea"/>
              <a:cs typeface="+mn-cs"/>
            </a:endParaRPr>
          </a:p>
          <a:p>
            <a:pPr marL="0" indent="0">
              <a:buFontTx/>
              <a:buNone/>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CBE01D7-C077-43CC-8F58-F338EDF77839}" type="slidenum">
              <a:rPr lang="en-US" smtClean="0"/>
              <a:t>6</a:t>
            </a:fld>
            <a:endParaRPr lang="en-US" dirty="0"/>
          </a:p>
        </p:txBody>
      </p:sp>
    </p:spTree>
    <p:extLst>
      <p:ext uri="{BB962C8B-B14F-4D97-AF65-F5344CB8AC3E}">
        <p14:creationId xmlns:p14="http://schemas.microsoft.com/office/powerpoint/2010/main" val="1088064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mapping experiments we Tested 2 types of depth sensors:</a:t>
            </a:r>
          </a:p>
          <a:p>
            <a:r>
              <a:rPr lang="en-US" dirty="0"/>
              <a:t>- The Kinect gives a very clear and smooth image .</a:t>
            </a:r>
          </a:p>
          <a:p>
            <a:r>
              <a:rPr lang="en-US" dirty="0"/>
              <a:t>Because the Kinect uses TOF technology, it is very sensitive to light.  Because of this it must be used with encoders which improve his SLAM but not enough.</a:t>
            </a:r>
          </a:p>
          <a:p>
            <a:pPr marL="0" indent="0">
              <a:buFontTx/>
              <a:buNone/>
            </a:pPr>
            <a:r>
              <a:rPr lang="en-US" dirty="0"/>
              <a:t>- The real sense camera gives a good image but not as smooth as the Kinect, it comes with a built in IMU which improves the SLAM.</a:t>
            </a:r>
          </a:p>
          <a:p>
            <a:pPr marL="0" indent="0">
              <a:buFontTx/>
              <a:buNone/>
            </a:pPr>
            <a:endParaRPr lang="en-US" dirty="0"/>
          </a:p>
        </p:txBody>
      </p:sp>
      <p:sp>
        <p:nvSpPr>
          <p:cNvPr id="4" name="Slide Number Placeholder 3"/>
          <p:cNvSpPr>
            <a:spLocks noGrp="1"/>
          </p:cNvSpPr>
          <p:nvPr>
            <p:ph type="sldNum" sz="quarter" idx="5"/>
          </p:nvPr>
        </p:nvSpPr>
        <p:spPr/>
        <p:txBody>
          <a:bodyPr/>
          <a:lstStyle/>
          <a:p>
            <a:fld id="{9CBE01D7-C077-43CC-8F58-F338EDF77839}" type="slidenum">
              <a:rPr lang="en-US" smtClean="0"/>
              <a:t>7</a:t>
            </a:fld>
            <a:endParaRPr lang="en-US" dirty="0"/>
          </a:p>
        </p:txBody>
      </p:sp>
    </p:spTree>
    <p:extLst>
      <p:ext uri="{BB962C8B-B14F-4D97-AF65-F5344CB8AC3E}">
        <p14:creationId xmlns:p14="http://schemas.microsoft.com/office/powerpoint/2010/main" val="2754474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sz="1200" kern="1200" dirty="0">
                <a:solidFill>
                  <a:schemeClr val="tx1"/>
                </a:solidFill>
                <a:effectLst/>
                <a:latin typeface="+mn-lt"/>
                <a:ea typeface="+mn-ea"/>
                <a:cs typeface="+mn-cs"/>
              </a:rPr>
              <a:t>in order to navigate autonomously, the algorithm creates, using depth cameras, 2D map with obstacles and free space where it can drive through.</a:t>
            </a:r>
          </a:p>
        </p:txBody>
      </p:sp>
      <p:sp>
        <p:nvSpPr>
          <p:cNvPr id="4" name="Slide Number Placeholder 3"/>
          <p:cNvSpPr>
            <a:spLocks noGrp="1"/>
          </p:cNvSpPr>
          <p:nvPr>
            <p:ph type="sldNum" sz="quarter" idx="10"/>
          </p:nvPr>
        </p:nvSpPr>
        <p:spPr/>
        <p:txBody>
          <a:bodyPr/>
          <a:lstStyle/>
          <a:p>
            <a:fld id="{9CBE01D7-C077-43CC-8F58-F338EDF77839}" type="slidenum">
              <a:rPr lang="en-US" smtClean="0"/>
              <a:t>8</a:t>
            </a:fld>
            <a:endParaRPr lang="en-US" dirty="0"/>
          </a:p>
        </p:txBody>
      </p:sp>
    </p:spTree>
    <p:extLst>
      <p:ext uri="{BB962C8B-B14F-4D97-AF65-F5344CB8AC3E}">
        <p14:creationId xmlns:p14="http://schemas.microsoft.com/office/powerpoint/2010/main" val="3377625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can be seen a video of mapping the greenhouse and the 3D Virtual Model that was created using the Kinect.</a:t>
            </a:r>
          </a:p>
        </p:txBody>
      </p:sp>
      <p:sp>
        <p:nvSpPr>
          <p:cNvPr id="4" name="Slide Number Placeholder 3"/>
          <p:cNvSpPr>
            <a:spLocks noGrp="1"/>
          </p:cNvSpPr>
          <p:nvPr>
            <p:ph type="sldNum" sz="quarter" idx="10"/>
          </p:nvPr>
        </p:nvSpPr>
        <p:spPr/>
        <p:txBody>
          <a:bodyPr/>
          <a:lstStyle/>
          <a:p>
            <a:fld id="{9CBE01D7-C077-43CC-8F58-F338EDF77839}" type="slidenum">
              <a:rPr lang="en-US" smtClean="0"/>
              <a:t>9</a:t>
            </a:fld>
            <a:endParaRPr lang="en-US" dirty="0"/>
          </a:p>
        </p:txBody>
      </p:sp>
    </p:spTree>
    <p:extLst>
      <p:ext uri="{BB962C8B-B14F-4D97-AF65-F5344CB8AC3E}">
        <p14:creationId xmlns:p14="http://schemas.microsoft.com/office/powerpoint/2010/main" val="3377625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325B-5C92-4881-B66A-EFEBD67BBA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691E8E-F4FA-42AA-969A-21372167D9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00A6BB-524C-4B07-B8E4-FDAED5C09583}"/>
              </a:ext>
            </a:extLst>
          </p:cNvPr>
          <p:cNvSpPr>
            <a:spLocks noGrp="1"/>
          </p:cNvSpPr>
          <p:nvPr>
            <p:ph type="dt" sz="half" idx="10"/>
          </p:nvPr>
        </p:nvSpPr>
        <p:spPr/>
        <p:txBody>
          <a:bodyPr/>
          <a:lstStyle/>
          <a:p>
            <a:fld id="{9C751D70-D894-47B1-BA5C-A2BA7FFD222B}" type="datetime1">
              <a:rPr lang="en-US" smtClean="0"/>
              <a:t>6/13/2020</a:t>
            </a:fld>
            <a:endParaRPr lang="en-US" dirty="0"/>
          </a:p>
        </p:txBody>
      </p:sp>
      <p:sp>
        <p:nvSpPr>
          <p:cNvPr id="5" name="Footer Placeholder 4">
            <a:extLst>
              <a:ext uri="{FF2B5EF4-FFF2-40B4-BE49-F238E27FC236}">
                <a16:creationId xmlns:a16="http://schemas.microsoft.com/office/drawing/2014/main" id="{C86840A2-4D47-4172-8CC3-E7FCD8F60E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6BF244-A871-4A6B-A22C-5F49B0DB32C4}"/>
              </a:ext>
            </a:extLst>
          </p:cNvPr>
          <p:cNvSpPr>
            <a:spLocks noGrp="1"/>
          </p:cNvSpPr>
          <p:nvPr>
            <p:ph type="sldNum" sz="quarter" idx="12"/>
          </p:nvPr>
        </p:nvSpPr>
        <p:spPr/>
        <p:txBody>
          <a:bodyPr/>
          <a:lstStyle/>
          <a:p>
            <a:fld id="{46F73462-4705-4A44-BBF4-96DC5AF4F7E4}" type="slidenum">
              <a:rPr lang="en-US" smtClean="0"/>
              <a:t>‹#›</a:t>
            </a:fld>
            <a:endParaRPr lang="en-US" dirty="0"/>
          </a:p>
        </p:txBody>
      </p:sp>
    </p:spTree>
    <p:extLst>
      <p:ext uri="{BB962C8B-B14F-4D97-AF65-F5344CB8AC3E}">
        <p14:creationId xmlns:p14="http://schemas.microsoft.com/office/powerpoint/2010/main" val="4052113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9936-90CC-4ECD-ADA2-5884E2BE0B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8B67A1-D99C-427C-8D55-E7842F18B0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C84BA-3D38-4B24-8021-DE0056AAF5E3}"/>
              </a:ext>
            </a:extLst>
          </p:cNvPr>
          <p:cNvSpPr>
            <a:spLocks noGrp="1"/>
          </p:cNvSpPr>
          <p:nvPr>
            <p:ph type="dt" sz="half" idx="10"/>
          </p:nvPr>
        </p:nvSpPr>
        <p:spPr/>
        <p:txBody>
          <a:bodyPr/>
          <a:lstStyle/>
          <a:p>
            <a:fld id="{061A801A-39E1-4A63-852A-1ED55567695B}" type="datetime1">
              <a:rPr lang="en-US" smtClean="0"/>
              <a:t>6/13/2020</a:t>
            </a:fld>
            <a:endParaRPr lang="en-US" dirty="0"/>
          </a:p>
        </p:txBody>
      </p:sp>
      <p:sp>
        <p:nvSpPr>
          <p:cNvPr id="5" name="Footer Placeholder 4">
            <a:extLst>
              <a:ext uri="{FF2B5EF4-FFF2-40B4-BE49-F238E27FC236}">
                <a16:creationId xmlns:a16="http://schemas.microsoft.com/office/drawing/2014/main" id="{05ABF590-8F2C-4A16-A88D-3EF2726810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7BA568-0CD4-450F-936E-55C07CC440D2}"/>
              </a:ext>
            </a:extLst>
          </p:cNvPr>
          <p:cNvSpPr>
            <a:spLocks noGrp="1"/>
          </p:cNvSpPr>
          <p:nvPr>
            <p:ph type="sldNum" sz="quarter" idx="12"/>
          </p:nvPr>
        </p:nvSpPr>
        <p:spPr/>
        <p:txBody>
          <a:bodyPr/>
          <a:lstStyle/>
          <a:p>
            <a:fld id="{46F73462-4705-4A44-BBF4-96DC5AF4F7E4}" type="slidenum">
              <a:rPr lang="en-US" smtClean="0"/>
              <a:t>‹#›</a:t>
            </a:fld>
            <a:endParaRPr lang="en-US" dirty="0"/>
          </a:p>
        </p:txBody>
      </p:sp>
    </p:spTree>
    <p:extLst>
      <p:ext uri="{BB962C8B-B14F-4D97-AF65-F5344CB8AC3E}">
        <p14:creationId xmlns:p14="http://schemas.microsoft.com/office/powerpoint/2010/main" val="1944285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3784FD-6A5B-4228-8939-1883827853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2F730-9511-4391-B480-0F6B1DFF019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856C9-DF40-44B6-94B5-722AED39373E}"/>
              </a:ext>
            </a:extLst>
          </p:cNvPr>
          <p:cNvSpPr>
            <a:spLocks noGrp="1"/>
          </p:cNvSpPr>
          <p:nvPr>
            <p:ph type="dt" sz="half" idx="10"/>
          </p:nvPr>
        </p:nvSpPr>
        <p:spPr/>
        <p:txBody>
          <a:bodyPr/>
          <a:lstStyle/>
          <a:p>
            <a:fld id="{744C8F9C-9F70-4A32-9C14-DB0721FED983}" type="datetime1">
              <a:rPr lang="en-US" smtClean="0"/>
              <a:t>6/13/2020</a:t>
            </a:fld>
            <a:endParaRPr lang="en-US" dirty="0"/>
          </a:p>
        </p:txBody>
      </p:sp>
      <p:sp>
        <p:nvSpPr>
          <p:cNvPr id="5" name="Footer Placeholder 4">
            <a:extLst>
              <a:ext uri="{FF2B5EF4-FFF2-40B4-BE49-F238E27FC236}">
                <a16:creationId xmlns:a16="http://schemas.microsoft.com/office/drawing/2014/main" id="{774D6D08-E98B-464D-9D05-18D36305DB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432A8A-B6CB-467C-9906-0F9A445F3474}"/>
              </a:ext>
            </a:extLst>
          </p:cNvPr>
          <p:cNvSpPr>
            <a:spLocks noGrp="1"/>
          </p:cNvSpPr>
          <p:nvPr>
            <p:ph type="sldNum" sz="quarter" idx="12"/>
          </p:nvPr>
        </p:nvSpPr>
        <p:spPr/>
        <p:txBody>
          <a:bodyPr/>
          <a:lstStyle/>
          <a:p>
            <a:fld id="{46F73462-4705-4A44-BBF4-96DC5AF4F7E4}" type="slidenum">
              <a:rPr lang="en-US" smtClean="0"/>
              <a:t>‹#›</a:t>
            </a:fld>
            <a:endParaRPr lang="en-US" dirty="0"/>
          </a:p>
        </p:txBody>
      </p:sp>
    </p:spTree>
    <p:extLst>
      <p:ext uri="{BB962C8B-B14F-4D97-AF65-F5344CB8AC3E}">
        <p14:creationId xmlns:p14="http://schemas.microsoft.com/office/powerpoint/2010/main" val="229468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E7C3-9903-46FC-BDAD-7E74D85ABD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2D922-4B5E-469E-B82A-36BBF82E22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A0C3C-35BB-4FED-BBBB-9F1688524CBE}"/>
              </a:ext>
            </a:extLst>
          </p:cNvPr>
          <p:cNvSpPr>
            <a:spLocks noGrp="1"/>
          </p:cNvSpPr>
          <p:nvPr>
            <p:ph type="dt" sz="half" idx="10"/>
          </p:nvPr>
        </p:nvSpPr>
        <p:spPr/>
        <p:txBody>
          <a:bodyPr/>
          <a:lstStyle/>
          <a:p>
            <a:fld id="{02B5EBCD-4AC6-4D4B-8D35-AC0651D82AB2}" type="datetime1">
              <a:rPr lang="en-US" smtClean="0"/>
              <a:t>6/13/2020</a:t>
            </a:fld>
            <a:endParaRPr lang="en-US" dirty="0"/>
          </a:p>
        </p:txBody>
      </p:sp>
      <p:sp>
        <p:nvSpPr>
          <p:cNvPr id="5" name="Footer Placeholder 4">
            <a:extLst>
              <a:ext uri="{FF2B5EF4-FFF2-40B4-BE49-F238E27FC236}">
                <a16:creationId xmlns:a16="http://schemas.microsoft.com/office/drawing/2014/main" id="{CC017898-6BD9-40C8-8E78-0CC7C57188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64BEFC-0512-4C4B-B99C-528FD14711B9}"/>
              </a:ext>
            </a:extLst>
          </p:cNvPr>
          <p:cNvSpPr>
            <a:spLocks noGrp="1"/>
          </p:cNvSpPr>
          <p:nvPr>
            <p:ph type="sldNum" sz="quarter" idx="12"/>
          </p:nvPr>
        </p:nvSpPr>
        <p:spPr/>
        <p:txBody>
          <a:bodyPr/>
          <a:lstStyle/>
          <a:p>
            <a:fld id="{46F73462-4705-4A44-BBF4-96DC5AF4F7E4}" type="slidenum">
              <a:rPr lang="en-US" smtClean="0"/>
              <a:t>‹#›</a:t>
            </a:fld>
            <a:endParaRPr lang="en-US" dirty="0"/>
          </a:p>
        </p:txBody>
      </p:sp>
    </p:spTree>
    <p:extLst>
      <p:ext uri="{BB962C8B-B14F-4D97-AF65-F5344CB8AC3E}">
        <p14:creationId xmlns:p14="http://schemas.microsoft.com/office/powerpoint/2010/main" val="358557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161E-D420-4AEC-8020-611852D6F7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5F7080-B72D-4A51-BC59-0C412900E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C30743-6AA3-4527-A183-508F2F9ABB5E}"/>
              </a:ext>
            </a:extLst>
          </p:cNvPr>
          <p:cNvSpPr>
            <a:spLocks noGrp="1"/>
          </p:cNvSpPr>
          <p:nvPr>
            <p:ph type="dt" sz="half" idx="10"/>
          </p:nvPr>
        </p:nvSpPr>
        <p:spPr/>
        <p:txBody>
          <a:bodyPr/>
          <a:lstStyle/>
          <a:p>
            <a:fld id="{550CDAF3-9A51-438D-B1D0-14E681CB3177}" type="datetime1">
              <a:rPr lang="en-US" smtClean="0"/>
              <a:t>6/13/2020</a:t>
            </a:fld>
            <a:endParaRPr lang="en-US" dirty="0"/>
          </a:p>
        </p:txBody>
      </p:sp>
      <p:sp>
        <p:nvSpPr>
          <p:cNvPr id="5" name="Footer Placeholder 4">
            <a:extLst>
              <a:ext uri="{FF2B5EF4-FFF2-40B4-BE49-F238E27FC236}">
                <a16:creationId xmlns:a16="http://schemas.microsoft.com/office/drawing/2014/main" id="{0B033DA2-7798-45DD-A302-DD90A1881E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6FA192-E31A-4216-82A8-5C65C665A903}"/>
              </a:ext>
            </a:extLst>
          </p:cNvPr>
          <p:cNvSpPr>
            <a:spLocks noGrp="1"/>
          </p:cNvSpPr>
          <p:nvPr>
            <p:ph type="sldNum" sz="quarter" idx="12"/>
          </p:nvPr>
        </p:nvSpPr>
        <p:spPr/>
        <p:txBody>
          <a:bodyPr/>
          <a:lstStyle/>
          <a:p>
            <a:fld id="{46F73462-4705-4A44-BBF4-96DC5AF4F7E4}" type="slidenum">
              <a:rPr lang="en-US" smtClean="0"/>
              <a:t>‹#›</a:t>
            </a:fld>
            <a:endParaRPr lang="en-US" dirty="0"/>
          </a:p>
        </p:txBody>
      </p:sp>
    </p:spTree>
    <p:extLst>
      <p:ext uri="{BB962C8B-B14F-4D97-AF65-F5344CB8AC3E}">
        <p14:creationId xmlns:p14="http://schemas.microsoft.com/office/powerpoint/2010/main" val="2439810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FF87-CDFD-4E2F-94DB-7EC3642089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722A0D-A9D6-45E8-BAEA-9AEB9E86B5B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2A3FCB-AE61-4E42-9DB9-AADEA96F263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FC6EB8-6578-4D6D-AE33-C201EA15D266}"/>
              </a:ext>
            </a:extLst>
          </p:cNvPr>
          <p:cNvSpPr>
            <a:spLocks noGrp="1"/>
          </p:cNvSpPr>
          <p:nvPr>
            <p:ph type="dt" sz="half" idx="10"/>
          </p:nvPr>
        </p:nvSpPr>
        <p:spPr/>
        <p:txBody>
          <a:bodyPr/>
          <a:lstStyle/>
          <a:p>
            <a:fld id="{D73AE37D-569C-4479-B38B-B24A0379D2E8}" type="datetime1">
              <a:rPr lang="en-US" smtClean="0"/>
              <a:t>6/13/2020</a:t>
            </a:fld>
            <a:endParaRPr lang="en-US" dirty="0"/>
          </a:p>
        </p:txBody>
      </p:sp>
      <p:sp>
        <p:nvSpPr>
          <p:cNvPr id="6" name="Footer Placeholder 5">
            <a:extLst>
              <a:ext uri="{FF2B5EF4-FFF2-40B4-BE49-F238E27FC236}">
                <a16:creationId xmlns:a16="http://schemas.microsoft.com/office/drawing/2014/main" id="{F53ABE4C-CEA0-4E1E-9DC1-4B00AF322B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2A3B7A-4F41-40AE-8588-FE990043BC2A}"/>
              </a:ext>
            </a:extLst>
          </p:cNvPr>
          <p:cNvSpPr>
            <a:spLocks noGrp="1"/>
          </p:cNvSpPr>
          <p:nvPr>
            <p:ph type="sldNum" sz="quarter" idx="12"/>
          </p:nvPr>
        </p:nvSpPr>
        <p:spPr/>
        <p:txBody>
          <a:bodyPr/>
          <a:lstStyle/>
          <a:p>
            <a:fld id="{46F73462-4705-4A44-BBF4-96DC5AF4F7E4}" type="slidenum">
              <a:rPr lang="en-US" smtClean="0"/>
              <a:t>‹#›</a:t>
            </a:fld>
            <a:endParaRPr lang="en-US" dirty="0"/>
          </a:p>
        </p:txBody>
      </p:sp>
    </p:spTree>
    <p:extLst>
      <p:ext uri="{BB962C8B-B14F-4D97-AF65-F5344CB8AC3E}">
        <p14:creationId xmlns:p14="http://schemas.microsoft.com/office/powerpoint/2010/main" val="240576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0ED80-4B8B-48D5-9EC0-178FFA9D49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533757-B626-4F8C-8502-481CBFB032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55ACFD-A123-493F-9813-5860229053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576D1F-28CB-4D12-A506-55D877B7B3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B69686A-A4C9-4620-B111-8E206FB560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FF48E5-0BE9-46D4-AF01-DC005BB164A9}"/>
              </a:ext>
            </a:extLst>
          </p:cNvPr>
          <p:cNvSpPr>
            <a:spLocks noGrp="1"/>
          </p:cNvSpPr>
          <p:nvPr>
            <p:ph type="dt" sz="half" idx="10"/>
          </p:nvPr>
        </p:nvSpPr>
        <p:spPr/>
        <p:txBody>
          <a:bodyPr/>
          <a:lstStyle/>
          <a:p>
            <a:fld id="{A5E9A43E-CFF9-48C3-B049-B9FA5E2E4F57}" type="datetime1">
              <a:rPr lang="en-US" smtClean="0"/>
              <a:t>6/13/2020</a:t>
            </a:fld>
            <a:endParaRPr lang="en-US" dirty="0"/>
          </a:p>
        </p:txBody>
      </p:sp>
      <p:sp>
        <p:nvSpPr>
          <p:cNvPr id="8" name="Footer Placeholder 7">
            <a:extLst>
              <a:ext uri="{FF2B5EF4-FFF2-40B4-BE49-F238E27FC236}">
                <a16:creationId xmlns:a16="http://schemas.microsoft.com/office/drawing/2014/main" id="{D522A781-D4F8-4393-A92C-8DCCFB09944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403E75E-0CEB-4721-B80E-0B99FAA9D862}"/>
              </a:ext>
            </a:extLst>
          </p:cNvPr>
          <p:cNvSpPr>
            <a:spLocks noGrp="1"/>
          </p:cNvSpPr>
          <p:nvPr>
            <p:ph type="sldNum" sz="quarter" idx="12"/>
          </p:nvPr>
        </p:nvSpPr>
        <p:spPr/>
        <p:txBody>
          <a:bodyPr/>
          <a:lstStyle/>
          <a:p>
            <a:fld id="{46F73462-4705-4A44-BBF4-96DC5AF4F7E4}" type="slidenum">
              <a:rPr lang="en-US" smtClean="0"/>
              <a:t>‹#›</a:t>
            </a:fld>
            <a:endParaRPr lang="en-US" dirty="0"/>
          </a:p>
        </p:txBody>
      </p:sp>
    </p:spTree>
    <p:extLst>
      <p:ext uri="{BB962C8B-B14F-4D97-AF65-F5344CB8AC3E}">
        <p14:creationId xmlns:p14="http://schemas.microsoft.com/office/powerpoint/2010/main" val="360936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AB544-5DD1-4439-8341-4874206754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9A1312-E81B-4C5B-8487-32F89645776E}"/>
              </a:ext>
            </a:extLst>
          </p:cNvPr>
          <p:cNvSpPr>
            <a:spLocks noGrp="1"/>
          </p:cNvSpPr>
          <p:nvPr>
            <p:ph type="dt" sz="half" idx="10"/>
          </p:nvPr>
        </p:nvSpPr>
        <p:spPr/>
        <p:txBody>
          <a:bodyPr/>
          <a:lstStyle/>
          <a:p>
            <a:fld id="{013D4D03-119E-4B95-90EB-03CB29F346AA}" type="datetime1">
              <a:rPr lang="en-US" smtClean="0"/>
              <a:t>6/13/2020</a:t>
            </a:fld>
            <a:endParaRPr lang="en-US" dirty="0"/>
          </a:p>
        </p:txBody>
      </p:sp>
      <p:sp>
        <p:nvSpPr>
          <p:cNvPr id="4" name="Footer Placeholder 3">
            <a:extLst>
              <a:ext uri="{FF2B5EF4-FFF2-40B4-BE49-F238E27FC236}">
                <a16:creationId xmlns:a16="http://schemas.microsoft.com/office/drawing/2014/main" id="{D1C1D713-CFC3-4CC8-82AD-CDA3A262760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924062E-5269-498E-9FAE-306224B24072}"/>
              </a:ext>
            </a:extLst>
          </p:cNvPr>
          <p:cNvSpPr>
            <a:spLocks noGrp="1"/>
          </p:cNvSpPr>
          <p:nvPr>
            <p:ph type="sldNum" sz="quarter" idx="12"/>
          </p:nvPr>
        </p:nvSpPr>
        <p:spPr/>
        <p:txBody>
          <a:bodyPr/>
          <a:lstStyle/>
          <a:p>
            <a:fld id="{46F73462-4705-4A44-BBF4-96DC5AF4F7E4}" type="slidenum">
              <a:rPr lang="en-US" smtClean="0"/>
              <a:t>‹#›</a:t>
            </a:fld>
            <a:endParaRPr lang="en-US" dirty="0"/>
          </a:p>
        </p:txBody>
      </p:sp>
    </p:spTree>
    <p:extLst>
      <p:ext uri="{BB962C8B-B14F-4D97-AF65-F5344CB8AC3E}">
        <p14:creationId xmlns:p14="http://schemas.microsoft.com/office/powerpoint/2010/main" val="164012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C9E973-1255-4E3A-8E06-5F6BAB8215DE}"/>
              </a:ext>
            </a:extLst>
          </p:cNvPr>
          <p:cNvSpPr>
            <a:spLocks noGrp="1"/>
          </p:cNvSpPr>
          <p:nvPr>
            <p:ph type="dt" sz="half" idx="10"/>
          </p:nvPr>
        </p:nvSpPr>
        <p:spPr/>
        <p:txBody>
          <a:bodyPr/>
          <a:lstStyle/>
          <a:p>
            <a:fld id="{A027293F-426C-486A-945D-D5F33E5B14AB}" type="datetime1">
              <a:rPr lang="en-US" smtClean="0"/>
              <a:t>6/13/2020</a:t>
            </a:fld>
            <a:endParaRPr lang="en-US" dirty="0"/>
          </a:p>
        </p:txBody>
      </p:sp>
      <p:sp>
        <p:nvSpPr>
          <p:cNvPr id="3" name="Footer Placeholder 2">
            <a:extLst>
              <a:ext uri="{FF2B5EF4-FFF2-40B4-BE49-F238E27FC236}">
                <a16:creationId xmlns:a16="http://schemas.microsoft.com/office/drawing/2014/main" id="{7BAE6F27-4DC7-4586-899D-01732421B2E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5C8ADA5-E81C-40BD-9D4F-0D33771FB2EC}"/>
              </a:ext>
            </a:extLst>
          </p:cNvPr>
          <p:cNvSpPr>
            <a:spLocks noGrp="1"/>
          </p:cNvSpPr>
          <p:nvPr>
            <p:ph type="sldNum" sz="quarter" idx="12"/>
          </p:nvPr>
        </p:nvSpPr>
        <p:spPr/>
        <p:txBody>
          <a:bodyPr/>
          <a:lstStyle/>
          <a:p>
            <a:fld id="{46F73462-4705-4A44-BBF4-96DC5AF4F7E4}" type="slidenum">
              <a:rPr lang="en-US" smtClean="0"/>
              <a:t>‹#›</a:t>
            </a:fld>
            <a:endParaRPr lang="en-US" dirty="0"/>
          </a:p>
        </p:txBody>
      </p:sp>
    </p:spTree>
    <p:extLst>
      <p:ext uri="{BB962C8B-B14F-4D97-AF65-F5344CB8AC3E}">
        <p14:creationId xmlns:p14="http://schemas.microsoft.com/office/powerpoint/2010/main" val="37411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C288-B93A-4487-BC01-BD1763226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624588-B5AD-4162-B43C-204994C0C8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A36ABE-C96C-4363-B9E0-0446FC6F3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ADCD72-8996-45EF-969B-BE52D03BD6BC}"/>
              </a:ext>
            </a:extLst>
          </p:cNvPr>
          <p:cNvSpPr>
            <a:spLocks noGrp="1"/>
          </p:cNvSpPr>
          <p:nvPr>
            <p:ph type="dt" sz="half" idx="10"/>
          </p:nvPr>
        </p:nvSpPr>
        <p:spPr/>
        <p:txBody>
          <a:bodyPr/>
          <a:lstStyle/>
          <a:p>
            <a:fld id="{8DC6A9D6-43D9-48BF-BAA3-41975785F0CB}" type="datetime1">
              <a:rPr lang="en-US" smtClean="0"/>
              <a:t>6/13/2020</a:t>
            </a:fld>
            <a:endParaRPr lang="en-US" dirty="0"/>
          </a:p>
        </p:txBody>
      </p:sp>
      <p:sp>
        <p:nvSpPr>
          <p:cNvPr id="6" name="Footer Placeholder 5">
            <a:extLst>
              <a:ext uri="{FF2B5EF4-FFF2-40B4-BE49-F238E27FC236}">
                <a16:creationId xmlns:a16="http://schemas.microsoft.com/office/drawing/2014/main" id="{8326FDCF-083C-4C34-932B-986D2B0EE5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409019-8405-4B9E-B750-8A40A5FA701A}"/>
              </a:ext>
            </a:extLst>
          </p:cNvPr>
          <p:cNvSpPr>
            <a:spLocks noGrp="1"/>
          </p:cNvSpPr>
          <p:nvPr>
            <p:ph type="sldNum" sz="quarter" idx="12"/>
          </p:nvPr>
        </p:nvSpPr>
        <p:spPr/>
        <p:txBody>
          <a:bodyPr/>
          <a:lstStyle/>
          <a:p>
            <a:fld id="{46F73462-4705-4A44-BBF4-96DC5AF4F7E4}" type="slidenum">
              <a:rPr lang="en-US" smtClean="0"/>
              <a:t>‹#›</a:t>
            </a:fld>
            <a:endParaRPr lang="en-US" dirty="0"/>
          </a:p>
        </p:txBody>
      </p:sp>
    </p:spTree>
    <p:extLst>
      <p:ext uri="{BB962C8B-B14F-4D97-AF65-F5344CB8AC3E}">
        <p14:creationId xmlns:p14="http://schemas.microsoft.com/office/powerpoint/2010/main" val="135861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8AE0-8085-4F2E-A747-45C965F14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81C210-A3BD-47E5-AECE-8B2ABFB741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200CA73-2362-4989-B6D7-577419DB7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100E4D-04D9-494B-BFEA-F7875938F6FA}"/>
              </a:ext>
            </a:extLst>
          </p:cNvPr>
          <p:cNvSpPr>
            <a:spLocks noGrp="1"/>
          </p:cNvSpPr>
          <p:nvPr>
            <p:ph type="dt" sz="half" idx="10"/>
          </p:nvPr>
        </p:nvSpPr>
        <p:spPr/>
        <p:txBody>
          <a:bodyPr/>
          <a:lstStyle/>
          <a:p>
            <a:fld id="{AF73C7F7-F66F-4F95-8F3E-08CF18AC175D}" type="datetime1">
              <a:rPr lang="en-US" smtClean="0"/>
              <a:t>6/13/2020</a:t>
            </a:fld>
            <a:endParaRPr lang="en-US" dirty="0"/>
          </a:p>
        </p:txBody>
      </p:sp>
      <p:sp>
        <p:nvSpPr>
          <p:cNvPr id="6" name="Footer Placeholder 5">
            <a:extLst>
              <a:ext uri="{FF2B5EF4-FFF2-40B4-BE49-F238E27FC236}">
                <a16:creationId xmlns:a16="http://schemas.microsoft.com/office/drawing/2014/main" id="{4B080D85-1A94-440D-B55F-BB32404143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3326E2C-5BDA-4C88-8D5A-5EB2E1807F83}"/>
              </a:ext>
            </a:extLst>
          </p:cNvPr>
          <p:cNvSpPr>
            <a:spLocks noGrp="1"/>
          </p:cNvSpPr>
          <p:nvPr>
            <p:ph type="sldNum" sz="quarter" idx="12"/>
          </p:nvPr>
        </p:nvSpPr>
        <p:spPr/>
        <p:txBody>
          <a:bodyPr/>
          <a:lstStyle/>
          <a:p>
            <a:fld id="{46F73462-4705-4A44-BBF4-96DC5AF4F7E4}" type="slidenum">
              <a:rPr lang="en-US" smtClean="0"/>
              <a:t>‹#›</a:t>
            </a:fld>
            <a:endParaRPr lang="en-US" dirty="0"/>
          </a:p>
        </p:txBody>
      </p:sp>
    </p:spTree>
    <p:extLst>
      <p:ext uri="{BB962C8B-B14F-4D97-AF65-F5344CB8AC3E}">
        <p14:creationId xmlns:p14="http://schemas.microsoft.com/office/powerpoint/2010/main" val="219097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72E288-494D-4603-B6CA-61AE8630D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D86735-1413-4110-9B2D-DC1F996EF8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BF2F2-6318-4353-9F1A-56627C1639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76EA0-6EC3-488A-9CFA-645165A5811E}" type="datetime1">
              <a:rPr lang="en-US" smtClean="0"/>
              <a:t>6/13/2020</a:t>
            </a:fld>
            <a:endParaRPr lang="en-US" dirty="0"/>
          </a:p>
        </p:txBody>
      </p:sp>
      <p:sp>
        <p:nvSpPr>
          <p:cNvPr id="5" name="Footer Placeholder 4">
            <a:extLst>
              <a:ext uri="{FF2B5EF4-FFF2-40B4-BE49-F238E27FC236}">
                <a16:creationId xmlns:a16="http://schemas.microsoft.com/office/drawing/2014/main" id="{C008BA01-A089-472C-BAC2-3DAAC1F25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C2C312B-7EF6-4E4C-9914-8A957E217E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73462-4705-4A44-BBF4-96DC5AF4F7E4}" type="slidenum">
              <a:rPr lang="en-US" smtClean="0"/>
              <a:t>‹#›</a:t>
            </a:fld>
            <a:endParaRPr lang="en-US" dirty="0"/>
          </a:p>
        </p:txBody>
      </p:sp>
    </p:spTree>
    <p:extLst>
      <p:ext uri="{BB962C8B-B14F-4D97-AF65-F5344CB8AC3E}">
        <p14:creationId xmlns:p14="http://schemas.microsoft.com/office/powerpoint/2010/main" val="254106164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gif"/><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63" y="127060"/>
            <a:ext cx="3585298" cy="1555374"/>
          </a:xfrm>
          <a:prstGeom prst="rect">
            <a:avLst/>
          </a:prstGeom>
        </p:spPr>
      </p:pic>
      <p:sp>
        <p:nvSpPr>
          <p:cNvPr id="2" name="Title 1"/>
          <p:cNvSpPr>
            <a:spLocks noGrp="1"/>
          </p:cNvSpPr>
          <p:nvPr>
            <p:ph type="ctrTitle"/>
          </p:nvPr>
        </p:nvSpPr>
        <p:spPr>
          <a:xfrm>
            <a:off x="403267" y="1339865"/>
            <a:ext cx="9616632" cy="2865060"/>
          </a:xfrm>
        </p:spPr>
        <p:txBody>
          <a:bodyPr>
            <a:noAutofit/>
          </a:bodyPr>
          <a:lstStyle/>
          <a:p>
            <a:pPr algn="ctr"/>
            <a:br>
              <a:rPr lang="he-IL" sz="4400" dirty="0"/>
            </a:br>
            <a:br>
              <a:rPr lang="he-IL" sz="4400" dirty="0"/>
            </a:br>
            <a:r>
              <a:rPr lang="en-US" sz="4400" dirty="0">
                <a:solidFill>
                  <a:schemeClr val="accent6">
                    <a:lumMod val="50000"/>
                  </a:schemeClr>
                </a:solidFill>
              </a:rPr>
              <a:t>Development of a Robotic Inspection System for Early Detection and Locating of Biotic and Abiotic Stresses in Greenhouse Crops</a:t>
            </a:r>
          </a:p>
        </p:txBody>
      </p:sp>
      <p:sp>
        <p:nvSpPr>
          <p:cNvPr id="3" name="Subtitle 2"/>
          <p:cNvSpPr>
            <a:spLocks noGrp="1"/>
          </p:cNvSpPr>
          <p:nvPr>
            <p:ph type="subTitle" idx="1"/>
          </p:nvPr>
        </p:nvSpPr>
        <p:spPr>
          <a:xfrm>
            <a:off x="77002" y="4588050"/>
            <a:ext cx="10125777" cy="1937877"/>
          </a:xfrm>
        </p:spPr>
        <p:txBody>
          <a:bodyPr>
            <a:noAutofit/>
          </a:bodyPr>
          <a:lstStyle/>
          <a:p>
            <a:pPr algn="l"/>
            <a:r>
              <a:rPr lang="en-US" sz="2000" dirty="0"/>
              <a:t>T. Mhabary</a:t>
            </a:r>
            <a:r>
              <a:rPr lang="en-US" sz="2000" baseline="30000" dirty="0"/>
              <a:t>1,4</a:t>
            </a:r>
            <a:r>
              <a:rPr lang="en-US" sz="2000" dirty="0"/>
              <a:t>, A. Ozeri</a:t>
            </a:r>
            <a:r>
              <a:rPr lang="en-US" sz="2000" baseline="30000" dirty="0"/>
              <a:t>1 </a:t>
            </a:r>
            <a:r>
              <a:rPr lang="en-US" sz="2000" dirty="0"/>
              <a:t>, A. Moshaiov</a:t>
            </a:r>
            <a:r>
              <a:rPr lang="en-US" sz="2000" baseline="30000" dirty="0"/>
              <a:t>4</a:t>
            </a:r>
            <a:r>
              <a:rPr lang="en-US" sz="2000" dirty="0"/>
              <a:t>, S.Y. Nof</a:t>
            </a:r>
            <a:r>
              <a:rPr lang="en-US" sz="2000" baseline="30000" dirty="0"/>
              <a:t>2</a:t>
            </a:r>
            <a:r>
              <a:rPr lang="en-US" sz="2000" dirty="0"/>
              <a:t>, Y. Tao</a:t>
            </a:r>
            <a:r>
              <a:rPr lang="en-US" sz="2000" baseline="30000" dirty="0"/>
              <a:t>3</a:t>
            </a:r>
            <a:r>
              <a:rPr lang="en-US" sz="2000" dirty="0"/>
              <a:t> and A. Bechar</a:t>
            </a:r>
            <a:r>
              <a:rPr lang="en-US" sz="2000" baseline="30000" dirty="0"/>
              <a:t>1,5</a:t>
            </a:r>
            <a:endParaRPr lang="en-US" sz="2000" dirty="0"/>
          </a:p>
          <a:p>
            <a:pPr algn="l">
              <a:spcBef>
                <a:spcPts val="600"/>
              </a:spcBef>
            </a:pPr>
            <a:r>
              <a:rPr lang="en-US" sz="1600" dirty="0"/>
              <a:t>1 - Institute of Agricultural Engineering, Agricultural Research Organization (ARO), Volcani Center, Israel</a:t>
            </a:r>
          </a:p>
          <a:p>
            <a:pPr algn="l">
              <a:spcBef>
                <a:spcPts val="600"/>
              </a:spcBef>
            </a:pPr>
            <a:r>
              <a:rPr lang="en-US" sz="1600" dirty="0"/>
              <a:t>2- PRISM Center and School of Industrial Engineering, Purdue University, USA</a:t>
            </a:r>
          </a:p>
          <a:p>
            <a:pPr algn="l">
              <a:spcBef>
                <a:spcPts val="600"/>
              </a:spcBef>
            </a:pPr>
            <a:r>
              <a:rPr lang="en-US" sz="1600" dirty="0"/>
              <a:t>3- Fischell Department of Bioengineering, University Of Maryland, USA</a:t>
            </a:r>
          </a:p>
          <a:p>
            <a:pPr algn="l">
              <a:spcBef>
                <a:spcPts val="600"/>
              </a:spcBef>
            </a:pPr>
            <a:r>
              <a:rPr lang="en-US" sz="1600" dirty="0"/>
              <a:t>4- School of Mechanical Engineering, </a:t>
            </a:r>
            <a:r>
              <a:rPr lang="pt-PT" sz="1600" dirty="0"/>
              <a:t>Tel-Aviv University</a:t>
            </a:r>
          </a:p>
          <a:p>
            <a:pPr algn="l">
              <a:spcBef>
                <a:spcPts val="600"/>
              </a:spcBef>
            </a:pPr>
            <a:r>
              <a:rPr lang="pt-PT" sz="1600" dirty="0"/>
              <a:t>5- </a:t>
            </a:r>
            <a:r>
              <a:rPr lang="en-US" sz="1600" dirty="0"/>
              <a:t>Department of Industrial Engineering and Management, Ben Gurion University of the Negev</a:t>
            </a:r>
          </a:p>
          <a:p>
            <a:pPr algn="l" eaLnBrk="0" hangingPunct="0"/>
            <a:endParaRPr lang="en-US" sz="1600" b="1" dirty="0">
              <a:solidFill>
                <a:srgbClr val="00B0F0"/>
              </a:solidFill>
              <a:latin typeface="+mj-lt"/>
              <a:cs typeface="TopType Soncino" panose="02010301010101010101" pitchFamily="2" charset="-79"/>
            </a:endParaRPr>
          </a:p>
        </p:txBody>
      </p:sp>
      <p:sp>
        <p:nvSpPr>
          <p:cNvPr id="8" name="Slide Number Placeholder 7"/>
          <p:cNvSpPr>
            <a:spLocks noGrp="1"/>
          </p:cNvSpPr>
          <p:nvPr>
            <p:ph type="sldNum" sz="quarter" idx="12"/>
          </p:nvPr>
        </p:nvSpPr>
        <p:spPr/>
        <p:txBody>
          <a:bodyPr/>
          <a:lstStyle/>
          <a:p>
            <a:fld id="{46F73462-4705-4A44-BBF4-96DC5AF4F7E4}" type="slidenum">
              <a:rPr lang="en-US" sz="1400" smtClean="0"/>
              <a:t>1</a:t>
            </a:fld>
            <a:endParaRPr lang="en-US" sz="1400" dirty="0"/>
          </a:p>
        </p:txBody>
      </p:sp>
      <p:pic>
        <p:nvPicPr>
          <p:cNvPr id="5" name="Picture 6" descr="Semel Machon greeen"/>
          <p:cNvPicPr>
            <a:picLocks noChangeAspect="1" noChangeArrowheads="1"/>
          </p:cNvPicPr>
          <p:nvPr/>
        </p:nvPicPr>
        <p:blipFill>
          <a:blip r:embed="rId4" cstate="print"/>
          <a:srcRect/>
          <a:stretch>
            <a:fillRect/>
          </a:stretch>
        </p:blipFill>
        <p:spPr bwMode="auto">
          <a:xfrm>
            <a:off x="8509518" y="127060"/>
            <a:ext cx="1000506" cy="1292671"/>
          </a:xfrm>
          <a:prstGeom prst="rect">
            <a:avLst/>
          </a:prstGeom>
          <a:noFill/>
          <a:ln w="9525">
            <a:noFill/>
            <a:miter lim="800000"/>
            <a:headEnd/>
            <a:tailEnd/>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618" y="79865"/>
            <a:ext cx="1280571" cy="1260000"/>
          </a:xfrm>
          <a:prstGeom prst="rect">
            <a:avLst/>
          </a:prstGeom>
        </p:spPr>
      </p:pic>
    </p:spTree>
    <p:extLst>
      <p:ext uri="{BB962C8B-B14F-4D97-AF65-F5344CB8AC3E}">
        <p14:creationId xmlns:p14="http://schemas.microsoft.com/office/powerpoint/2010/main" val="357509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10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F73462-4705-4A44-BBF4-96DC5AF4F7E4}" type="slidenum">
              <a:rPr lang="en-US" sz="1400" smtClean="0"/>
              <a:t>10</a:t>
            </a:fld>
            <a:endParaRPr lang="en-US" sz="1400" dirty="0"/>
          </a:p>
        </p:txBody>
      </p:sp>
      <p:sp>
        <p:nvSpPr>
          <p:cNvPr id="7" name="Rectangle 6">
            <a:extLst>
              <a:ext uri="{FF2B5EF4-FFF2-40B4-BE49-F238E27FC236}">
                <a16:creationId xmlns:a16="http://schemas.microsoft.com/office/drawing/2014/main" id="{6A47EDC4-0EF5-4A86-AF04-557B65D74251}"/>
              </a:ext>
            </a:extLst>
          </p:cNvPr>
          <p:cNvSpPr/>
          <p:nvPr/>
        </p:nvSpPr>
        <p:spPr>
          <a:xfrm>
            <a:off x="3126977" y="313012"/>
            <a:ext cx="5178470" cy="584775"/>
          </a:xfrm>
          <a:prstGeom prst="rect">
            <a:avLst/>
          </a:prstGeom>
        </p:spPr>
        <p:txBody>
          <a:bodyPr wrap="none">
            <a:spAutoFit/>
          </a:bodyPr>
          <a:lstStyle/>
          <a:p>
            <a:pPr algn="ctr"/>
            <a:r>
              <a:rPr lang="en-US" sz="3200" b="1" u="sng" dirty="0">
                <a:solidFill>
                  <a:srgbClr val="90C226"/>
                </a:solidFill>
              </a:rPr>
              <a:t>Mapping – Greenhouse</a:t>
            </a:r>
            <a:r>
              <a:rPr lang="en-US" sz="3200" b="1" dirty="0">
                <a:solidFill>
                  <a:srgbClr val="90C226"/>
                </a:solidFill>
              </a:rPr>
              <a:t> </a:t>
            </a:r>
            <a:r>
              <a:rPr lang="en-US" sz="2400" b="1" dirty="0">
                <a:solidFill>
                  <a:srgbClr val="90C226"/>
                </a:solidFill>
              </a:rPr>
              <a:t>(</a:t>
            </a:r>
            <a:r>
              <a:rPr lang="en-US" sz="2800" b="1" dirty="0">
                <a:solidFill>
                  <a:srgbClr val="90C226"/>
                </a:solidFill>
              </a:rPr>
              <a:t>cnt’d</a:t>
            </a:r>
            <a:r>
              <a:rPr lang="en-US" sz="2400" b="1" dirty="0">
                <a:solidFill>
                  <a:srgbClr val="90C226"/>
                </a:solidFill>
              </a:rPr>
              <a:t>)</a:t>
            </a:r>
            <a:endParaRPr lang="he-IL" sz="2400" b="1" dirty="0"/>
          </a:p>
        </p:txBody>
      </p:sp>
      <p:sp>
        <p:nvSpPr>
          <p:cNvPr id="8" name="Rectangle 7">
            <a:extLst>
              <a:ext uri="{FF2B5EF4-FFF2-40B4-BE49-F238E27FC236}">
                <a16:creationId xmlns:a16="http://schemas.microsoft.com/office/drawing/2014/main" id="{9568AC78-0253-4902-8145-4B5C46C56E5F}"/>
              </a:ext>
            </a:extLst>
          </p:cNvPr>
          <p:cNvSpPr/>
          <p:nvPr/>
        </p:nvSpPr>
        <p:spPr>
          <a:xfrm>
            <a:off x="477535" y="1129482"/>
            <a:ext cx="8360891" cy="830997"/>
          </a:xfrm>
          <a:prstGeom prst="rect">
            <a:avLst/>
          </a:prstGeom>
        </p:spPr>
        <p:txBody>
          <a:bodyPr wrap="square">
            <a:spAutoFit/>
          </a:bodyPr>
          <a:lstStyle/>
          <a:p>
            <a:pPr indent="-342900">
              <a:buFontTx/>
              <a:buChar char="-"/>
            </a:pPr>
            <a:r>
              <a:rPr lang="en-US" sz="2400" dirty="0"/>
              <a:t>3D Virtual Model of Greenhouse using Kinect</a:t>
            </a:r>
          </a:p>
          <a:p>
            <a:pPr indent="-342900">
              <a:buFontTx/>
              <a:buChar char="-"/>
            </a:pPr>
            <a:r>
              <a:rPr lang="en-US" sz="2400" dirty="0"/>
              <a:t>Discover anomalies by comparing 3D Virtual Models </a:t>
            </a:r>
          </a:p>
        </p:txBody>
      </p:sp>
      <p:sp>
        <p:nvSpPr>
          <p:cNvPr id="9" name="Title 1">
            <a:extLst>
              <a:ext uri="{FF2B5EF4-FFF2-40B4-BE49-F238E27FC236}">
                <a16:creationId xmlns:a16="http://schemas.microsoft.com/office/drawing/2014/main" id="{DAED284B-A5E1-4BBD-A828-36F91A4D10CE}"/>
              </a:ext>
            </a:extLst>
          </p:cNvPr>
          <p:cNvSpPr>
            <a:spLocks noGrp="1"/>
          </p:cNvSpPr>
          <p:nvPr>
            <p:ph type="title"/>
          </p:nvPr>
        </p:nvSpPr>
        <p:spPr>
          <a:xfrm>
            <a:off x="-517049" y="-133743"/>
            <a:ext cx="3764102" cy="893511"/>
          </a:xfrm>
        </p:spPr>
        <p:txBody>
          <a:bodyPr>
            <a:noAutofit/>
          </a:bodyPr>
          <a:lstStyle/>
          <a:p>
            <a:pPr algn="ctr"/>
            <a:r>
              <a:rPr lang="en-US" sz="3600" dirty="0">
                <a:solidFill>
                  <a:schemeClr val="accent6">
                    <a:lumMod val="50000"/>
                  </a:schemeClr>
                </a:solidFill>
              </a:rPr>
              <a:t>Experiments</a:t>
            </a:r>
          </a:p>
        </p:txBody>
      </p:sp>
    </p:spTree>
    <p:extLst>
      <p:ext uri="{BB962C8B-B14F-4D97-AF65-F5344CB8AC3E}">
        <p14:creationId xmlns:p14="http://schemas.microsoft.com/office/powerpoint/2010/main" val="3401917788"/>
      </p:ext>
    </p:extLst>
  </p:cSld>
  <p:clrMapOvr>
    <a:masterClrMapping/>
  </p:clrMapOvr>
  <p:extLst>
    <p:ext uri="{E180D4A7-C9FB-4DFB-919C-405C955672EB}">
      <p14:showEvtLst xmlns:p14="http://schemas.microsoft.com/office/powerpoint/2010/main">
        <p14:playEvt time="6" objId="3"/>
        <p14:stopEvt time="769" objId="3"/>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4907646-F1C2-4E50-B8D4-5313723448BF}"/>
              </a:ext>
            </a:extLst>
          </p:cNvPr>
          <p:cNvGraphicFramePr>
            <a:graphicFrameLocks noGrp="1"/>
          </p:cNvGraphicFramePr>
          <p:nvPr>
            <p:ph idx="1"/>
            <p:extLst>
              <p:ext uri="{D42A27DB-BD31-4B8C-83A1-F6EECF244321}">
                <p14:modId xmlns:p14="http://schemas.microsoft.com/office/powerpoint/2010/main" val="786100302"/>
              </p:ext>
            </p:extLst>
          </p:nvPr>
        </p:nvGraphicFramePr>
        <p:xfrm>
          <a:off x="396584" y="1546302"/>
          <a:ext cx="9790404" cy="4686744"/>
        </p:xfrm>
        <a:graphic>
          <a:graphicData uri="http://schemas.openxmlformats.org/drawingml/2006/table">
            <a:tbl>
              <a:tblPr firstRow="1" bandRow="1">
                <a:tableStyleId>{93296810-A885-4BE3-A3E7-6D5BEEA58F35}</a:tableStyleId>
              </a:tblPr>
              <a:tblGrid>
                <a:gridCol w="2399097">
                  <a:extLst>
                    <a:ext uri="{9D8B030D-6E8A-4147-A177-3AD203B41FA5}">
                      <a16:colId xmlns:a16="http://schemas.microsoft.com/office/drawing/2014/main" val="306142192"/>
                    </a:ext>
                  </a:extLst>
                </a:gridCol>
                <a:gridCol w="2238215">
                  <a:extLst>
                    <a:ext uri="{9D8B030D-6E8A-4147-A177-3AD203B41FA5}">
                      <a16:colId xmlns:a16="http://schemas.microsoft.com/office/drawing/2014/main" val="4171187310"/>
                    </a:ext>
                  </a:extLst>
                </a:gridCol>
                <a:gridCol w="2228235">
                  <a:extLst>
                    <a:ext uri="{9D8B030D-6E8A-4147-A177-3AD203B41FA5}">
                      <a16:colId xmlns:a16="http://schemas.microsoft.com/office/drawing/2014/main" val="2802074415"/>
                    </a:ext>
                  </a:extLst>
                </a:gridCol>
                <a:gridCol w="2924857">
                  <a:extLst>
                    <a:ext uri="{9D8B030D-6E8A-4147-A177-3AD203B41FA5}">
                      <a16:colId xmlns:a16="http://schemas.microsoft.com/office/drawing/2014/main" val="1304148860"/>
                    </a:ext>
                  </a:extLst>
                </a:gridCol>
              </a:tblGrid>
              <a:tr h="1387523">
                <a:tc>
                  <a:txBody>
                    <a:bodyPr/>
                    <a:lstStyle/>
                    <a:p>
                      <a:pPr algn="ctr"/>
                      <a:r>
                        <a:rPr lang="en-US" sz="2800" kern="1200" dirty="0"/>
                        <a:t>Type</a:t>
                      </a:r>
                      <a:endParaRPr lang="en-US" sz="2800" kern="1200" dirty="0">
                        <a:solidFill>
                          <a:schemeClr val="dk1"/>
                        </a:solidFill>
                        <a:latin typeface="+mn-lt"/>
                        <a:ea typeface="+mn-ea"/>
                        <a:cs typeface="+mn-cs"/>
                      </a:endParaRPr>
                    </a:p>
                  </a:txBody>
                  <a:tcPr anchor="ctr"/>
                </a:tc>
                <a:tc>
                  <a:txBody>
                    <a:bodyPr/>
                    <a:lstStyle/>
                    <a:p>
                      <a:pPr algn="ctr"/>
                      <a:r>
                        <a:rPr lang="en-US" sz="2800" kern="1200" dirty="0"/>
                        <a:t>Control \ Communicate</a:t>
                      </a:r>
                      <a:endParaRPr lang="en-US" sz="2800" kern="1200" dirty="0">
                        <a:solidFill>
                          <a:schemeClr val="dk1"/>
                        </a:solidFill>
                        <a:latin typeface="+mn-lt"/>
                        <a:ea typeface="+mn-ea"/>
                        <a:cs typeface="+mn-cs"/>
                      </a:endParaRPr>
                    </a:p>
                  </a:txBody>
                  <a:tcPr anchor="ctr"/>
                </a:tc>
                <a:tc>
                  <a:txBody>
                    <a:bodyPr/>
                    <a:lstStyle/>
                    <a:p>
                      <a:pPr algn="ctr"/>
                      <a:r>
                        <a:rPr lang="en-US" sz="2800" kern="1200" dirty="0"/>
                        <a:t>Effectiveness</a:t>
                      </a:r>
                      <a:endParaRPr lang="en-US" sz="2800" kern="1200" dirty="0">
                        <a:solidFill>
                          <a:schemeClr val="dk1"/>
                        </a:solidFill>
                        <a:latin typeface="+mn-lt"/>
                        <a:ea typeface="+mn-ea"/>
                        <a:cs typeface="+mn-cs"/>
                      </a:endParaRPr>
                    </a:p>
                  </a:txBody>
                  <a:tcPr anchor="ctr"/>
                </a:tc>
                <a:tc>
                  <a:txBody>
                    <a:bodyPr/>
                    <a:lstStyle/>
                    <a:p>
                      <a:pPr algn="ctr"/>
                      <a:r>
                        <a:rPr lang="en-US" sz="2800" kern="1200" dirty="0"/>
                        <a:t>Requirements</a:t>
                      </a:r>
                      <a:endParaRPr lang="en-US" sz="2800" kern="1200" dirty="0">
                        <a:solidFill>
                          <a:schemeClr val="dk1"/>
                        </a:solidFill>
                        <a:latin typeface="+mn-lt"/>
                        <a:ea typeface="+mn-ea"/>
                        <a:cs typeface="+mn-cs"/>
                      </a:endParaRPr>
                    </a:p>
                  </a:txBody>
                  <a:tcPr anchor="ctr"/>
                </a:tc>
                <a:extLst>
                  <a:ext uri="{0D108BD9-81ED-4DB2-BD59-A6C34878D82A}">
                    <a16:rowId xmlns:a16="http://schemas.microsoft.com/office/drawing/2014/main" val="2870091215"/>
                  </a:ext>
                </a:extLst>
              </a:tr>
              <a:tr h="1387523">
                <a:tc>
                  <a:txBody>
                    <a:bodyPr/>
                    <a:lstStyle/>
                    <a:p>
                      <a:pPr algn="ctr"/>
                      <a:r>
                        <a:rPr lang="en-US" sz="2800" kern="1200" dirty="0"/>
                        <a:t>Storage Sharing (Dropbox)</a:t>
                      </a:r>
                      <a:endParaRPr lang="en-US" sz="2800" kern="1200" dirty="0">
                        <a:solidFill>
                          <a:schemeClr val="dk1"/>
                        </a:solidFill>
                        <a:latin typeface="+mn-lt"/>
                        <a:ea typeface="+mn-ea"/>
                        <a:cs typeface="+mn-cs"/>
                      </a:endParaRPr>
                    </a:p>
                  </a:txBody>
                  <a:tcPr anchor="ctr"/>
                </a:tc>
                <a:tc>
                  <a:txBody>
                    <a:bodyPr/>
                    <a:lstStyle/>
                    <a:p>
                      <a:pPr algn="ctr"/>
                      <a:r>
                        <a:rPr lang="en-US" sz="2800" kern="1200" dirty="0"/>
                        <a:t>Communicate</a:t>
                      </a:r>
                      <a:endParaRPr lang="en-US" sz="2800" kern="1200" dirty="0">
                        <a:solidFill>
                          <a:schemeClr val="dk1"/>
                        </a:solidFill>
                        <a:latin typeface="+mn-lt"/>
                        <a:ea typeface="+mn-ea"/>
                        <a:cs typeface="+mn-cs"/>
                      </a:endParaRPr>
                    </a:p>
                  </a:txBody>
                  <a:tcPr anchor="ctr"/>
                </a:tc>
                <a:tc>
                  <a:txBody>
                    <a:bodyPr/>
                    <a:lstStyle/>
                    <a:p>
                      <a:pPr algn="ctr"/>
                      <a:r>
                        <a:rPr lang="en-US" sz="2800" kern="1200" dirty="0"/>
                        <a:t>-</a:t>
                      </a:r>
                      <a:endParaRPr lang="en-US" sz="2800" kern="1200" dirty="0">
                        <a:solidFill>
                          <a:schemeClr val="dk1"/>
                        </a:solidFill>
                        <a:latin typeface="+mn-lt"/>
                        <a:ea typeface="+mn-ea"/>
                        <a:cs typeface="+mn-cs"/>
                      </a:endParaRPr>
                    </a:p>
                  </a:txBody>
                  <a:tcPr anchor="ctr"/>
                </a:tc>
                <a:tc>
                  <a:txBody>
                    <a:bodyPr/>
                    <a:lstStyle/>
                    <a:p>
                      <a:pPr algn="ctr"/>
                      <a:r>
                        <a:rPr lang="en-US" sz="2800" kern="1200" dirty="0"/>
                        <a:t>Install 3</a:t>
                      </a:r>
                      <a:r>
                        <a:rPr lang="en-US" sz="2800" kern="1200" baseline="30000" dirty="0"/>
                        <a:t>rd</a:t>
                      </a:r>
                      <a:r>
                        <a:rPr lang="en-US" sz="2800" kern="1200" dirty="0"/>
                        <a:t> party software</a:t>
                      </a:r>
                      <a:endParaRPr lang="en-US" sz="2800" kern="1200" dirty="0">
                        <a:solidFill>
                          <a:schemeClr val="dk1"/>
                        </a:solidFill>
                        <a:latin typeface="+mn-lt"/>
                        <a:ea typeface="+mn-ea"/>
                        <a:cs typeface="+mn-cs"/>
                      </a:endParaRPr>
                    </a:p>
                  </a:txBody>
                  <a:tcPr anchor="ctr"/>
                </a:tc>
                <a:extLst>
                  <a:ext uri="{0D108BD9-81ED-4DB2-BD59-A6C34878D82A}">
                    <a16:rowId xmlns:a16="http://schemas.microsoft.com/office/drawing/2014/main" val="2587909120"/>
                  </a:ext>
                </a:extLst>
              </a:tr>
              <a:tr h="955849">
                <a:tc>
                  <a:txBody>
                    <a:bodyPr/>
                    <a:lstStyle/>
                    <a:p>
                      <a:pPr algn="ctr"/>
                      <a:r>
                        <a:rPr lang="en-US" sz="2800" kern="1200" dirty="0"/>
                        <a:t>Screen Sharing (TeamViewer)</a:t>
                      </a:r>
                      <a:endParaRPr lang="en-US" sz="2800" kern="1200" dirty="0">
                        <a:solidFill>
                          <a:schemeClr val="dk1"/>
                        </a:solidFill>
                        <a:latin typeface="+mn-lt"/>
                        <a:ea typeface="+mn-ea"/>
                        <a:cs typeface="+mn-cs"/>
                      </a:endParaRPr>
                    </a:p>
                  </a:txBody>
                  <a:tcPr anchor="ctr"/>
                </a:tc>
                <a:tc>
                  <a:txBody>
                    <a:bodyPr/>
                    <a:lstStyle/>
                    <a:p>
                      <a:pPr algn="ctr"/>
                      <a:r>
                        <a:rPr lang="en-US" sz="2800" kern="1200" dirty="0"/>
                        <a:t>Take over Control</a:t>
                      </a:r>
                      <a:endParaRPr lang="en-US" sz="2800" kern="1200" dirty="0">
                        <a:solidFill>
                          <a:schemeClr val="dk1"/>
                        </a:solidFill>
                        <a:latin typeface="+mn-lt"/>
                        <a:ea typeface="+mn-ea"/>
                        <a:cs typeface="+mn-cs"/>
                      </a:endParaRPr>
                    </a:p>
                  </a:txBody>
                  <a:tcPr anchor="ctr"/>
                </a:tc>
                <a:tc>
                  <a:txBody>
                    <a:bodyPr/>
                    <a:lstStyle/>
                    <a:p>
                      <a:pPr algn="ctr"/>
                      <a:r>
                        <a:rPr lang="en-US" sz="2800" kern="1200" dirty="0"/>
                        <a:t>+</a:t>
                      </a:r>
                      <a:endParaRPr lang="en-US" sz="2800" kern="1200" dirty="0">
                        <a:solidFill>
                          <a:schemeClr val="dk1"/>
                        </a:solidFill>
                        <a:latin typeface="+mn-lt"/>
                        <a:ea typeface="+mn-ea"/>
                        <a:cs typeface="+mn-cs"/>
                      </a:endParaRPr>
                    </a:p>
                  </a:txBody>
                  <a:tcPr anchor="ctr"/>
                </a:tc>
                <a:tc>
                  <a:txBody>
                    <a:bodyPr/>
                    <a:lstStyle/>
                    <a:p>
                      <a:pPr algn="ctr"/>
                      <a:r>
                        <a:rPr lang="en-US" sz="2800" kern="1200" dirty="0"/>
                        <a:t>Install 3</a:t>
                      </a:r>
                      <a:r>
                        <a:rPr lang="en-US" sz="2800" kern="1200" baseline="30000" dirty="0"/>
                        <a:t>rd</a:t>
                      </a:r>
                      <a:r>
                        <a:rPr lang="en-US" sz="2800" kern="1200" dirty="0"/>
                        <a:t> party software</a:t>
                      </a:r>
                      <a:endParaRPr lang="en-US" sz="2800" kern="1200" dirty="0">
                        <a:solidFill>
                          <a:schemeClr val="dk1"/>
                        </a:solidFill>
                        <a:latin typeface="+mn-lt"/>
                        <a:ea typeface="+mn-ea"/>
                        <a:cs typeface="+mn-cs"/>
                      </a:endParaRPr>
                    </a:p>
                  </a:txBody>
                  <a:tcPr anchor="ctr"/>
                </a:tc>
                <a:extLst>
                  <a:ext uri="{0D108BD9-81ED-4DB2-BD59-A6C34878D82A}">
                    <a16:rowId xmlns:a16="http://schemas.microsoft.com/office/drawing/2014/main" val="622778496"/>
                  </a:ext>
                </a:extLst>
              </a:tr>
              <a:tr h="955849">
                <a:tc>
                  <a:txBody>
                    <a:bodyPr/>
                    <a:lstStyle/>
                    <a:p>
                      <a:pPr algn="ctr"/>
                      <a:r>
                        <a:rPr lang="en-US" sz="2800" kern="1200" dirty="0"/>
                        <a:t>SSH (Secure Shell)</a:t>
                      </a:r>
                      <a:endParaRPr lang="en-US" sz="2800" kern="1200" dirty="0">
                        <a:solidFill>
                          <a:schemeClr val="dk1"/>
                        </a:solidFill>
                        <a:latin typeface="+mn-lt"/>
                        <a:ea typeface="+mn-ea"/>
                        <a:cs typeface="+mn-cs"/>
                      </a:endParaRPr>
                    </a:p>
                  </a:txBody>
                  <a:tcPr anchor="ctr"/>
                </a:tc>
                <a:tc>
                  <a:txBody>
                    <a:bodyPr/>
                    <a:lstStyle/>
                    <a:p>
                      <a:pPr algn="ctr"/>
                      <a:r>
                        <a:rPr lang="en-US" sz="2800" kern="1200" dirty="0"/>
                        <a:t>Communicate</a:t>
                      </a:r>
                      <a:endParaRPr lang="en-US" sz="2800" kern="1200" dirty="0">
                        <a:solidFill>
                          <a:schemeClr val="dk1"/>
                        </a:solidFill>
                        <a:latin typeface="+mn-lt"/>
                        <a:ea typeface="+mn-ea"/>
                        <a:cs typeface="+mn-cs"/>
                      </a:endParaRPr>
                    </a:p>
                  </a:txBody>
                  <a:tcPr anchor="ctr"/>
                </a:tc>
                <a:tc>
                  <a:txBody>
                    <a:bodyPr/>
                    <a:lstStyle/>
                    <a:p>
                      <a:pPr algn="ctr"/>
                      <a:r>
                        <a:rPr lang="en-US" sz="2800" kern="1200" dirty="0"/>
                        <a:t>++</a:t>
                      </a:r>
                      <a:endParaRPr lang="en-US" sz="2800" kern="1200" dirty="0">
                        <a:solidFill>
                          <a:schemeClr val="dk1"/>
                        </a:solidFill>
                        <a:latin typeface="+mn-lt"/>
                        <a:ea typeface="+mn-ea"/>
                        <a:cs typeface="+mn-cs"/>
                      </a:endParaRPr>
                    </a:p>
                  </a:txBody>
                  <a:tcPr anchor="ctr"/>
                </a:tc>
                <a:tc>
                  <a:txBody>
                    <a:bodyPr/>
                    <a:lstStyle/>
                    <a:p>
                      <a:pPr algn="ctr"/>
                      <a:r>
                        <a:rPr lang="en-US" sz="2800" kern="1200" dirty="0"/>
                        <a:t>Configurations</a:t>
                      </a:r>
                      <a:endParaRPr lang="en-US" sz="2800" kern="1200" dirty="0">
                        <a:solidFill>
                          <a:schemeClr val="dk1"/>
                        </a:solidFill>
                        <a:latin typeface="+mn-lt"/>
                        <a:ea typeface="+mn-ea"/>
                        <a:cs typeface="+mn-cs"/>
                      </a:endParaRPr>
                    </a:p>
                  </a:txBody>
                  <a:tcPr anchor="ctr"/>
                </a:tc>
                <a:extLst>
                  <a:ext uri="{0D108BD9-81ED-4DB2-BD59-A6C34878D82A}">
                    <a16:rowId xmlns:a16="http://schemas.microsoft.com/office/drawing/2014/main" val="1430663382"/>
                  </a:ext>
                </a:extLst>
              </a:tr>
            </a:tbl>
          </a:graphicData>
        </a:graphic>
      </p:graphicFrame>
      <p:sp>
        <p:nvSpPr>
          <p:cNvPr id="4" name="Slide Number Placeholder 3">
            <a:extLst>
              <a:ext uri="{FF2B5EF4-FFF2-40B4-BE49-F238E27FC236}">
                <a16:creationId xmlns:a16="http://schemas.microsoft.com/office/drawing/2014/main" id="{3E7EA259-FF8A-443B-A742-3B9BABDAA546}"/>
              </a:ext>
            </a:extLst>
          </p:cNvPr>
          <p:cNvSpPr>
            <a:spLocks noGrp="1"/>
          </p:cNvSpPr>
          <p:nvPr>
            <p:ph type="sldNum" sz="quarter" idx="12"/>
          </p:nvPr>
        </p:nvSpPr>
        <p:spPr/>
        <p:txBody>
          <a:bodyPr/>
          <a:lstStyle/>
          <a:p>
            <a:fld id="{46F73462-4705-4A44-BBF4-96DC5AF4F7E4}" type="slidenum">
              <a:rPr lang="en-US" sz="1400" smtClean="0"/>
              <a:t>11</a:t>
            </a:fld>
            <a:endParaRPr lang="en-US" sz="1400" dirty="0"/>
          </a:p>
        </p:txBody>
      </p:sp>
      <p:sp>
        <p:nvSpPr>
          <p:cNvPr id="5" name="Rectangle 4"/>
          <p:cNvSpPr/>
          <p:nvPr/>
        </p:nvSpPr>
        <p:spPr>
          <a:xfrm>
            <a:off x="3757368" y="624954"/>
            <a:ext cx="3749616" cy="584775"/>
          </a:xfrm>
          <a:prstGeom prst="rect">
            <a:avLst/>
          </a:prstGeom>
        </p:spPr>
        <p:txBody>
          <a:bodyPr wrap="none">
            <a:spAutoFit/>
          </a:bodyPr>
          <a:lstStyle/>
          <a:p>
            <a:r>
              <a:rPr lang="en-US" sz="3200" b="1" u="sng" dirty="0">
                <a:solidFill>
                  <a:srgbClr val="90C226"/>
                </a:solidFill>
              </a:rPr>
              <a:t>Collaborative control</a:t>
            </a:r>
            <a:endParaRPr lang="he-IL" sz="3200" b="1" u="sng" dirty="0">
              <a:solidFill>
                <a:srgbClr val="90C226"/>
              </a:solidFill>
            </a:endParaRPr>
          </a:p>
        </p:txBody>
      </p:sp>
      <p:sp>
        <p:nvSpPr>
          <p:cNvPr id="8" name="Title 1">
            <a:extLst>
              <a:ext uri="{FF2B5EF4-FFF2-40B4-BE49-F238E27FC236}">
                <a16:creationId xmlns:a16="http://schemas.microsoft.com/office/drawing/2014/main" id="{DAED284B-A5E1-4BBD-A828-36F91A4D10CE}"/>
              </a:ext>
            </a:extLst>
          </p:cNvPr>
          <p:cNvSpPr>
            <a:spLocks noGrp="1"/>
          </p:cNvSpPr>
          <p:nvPr>
            <p:ph type="title"/>
          </p:nvPr>
        </p:nvSpPr>
        <p:spPr>
          <a:xfrm>
            <a:off x="-517049" y="-133743"/>
            <a:ext cx="3764102" cy="893511"/>
          </a:xfrm>
        </p:spPr>
        <p:txBody>
          <a:bodyPr>
            <a:noAutofit/>
          </a:bodyPr>
          <a:lstStyle/>
          <a:p>
            <a:pPr algn="ctr"/>
            <a:r>
              <a:rPr lang="en-US" sz="3600" dirty="0">
                <a:solidFill>
                  <a:schemeClr val="accent6">
                    <a:lumMod val="50000"/>
                  </a:schemeClr>
                </a:solidFill>
              </a:rPr>
              <a:t>Experiments</a:t>
            </a:r>
          </a:p>
        </p:txBody>
      </p:sp>
    </p:spTree>
    <p:extLst>
      <p:ext uri="{BB962C8B-B14F-4D97-AF65-F5344CB8AC3E}">
        <p14:creationId xmlns:p14="http://schemas.microsoft.com/office/powerpoint/2010/main" val="404379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6F73462-4705-4A44-BBF4-96DC5AF4F7E4}" type="slidenum">
              <a:rPr lang="en-US" sz="1400" smtClean="0"/>
              <a:t>12</a:t>
            </a:fld>
            <a:endParaRPr lang="en-US" sz="1400" dirty="0"/>
          </a:p>
        </p:txBody>
      </p:sp>
      <p:sp>
        <p:nvSpPr>
          <p:cNvPr id="6" name="Rectangle 5"/>
          <p:cNvSpPr/>
          <p:nvPr/>
        </p:nvSpPr>
        <p:spPr>
          <a:xfrm>
            <a:off x="3632253" y="341136"/>
            <a:ext cx="4770986" cy="954107"/>
          </a:xfrm>
          <a:prstGeom prst="rect">
            <a:avLst/>
          </a:prstGeom>
        </p:spPr>
        <p:txBody>
          <a:bodyPr wrap="none">
            <a:spAutoFit/>
          </a:bodyPr>
          <a:lstStyle/>
          <a:p>
            <a:r>
              <a:rPr lang="en-US" sz="3200" b="1" u="sng" dirty="0">
                <a:solidFill>
                  <a:srgbClr val="90C226"/>
                </a:solidFill>
              </a:rPr>
              <a:t>Collaborative control </a:t>
            </a:r>
            <a:r>
              <a:rPr lang="en-US" sz="2400" b="1" dirty="0">
                <a:solidFill>
                  <a:srgbClr val="90C226"/>
                </a:solidFill>
              </a:rPr>
              <a:t>(</a:t>
            </a:r>
            <a:r>
              <a:rPr lang="en-US" sz="2800" b="1" dirty="0">
                <a:solidFill>
                  <a:srgbClr val="90C226"/>
                </a:solidFill>
              </a:rPr>
              <a:t>cnt’d</a:t>
            </a:r>
            <a:r>
              <a:rPr lang="en-US" sz="2400" b="1" dirty="0">
                <a:solidFill>
                  <a:srgbClr val="90C226"/>
                </a:solidFill>
              </a:rPr>
              <a:t>)</a:t>
            </a:r>
            <a:endParaRPr lang="he-IL" sz="2000" b="1" dirty="0"/>
          </a:p>
          <a:p>
            <a:endParaRPr lang="he-IL" sz="2400" u="sng" dirty="0">
              <a:solidFill>
                <a:srgbClr val="90C226"/>
              </a:solidFill>
            </a:endParaRPr>
          </a:p>
        </p:txBody>
      </p:sp>
      <p:pic>
        <p:nvPicPr>
          <p:cNvPr id="7" name="ezgif.com-gif-maker">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096001" y="1942752"/>
            <a:ext cx="4176712" cy="2938483"/>
          </a:xfrm>
          <a:prstGeom prst="rect">
            <a:avLst/>
          </a:prstGeom>
        </p:spPr>
      </p:pic>
      <p:sp>
        <p:nvSpPr>
          <p:cNvPr id="2" name="Rectangle 1">
            <a:extLst>
              <a:ext uri="{FF2B5EF4-FFF2-40B4-BE49-F238E27FC236}">
                <a16:creationId xmlns:a16="http://schemas.microsoft.com/office/drawing/2014/main" id="{4FB520B8-E674-463E-A133-AA6F9B400D8C}"/>
              </a:ext>
            </a:extLst>
          </p:cNvPr>
          <p:cNvSpPr/>
          <p:nvPr/>
        </p:nvSpPr>
        <p:spPr>
          <a:xfrm>
            <a:off x="277429" y="5139577"/>
            <a:ext cx="10423907" cy="954107"/>
          </a:xfrm>
          <a:prstGeom prst="rect">
            <a:avLst/>
          </a:prstGeom>
        </p:spPr>
        <p:txBody>
          <a:bodyPr wrap="square">
            <a:spAutoFit/>
          </a:bodyPr>
          <a:lstStyle/>
          <a:p>
            <a:pPr marL="342900" indent="-342900">
              <a:buFontTx/>
              <a:buChar char="-"/>
            </a:pPr>
            <a:r>
              <a:rPr lang="en-US" sz="2800" dirty="0"/>
              <a:t>Take over by TeamViewer :</a:t>
            </a:r>
            <a:r>
              <a:rPr lang="en-US" sz="2800" dirty="0">
                <a:solidFill>
                  <a:schemeClr val="dk1"/>
                </a:solidFill>
              </a:rPr>
              <a:t>Gives motor commands with PC keyboard</a:t>
            </a:r>
          </a:p>
          <a:p>
            <a:pPr marL="342900" indent="-342900">
              <a:buFontTx/>
              <a:buChar char="-"/>
            </a:pPr>
            <a:r>
              <a:rPr lang="en-US" sz="2800" dirty="0"/>
              <a:t>Operator in Indiana and Robot in Israel (~10000 km)</a:t>
            </a:r>
            <a:endParaRPr lang="en-US" sz="2800" dirty="0">
              <a:solidFill>
                <a:schemeClr val="dk1"/>
              </a:solidFill>
            </a:endParaRPr>
          </a:p>
        </p:txBody>
      </p:sp>
      <p:sp>
        <p:nvSpPr>
          <p:cNvPr id="8" name="Rectangle 7">
            <a:extLst>
              <a:ext uri="{FF2B5EF4-FFF2-40B4-BE49-F238E27FC236}">
                <a16:creationId xmlns:a16="http://schemas.microsoft.com/office/drawing/2014/main" id="{E13CEB7E-B633-4E02-B677-E5E6BDBEB754}"/>
              </a:ext>
            </a:extLst>
          </p:cNvPr>
          <p:cNvSpPr/>
          <p:nvPr/>
        </p:nvSpPr>
        <p:spPr>
          <a:xfrm>
            <a:off x="1623970" y="1417247"/>
            <a:ext cx="2492072" cy="461665"/>
          </a:xfrm>
          <a:prstGeom prst="rect">
            <a:avLst/>
          </a:prstGeom>
          <a:ln w="57150"/>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b="1" dirty="0"/>
              <a:t>Israel View</a:t>
            </a:r>
          </a:p>
        </p:txBody>
      </p:sp>
      <p:sp>
        <p:nvSpPr>
          <p:cNvPr id="9" name="Rectangle 8">
            <a:extLst>
              <a:ext uri="{FF2B5EF4-FFF2-40B4-BE49-F238E27FC236}">
                <a16:creationId xmlns:a16="http://schemas.microsoft.com/office/drawing/2014/main" id="{D7829C9E-5123-4FB6-8DEB-2C73A34C305F}"/>
              </a:ext>
            </a:extLst>
          </p:cNvPr>
          <p:cNvSpPr/>
          <p:nvPr/>
        </p:nvSpPr>
        <p:spPr>
          <a:xfrm>
            <a:off x="6811772" y="1417247"/>
            <a:ext cx="2367292" cy="461665"/>
          </a:xfrm>
          <a:prstGeom prst="rect">
            <a:avLst/>
          </a:prstGeom>
          <a:ln w="57150"/>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b="1" dirty="0"/>
              <a:t>Purdue View</a:t>
            </a:r>
          </a:p>
        </p:txBody>
      </p:sp>
      <p:sp>
        <p:nvSpPr>
          <p:cNvPr id="10" name="Title 1">
            <a:extLst>
              <a:ext uri="{FF2B5EF4-FFF2-40B4-BE49-F238E27FC236}">
                <a16:creationId xmlns:a16="http://schemas.microsoft.com/office/drawing/2014/main" id="{DAED284B-A5E1-4BBD-A828-36F91A4D10CE}"/>
              </a:ext>
            </a:extLst>
          </p:cNvPr>
          <p:cNvSpPr>
            <a:spLocks noGrp="1"/>
          </p:cNvSpPr>
          <p:nvPr>
            <p:ph type="title"/>
          </p:nvPr>
        </p:nvSpPr>
        <p:spPr>
          <a:xfrm>
            <a:off x="-517049" y="-133743"/>
            <a:ext cx="3764102" cy="893511"/>
          </a:xfrm>
        </p:spPr>
        <p:txBody>
          <a:bodyPr>
            <a:noAutofit/>
          </a:bodyPr>
          <a:lstStyle/>
          <a:p>
            <a:pPr algn="ctr"/>
            <a:r>
              <a:rPr lang="en-US" sz="3600" dirty="0">
                <a:solidFill>
                  <a:schemeClr val="accent6">
                    <a:lumMod val="50000"/>
                  </a:schemeClr>
                </a:solidFill>
              </a:rPr>
              <a:t>Experiments</a:t>
            </a:r>
          </a:p>
        </p:txBody>
      </p:sp>
      <p:sp>
        <p:nvSpPr>
          <p:cNvPr id="11" name="Content Placeholder 10">
            <a:extLst>
              <a:ext uri="{FF2B5EF4-FFF2-40B4-BE49-F238E27FC236}">
                <a16:creationId xmlns:a16="http://schemas.microsoft.com/office/drawing/2014/main" id="{9CDCEE35-E984-4BD4-8DA3-620D249D34E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4002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0999"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endCondLst>
                    <p:cond evt="onNext" delay="0">
                      <p:tgtEl>
                        <p:sldTgt/>
                      </p:tgtEl>
                    </p:cond>
                  </p:endCondLst>
                </p:cTn>
                <p:tgtEl>
                  <p:spTgt spid="7"/>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F73462-4705-4A44-BBF4-96DC5AF4F7E4}" type="slidenum">
              <a:rPr lang="en-US" sz="1400" smtClean="0"/>
              <a:t>13</a:t>
            </a:fld>
            <a:endParaRPr lang="en-US" dirty="0"/>
          </a:p>
        </p:txBody>
      </p:sp>
      <p:sp>
        <p:nvSpPr>
          <p:cNvPr id="5" name="Title 1"/>
          <p:cNvSpPr txBox="1">
            <a:spLocks/>
          </p:cNvSpPr>
          <p:nvPr/>
        </p:nvSpPr>
        <p:spPr>
          <a:xfrm>
            <a:off x="1303835" y="-4878"/>
            <a:ext cx="8596668" cy="10568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a:solidFill>
                  <a:schemeClr val="accent6">
                    <a:lumMod val="75000"/>
                  </a:schemeClr>
                </a:solidFill>
              </a:rPr>
              <a:t>Manipulator</a:t>
            </a: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r="16199"/>
          <a:stretch/>
        </p:blipFill>
        <p:spPr>
          <a:xfrm>
            <a:off x="5292393" y="1710400"/>
            <a:ext cx="4392520" cy="3758306"/>
          </a:xfrm>
          <a:prstGeom prst="rect">
            <a:avLst/>
          </a:prstGeom>
          <a:ln>
            <a:noFill/>
          </a:ln>
          <a:effectLst>
            <a:outerShdw blurRad="190500" algn="tl" rotWithShape="0">
              <a:srgbClr val="000000">
                <a:alpha val="70000"/>
              </a:srgbClr>
            </a:outerShdw>
          </a:effectLst>
        </p:spPr>
      </p:pic>
      <p:pic>
        <p:nvPicPr>
          <p:cNvPr id="16" name="Picture 15"/>
          <p:cNvPicPr>
            <a:picLocks noChangeAspect="1"/>
          </p:cNvPicPr>
          <p:nvPr/>
        </p:nvPicPr>
        <p:blipFill rotWithShape="1">
          <a:blip r:embed="rId4" cstate="print">
            <a:extLst>
              <a:ext uri="{28A0092B-C50C-407E-A947-70E740481C1C}">
                <a14:useLocalDpi xmlns:a14="http://schemas.microsoft.com/office/drawing/2010/main" val="0"/>
              </a:ext>
            </a:extLst>
          </a:blip>
          <a:srcRect r="3998"/>
          <a:stretch/>
        </p:blipFill>
        <p:spPr>
          <a:xfrm>
            <a:off x="624741" y="2704388"/>
            <a:ext cx="4540945" cy="3799443"/>
          </a:xfrm>
          <a:prstGeom prst="rect">
            <a:avLst/>
          </a:prstGeom>
          <a:ln>
            <a:noFill/>
          </a:ln>
          <a:effectLst>
            <a:outerShdw blurRad="190500" algn="tl" rotWithShape="0">
              <a:srgbClr val="000000">
                <a:alpha val="70000"/>
              </a:srgbClr>
            </a:outerShdw>
          </a:effectLst>
        </p:spPr>
      </p:pic>
      <p:sp>
        <p:nvSpPr>
          <p:cNvPr id="18" name="Rectangle 17"/>
          <p:cNvSpPr/>
          <p:nvPr/>
        </p:nvSpPr>
        <p:spPr>
          <a:xfrm>
            <a:off x="1605883" y="1801152"/>
            <a:ext cx="3686510" cy="461665"/>
          </a:xfrm>
          <a:prstGeom prst="rect">
            <a:avLst/>
          </a:prstGeom>
        </p:spPr>
        <p:txBody>
          <a:bodyPr wrap="square">
            <a:spAutoFit/>
          </a:bodyPr>
          <a:lstStyle/>
          <a:p>
            <a:r>
              <a:rPr lang="en-US" sz="2400" dirty="0"/>
              <a:t>Scan for disease from top</a:t>
            </a:r>
          </a:p>
        </p:txBody>
      </p:sp>
      <p:sp>
        <p:nvSpPr>
          <p:cNvPr id="20" name="Rectangle 19"/>
          <p:cNvSpPr/>
          <p:nvPr/>
        </p:nvSpPr>
        <p:spPr>
          <a:xfrm>
            <a:off x="5602169" y="5819524"/>
            <a:ext cx="4248279" cy="461665"/>
          </a:xfrm>
          <a:prstGeom prst="rect">
            <a:avLst/>
          </a:prstGeom>
        </p:spPr>
        <p:txBody>
          <a:bodyPr wrap="none">
            <a:spAutoFit/>
          </a:bodyPr>
          <a:lstStyle/>
          <a:p>
            <a:r>
              <a:rPr lang="en-US" sz="2400" dirty="0"/>
              <a:t>Scan for disease from bottom</a:t>
            </a:r>
          </a:p>
        </p:txBody>
      </p:sp>
      <p:sp>
        <p:nvSpPr>
          <p:cNvPr id="2" name="Rectangle 1">
            <a:extLst>
              <a:ext uri="{FF2B5EF4-FFF2-40B4-BE49-F238E27FC236}">
                <a16:creationId xmlns:a16="http://schemas.microsoft.com/office/drawing/2014/main" id="{C4BA1A68-E880-46B0-80D9-F63F76D8F57C}"/>
              </a:ext>
            </a:extLst>
          </p:cNvPr>
          <p:cNvSpPr/>
          <p:nvPr/>
        </p:nvSpPr>
        <p:spPr>
          <a:xfrm>
            <a:off x="3724892" y="704141"/>
            <a:ext cx="3686510" cy="523220"/>
          </a:xfrm>
          <a:prstGeom prst="rect">
            <a:avLst/>
          </a:prstGeom>
        </p:spPr>
        <p:txBody>
          <a:bodyPr wrap="square">
            <a:spAutoFit/>
          </a:bodyPr>
          <a:lstStyle/>
          <a:p>
            <a:r>
              <a:rPr lang="en-US" sz="2800" dirty="0"/>
              <a:t>Carrying sensing system</a:t>
            </a:r>
          </a:p>
        </p:txBody>
      </p:sp>
    </p:spTree>
    <p:extLst>
      <p:ext uri="{BB962C8B-B14F-4D97-AF65-F5344CB8AC3E}">
        <p14:creationId xmlns:p14="http://schemas.microsoft.com/office/powerpoint/2010/main" val="78992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603" y="111750"/>
            <a:ext cx="8596668" cy="1056830"/>
          </a:xfrm>
        </p:spPr>
        <p:txBody>
          <a:bodyPr>
            <a:normAutofit/>
          </a:bodyPr>
          <a:lstStyle/>
          <a:p>
            <a:pPr algn="ctr"/>
            <a:r>
              <a:rPr lang="en-US" sz="4800" b="1" dirty="0">
                <a:solidFill>
                  <a:schemeClr val="accent6">
                    <a:lumMod val="75000"/>
                  </a:schemeClr>
                </a:solidFill>
              </a:rPr>
              <a:t>Manipulator Optimization</a:t>
            </a:r>
          </a:p>
        </p:txBody>
      </p:sp>
      <p:sp>
        <p:nvSpPr>
          <p:cNvPr id="3" name="Content Placeholder 2"/>
          <p:cNvSpPr>
            <a:spLocks noGrp="1"/>
          </p:cNvSpPr>
          <p:nvPr>
            <p:ph idx="1"/>
          </p:nvPr>
        </p:nvSpPr>
        <p:spPr>
          <a:xfrm>
            <a:off x="394944" y="914596"/>
            <a:ext cx="9569327" cy="5822381"/>
          </a:xfrm>
        </p:spPr>
        <p:txBody>
          <a:bodyPr>
            <a:noAutofit/>
          </a:bodyPr>
          <a:lstStyle/>
          <a:p>
            <a:pPr marL="0" indent="0">
              <a:buNone/>
            </a:pPr>
            <a:r>
              <a:rPr lang="en-US" sz="2400" b="1" u="sng" dirty="0"/>
              <a:t>Objectives</a:t>
            </a:r>
            <a:r>
              <a:rPr lang="en-US" sz="2400" b="1" dirty="0"/>
              <a:t>:</a:t>
            </a:r>
          </a:p>
          <a:p>
            <a:pPr>
              <a:buFont typeface="Wingdings" panose="05000000000000000000" pitchFamily="2" charset="2"/>
              <a:buChar char="Ø"/>
            </a:pPr>
            <a:r>
              <a:rPr lang="en-US" sz="2400" dirty="0"/>
              <a:t>Min. Degrees of Freedom</a:t>
            </a:r>
          </a:p>
          <a:p>
            <a:pPr>
              <a:buFont typeface="Wingdings" panose="05000000000000000000" pitchFamily="2" charset="2"/>
              <a:buChar char="Ø"/>
            </a:pPr>
            <a:r>
              <a:rPr lang="en-US" sz="2400" dirty="0"/>
              <a:t>Min. Cycle Time</a:t>
            </a:r>
          </a:p>
          <a:p>
            <a:pPr marL="0" indent="0">
              <a:buNone/>
            </a:pPr>
            <a:r>
              <a:rPr lang="en-US" sz="2400" u="sng" dirty="0"/>
              <a:t>Number Points of Detection </a:t>
            </a:r>
            <a:r>
              <a:rPr lang="en-US" sz="2400" dirty="0"/>
              <a:t>:  5</a:t>
            </a:r>
          </a:p>
          <a:p>
            <a:pPr marL="0" indent="0">
              <a:buNone/>
            </a:pPr>
            <a:endParaRPr lang="en-US" sz="1200" dirty="0"/>
          </a:p>
          <a:p>
            <a:pPr marL="0" indent="0">
              <a:buNone/>
            </a:pPr>
            <a:r>
              <a:rPr lang="en-US" sz="2400" b="1" u="sng"/>
              <a:t>Independent </a:t>
            </a:r>
            <a:r>
              <a:rPr lang="en-US" sz="2400" b="1" u="sng" dirty="0"/>
              <a:t>variables :</a:t>
            </a:r>
          </a:p>
          <a:p>
            <a:pPr>
              <a:buFont typeface="Wingdings" panose="05000000000000000000" pitchFamily="2" charset="2"/>
              <a:buChar char="Ø"/>
            </a:pPr>
            <a:r>
              <a:rPr lang="en-US" sz="2400" u="sng" dirty="0"/>
              <a:t>Number Degrees of Freedom</a:t>
            </a:r>
            <a:r>
              <a:rPr lang="en-US" sz="2400" dirty="0"/>
              <a:t>: 3-6</a:t>
            </a:r>
          </a:p>
          <a:p>
            <a:pPr>
              <a:buFont typeface="Wingdings" panose="05000000000000000000" pitchFamily="2" charset="2"/>
              <a:buChar char="Ø"/>
            </a:pPr>
            <a:r>
              <a:rPr lang="en-US" sz="2400" u="sng" dirty="0"/>
              <a:t>Joints Types</a:t>
            </a:r>
            <a:r>
              <a:rPr lang="en-US" sz="2400" dirty="0"/>
              <a:t>: Prismatic(P), Rotational(R)</a:t>
            </a:r>
          </a:p>
          <a:p>
            <a:pPr>
              <a:buFont typeface="Wingdings" panose="05000000000000000000" pitchFamily="2" charset="2"/>
              <a:buChar char="Ø"/>
            </a:pPr>
            <a:r>
              <a:rPr lang="en-US" sz="2400" u="sng" dirty="0"/>
              <a:t>Joints sequences</a:t>
            </a:r>
            <a:r>
              <a:rPr lang="en-US" sz="2400" dirty="0"/>
              <a:t>: e.g. R-R-P, R-R-R, R-P-P</a:t>
            </a:r>
          </a:p>
          <a:p>
            <a:pPr>
              <a:buFont typeface="Wingdings" panose="05000000000000000000" pitchFamily="2" charset="2"/>
              <a:buChar char="Ø"/>
            </a:pPr>
            <a:r>
              <a:rPr lang="en-US" sz="2400" u="sng" dirty="0"/>
              <a:t>Links Lengths</a:t>
            </a:r>
            <a:r>
              <a:rPr lang="en-US" sz="2400" dirty="0"/>
              <a:t>: 0.1  ,0.4,  0.7 (meters)</a:t>
            </a:r>
          </a:p>
          <a:p>
            <a:pPr marL="0" indent="0">
              <a:buNone/>
            </a:pPr>
            <a:r>
              <a:rPr lang="en-US" sz="2400" b="1" u="sng" dirty="0"/>
              <a:t>Number of combinations </a:t>
            </a:r>
            <a:r>
              <a:rPr lang="en-US" sz="2400" dirty="0"/>
              <a:t>: </a:t>
            </a:r>
            <a:r>
              <a:rPr lang="he-IL" sz="2400" b="1" dirty="0"/>
              <a:t>2</a:t>
            </a:r>
            <a:r>
              <a:rPr lang="en-US" sz="2400" b="1" dirty="0"/>
              <a:t>,</a:t>
            </a:r>
            <a:r>
              <a:rPr lang="he-IL" sz="2400" b="1" dirty="0"/>
              <a:t>238</a:t>
            </a:r>
            <a:r>
              <a:rPr lang="en-US" sz="2400" b="1" dirty="0"/>
              <a:t>,</a:t>
            </a:r>
            <a:r>
              <a:rPr lang="he-IL" sz="2400" b="1" dirty="0"/>
              <a:t>974</a:t>
            </a:r>
            <a:r>
              <a:rPr lang="en-US" sz="2400" b="1" dirty="0"/>
              <a:t>,</a:t>
            </a:r>
            <a:r>
              <a:rPr lang="he-IL" sz="2400" b="1" dirty="0"/>
              <a:t>784</a:t>
            </a:r>
            <a:endParaRPr lang="en-US" sz="2400" b="1" dirty="0"/>
          </a:p>
          <a:p>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46F73462-4705-4A44-BBF4-96DC5AF4F7E4}" type="slidenum">
              <a:rPr lang="en-US" sz="1400" smtClean="0"/>
              <a:t>14</a:t>
            </a:fld>
            <a:endParaRPr lang="en-US" dirty="0"/>
          </a:p>
        </p:txBody>
      </p:sp>
      <p:pic>
        <p:nvPicPr>
          <p:cNvPr id="1026" name="Picture 2" descr="http://www.coppeliarobotics.com/helpFiles/en/images/ikBasics1.jpg">
            <a:extLst>
              <a:ext uri="{FF2B5EF4-FFF2-40B4-BE49-F238E27FC236}">
                <a16:creationId xmlns:a16="http://schemas.microsoft.com/office/drawing/2014/main" id="{E83DD0C2-9895-4223-A74D-6D5725C1AF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785" b="-392"/>
          <a:stretch/>
        </p:blipFill>
        <p:spPr bwMode="auto">
          <a:xfrm>
            <a:off x="6634065" y="1184082"/>
            <a:ext cx="3508736" cy="472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755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303" y="179512"/>
            <a:ext cx="7146850" cy="1011518"/>
          </a:xfrm>
        </p:spPr>
        <p:txBody>
          <a:bodyPr>
            <a:normAutofit fontScale="90000"/>
          </a:bodyPr>
          <a:lstStyle/>
          <a:p>
            <a:pPr algn="ctr"/>
            <a:r>
              <a:rPr lang="en-US" b="1" dirty="0">
                <a:solidFill>
                  <a:schemeClr val="accent6">
                    <a:lumMod val="75000"/>
                  </a:schemeClr>
                </a:solidFill>
              </a:rPr>
              <a:t>Manipulator Optimization</a:t>
            </a:r>
            <a:r>
              <a:rPr lang="en-US" sz="3200" b="1" dirty="0">
                <a:solidFill>
                  <a:schemeClr val="accent6">
                    <a:lumMod val="75000"/>
                  </a:schemeClr>
                </a:solidFill>
              </a:rPr>
              <a:t> </a:t>
            </a:r>
            <a:r>
              <a:rPr lang="en-US" dirty="0">
                <a:solidFill>
                  <a:srgbClr val="90C226"/>
                </a:solidFill>
              </a:rPr>
              <a:t>(cnt’d)</a:t>
            </a:r>
            <a:br>
              <a:rPr lang="he-IL" dirty="0"/>
            </a:br>
            <a:endParaRPr lang="en-US" dirty="0"/>
          </a:p>
        </p:txBody>
      </p:sp>
      <p:sp>
        <p:nvSpPr>
          <p:cNvPr id="3" name="Content Placeholder 2"/>
          <p:cNvSpPr>
            <a:spLocks noGrp="1"/>
          </p:cNvSpPr>
          <p:nvPr>
            <p:ph idx="1"/>
          </p:nvPr>
        </p:nvSpPr>
        <p:spPr>
          <a:xfrm>
            <a:off x="515968" y="1002556"/>
            <a:ext cx="9367619" cy="4729524"/>
          </a:xfrm>
        </p:spPr>
        <p:txBody>
          <a:bodyPr>
            <a:normAutofit/>
          </a:bodyPr>
          <a:lstStyle/>
          <a:p>
            <a:pPr marL="0" indent="0">
              <a:buNone/>
            </a:pPr>
            <a:r>
              <a:rPr lang="en-US" b="1" u="sng" dirty="0"/>
              <a:t>Assumptions:</a:t>
            </a:r>
          </a:p>
          <a:p>
            <a:pPr marL="514350" indent="-514350">
              <a:buFont typeface="+mj-lt"/>
              <a:buAutoNum type="romanUcPeriod"/>
            </a:pPr>
            <a:r>
              <a:rPr lang="en-US" sz="2400" dirty="0"/>
              <a:t>First joint is rotational along Z axe</a:t>
            </a:r>
          </a:p>
          <a:p>
            <a:pPr marL="514350" indent="-514350">
              <a:buFont typeface="+mj-lt"/>
              <a:buAutoNum type="romanUcPeriod"/>
            </a:pPr>
            <a:r>
              <a:rPr lang="en-US" sz="2400" dirty="0"/>
              <a:t>First link length = 0.1m</a:t>
            </a:r>
          </a:p>
          <a:p>
            <a:pPr marL="514350" indent="-514350">
              <a:buFont typeface="+mj-lt"/>
              <a:buAutoNum type="romanUcPeriod"/>
            </a:pPr>
            <a:r>
              <a:rPr lang="en-US" sz="2400" dirty="0"/>
              <a:t>Total length of all the links &gt; 1m</a:t>
            </a:r>
          </a:p>
          <a:p>
            <a:pPr marL="514350" indent="-514350">
              <a:buFont typeface="+mj-lt"/>
              <a:buAutoNum type="romanUcPeriod"/>
            </a:pPr>
            <a:r>
              <a:rPr lang="en-US" sz="2400" dirty="0"/>
              <a:t>2 adjacent prismatic joints must be perpendiculars</a:t>
            </a:r>
          </a:p>
          <a:p>
            <a:pPr marL="514350" indent="-514350">
              <a:buFont typeface="+mj-lt"/>
              <a:buAutoNum type="romanUcPeriod"/>
            </a:pPr>
            <a:r>
              <a:rPr lang="en-US" sz="2400" dirty="0"/>
              <a:t>No more than 3 prismatic joints</a:t>
            </a:r>
          </a:p>
          <a:p>
            <a:endParaRPr lang="en-US" sz="2400" dirty="0"/>
          </a:p>
        </p:txBody>
      </p:sp>
      <p:sp>
        <p:nvSpPr>
          <p:cNvPr id="4" name="Slide Number Placeholder 3"/>
          <p:cNvSpPr>
            <a:spLocks noGrp="1"/>
          </p:cNvSpPr>
          <p:nvPr>
            <p:ph type="sldNum" sz="quarter" idx="12"/>
          </p:nvPr>
        </p:nvSpPr>
        <p:spPr/>
        <p:txBody>
          <a:bodyPr/>
          <a:lstStyle/>
          <a:p>
            <a:fld id="{46F73462-4705-4A44-BBF4-96DC5AF4F7E4}" type="slidenum">
              <a:rPr lang="en-US" sz="1400" smtClean="0"/>
              <a:t>15</a:t>
            </a:fld>
            <a:endParaRPr lang="en-US" dirty="0"/>
          </a:p>
        </p:txBody>
      </p:sp>
    </p:spTree>
    <p:extLst>
      <p:ext uri="{BB962C8B-B14F-4D97-AF65-F5344CB8AC3E}">
        <p14:creationId xmlns:p14="http://schemas.microsoft.com/office/powerpoint/2010/main" val="3499067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303" y="179512"/>
            <a:ext cx="7146850" cy="1011518"/>
          </a:xfrm>
        </p:spPr>
        <p:txBody>
          <a:bodyPr>
            <a:normAutofit fontScale="90000"/>
          </a:bodyPr>
          <a:lstStyle/>
          <a:p>
            <a:pPr algn="ctr"/>
            <a:r>
              <a:rPr lang="en-US" b="1" dirty="0">
                <a:solidFill>
                  <a:schemeClr val="accent6">
                    <a:lumMod val="75000"/>
                  </a:schemeClr>
                </a:solidFill>
              </a:rPr>
              <a:t>Manipulator Optimization</a:t>
            </a:r>
            <a:r>
              <a:rPr lang="en-US" sz="3200" b="1" dirty="0">
                <a:solidFill>
                  <a:schemeClr val="accent6">
                    <a:lumMod val="75000"/>
                  </a:schemeClr>
                </a:solidFill>
              </a:rPr>
              <a:t> </a:t>
            </a:r>
            <a:r>
              <a:rPr lang="en-US" dirty="0">
                <a:solidFill>
                  <a:srgbClr val="90C226"/>
                </a:solidFill>
              </a:rPr>
              <a:t>(cnt’d)</a:t>
            </a:r>
            <a:br>
              <a:rPr lang="he-IL" dirty="0"/>
            </a:br>
            <a:endParaRPr lang="en-US" dirty="0"/>
          </a:p>
        </p:txBody>
      </p:sp>
      <p:sp>
        <p:nvSpPr>
          <p:cNvPr id="3" name="Content Placeholder 2"/>
          <p:cNvSpPr>
            <a:spLocks noGrp="1"/>
          </p:cNvSpPr>
          <p:nvPr>
            <p:ph idx="1"/>
          </p:nvPr>
        </p:nvSpPr>
        <p:spPr>
          <a:xfrm>
            <a:off x="515968" y="1002556"/>
            <a:ext cx="9367619" cy="4729524"/>
          </a:xfrm>
        </p:spPr>
        <p:txBody>
          <a:bodyPr>
            <a:normAutofit/>
          </a:bodyPr>
          <a:lstStyle/>
          <a:p>
            <a:pPr>
              <a:buFont typeface="Wingdings" panose="05000000000000000000" pitchFamily="2" charset="2"/>
              <a:buChar char="Ø"/>
            </a:pPr>
            <a:r>
              <a:rPr lang="en-US" sz="2400" dirty="0"/>
              <a:t>After the assumptions the number of combination dropped:</a:t>
            </a:r>
          </a:p>
          <a:p>
            <a:pPr marL="0" indent="0">
              <a:buNone/>
            </a:pPr>
            <a:r>
              <a:rPr lang="en-US" sz="2400" dirty="0"/>
              <a:t>     2,238,974,784</a:t>
            </a:r>
            <a:r>
              <a:rPr lang="en-US" sz="2400" b="1" dirty="0">
                <a:sym typeface="Wingdings" panose="05000000000000000000" pitchFamily="2" charset="2"/>
              </a:rPr>
              <a:t> </a:t>
            </a:r>
            <a:r>
              <a:rPr lang="en-US" sz="2400" dirty="0"/>
              <a:t>52,288,787 </a:t>
            </a:r>
            <a:r>
              <a:rPr lang="en-US" sz="2400" b="1" dirty="0"/>
              <a:t>     2 Order of magnitude </a:t>
            </a:r>
          </a:p>
          <a:p>
            <a:pPr>
              <a:buFont typeface="Wingdings" panose="05000000000000000000" pitchFamily="2" charset="2"/>
              <a:buChar char="Ø"/>
            </a:pPr>
            <a:r>
              <a:rPr lang="en-US" sz="2400" dirty="0"/>
              <a:t>Average simulation time per combination: 8.5 seconds </a:t>
            </a:r>
            <a:r>
              <a:rPr lang="en-US" sz="2400" dirty="0">
                <a:sym typeface="Wingdings" panose="05000000000000000000" pitchFamily="2" charset="2"/>
              </a:rPr>
              <a:t> over 14 years </a:t>
            </a:r>
          </a:p>
          <a:p>
            <a:pPr>
              <a:buFont typeface="Wingdings" panose="05000000000000000000" pitchFamily="2" charset="2"/>
              <a:buChar char="Ø"/>
            </a:pPr>
            <a:r>
              <a:rPr lang="en-US" sz="2400" dirty="0"/>
              <a:t>Develop optimization method that calculate in reasonable time </a:t>
            </a:r>
          </a:p>
          <a:p>
            <a:endParaRPr lang="en-US" sz="2400" dirty="0"/>
          </a:p>
        </p:txBody>
      </p:sp>
      <p:sp>
        <p:nvSpPr>
          <p:cNvPr id="4" name="Slide Number Placeholder 3"/>
          <p:cNvSpPr>
            <a:spLocks noGrp="1"/>
          </p:cNvSpPr>
          <p:nvPr>
            <p:ph type="sldNum" sz="quarter" idx="12"/>
          </p:nvPr>
        </p:nvSpPr>
        <p:spPr/>
        <p:txBody>
          <a:bodyPr/>
          <a:lstStyle/>
          <a:p>
            <a:fld id="{46F73462-4705-4A44-BBF4-96DC5AF4F7E4}" type="slidenum">
              <a:rPr lang="en-US" sz="1400" smtClean="0"/>
              <a:t>16</a:t>
            </a:fld>
            <a:endParaRPr lang="en-US" dirty="0"/>
          </a:p>
        </p:txBody>
      </p:sp>
      <p:sp>
        <p:nvSpPr>
          <p:cNvPr id="7" name="Content Placeholder 2">
            <a:extLst>
              <a:ext uri="{FF2B5EF4-FFF2-40B4-BE49-F238E27FC236}">
                <a16:creationId xmlns:a16="http://schemas.microsoft.com/office/drawing/2014/main" id="{615C1867-1C84-4157-8E60-CAF23EA7C050}"/>
              </a:ext>
            </a:extLst>
          </p:cNvPr>
          <p:cNvSpPr txBox="1">
            <a:spLocks/>
          </p:cNvSpPr>
          <p:nvPr/>
        </p:nvSpPr>
        <p:spPr>
          <a:xfrm>
            <a:off x="6054903" y="3008183"/>
            <a:ext cx="4414463" cy="3368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alibri" panose="020F0502020204030204" pitchFamily="34" charset="0"/>
              <a:buChar char="⁻"/>
            </a:pPr>
            <a:r>
              <a:rPr lang="en-US" sz="2400" dirty="0"/>
              <a:t>Simulation of manipulator arm</a:t>
            </a:r>
          </a:p>
          <a:p>
            <a:pPr>
              <a:buFont typeface="Calibri" panose="020F0502020204030204" pitchFamily="34" charset="0"/>
              <a:buChar char="⁻"/>
            </a:pPr>
            <a:r>
              <a:rPr lang="en-US" sz="2400" dirty="0"/>
              <a:t>All Links are cylindrical </a:t>
            </a:r>
          </a:p>
          <a:p>
            <a:pPr>
              <a:buFont typeface="Calibri" panose="020F0502020204030204" pitchFamily="34" charset="0"/>
              <a:buChar char="⁻"/>
            </a:pPr>
            <a:r>
              <a:rPr lang="en-US" sz="2400" dirty="0"/>
              <a:t>6 DOF</a:t>
            </a:r>
          </a:p>
          <a:p>
            <a:pPr>
              <a:buFont typeface="Calibri" panose="020F0502020204030204" pitchFamily="34" charset="0"/>
              <a:buChar char="⁻"/>
            </a:pPr>
            <a:r>
              <a:rPr lang="en-US" sz="2400" dirty="0"/>
              <a:t>R-R-R</a:t>
            </a:r>
            <a:r>
              <a:rPr lang="he-IL" sz="2400" dirty="0"/>
              <a:t>-</a:t>
            </a:r>
            <a:r>
              <a:rPr lang="en-US" sz="2400" dirty="0"/>
              <a:t>R-R-R </a:t>
            </a:r>
            <a:endParaRPr lang="he-IL" sz="2400" dirty="0"/>
          </a:p>
          <a:p>
            <a:pPr>
              <a:buFont typeface="Calibri" panose="020F0502020204030204" pitchFamily="34" charset="0"/>
              <a:buChar char="⁻"/>
            </a:pPr>
            <a:r>
              <a:rPr lang="en-US" sz="2400" dirty="0"/>
              <a:t>5 sampling points</a:t>
            </a:r>
          </a:p>
          <a:p>
            <a:pPr>
              <a:buFont typeface="Calibri" panose="020F0502020204030204" pitchFamily="34" charset="0"/>
              <a:buChar char="⁻"/>
            </a:pPr>
            <a:r>
              <a:rPr lang="en-US" sz="2400" dirty="0"/>
              <a:t>Plant – cylindrical shape </a:t>
            </a:r>
          </a:p>
          <a:p>
            <a:pPr marL="0" indent="0">
              <a:buFont typeface="Arial" panose="020B0604020202020204" pitchFamily="34" charset="0"/>
              <a:buNone/>
            </a:pPr>
            <a:endParaRPr lang="en-US" sz="2400" dirty="0"/>
          </a:p>
          <a:p>
            <a:endParaRPr lang="en-US" dirty="0"/>
          </a:p>
        </p:txBody>
      </p:sp>
    </p:spTree>
    <p:extLst>
      <p:ext uri="{BB962C8B-B14F-4D97-AF65-F5344CB8AC3E}">
        <p14:creationId xmlns:p14="http://schemas.microsoft.com/office/powerpoint/2010/main" val="1007104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767527" y="6417368"/>
            <a:ext cx="410546" cy="365125"/>
          </a:xfrm>
        </p:spPr>
        <p:txBody>
          <a:bodyPr/>
          <a:lstStyle/>
          <a:p>
            <a:fld id="{46F73462-4705-4A44-BBF4-96DC5AF4F7E4}" type="slidenum">
              <a:rPr lang="en-US" sz="1400" smtClean="0"/>
              <a:t>17</a:t>
            </a:fld>
            <a:endParaRPr lang="en-US" sz="1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45" y="4669338"/>
            <a:ext cx="4297258" cy="1864236"/>
          </a:xfrm>
          <a:prstGeom prst="rect">
            <a:avLst/>
          </a:prstGeom>
        </p:spPr>
      </p:pic>
      <p:pic>
        <p:nvPicPr>
          <p:cNvPr id="5" name="Picture 6" descr="Semel Machon greeen"/>
          <p:cNvPicPr>
            <a:picLocks noChangeAspect="1" noChangeArrowheads="1"/>
          </p:cNvPicPr>
          <p:nvPr/>
        </p:nvPicPr>
        <p:blipFill>
          <a:blip r:embed="rId4" cstate="print"/>
          <a:srcRect/>
          <a:stretch>
            <a:fillRect/>
          </a:stretch>
        </p:blipFill>
        <p:spPr bwMode="auto">
          <a:xfrm>
            <a:off x="8113829" y="4756774"/>
            <a:ext cx="1080203" cy="1395641"/>
          </a:xfrm>
          <a:prstGeom prst="rect">
            <a:avLst/>
          </a:prstGeom>
          <a:noFill/>
          <a:ln w="9525">
            <a:noFill/>
            <a:miter lim="800000"/>
            <a:headEnd/>
            <a:tailEnd/>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4394" y="4753314"/>
            <a:ext cx="1421943" cy="1399101"/>
          </a:xfrm>
          <a:prstGeom prst="rect">
            <a:avLst/>
          </a:prstGeom>
        </p:spPr>
      </p:pic>
      <p:pic>
        <p:nvPicPr>
          <p:cNvPr id="7" name="Picture 6">
            <a:extLst>
              <a:ext uri="{FF2B5EF4-FFF2-40B4-BE49-F238E27FC236}">
                <a16:creationId xmlns:a16="http://schemas.microsoft.com/office/drawing/2014/main" id="{FE5D969A-3918-4A2A-AC47-1D91FB841FA0}"/>
              </a:ext>
            </a:extLst>
          </p:cNvPr>
          <p:cNvPicPr>
            <a:picLocks noChangeAspect="1"/>
          </p:cNvPicPr>
          <p:nvPr/>
        </p:nvPicPr>
        <p:blipFill>
          <a:blip r:embed="rId6"/>
          <a:stretch>
            <a:fillRect/>
          </a:stretch>
        </p:blipFill>
        <p:spPr>
          <a:xfrm>
            <a:off x="4899542" y="2045009"/>
            <a:ext cx="1923997" cy="1093180"/>
          </a:xfrm>
          <a:prstGeom prst="rect">
            <a:avLst/>
          </a:prstGeom>
        </p:spPr>
      </p:pic>
      <p:sp>
        <p:nvSpPr>
          <p:cNvPr id="9" name="Rectangle 8"/>
          <p:cNvSpPr/>
          <p:nvPr/>
        </p:nvSpPr>
        <p:spPr>
          <a:xfrm>
            <a:off x="3834880" y="228758"/>
            <a:ext cx="3312367" cy="954107"/>
          </a:xfrm>
          <a:prstGeom prst="rect">
            <a:avLst/>
          </a:prstGeom>
        </p:spPr>
        <p:txBody>
          <a:bodyPr wrap="square">
            <a:spAutoFit/>
          </a:bodyPr>
          <a:lstStyle/>
          <a:p>
            <a:pPr algn="ctr"/>
            <a:r>
              <a:rPr lang="en-US" sz="2800" b="1" dirty="0">
                <a:solidFill>
                  <a:schemeClr val="accent6">
                    <a:lumMod val="75000"/>
                  </a:schemeClr>
                </a:solidFill>
              </a:rPr>
              <a:t>Thank You</a:t>
            </a:r>
            <a:br>
              <a:rPr lang="en-US" sz="2800" b="1" dirty="0">
                <a:solidFill>
                  <a:schemeClr val="accent6">
                    <a:lumMod val="75000"/>
                  </a:schemeClr>
                </a:solidFill>
              </a:rPr>
            </a:br>
            <a:r>
              <a:rPr lang="en-US" sz="2800" dirty="0">
                <a:solidFill>
                  <a:schemeClr val="accent6">
                    <a:lumMod val="75000"/>
                  </a:schemeClr>
                </a:solidFill>
              </a:rPr>
              <a:t>For Listening</a:t>
            </a:r>
            <a:endParaRPr lang="en-US" sz="2800" dirty="0"/>
          </a:p>
        </p:txBody>
      </p:sp>
      <p:sp>
        <p:nvSpPr>
          <p:cNvPr id="10" name="Rectangle 9"/>
          <p:cNvSpPr/>
          <p:nvPr/>
        </p:nvSpPr>
        <p:spPr>
          <a:xfrm>
            <a:off x="1250298" y="1182865"/>
            <a:ext cx="8481525" cy="584775"/>
          </a:xfrm>
          <a:prstGeom prst="rect">
            <a:avLst/>
          </a:prstGeom>
        </p:spPr>
        <p:txBody>
          <a:bodyPr wrap="square">
            <a:spAutoFit/>
          </a:bodyPr>
          <a:lstStyle/>
          <a:p>
            <a:pPr algn="ctr"/>
            <a:r>
              <a:rPr lang="en-US" sz="3200" b="1" dirty="0"/>
              <a:t>Acknowledgement: BARD grant IS-4886-16R </a:t>
            </a:r>
          </a:p>
        </p:txBody>
      </p:sp>
      <p:sp>
        <p:nvSpPr>
          <p:cNvPr id="11" name="Rectangle 10"/>
          <p:cNvSpPr/>
          <p:nvPr/>
        </p:nvSpPr>
        <p:spPr>
          <a:xfrm>
            <a:off x="2443062" y="3317491"/>
            <a:ext cx="6096000" cy="1077218"/>
          </a:xfrm>
          <a:prstGeom prst="rect">
            <a:avLst/>
          </a:prstGeom>
        </p:spPr>
        <p:txBody>
          <a:bodyPr>
            <a:spAutoFit/>
          </a:bodyPr>
          <a:lstStyle/>
          <a:p>
            <a:pPr algn="ctr"/>
            <a:r>
              <a:rPr lang="en-US" sz="3200" dirty="0">
                <a:solidFill>
                  <a:schemeClr val="accent6"/>
                </a:solidFill>
              </a:rPr>
              <a:t>Tamir Mhabary </a:t>
            </a:r>
          </a:p>
          <a:p>
            <a:pPr algn="ctr"/>
            <a:r>
              <a:rPr lang="en-US" sz="3200" b="1" dirty="0">
                <a:solidFill>
                  <a:schemeClr val="accent6"/>
                </a:solidFill>
              </a:rPr>
              <a:t>tamirm@volcani.agri.gov.il</a:t>
            </a:r>
            <a:endParaRPr lang="en-US" b="1" dirty="0">
              <a:solidFill>
                <a:schemeClr val="accent6"/>
              </a:solidFill>
            </a:endParaRPr>
          </a:p>
        </p:txBody>
      </p:sp>
    </p:spTree>
    <p:extLst>
      <p:ext uri="{BB962C8B-B14F-4D97-AF65-F5344CB8AC3E}">
        <p14:creationId xmlns:p14="http://schemas.microsoft.com/office/powerpoint/2010/main" val="399128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10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077" y="182088"/>
            <a:ext cx="8596668" cy="904799"/>
          </a:xfrm>
        </p:spPr>
        <p:txBody>
          <a:bodyPr>
            <a:normAutofit/>
          </a:bodyPr>
          <a:lstStyle/>
          <a:p>
            <a:pPr algn="ctr"/>
            <a:r>
              <a:rPr lang="en-US" sz="4800" b="1" u="sng" dirty="0">
                <a:solidFill>
                  <a:schemeClr val="accent6">
                    <a:lumMod val="50000"/>
                  </a:schemeClr>
                </a:solidFill>
              </a:rPr>
              <a:t>Problems Definition </a:t>
            </a:r>
            <a:endParaRPr lang="en-US" sz="4800" u="sng" dirty="0">
              <a:solidFill>
                <a:schemeClr val="accent6">
                  <a:lumMod val="50000"/>
                </a:schemeClr>
              </a:solidFill>
            </a:endParaRPr>
          </a:p>
        </p:txBody>
      </p:sp>
      <p:sp>
        <p:nvSpPr>
          <p:cNvPr id="3" name="Content Placeholder 2"/>
          <p:cNvSpPr>
            <a:spLocks noGrp="1"/>
          </p:cNvSpPr>
          <p:nvPr>
            <p:ph idx="1"/>
          </p:nvPr>
        </p:nvSpPr>
        <p:spPr>
          <a:xfrm>
            <a:off x="416077" y="1186973"/>
            <a:ext cx="9583329" cy="2784952"/>
          </a:xfrm>
        </p:spPr>
        <p:txBody>
          <a:bodyPr>
            <a:noAutofit/>
          </a:bodyPr>
          <a:lstStyle/>
          <a:p>
            <a:pPr>
              <a:buFont typeface="Wingdings" panose="05000000000000000000" pitchFamily="2" charset="2"/>
              <a:buChar char="Ø"/>
            </a:pPr>
            <a:r>
              <a:rPr lang="en-US" sz="2400" dirty="0"/>
              <a:t>Late detection </a:t>
            </a:r>
            <a:r>
              <a:rPr lang="en-US" sz="2400" dirty="0">
                <a:sym typeface="Wingdings" panose="05000000000000000000" pitchFamily="2" charset="2"/>
              </a:rPr>
              <a:t> </a:t>
            </a:r>
            <a:r>
              <a:rPr lang="en-US" sz="2400" dirty="0"/>
              <a:t>spreading of stresses </a:t>
            </a:r>
            <a:r>
              <a:rPr lang="en-US" sz="2400" dirty="0">
                <a:sym typeface="Wingdings" panose="05000000000000000000" pitchFamily="2" charset="2"/>
              </a:rPr>
              <a:t>irreparable</a:t>
            </a:r>
            <a:r>
              <a:rPr lang="en-US" sz="2400" dirty="0"/>
              <a:t> damage</a:t>
            </a:r>
          </a:p>
          <a:p>
            <a:pPr>
              <a:buFont typeface="Wingdings" panose="05000000000000000000" pitchFamily="2" charset="2"/>
              <a:buChar char="Ø"/>
            </a:pPr>
            <a:r>
              <a:rPr lang="en-US" sz="2400" dirty="0"/>
              <a:t>Overdose use of nutrients, pesticides and fertilizers</a:t>
            </a:r>
          </a:p>
          <a:p>
            <a:pPr>
              <a:buFont typeface="Wingdings" panose="05000000000000000000" pitchFamily="2" charset="2"/>
              <a:buChar char="Ø"/>
            </a:pPr>
            <a:r>
              <a:rPr lang="en-US" sz="2400" dirty="0"/>
              <a:t>Manual monitoring: </a:t>
            </a:r>
          </a:p>
          <a:p>
            <a:pPr marL="0" indent="0">
              <a:buNone/>
            </a:pPr>
            <a:r>
              <a:rPr lang="en-US" sz="2400" dirty="0"/>
              <a:t>      - </a:t>
            </a:r>
            <a:r>
              <a:rPr lang="he-IL" sz="2400" dirty="0"/>
              <a:t> </a:t>
            </a:r>
            <a:r>
              <a:rPr lang="en-US" sz="2400" dirty="0"/>
              <a:t>20 km per day</a:t>
            </a:r>
          </a:p>
          <a:p>
            <a:pPr marL="0" indent="0">
              <a:buNone/>
            </a:pPr>
            <a:r>
              <a:rPr lang="en-US" sz="2400" dirty="0"/>
              <a:t>      -  Low resolution</a:t>
            </a:r>
          </a:p>
          <a:p>
            <a:pPr marL="0" indent="0">
              <a:buNone/>
            </a:pPr>
            <a:r>
              <a:rPr lang="en-US" sz="2400" dirty="0"/>
              <a:t>      -  Low frequency </a:t>
            </a:r>
          </a:p>
        </p:txBody>
      </p:sp>
      <p:sp>
        <p:nvSpPr>
          <p:cNvPr id="6" name="Slide Number Placeholder 5"/>
          <p:cNvSpPr>
            <a:spLocks noGrp="1"/>
          </p:cNvSpPr>
          <p:nvPr>
            <p:ph type="sldNum" sz="quarter" idx="12"/>
          </p:nvPr>
        </p:nvSpPr>
        <p:spPr/>
        <p:txBody>
          <a:bodyPr/>
          <a:lstStyle/>
          <a:p>
            <a:fld id="{46F73462-4705-4A44-BBF4-96DC5AF4F7E4}" type="slidenum">
              <a:rPr lang="en-US" sz="1400" smtClean="0"/>
              <a:t>2</a:t>
            </a:fld>
            <a:endParaRPr lang="en-US" sz="1400" dirty="0"/>
          </a:p>
        </p:txBody>
      </p:sp>
    </p:spTree>
    <p:extLst>
      <p:ext uri="{BB962C8B-B14F-4D97-AF65-F5344CB8AC3E}">
        <p14:creationId xmlns:p14="http://schemas.microsoft.com/office/powerpoint/2010/main" val="1059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9434"/>
            <a:ext cx="8596668" cy="972002"/>
          </a:xfrm>
        </p:spPr>
        <p:txBody>
          <a:bodyPr>
            <a:normAutofit/>
          </a:bodyPr>
          <a:lstStyle/>
          <a:p>
            <a:pPr algn="ctr"/>
            <a:r>
              <a:rPr lang="en-US" sz="4800" b="1" u="sng" dirty="0">
                <a:solidFill>
                  <a:schemeClr val="accent6">
                    <a:lumMod val="50000"/>
                  </a:schemeClr>
                </a:solidFill>
              </a:rPr>
              <a:t>Research Objectives </a:t>
            </a:r>
          </a:p>
        </p:txBody>
      </p:sp>
      <p:sp>
        <p:nvSpPr>
          <p:cNvPr id="3" name="Content Placeholder 2"/>
          <p:cNvSpPr>
            <a:spLocks noGrp="1"/>
          </p:cNvSpPr>
          <p:nvPr>
            <p:ph idx="1"/>
          </p:nvPr>
        </p:nvSpPr>
        <p:spPr>
          <a:xfrm>
            <a:off x="476250" y="1027407"/>
            <a:ext cx="9161236" cy="1870337"/>
          </a:xfrm>
        </p:spPr>
        <p:txBody>
          <a:bodyPr>
            <a:normAutofit fontScale="92500" lnSpcReduction="10000"/>
          </a:bodyPr>
          <a:lstStyle/>
          <a:p>
            <a:pPr>
              <a:lnSpc>
                <a:spcPct val="120000"/>
              </a:lnSpc>
              <a:buFont typeface="Wingdings" panose="05000000000000000000" pitchFamily="2" charset="2"/>
              <a:buChar char="Ø"/>
            </a:pPr>
            <a:r>
              <a:rPr lang="en-US" sz="2600" dirty="0"/>
              <a:t>Develop a non-destructive HRI collaborative platform for inspection of biotic and abiotic stresses in greenhouse specialty crops</a:t>
            </a:r>
          </a:p>
          <a:p>
            <a:pPr>
              <a:buFont typeface="Wingdings" panose="05000000000000000000" pitchFamily="2" charset="2"/>
              <a:buChar char="Ø"/>
            </a:pPr>
            <a:r>
              <a:rPr lang="en-US" sz="2600" dirty="0"/>
              <a:t>Early detection of stresses and spreading prevention</a:t>
            </a:r>
          </a:p>
          <a:p>
            <a:pPr>
              <a:buFont typeface="Wingdings" panose="05000000000000000000" pitchFamily="2" charset="2"/>
              <a:buChar char="Ø"/>
            </a:pPr>
            <a:r>
              <a:rPr lang="en-US" sz="2600" dirty="0"/>
              <a:t>Discover anomalies in the crop</a:t>
            </a:r>
          </a:p>
          <a:p>
            <a:endParaRPr lang="en-US" dirty="0">
              <a:solidFill>
                <a:schemeClr val="tx1"/>
              </a:solidFill>
            </a:endParaRPr>
          </a:p>
          <a:p>
            <a:endParaRPr lang="en-US" dirty="0"/>
          </a:p>
        </p:txBody>
      </p:sp>
      <p:sp>
        <p:nvSpPr>
          <p:cNvPr id="5" name="Slide Number Placeholder 4"/>
          <p:cNvSpPr>
            <a:spLocks noGrp="1"/>
          </p:cNvSpPr>
          <p:nvPr>
            <p:ph type="sldNum" sz="quarter" idx="12"/>
          </p:nvPr>
        </p:nvSpPr>
        <p:spPr/>
        <p:txBody>
          <a:bodyPr/>
          <a:lstStyle/>
          <a:p>
            <a:fld id="{46F73462-4705-4A44-BBF4-96DC5AF4F7E4}" type="slidenum">
              <a:rPr lang="en-US" sz="1400" smtClean="0"/>
              <a:t>3</a:t>
            </a:fld>
            <a:endParaRPr lang="en-US" sz="1400" dirty="0"/>
          </a:p>
        </p:txBody>
      </p:sp>
    </p:spTree>
    <p:extLst>
      <p:ext uri="{BB962C8B-B14F-4D97-AF65-F5344CB8AC3E}">
        <p14:creationId xmlns:p14="http://schemas.microsoft.com/office/powerpoint/2010/main" val="157835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418" y="210822"/>
            <a:ext cx="8596668" cy="938447"/>
          </a:xfrm>
        </p:spPr>
        <p:txBody>
          <a:bodyPr>
            <a:normAutofit/>
          </a:bodyPr>
          <a:lstStyle/>
          <a:p>
            <a:pPr algn="ctr"/>
            <a:r>
              <a:rPr lang="en-US" sz="4800" b="1" u="sng" dirty="0">
                <a:solidFill>
                  <a:schemeClr val="accent6">
                    <a:lumMod val="50000"/>
                  </a:schemeClr>
                </a:solidFill>
              </a:rPr>
              <a:t>BARD</a:t>
            </a:r>
            <a:r>
              <a:rPr lang="en-US" b="1" u="sng" dirty="0">
                <a:solidFill>
                  <a:schemeClr val="accent6">
                    <a:lumMod val="50000"/>
                  </a:schemeClr>
                </a:solidFill>
              </a:rPr>
              <a:t> </a:t>
            </a:r>
            <a:r>
              <a:rPr lang="en-US" sz="4800" b="1" u="sng" dirty="0">
                <a:solidFill>
                  <a:schemeClr val="accent6">
                    <a:lumMod val="50000"/>
                  </a:schemeClr>
                </a:solidFill>
              </a:rPr>
              <a:t>Project</a:t>
            </a:r>
            <a:endParaRPr lang="en-US" b="1" u="sng" dirty="0">
              <a:solidFill>
                <a:schemeClr val="accent6">
                  <a:lumMod val="50000"/>
                </a:schemeClr>
              </a:solidFill>
            </a:endParaRPr>
          </a:p>
        </p:txBody>
      </p:sp>
      <p:sp>
        <p:nvSpPr>
          <p:cNvPr id="82" name="Slide Number Placeholder 81"/>
          <p:cNvSpPr>
            <a:spLocks noGrp="1"/>
          </p:cNvSpPr>
          <p:nvPr>
            <p:ph type="sldNum" sz="quarter" idx="12"/>
          </p:nvPr>
        </p:nvSpPr>
        <p:spPr/>
        <p:txBody>
          <a:bodyPr/>
          <a:lstStyle/>
          <a:p>
            <a:fld id="{46F73462-4705-4A44-BBF4-96DC5AF4F7E4}" type="slidenum">
              <a:rPr lang="en-US" sz="1400" smtClean="0"/>
              <a:t>4</a:t>
            </a:fld>
            <a:endParaRPr lang="en-US" sz="1400" dirty="0"/>
          </a:p>
        </p:txBody>
      </p:sp>
      <p:grpSp>
        <p:nvGrpSpPr>
          <p:cNvPr id="22" name="Group 21">
            <a:extLst>
              <a:ext uri="{FF2B5EF4-FFF2-40B4-BE49-F238E27FC236}">
                <a16:creationId xmlns:a16="http://schemas.microsoft.com/office/drawing/2014/main" id="{FE7BAA46-BBCF-46DC-B2C7-0217B1AC5218}"/>
              </a:ext>
            </a:extLst>
          </p:cNvPr>
          <p:cNvGrpSpPr/>
          <p:nvPr/>
        </p:nvGrpSpPr>
        <p:grpSpPr>
          <a:xfrm>
            <a:off x="169133" y="1149269"/>
            <a:ext cx="9888816" cy="5469843"/>
            <a:chOff x="317368" y="1572633"/>
            <a:chExt cx="9712005" cy="5220647"/>
          </a:xfrm>
        </p:grpSpPr>
        <p:sp>
          <p:nvSpPr>
            <p:cNvPr id="50" name="Rectangle 49"/>
            <p:cNvSpPr/>
            <p:nvPr/>
          </p:nvSpPr>
          <p:spPr>
            <a:xfrm>
              <a:off x="4146699" y="5204566"/>
              <a:ext cx="2057429" cy="158871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400" dirty="0"/>
                <a:t>Robotic Inspection System</a:t>
              </a:r>
            </a:p>
          </p:txBody>
        </p:sp>
        <p:grpSp>
          <p:nvGrpSpPr>
            <p:cNvPr id="21" name="Group 20">
              <a:extLst>
                <a:ext uri="{FF2B5EF4-FFF2-40B4-BE49-F238E27FC236}">
                  <a16:creationId xmlns:a16="http://schemas.microsoft.com/office/drawing/2014/main" id="{20CD687F-180F-485F-8CCC-A5D9DC543F10}"/>
                </a:ext>
              </a:extLst>
            </p:cNvPr>
            <p:cNvGrpSpPr/>
            <p:nvPr/>
          </p:nvGrpSpPr>
          <p:grpSpPr>
            <a:xfrm>
              <a:off x="317368" y="1572633"/>
              <a:ext cx="9712005" cy="4426290"/>
              <a:chOff x="317368" y="1572633"/>
              <a:chExt cx="9712005" cy="4426290"/>
            </a:xfrm>
          </p:grpSpPr>
          <p:sp>
            <p:nvSpPr>
              <p:cNvPr id="5" name="Rounded Rectangle 4"/>
              <p:cNvSpPr/>
              <p:nvPr/>
            </p:nvSpPr>
            <p:spPr>
              <a:xfrm>
                <a:off x="7410378" y="1572633"/>
                <a:ext cx="2140085" cy="101167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dirty="0"/>
                  <a:t>Volcani</a:t>
                </a:r>
              </a:p>
            </p:txBody>
          </p:sp>
          <p:sp>
            <p:nvSpPr>
              <p:cNvPr id="43" name="Rectangle 42"/>
              <p:cNvSpPr/>
              <p:nvPr/>
            </p:nvSpPr>
            <p:spPr>
              <a:xfrm>
                <a:off x="6942252" y="2913096"/>
                <a:ext cx="3087121" cy="197917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a:t>
                </a:r>
                <a:r>
                  <a:rPr lang="en-US" sz="2400" dirty="0"/>
                  <a:t>Develop autonomous robotic platform</a:t>
                </a:r>
              </a:p>
              <a:p>
                <a:pPr algn="ctr"/>
                <a:r>
                  <a:rPr lang="en-US" sz="2400" dirty="0"/>
                  <a:t>-Human Robot Interaction</a:t>
                </a:r>
              </a:p>
              <a:p>
                <a:pPr algn="ctr"/>
                <a:r>
                  <a:rPr lang="en-US" sz="2400" dirty="0"/>
                  <a:t>-System Integration</a:t>
                </a:r>
              </a:p>
            </p:txBody>
          </p:sp>
          <p:grpSp>
            <p:nvGrpSpPr>
              <p:cNvPr id="20" name="Group 19">
                <a:extLst>
                  <a:ext uri="{FF2B5EF4-FFF2-40B4-BE49-F238E27FC236}">
                    <a16:creationId xmlns:a16="http://schemas.microsoft.com/office/drawing/2014/main" id="{9ED56BDA-08B5-4434-A8B8-38A372D88E58}"/>
                  </a:ext>
                </a:extLst>
              </p:cNvPr>
              <p:cNvGrpSpPr/>
              <p:nvPr/>
            </p:nvGrpSpPr>
            <p:grpSpPr>
              <a:xfrm>
                <a:off x="317368" y="1572633"/>
                <a:ext cx="8168445" cy="4426290"/>
                <a:chOff x="317368" y="1572633"/>
                <a:chExt cx="8168445" cy="4426290"/>
              </a:xfrm>
            </p:grpSpPr>
            <p:sp>
              <p:nvSpPr>
                <p:cNvPr id="4" name="Rounded Rectangle 3"/>
                <p:cNvSpPr/>
                <p:nvPr/>
              </p:nvSpPr>
              <p:spPr>
                <a:xfrm>
                  <a:off x="780060" y="1572633"/>
                  <a:ext cx="2140085" cy="101167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dirty="0"/>
                    <a:t>UMD</a:t>
                  </a:r>
                </a:p>
              </p:txBody>
            </p:sp>
            <p:sp>
              <p:nvSpPr>
                <p:cNvPr id="6" name="Rounded Rectangle 5"/>
                <p:cNvSpPr/>
                <p:nvPr/>
              </p:nvSpPr>
              <p:spPr>
                <a:xfrm>
                  <a:off x="4113200" y="1578036"/>
                  <a:ext cx="2140085" cy="101167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dirty="0"/>
                    <a:t>PU</a:t>
                  </a:r>
                </a:p>
              </p:txBody>
            </p:sp>
            <p:sp>
              <p:nvSpPr>
                <p:cNvPr id="16" name="Rectangle 15"/>
                <p:cNvSpPr/>
                <p:nvPr/>
              </p:nvSpPr>
              <p:spPr>
                <a:xfrm>
                  <a:off x="317368" y="2932548"/>
                  <a:ext cx="3089294" cy="197917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400" dirty="0"/>
                    <a:t>Develop early diseases detection algorithm </a:t>
                  </a:r>
                </a:p>
              </p:txBody>
            </p:sp>
            <p:sp>
              <p:nvSpPr>
                <p:cNvPr id="17" name="Rectangle 16"/>
                <p:cNvSpPr/>
                <p:nvPr/>
              </p:nvSpPr>
              <p:spPr>
                <a:xfrm>
                  <a:off x="3633425" y="2932548"/>
                  <a:ext cx="3089294" cy="197917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400" dirty="0"/>
                    <a:t>-Develop diseases spreading prediction algorithm</a:t>
                  </a:r>
                </a:p>
                <a:p>
                  <a:pPr marL="285750" indent="-285750" algn="ctr">
                    <a:buFontTx/>
                    <a:buChar char="-"/>
                  </a:pPr>
                  <a:r>
                    <a:rPr lang="en-US" sz="2400" dirty="0"/>
                    <a:t>Collaborative Control</a:t>
                  </a:r>
                </a:p>
                <a:p>
                  <a:pPr algn="ctr"/>
                  <a:r>
                    <a:rPr lang="en-US" sz="2400" dirty="0"/>
                    <a:t>guide robotic system </a:t>
                  </a:r>
                </a:p>
              </p:txBody>
            </p:sp>
            <p:cxnSp>
              <p:nvCxnSpPr>
                <p:cNvPr id="45" name="Elbow Connector 44"/>
                <p:cNvCxnSpPr>
                  <a:cxnSpLocks/>
                  <a:stCxn id="16" idx="2"/>
                  <a:endCxn id="50" idx="1"/>
                </p:cNvCxnSpPr>
                <p:nvPr/>
              </p:nvCxnSpPr>
              <p:spPr>
                <a:xfrm rot="16200000" flipH="1">
                  <a:off x="2460759" y="4312981"/>
                  <a:ext cx="1087198" cy="2284684"/>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7" name="Elbow Connector 46"/>
                <p:cNvCxnSpPr>
                  <a:cxnSpLocks/>
                  <a:stCxn id="43" idx="2"/>
                  <a:endCxn id="50" idx="3"/>
                </p:cNvCxnSpPr>
                <p:nvPr/>
              </p:nvCxnSpPr>
              <p:spPr>
                <a:xfrm rot="5400000">
                  <a:off x="6791645" y="4304755"/>
                  <a:ext cx="1106651" cy="2281685"/>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5" name="Straight Arrow Connector 54"/>
                <p:cNvCxnSpPr>
                  <a:cxnSpLocks/>
                  <a:stCxn id="17" idx="2"/>
                  <a:endCxn id="50" idx="0"/>
                </p:cNvCxnSpPr>
                <p:nvPr/>
              </p:nvCxnSpPr>
              <p:spPr>
                <a:xfrm flipH="1">
                  <a:off x="5175414" y="4911725"/>
                  <a:ext cx="2658" cy="2928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5" name="Straight Arrow Connector 64"/>
                <p:cNvCxnSpPr>
                  <a:cxnSpLocks/>
                  <a:stCxn id="4" idx="2"/>
                  <a:endCxn id="16" idx="0"/>
                </p:cNvCxnSpPr>
                <p:nvPr/>
              </p:nvCxnSpPr>
              <p:spPr>
                <a:xfrm>
                  <a:off x="1850103" y="2584309"/>
                  <a:ext cx="11912" cy="34823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Straight Arrow Connector 68"/>
                <p:cNvCxnSpPr>
                  <a:cxnSpLocks/>
                  <a:stCxn id="6" idx="2"/>
                  <a:endCxn id="17" idx="0"/>
                </p:cNvCxnSpPr>
                <p:nvPr/>
              </p:nvCxnSpPr>
              <p:spPr>
                <a:xfrm flipH="1">
                  <a:off x="5178072" y="2589712"/>
                  <a:ext cx="5171" cy="3428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2" name="Straight Arrow Connector 71"/>
                <p:cNvCxnSpPr>
                  <a:cxnSpLocks/>
                  <a:stCxn id="5" idx="2"/>
                  <a:endCxn id="43" idx="0"/>
                </p:cNvCxnSpPr>
                <p:nvPr/>
              </p:nvCxnSpPr>
              <p:spPr>
                <a:xfrm>
                  <a:off x="8480420" y="2584309"/>
                  <a:ext cx="5393" cy="32878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grpSp>
    </p:spTree>
    <p:extLst>
      <p:ext uri="{BB962C8B-B14F-4D97-AF65-F5344CB8AC3E}">
        <p14:creationId xmlns:p14="http://schemas.microsoft.com/office/powerpoint/2010/main" val="60515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008" y="-2608"/>
            <a:ext cx="8596668" cy="1320800"/>
          </a:xfrm>
        </p:spPr>
        <p:txBody>
          <a:bodyPr>
            <a:normAutofit/>
          </a:bodyPr>
          <a:lstStyle/>
          <a:p>
            <a:pPr algn="ctr"/>
            <a:r>
              <a:rPr lang="en-US" sz="4800" b="1" u="sng" dirty="0">
                <a:solidFill>
                  <a:schemeClr val="accent6">
                    <a:lumMod val="50000"/>
                  </a:schemeClr>
                </a:solidFill>
              </a:rPr>
              <a:t>Concept of Operation</a:t>
            </a:r>
          </a:p>
        </p:txBody>
      </p:sp>
      <p:sp>
        <p:nvSpPr>
          <p:cNvPr id="5" name="Slide Number Placeholder 4"/>
          <p:cNvSpPr>
            <a:spLocks noGrp="1"/>
          </p:cNvSpPr>
          <p:nvPr>
            <p:ph type="sldNum" sz="quarter" idx="12"/>
          </p:nvPr>
        </p:nvSpPr>
        <p:spPr/>
        <p:txBody>
          <a:bodyPr/>
          <a:lstStyle/>
          <a:p>
            <a:fld id="{46F73462-4705-4A44-BBF4-96DC5AF4F7E4}" type="slidenum">
              <a:rPr lang="en-US" sz="1400" smtClean="0"/>
              <a:t>5</a:t>
            </a:fld>
            <a:endParaRPr lang="en-US" sz="1400" dirty="0"/>
          </a:p>
        </p:txBody>
      </p:sp>
      <p:sp>
        <p:nvSpPr>
          <p:cNvPr id="4" name="Rectangle 3"/>
          <p:cNvSpPr/>
          <p:nvPr/>
        </p:nvSpPr>
        <p:spPr>
          <a:xfrm>
            <a:off x="4495807" y="1526402"/>
            <a:ext cx="1552575" cy="1143000"/>
          </a:xfrm>
          <a:prstGeom prst="rect">
            <a:avLst/>
          </a:prstGeom>
        </p:spPr>
        <p:style>
          <a:lnRef idx="1">
            <a:schemeClr val="accent6"/>
          </a:lnRef>
          <a:fillRef idx="3">
            <a:schemeClr val="accent6"/>
          </a:fillRef>
          <a:effectRef idx="2">
            <a:schemeClr val="accent6"/>
          </a:effectRef>
          <a:fontRef idx="minor">
            <a:schemeClr val="lt1"/>
          </a:fontRef>
        </p:style>
        <p:txBody>
          <a:bodyPr rtlCol="1" anchor="ctr"/>
          <a:lstStyle/>
          <a:p>
            <a:pPr algn="ctr"/>
            <a:r>
              <a:rPr lang="en-US" sz="2800" dirty="0">
                <a:solidFill>
                  <a:schemeClr val="bg1"/>
                </a:solidFill>
              </a:rPr>
              <a:t>Volcani</a:t>
            </a:r>
            <a:endParaRPr lang="he-IL" sz="2800" dirty="0">
              <a:solidFill>
                <a:schemeClr val="bg1"/>
              </a:solidFill>
            </a:endParaRPr>
          </a:p>
        </p:txBody>
      </p:sp>
      <p:sp>
        <p:nvSpPr>
          <p:cNvPr id="8" name="Rectangle 7"/>
          <p:cNvSpPr/>
          <p:nvPr/>
        </p:nvSpPr>
        <p:spPr>
          <a:xfrm>
            <a:off x="8377245" y="4215002"/>
            <a:ext cx="1552575" cy="1143000"/>
          </a:xfrm>
          <a:prstGeom prst="rect">
            <a:avLst/>
          </a:prstGeom>
        </p:spPr>
        <p:style>
          <a:lnRef idx="0">
            <a:schemeClr val="accent6"/>
          </a:lnRef>
          <a:fillRef idx="3">
            <a:schemeClr val="accent6"/>
          </a:fillRef>
          <a:effectRef idx="3">
            <a:schemeClr val="accent6"/>
          </a:effectRef>
          <a:fontRef idx="minor">
            <a:schemeClr val="lt1"/>
          </a:fontRef>
        </p:style>
        <p:txBody>
          <a:bodyPr rtlCol="1" anchor="ctr"/>
          <a:lstStyle/>
          <a:p>
            <a:pPr algn="ctr"/>
            <a:r>
              <a:rPr lang="en-US" sz="2800" dirty="0">
                <a:solidFill>
                  <a:schemeClr val="bg1"/>
                </a:solidFill>
              </a:rPr>
              <a:t>PU</a:t>
            </a:r>
            <a:endParaRPr lang="he-IL" sz="2800" dirty="0">
              <a:solidFill>
                <a:schemeClr val="bg1"/>
              </a:solidFill>
            </a:endParaRPr>
          </a:p>
        </p:txBody>
      </p:sp>
      <p:sp>
        <p:nvSpPr>
          <p:cNvPr id="19" name="Rectangle 18"/>
          <p:cNvSpPr/>
          <p:nvPr/>
        </p:nvSpPr>
        <p:spPr>
          <a:xfrm>
            <a:off x="614368" y="4229479"/>
            <a:ext cx="1552575" cy="1143000"/>
          </a:xfrm>
          <a:prstGeom prst="rect">
            <a:avLst/>
          </a:prstGeom>
        </p:spPr>
        <p:style>
          <a:lnRef idx="1">
            <a:schemeClr val="accent6"/>
          </a:lnRef>
          <a:fillRef idx="3">
            <a:schemeClr val="accent6"/>
          </a:fillRef>
          <a:effectRef idx="2">
            <a:schemeClr val="accent6"/>
          </a:effectRef>
          <a:fontRef idx="minor">
            <a:schemeClr val="lt1"/>
          </a:fontRef>
        </p:style>
        <p:txBody>
          <a:bodyPr rtlCol="1" anchor="ctr"/>
          <a:lstStyle/>
          <a:p>
            <a:pPr algn="ctr"/>
            <a:r>
              <a:rPr lang="en-US" sz="2800" dirty="0">
                <a:solidFill>
                  <a:schemeClr val="bg1"/>
                </a:solidFill>
              </a:rPr>
              <a:t>UMD</a:t>
            </a:r>
            <a:endParaRPr lang="he-IL" sz="2800" dirty="0">
              <a:solidFill>
                <a:schemeClr val="bg1"/>
              </a:solidFill>
            </a:endParaRPr>
          </a:p>
        </p:txBody>
      </p:sp>
      <p:sp>
        <p:nvSpPr>
          <p:cNvPr id="12" name="Rectangle 11"/>
          <p:cNvSpPr/>
          <p:nvPr/>
        </p:nvSpPr>
        <p:spPr>
          <a:xfrm rot="19536564">
            <a:off x="1352393" y="2673550"/>
            <a:ext cx="3091191" cy="461665"/>
          </a:xfrm>
          <a:prstGeom prst="rect">
            <a:avLst/>
          </a:prstGeom>
        </p:spPr>
        <p:txBody>
          <a:bodyPr wrap="square">
            <a:spAutoFit/>
          </a:bodyPr>
          <a:lstStyle/>
          <a:p>
            <a:pPr algn="ctr" rtl="1"/>
            <a:r>
              <a:rPr lang="en-US" sz="2400" dirty="0"/>
              <a:t>Multi Spectral Image </a:t>
            </a:r>
          </a:p>
        </p:txBody>
      </p:sp>
      <p:cxnSp>
        <p:nvCxnSpPr>
          <p:cNvPr id="23" name="Straight Arrow Connector 22"/>
          <p:cNvCxnSpPr>
            <a:cxnSpLocks/>
          </p:cNvCxnSpPr>
          <p:nvPr/>
        </p:nvCxnSpPr>
        <p:spPr>
          <a:xfrm>
            <a:off x="6063494" y="2431585"/>
            <a:ext cx="2828101" cy="17978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a:cxnSpLocks/>
            <a:endCxn id="4" idx="3"/>
          </p:cNvCxnSpPr>
          <p:nvPr/>
        </p:nvCxnSpPr>
        <p:spPr>
          <a:xfrm flipH="1" flipV="1">
            <a:off x="6048382" y="2097902"/>
            <a:ext cx="3500438" cy="211710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Rectangle 21"/>
          <p:cNvSpPr/>
          <p:nvPr/>
        </p:nvSpPr>
        <p:spPr>
          <a:xfrm rot="1938440">
            <a:off x="6338297" y="3095071"/>
            <a:ext cx="1362873" cy="461665"/>
          </a:xfrm>
          <a:prstGeom prst="rect">
            <a:avLst/>
          </a:prstGeom>
        </p:spPr>
        <p:txBody>
          <a:bodyPr wrap="none">
            <a:spAutoFit/>
          </a:bodyPr>
          <a:lstStyle/>
          <a:p>
            <a:pPr algn="ctr"/>
            <a:r>
              <a:rPr lang="en-US" sz="2400" dirty="0"/>
              <a:t>Location</a:t>
            </a:r>
            <a:endParaRPr lang="he-IL" sz="2400" dirty="0"/>
          </a:p>
        </p:txBody>
      </p:sp>
      <p:sp>
        <p:nvSpPr>
          <p:cNvPr id="29" name="Rectangle 28"/>
          <p:cNvSpPr/>
          <p:nvPr/>
        </p:nvSpPr>
        <p:spPr>
          <a:xfrm rot="1892251">
            <a:off x="6372527" y="2699653"/>
            <a:ext cx="2996334" cy="461665"/>
          </a:xfrm>
          <a:prstGeom prst="rect">
            <a:avLst/>
          </a:prstGeom>
        </p:spPr>
        <p:txBody>
          <a:bodyPr wrap="none">
            <a:spAutoFit/>
          </a:bodyPr>
          <a:lstStyle/>
          <a:p>
            <a:pPr algn="ctr"/>
            <a:r>
              <a:rPr lang="en-US" sz="2400" dirty="0"/>
              <a:t>New Sampling Point </a:t>
            </a:r>
            <a:endParaRPr lang="he-IL" sz="2400" dirty="0"/>
          </a:p>
        </p:txBody>
      </p:sp>
      <p:cxnSp>
        <p:nvCxnSpPr>
          <p:cNvPr id="44" name="Straight Arrow Connector 43"/>
          <p:cNvCxnSpPr>
            <a:stCxn id="4" idx="1"/>
            <a:endCxn id="19" idx="0"/>
          </p:cNvCxnSpPr>
          <p:nvPr/>
        </p:nvCxnSpPr>
        <p:spPr>
          <a:xfrm flipH="1">
            <a:off x="1390656" y="2097902"/>
            <a:ext cx="3105151" cy="213157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2166943" y="4843149"/>
            <a:ext cx="6210304"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1" name="Rectangle 50"/>
          <p:cNvSpPr/>
          <p:nvPr/>
        </p:nvSpPr>
        <p:spPr>
          <a:xfrm>
            <a:off x="3641277" y="4357902"/>
            <a:ext cx="3261633" cy="461665"/>
          </a:xfrm>
          <a:prstGeom prst="rect">
            <a:avLst/>
          </a:prstGeom>
        </p:spPr>
        <p:txBody>
          <a:bodyPr wrap="square">
            <a:spAutoFit/>
          </a:bodyPr>
          <a:lstStyle/>
          <a:p>
            <a:pPr algn="ctr" rtl="1"/>
            <a:r>
              <a:rPr lang="en-US" sz="2400" dirty="0"/>
              <a:t>Disease Emergence </a:t>
            </a:r>
          </a:p>
        </p:txBody>
      </p:sp>
      <p:sp>
        <p:nvSpPr>
          <p:cNvPr id="3" name="Rectangle 2"/>
          <p:cNvSpPr/>
          <p:nvPr/>
        </p:nvSpPr>
        <p:spPr>
          <a:xfrm>
            <a:off x="4588253" y="2621813"/>
            <a:ext cx="1367682" cy="769441"/>
          </a:xfrm>
          <a:prstGeom prst="rect">
            <a:avLst/>
          </a:prstGeom>
        </p:spPr>
        <p:txBody>
          <a:bodyPr wrap="none">
            <a:spAutoFit/>
          </a:bodyPr>
          <a:lstStyle/>
          <a:p>
            <a:pPr algn="ctr"/>
            <a:r>
              <a:rPr lang="en-US" sz="2200" dirty="0"/>
              <a:t>Robotic</a:t>
            </a:r>
          </a:p>
          <a:p>
            <a:pPr algn="ctr"/>
            <a:r>
              <a:rPr lang="en-US" sz="2200" dirty="0"/>
              <a:t> platform</a:t>
            </a:r>
          </a:p>
        </p:txBody>
      </p:sp>
      <p:sp>
        <p:nvSpPr>
          <p:cNvPr id="6" name="Rectangle 5"/>
          <p:cNvSpPr/>
          <p:nvPr/>
        </p:nvSpPr>
        <p:spPr>
          <a:xfrm>
            <a:off x="712386" y="5346978"/>
            <a:ext cx="1367939" cy="769441"/>
          </a:xfrm>
          <a:prstGeom prst="rect">
            <a:avLst/>
          </a:prstGeom>
        </p:spPr>
        <p:txBody>
          <a:bodyPr wrap="none">
            <a:spAutoFit/>
          </a:bodyPr>
          <a:lstStyle/>
          <a:p>
            <a:pPr algn="ctr"/>
            <a:r>
              <a:rPr lang="en-US" sz="2200" dirty="0"/>
              <a:t>Detection </a:t>
            </a:r>
          </a:p>
          <a:p>
            <a:pPr algn="ctr"/>
            <a:r>
              <a:rPr lang="en-US" sz="2200" dirty="0"/>
              <a:t>algorithm </a:t>
            </a:r>
          </a:p>
        </p:txBody>
      </p:sp>
      <p:sp>
        <p:nvSpPr>
          <p:cNvPr id="7" name="Rectangle 6"/>
          <p:cNvSpPr/>
          <p:nvPr/>
        </p:nvSpPr>
        <p:spPr>
          <a:xfrm>
            <a:off x="8456238" y="5334585"/>
            <a:ext cx="1394588" cy="769441"/>
          </a:xfrm>
          <a:prstGeom prst="rect">
            <a:avLst/>
          </a:prstGeom>
        </p:spPr>
        <p:txBody>
          <a:bodyPr wrap="square">
            <a:spAutoFit/>
          </a:bodyPr>
          <a:lstStyle/>
          <a:p>
            <a:pPr algn="ctr"/>
            <a:r>
              <a:rPr lang="en-US" sz="2200" dirty="0"/>
              <a:t>Spreading</a:t>
            </a:r>
          </a:p>
          <a:p>
            <a:pPr algn="ctr"/>
            <a:r>
              <a:rPr lang="en-US" sz="2200" dirty="0"/>
              <a:t>algorithm </a:t>
            </a:r>
          </a:p>
        </p:txBody>
      </p:sp>
    </p:spTree>
    <p:extLst>
      <p:ext uri="{BB962C8B-B14F-4D97-AF65-F5344CB8AC3E}">
        <p14:creationId xmlns:p14="http://schemas.microsoft.com/office/powerpoint/2010/main" val="1381296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AED284B-A5E1-4BBD-A828-36F91A4D10CE}"/>
              </a:ext>
            </a:extLst>
          </p:cNvPr>
          <p:cNvSpPr>
            <a:spLocks noGrp="1"/>
          </p:cNvSpPr>
          <p:nvPr>
            <p:ph type="title"/>
          </p:nvPr>
        </p:nvSpPr>
        <p:spPr>
          <a:xfrm>
            <a:off x="-517049" y="-133743"/>
            <a:ext cx="3764102" cy="893511"/>
          </a:xfrm>
        </p:spPr>
        <p:txBody>
          <a:bodyPr>
            <a:noAutofit/>
          </a:bodyPr>
          <a:lstStyle/>
          <a:p>
            <a:pPr algn="ctr"/>
            <a:r>
              <a:rPr lang="en-US" sz="3600" dirty="0">
                <a:solidFill>
                  <a:schemeClr val="accent6">
                    <a:lumMod val="50000"/>
                  </a:schemeClr>
                </a:solidFill>
              </a:rPr>
              <a:t>Experiments</a:t>
            </a:r>
          </a:p>
        </p:txBody>
      </p:sp>
      <p:sp>
        <p:nvSpPr>
          <p:cNvPr id="9" name="Content Placeholder 2">
            <a:extLst>
              <a:ext uri="{FF2B5EF4-FFF2-40B4-BE49-F238E27FC236}">
                <a16:creationId xmlns:a16="http://schemas.microsoft.com/office/drawing/2014/main" id="{540B0B64-BE64-4071-BE8B-D8A777B5FA66}"/>
              </a:ext>
            </a:extLst>
          </p:cNvPr>
          <p:cNvSpPr>
            <a:spLocks noGrp="1"/>
          </p:cNvSpPr>
          <p:nvPr>
            <p:ph idx="1"/>
          </p:nvPr>
        </p:nvSpPr>
        <p:spPr>
          <a:xfrm>
            <a:off x="316745" y="4435315"/>
            <a:ext cx="5426830" cy="1971171"/>
          </a:xfrm>
        </p:spPr>
        <p:txBody>
          <a:bodyPr>
            <a:noAutofit/>
          </a:bodyPr>
          <a:lstStyle/>
          <a:p>
            <a:pPr>
              <a:buFont typeface="Wingdings" panose="05000000000000000000" pitchFamily="2" charset="2"/>
              <a:buChar char="Ø"/>
            </a:pPr>
            <a:r>
              <a:rPr lang="en-US" sz="2400" dirty="0"/>
              <a:t>Scouting robotic platform</a:t>
            </a:r>
          </a:p>
          <a:p>
            <a:pPr>
              <a:buFont typeface="Wingdings" panose="05000000000000000000" pitchFamily="2" charset="2"/>
              <a:buChar char="Ø"/>
            </a:pPr>
            <a:r>
              <a:rPr lang="en-US" sz="2400" dirty="0"/>
              <a:t>ROS + RVIZ</a:t>
            </a:r>
          </a:p>
          <a:p>
            <a:pPr>
              <a:buFont typeface="Wingdings" panose="05000000000000000000" pitchFamily="2" charset="2"/>
              <a:buChar char="Ø"/>
            </a:pPr>
            <a:r>
              <a:rPr lang="en-US" sz="2400" dirty="0"/>
              <a:t>SLAM + autonomous navigation algorithms </a:t>
            </a:r>
          </a:p>
          <a:p>
            <a:pPr marL="0" indent="0">
              <a:buNone/>
            </a:pPr>
            <a:r>
              <a:rPr lang="en-US" sz="2200" dirty="0"/>
              <a:t>	</a:t>
            </a:r>
          </a:p>
        </p:txBody>
      </p:sp>
      <p:sp>
        <p:nvSpPr>
          <p:cNvPr id="4" name="Slide Number Placeholder 3"/>
          <p:cNvSpPr>
            <a:spLocks noGrp="1"/>
          </p:cNvSpPr>
          <p:nvPr>
            <p:ph type="sldNum" sz="quarter" idx="12"/>
          </p:nvPr>
        </p:nvSpPr>
        <p:spPr/>
        <p:txBody>
          <a:bodyPr/>
          <a:lstStyle/>
          <a:p>
            <a:fld id="{46F73462-4705-4A44-BBF4-96DC5AF4F7E4}" type="slidenum">
              <a:rPr lang="en-US" sz="1400" smtClean="0"/>
              <a:t>6</a:t>
            </a:fld>
            <a:endParaRPr lang="en-US" sz="1400"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33341" r="13530"/>
          <a:stretch/>
        </p:blipFill>
        <p:spPr>
          <a:xfrm>
            <a:off x="302099" y="978257"/>
            <a:ext cx="4975640" cy="2946182"/>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43251" t="31894" r="1517" b="4880"/>
          <a:stretch/>
        </p:blipFill>
        <p:spPr>
          <a:xfrm>
            <a:off x="5197346" y="3050058"/>
            <a:ext cx="5320500" cy="3488854"/>
          </a:xfrm>
          <a:prstGeom prst="rect">
            <a:avLst/>
          </a:prstGeom>
          <a:ln>
            <a:noFill/>
          </a:ln>
          <a:effectLst>
            <a:outerShdw blurRad="190500" algn="tl" rotWithShape="0">
              <a:srgbClr val="000000">
                <a:alpha val="70000"/>
              </a:srgbClr>
            </a:outerShdw>
          </a:effectLst>
        </p:spPr>
      </p:pic>
      <p:sp>
        <p:nvSpPr>
          <p:cNvPr id="7" name="Rectangle 6">
            <a:extLst>
              <a:ext uri="{FF2B5EF4-FFF2-40B4-BE49-F238E27FC236}">
                <a16:creationId xmlns:a16="http://schemas.microsoft.com/office/drawing/2014/main" id="{BB479820-5334-417B-9E24-E587CAE1B10C}"/>
              </a:ext>
            </a:extLst>
          </p:cNvPr>
          <p:cNvSpPr/>
          <p:nvPr/>
        </p:nvSpPr>
        <p:spPr>
          <a:xfrm>
            <a:off x="4109110" y="174993"/>
            <a:ext cx="2539478" cy="584775"/>
          </a:xfrm>
          <a:prstGeom prst="rect">
            <a:avLst/>
          </a:prstGeom>
        </p:spPr>
        <p:txBody>
          <a:bodyPr wrap="none">
            <a:spAutoFit/>
          </a:bodyPr>
          <a:lstStyle/>
          <a:p>
            <a:pPr algn="ctr"/>
            <a:r>
              <a:rPr lang="en-US" sz="3200" b="1" u="sng" dirty="0">
                <a:solidFill>
                  <a:srgbClr val="90C226"/>
                </a:solidFill>
              </a:rPr>
              <a:t>Virtual Model</a:t>
            </a:r>
            <a:endParaRPr lang="he-IL" sz="3200" b="1" u="sng" dirty="0"/>
          </a:p>
        </p:txBody>
      </p:sp>
      <p:sp>
        <p:nvSpPr>
          <p:cNvPr id="2" name="Rectangle 1">
            <a:extLst>
              <a:ext uri="{FF2B5EF4-FFF2-40B4-BE49-F238E27FC236}">
                <a16:creationId xmlns:a16="http://schemas.microsoft.com/office/drawing/2014/main" id="{67211358-961D-47E1-AB94-A3F7318E38C5}"/>
              </a:ext>
            </a:extLst>
          </p:cNvPr>
          <p:cNvSpPr/>
          <p:nvPr/>
        </p:nvSpPr>
        <p:spPr>
          <a:xfrm>
            <a:off x="5378849" y="1859924"/>
            <a:ext cx="2281583" cy="830997"/>
          </a:xfrm>
          <a:prstGeom prst="rect">
            <a:avLst/>
          </a:prstGeom>
        </p:spPr>
        <p:txBody>
          <a:bodyPr wrap="square">
            <a:spAutoFit/>
          </a:bodyPr>
          <a:lstStyle/>
          <a:p>
            <a:pPr algn="ctr"/>
            <a:r>
              <a:rPr lang="en-US" sz="2400" dirty="0"/>
              <a:t>using RealSense D435</a:t>
            </a:r>
          </a:p>
        </p:txBody>
      </p:sp>
    </p:spTree>
    <p:extLst>
      <p:ext uri="{BB962C8B-B14F-4D97-AF65-F5344CB8AC3E}">
        <p14:creationId xmlns:p14="http://schemas.microsoft.com/office/powerpoint/2010/main" val="25126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9E71-699E-4BEF-907B-F3BCB2773E6D}"/>
              </a:ext>
            </a:extLst>
          </p:cNvPr>
          <p:cNvSpPr>
            <a:spLocks noGrp="1"/>
          </p:cNvSpPr>
          <p:nvPr>
            <p:ph type="title"/>
          </p:nvPr>
        </p:nvSpPr>
        <p:spPr>
          <a:xfrm>
            <a:off x="1171857" y="218785"/>
            <a:ext cx="8596668" cy="1516651"/>
          </a:xfrm>
        </p:spPr>
        <p:txBody>
          <a:bodyPr>
            <a:normAutofit/>
          </a:bodyPr>
          <a:lstStyle/>
          <a:p>
            <a:pPr algn="ctr">
              <a:lnSpc>
                <a:spcPct val="105000"/>
              </a:lnSpc>
              <a:spcBef>
                <a:spcPts val="600"/>
              </a:spcBef>
            </a:pPr>
            <a:r>
              <a:rPr lang="en-US" sz="3200" b="1" u="sng" dirty="0">
                <a:solidFill>
                  <a:srgbClr val="90C226"/>
                </a:solidFill>
                <a:latin typeface="+mn-lt"/>
              </a:rPr>
              <a:t>Tested 2 types of Depth Cameras</a:t>
            </a:r>
            <a:endParaRPr lang="en-US" b="1" u="sng" dirty="0">
              <a:latin typeface="+mn-lt"/>
            </a:endParaRPr>
          </a:p>
        </p:txBody>
      </p:sp>
      <p:sp>
        <p:nvSpPr>
          <p:cNvPr id="3" name="Content Placeholder 2">
            <a:extLst>
              <a:ext uri="{FF2B5EF4-FFF2-40B4-BE49-F238E27FC236}">
                <a16:creationId xmlns:a16="http://schemas.microsoft.com/office/drawing/2014/main" id="{47C3DAC5-E4FD-4CFC-B39D-5D576EE476D0}"/>
              </a:ext>
            </a:extLst>
          </p:cNvPr>
          <p:cNvSpPr>
            <a:spLocks noGrp="1"/>
          </p:cNvSpPr>
          <p:nvPr>
            <p:ph idx="1"/>
          </p:nvPr>
        </p:nvSpPr>
        <p:spPr>
          <a:xfrm>
            <a:off x="677334" y="1531345"/>
            <a:ext cx="8596668" cy="4875142"/>
          </a:xfrm>
        </p:spPr>
        <p:txBody>
          <a:bodyPr>
            <a:noAutofit/>
          </a:bodyPr>
          <a:lstStyle/>
          <a:p>
            <a:pPr>
              <a:buFont typeface="Wingdings" panose="05000000000000000000" pitchFamily="2" charset="2"/>
              <a:buChar char="Ø"/>
            </a:pPr>
            <a:r>
              <a:rPr lang="en-US" sz="2400" dirty="0"/>
              <a:t>Kinect V2 – TOF camera:</a:t>
            </a:r>
          </a:p>
          <a:p>
            <a:pPr marL="0" indent="0">
              <a:buNone/>
            </a:pPr>
            <a:r>
              <a:rPr lang="en-US" sz="2400" dirty="0"/>
              <a:t> 	- Very clear and smooth image </a:t>
            </a:r>
          </a:p>
          <a:p>
            <a:pPr marL="0" indent="0">
              <a:buNone/>
            </a:pPr>
            <a:r>
              <a:rPr lang="en-US" sz="2400" dirty="0"/>
              <a:t> 	- Sensitive to light </a:t>
            </a:r>
          </a:p>
          <a:p>
            <a:pPr marL="0" indent="0">
              <a:buNone/>
            </a:pPr>
            <a:r>
              <a:rPr lang="en-US" sz="2400" dirty="0"/>
              <a:t>  	- Must use</a:t>
            </a:r>
            <a:r>
              <a:rPr lang="en-US" sz="2400" i="1" dirty="0"/>
              <a:t> </a:t>
            </a:r>
            <a:r>
              <a:rPr lang="en-US" sz="2400" dirty="0"/>
              <a:t>encoders</a:t>
            </a:r>
          </a:p>
          <a:p>
            <a:pPr marL="0" indent="0">
              <a:buNone/>
            </a:pPr>
            <a:endParaRPr lang="en-US" sz="2400" dirty="0"/>
          </a:p>
          <a:p>
            <a:pPr>
              <a:buFont typeface="Wingdings" panose="05000000000000000000" pitchFamily="2" charset="2"/>
              <a:buChar char="Ø"/>
            </a:pPr>
            <a:r>
              <a:rPr lang="en-US" sz="2400" dirty="0"/>
              <a:t>RealSense D435i – stereo camera: </a:t>
            </a:r>
          </a:p>
          <a:p>
            <a:pPr marL="0" indent="0">
              <a:buNone/>
            </a:pPr>
            <a:r>
              <a:rPr lang="en-US" sz="2400" dirty="0"/>
              <a:t>	- Good image </a:t>
            </a:r>
          </a:p>
          <a:p>
            <a:pPr marL="0" indent="0">
              <a:buNone/>
            </a:pPr>
            <a:r>
              <a:rPr lang="en-US" sz="2400" dirty="0"/>
              <a:t>	- Build in IMU: Improved SLAM</a:t>
            </a:r>
          </a:p>
          <a:p>
            <a:pPr marL="0" indent="0">
              <a:buNone/>
            </a:pPr>
            <a:r>
              <a:rPr lang="en-US" sz="2200" dirty="0"/>
              <a:t>	</a:t>
            </a:r>
          </a:p>
        </p:txBody>
      </p:sp>
      <p:sp>
        <p:nvSpPr>
          <p:cNvPr id="4" name="Slide Number Placeholder 3">
            <a:extLst>
              <a:ext uri="{FF2B5EF4-FFF2-40B4-BE49-F238E27FC236}">
                <a16:creationId xmlns:a16="http://schemas.microsoft.com/office/drawing/2014/main" id="{20C8EF28-0979-46FB-BC82-702FD2F8948A}"/>
              </a:ext>
            </a:extLst>
          </p:cNvPr>
          <p:cNvSpPr>
            <a:spLocks noGrp="1"/>
          </p:cNvSpPr>
          <p:nvPr>
            <p:ph type="sldNum" sz="quarter" idx="12"/>
          </p:nvPr>
        </p:nvSpPr>
        <p:spPr/>
        <p:txBody>
          <a:bodyPr/>
          <a:lstStyle/>
          <a:p>
            <a:fld id="{46F73462-4705-4A44-BBF4-96DC5AF4F7E4}" type="slidenum">
              <a:rPr lang="en-US" sz="1400" smtClean="0"/>
              <a:t>7</a:t>
            </a:fld>
            <a:endParaRPr lang="en-US" sz="1400" dirty="0"/>
          </a:p>
        </p:txBody>
      </p:sp>
      <p:pic>
        <p:nvPicPr>
          <p:cNvPr id="5" name="Picture 4">
            <a:extLst>
              <a:ext uri="{FF2B5EF4-FFF2-40B4-BE49-F238E27FC236}">
                <a16:creationId xmlns:a16="http://schemas.microsoft.com/office/drawing/2014/main" id="{4F3545B2-8A7F-4F88-8914-71E0297BD7EA}"/>
              </a:ext>
            </a:extLst>
          </p:cNvPr>
          <p:cNvPicPr>
            <a:picLocks noChangeAspect="1"/>
          </p:cNvPicPr>
          <p:nvPr/>
        </p:nvPicPr>
        <p:blipFill>
          <a:blip r:embed="rId3"/>
          <a:stretch>
            <a:fillRect/>
          </a:stretch>
        </p:blipFill>
        <p:spPr>
          <a:xfrm>
            <a:off x="6108260" y="1531345"/>
            <a:ext cx="3165742" cy="1941655"/>
          </a:xfrm>
          <a:prstGeom prst="rect">
            <a:avLst/>
          </a:prstGeom>
        </p:spPr>
      </p:pic>
      <p:pic>
        <p:nvPicPr>
          <p:cNvPr id="1030" name="Picture 6" descr="Image result for realsense d435i">
            <a:extLst>
              <a:ext uri="{FF2B5EF4-FFF2-40B4-BE49-F238E27FC236}">
                <a16:creationId xmlns:a16="http://schemas.microsoft.com/office/drawing/2014/main" id="{0EFFE7F9-5820-4614-A780-BA0405217F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722" b="25930"/>
          <a:stretch/>
        </p:blipFill>
        <p:spPr bwMode="auto">
          <a:xfrm>
            <a:off x="6095542" y="4147939"/>
            <a:ext cx="2778983" cy="139914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AED284B-A5E1-4BBD-A828-36F91A4D10CE}"/>
              </a:ext>
            </a:extLst>
          </p:cNvPr>
          <p:cNvSpPr txBox="1">
            <a:spLocks/>
          </p:cNvSpPr>
          <p:nvPr/>
        </p:nvSpPr>
        <p:spPr>
          <a:xfrm>
            <a:off x="-517049" y="-133743"/>
            <a:ext cx="3764102" cy="8935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accent6">
                    <a:lumMod val="50000"/>
                  </a:schemeClr>
                </a:solidFill>
              </a:rPr>
              <a:t>Experiments</a:t>
            </a:r>
          </a:p>
        </p:txBody>
      </p:sp>
    </p:spTree>
    <p:extLst>
      <p:ext uri="{BB962C8B-B14F-4D97-AF65-F5344CB8AC3E}">
        <p14:creationId xmlns:p14="http://schemas.microsoft.com/office/powerpoint/2010/main" val="486573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24091" b="22473"/>
          <a:stretch/>
        </p:blipFill>
        <p:spPr>
          <a:xfrm>
            <a:off x="576000" y="1111360"/>
            <a:ext cx="6806384" cy="5339366"/>
          </a:xfrm>
          <a:prstGeom prst="rect">
            <a:avLst/>
          </a:prstGeom>
          <a:ln>
            <a:noFill/>
          </a:ln>
          <a:effectLst>
            <a:outerShdw blurRad="190500" algn="tl" rotWithShape="0">
              <a:srgbClr val="000000">
                <a:alpha val="70000"/>
              </a:srgbClr>
            </a:outerShdw>
          </a:effectLst>
        </p:spPr>
      </p:pic>
      <p:sp>
        <p:nvSpPr>
          <p:cNvPr id="4" name="Slide Number Placeholder 3"/>
          <p:cNvSpPr>
            <a:spLocks noGrp="1"/>
          </p:cNvSpPr>
          <p:nvPr>
            <p:ph type="sldNum" sz="quarter" idx="12"/>
          </p:nvPr>
        </p:nvSpPr>
        <p:spPr/>
        <p:txBody>
          <a:bodyPr/>
          <a:lstStyle/>
          <a:p>
            <a:fld id="{46F73462-4705-4A44-BBF4-96DC5AF4F7E4}" type="slidenum">
              <a:rPr lang="en-US" sz="1400" smtClean="0"/>
              <a:t>8</a:t>
            </a:fld>
            <a:endParaRPr lang="en-US" sz="1400" dirty="0"/>
          </a:p>
        </p:txBody>
      </p:sp>
      <p:sp>
        <p:nvSpPr>
          <p:cNvPr id="7" name="Rectangle 6">
            <a:extLst>
              <a:ext uri="{FF2B5EF4-FFF2-40B4-BE49-F238E27FC236}">
                <a16:creationId xmlns:a16="http://schemas.microsoft.com/office/drawing/2014/main" id="{4F444D7D-C5EB-4C15-B366-A21568E857F0}"/>
              </a:ext>
            </a:extLst>
          </p:cNvPr>
          <p:cNvSpPr/>
          <p:nvPr/>
        </p:nvSpPr>
        <p:spPr>
          <a:xfrm>
            <a:off x="3337527" y="344992"/>
            <a:ext cx="4315797" cy="584775"/>
          </a:xfrm>
          <a:prstGeom prst="rect">
            <a:avLst/>
          </a:prstGeom>
        </p:spPr>
        <p:txBody>
          <a:bodyPr wrap="none">
            <a:spAutoFit/>
          </a:bodyPr>
          <a:lstStyle/>
          <a:p>
            <a:pPr algn="ctr"/>
            <a:r>
              <a:rPr lang="en-US" sz="3200" b="1" u="sng" dirty="0">
                <a:solidFill>
                  <a:srgbClr val="90C226"/>
                </a:solidFill>
              </a:rPr>
              <a:t>Autonomous Navigation</a:t>
            </a:r>
            <a:endParaRPr lang="he-IL" sz="3200" b="1" dirty="0"/>
          </a:p>
        </p:txBody>
      </p:sp>
      <p:sp>
        <p:nvSpPr>
          <p:cNvPr id="3" name="Rectangle 2">
            <a:extLst>
              <a:ext uri="{FF2B5EF4-FFF2-40B4-BE49-F238E27FC236}">
                <a16:creationId xmlns:a16="http://schemas.microsoft.com/office/drawing/2014/main" id="{F36D44C0-83B4-4AB5-B59D-CA3438207955}"/>
              </a:ext>
            </a:extLst>
          </p:cNvPr>
          <p:cNvSpPr/>
          <p:nvPr/>
        </p:nvSpPr>
        <p:spPr>
          <a:xfrm>
            <a:off x="7587216" y="2626881"/>
            <a:ext cx="2250734" cy="1938992"/>
          </a:xfrm>
          <a:prstGeom prst="rect">
            <a:avLst/>
          </a:prstGeom>
        </p:spPr>
        <p:txBody>
          <a:bodyPr wrap="square">
            <a:spAutoFit/>
          </a:bodyPr>
          <a:lstStyle/>
          <a:p>
            <a:pPr algn="ctr"/>
            <a:r>
              <a:rPr lang="en-US" sz="2400" dirty="0"/>
              <a:t> 2D Map with obstacles and free space </a:t>
            </a:r>
            <a:endParaRPr lang="he-IL" sz="2400" dirty="0"/>
          </a:p>
          <a:p>
            <a:pPr algn="ctr"/>
            <a:r>
              <a:rPr lang="en-US" sz="2400" dirty="0"/>
              <a:t>using RealSense </a:t>
            </a:r>
          </a:p>
          <a:p>
            <a:pPr algn="ctr"/>
            <a:r>
              <a:rPr lang="en-US" sz="2400" dirty="0"/>
              <a:t>D435</a:t>
            </a:r>
          </a:p>
        </p:txBody>
      </p:sp>
      <p:sp>
        <p:nvSpPr>
          <p:cNvPr id="8" name="Title 1">
            <a:extLst>
              <a:ext uri="{FF2B5EF4-FFF2-40B4-BE49-F238E27FC236}">
                <a16:creationId xmlns:a16="http://schemas.microsoft.com/office/drawing/2014/main" id="{DAED284B-A5E1-4BBD-A828-36F91A4D10CE}"/>
              </a:ext>
            </a:extLst>
          </p:cNvPr>
          <p:cNvSpPr>
            <a:spLocks noGrp="1"/>
          </p:cNvSpPr>
          <p:nvPr>
            <p:ph type="title"/>
          </p:nvPr>
        </p:nvSpPr>
        <p:spPr>
          <a:xfrm>
            <a:off x="-517049" y="-133743"/>
            <a:ext cx="3764102" cy="893511"/>
          </a:xfrm>
        </p:spPr>
        <p:txBody>
          <a:bodyPr>
            <a:noAutofit/>
          </a:bodyPr>
          <a:lstStyle/>
          <a:p>
            <a:pPr algn="ctr"/>
            <a:r>
              <a:rPr lang="en-US" sz="3600" dirty="0">
                <a:solidFill>
                  <a:schemeClr val="accent6">
                    <a:lumMod val="50000"/>
                  </a:schemeClr>
                </a:solidFill>
              </a:rPr>
              <a:t>Experiments</a:t>
            </a:r>
          </a:p>
        </p:txBody>
      </p:sp>
    </p:spTree>
    <p:extLst>
      <p:ext uri="{BB962C8B-B14F-4D97-AF65-F5344CB8AC3E}">
        <p14:creationId xmlns:p14="http://schemas.microsoft.com/office/powerpoint/2010/main" val="26336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6F73462-4705-4A44-BBF4-96DC5AF4F7E4}" type="slidenum">
              <a:rPr lang="en-US" sz="1400" smtClean="0"/>
              <a:t>9</a:t>
            </a:fld>
            <a:endParaRPr lang="en-US" sz="1400" dirty="0"/>
          </a:p>
        </p:txBody>
      </p:sp>
      <p:sp>
        <p:nvSpPr>
          <p:cNvPr id="5" name="Rectangle 4"/>
          <p:cNvSpPr/>
          <p:nvPr/>
        </p:nvSpPr>
        <p:spPr>
          <a:xfrm>
            <a:off x="3789876" y="373224"/>
            <a:ext cx="4076950" cy="584775"/>
          </a:xfrm>
          <a:prstGeom prst="rect">
            <a:avLst/>
          </a:prstGeom>
        </p:spPr>
        <p:txBody>
          <a:bodyPr wrap="none">
            <a:spAutoFit/>
          </a:bodyPr>
          <a:lstStyle/>
          <a:p>
            <a:pPr algn="ctr"/>
            <a:r>
              <a:rPr lang="en-US" sz="3200" b="1" u="sng" dirty="0">
                <a:solidFill>
                  <a:srgbClr val="90C226"/>
                </a:solidFill>
              </a:rPr>
              <a:t>Mapping - Greenhouse</a:t>
            </a:r>
            <a:endParaRPr lang="he-IL" sz="3200" b="1" dirty="0"/>
          </a:p>
        </p:txBody>
      </p:sp>
      <p:sp>
        <p:nvSpPr>
          <p:cNvPr id="9" name="Rectangle 8">
            <a:extLst>
              <a:ext uri="{FF2B5EF4-FFF2-40B4-BE49-F238E27FC236}">
                <a16:creationId xmlns:a16="http://schemas.microsoft.com/office/drawing/2014/main" id="{20417091-70ED-4184-823B-FCE8B6641A5E}"/>
              </a:ext>
            </a:extLst>
          </p:cNvPr>
          <p:cNvSpPr/>
          <p:nvPr/>
        </p:nvSpPr>
        <p:spPr>
          <a:xfrm>
            <a:off x="2873439" y="1068877"/>
            <a:ext cx="5909823" cy="830997"/>
          </a:xfrm>
          <a:prstGeom prst="rect">
            <a:avLst/>
          </a:prstGeom>
        </p:spPr>
        <p:txBody>
          <a:bodyPr wrap="none">
            <a:spAutoFit/>
          </a:bodyPr>
          <a:lstStyle/>
          <a:p>
            <a:pPr algn="ctr"/>
            <a:r>
              <a:rPr lang="en-US" sz="2400" dirty="0"/>
              <a:t> Creating 3D Virtual Model of Greenhouse</a:t>
            </a:r>
          </a:p>
          <a:p>
            <a:pPr algn="ctr"/>
            <a:r>
              <a:rPr lang="en-US" sz="2400" dirty="0"/>
              <a:t> using Kinect</a:t>
            </a:r>
          </a:p>
        </p:txBody>
      </p:sp>
      <p:sp>
        <p:nvSpPr>
          <p:cNvPr id="10" name="Title 1">
            <a:extLst>
              <a:ext uri="{FF2B5EF4-FFF2-40B4-BE49-F238E27FC236}">
                <a16:creationId xmlns:a16="http://schemas.microsoft.com/office/drawing/2014/main" id="{DAED284B-A5E1-4BBD-A828-36F91A4D10CE}"/>
              </a:ext>
            </a:extLst>
          </p:cNvPr>
          <p:cNvSpPr>
            <a:spLocks noGrp="1"/>
          </p:cNvSpPr>
          <p:nvPr>
            <p:ph type="title"/>
          </p:nvPr>
        </p:nvSpPr>
        <p:spPr>
          <a:xfrm>
            <a:off x="-517049" y="-133743"/>
            <a:ext cx="3764102" cy="893511"/>
          </a:xfrm>
        </p:spPr>
        <p:txBody>
          <a:bodyPr>
            <a:noAutofit/>
          </a:bodyPr>
          <a:lstStyle/>
          <a:p>
            <a:pPr algn="ctr"/>
            <a:r>
              <a:rPr lang="en-US" sz="3600" dirty="0">
                <a:solidFill>
                  <a:schemeClr val="accent6">
                    <a:lumMod val="50000"/>
                  </a:schemeClr>
                </a:solidFill>
              </a:rPr>
              <a:t>Experiments</a:t>
            </a:r>
          </a:p>
        </p:txBody>
      </p:sp>
    </p:spTree>
    <p:extLst>
      <p:ext uri="{BB962C8B-B14F-4D97-AF65-F5344CB8AC3E}">
        <p14:creationId xmlns:p14="http://schemas.microsoft.com/office/powerpoint/2010/main" val="3711711306"/>
      </p:ext>
    </p:extLst>
  </p:cSld>
  <p:clrMapOvr>
    <a:masterClrMapping/>
  </p:clrMapOvr>
  <p:extLst>
    <p:ext uri="{E180D4A7-C9FB-4DFB-919C-405C955672EB}">
      <p14:showEvtLst xmlns:p14="http://schemas.microsoft.com/office/powerpoint/2010/main">
        <p14:playEvt time="6" objId="4"/>
        <p14:playEvt time="7" objId="6"/>
        <p14:pauseEvt time="1184" objId="4"/>
        <p14:pauseEvt time="1184" objId="6"/>
        <p14:seekEvt time="1184" objId="4" seek="1004"/>
        <p14:resumeEvt time="1385" objId="4"/>
        <p14:seekEvt time="1385" objId="6" seek="1074"/>
        <p14:resumeEvt time="1586" objId="6"/>
        <p14:stopEvt time="5174" objId="6"/>
        <p14:stopEvt time="5174" objId="4"/>
      </p14:showEvtLst>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9283</TotalTime>
  <Words>2069</Words>
  <Application>Microsoft Office PowerPoint</Application>
  <PresentationFormat>Widescreen</PresentationFormat>
  <Paragraphs>237</Paragraphs>
  <Slides>17</Slides>
  <Notes>17</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  Development of a Robotic Inspection System for Early Detection and Locating of Biotic and Abiotic Stresses in Greenhouse Crops</vt:lpstr>
      <vt:lpstr>Problems Definition </vt:lpstr>
      <vt:lpstr>Research Objectives </vt:lpstr>
      <vt:lpstr>BARD Project</vt:lpstr>
      <vt:lpstr>Concept of Operation</vt:lpstr>
      <vt:lpstr>Experiments</vt:lpstr>
      <vt:lpstr>Tested 2 types of Depth Cameras</vt:lpstr>
      <vt:lpstr>Experiments</vt:lpstr>
      <vt:lpstr>Experiments</vt:lpstr>
      <vt:lpstr>Experiments</vt:lpstr>
      <vt:lpstr>Experiments</vt:lpstr>
      <vt:lpstr>Experiments</vt:lpstr>
      <vt:lpstr>PowerPoint Presentation</vt:lpstr>
      <vt:lpstr>Manipulator Optimization</vt:lpstr>
      <vt:lpstr>Manipulator Optimization (cnt’d) </vt:lpstr>
      <vt:lpstr>Manipulator Optimization (cnt’d)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Robotic Inspection System for Early Identification and Locating of Biotic and Abiotic Stresses in Greenhouse Crops</dc:title>
  <dc:creator>Tamir Mhabary</dc:creator>
  <cp:lastModifiedBy>Tamir Mhabary</cp:lastModifiedBy>
  <cp:revision>732</cp:revision>
  <dcterms:created xsi:type="dcterms:W3CDTF">2018-04-08T11:53:16Z</dcterms:created>
  <dcterms:modified xsi:type="dcterms:W3CDTF">2020-06-13T07:11:29Z</dcterms:modified>
</cp:coreProperties>
</file>