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5.wmf" ContentType="image/x-wmf"/>
  <Override PartName="/ppt/media/image24.wmf" ContentType="image/x-wmf"/>
  <Override PartName="/ppt/media/image23.wmf" ContentType="image/x-wmf"/>
  <Override PartName="/ppt/media/image22.wmf" ContentType="image/x-wmf"/>
  <Override PartName="/ppt/media/image21.wmf" ContentType="image/x-wmf"/>
  <Override PartName="/ppt/media/image20.wmf" ContentType="image/x-wmf"/>
  <Override PartName="/ppt/media/image19.wmf" ContentType="image/x-wmf"/>
  <Override PartName="/ppt/media/image18.wmf" ContentType="image/x-wmf"/>
  <Override PartName="/ppt/media/image7.wmf" ContentType="image/x-wmf"/>
  <Override PartName="/ppt/media/image3.wmf" ContentType="image/x-wmf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1.jpeg" ContentType="image/jpeg"/>
  <Override PartName="/ppt/media/image26.png" ContentType="image/png"/>
  <Override PartName="/ppt/media/image17.png" ContentType="image/png"/>
  <Override PartName="/ppt/media/image15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" sz="2000" spc="-1" strike="noStrike">
                <a:latin typeface="Arial"/>
              </a:rPr>
              <a:t>Click to edit the notes format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" sz="1400" spc="-1" strike="noStrike">
                <a:latin typeface="Times New Roman"/>
              </a:rPr>
              <a:t>&lt;header&gt;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" sz="1400" spc="-1" strike="noStrike">
                <a:latin typeface="Times New Roman"/>
              </a:rPr>
              <a:t>&lt;date/time&gt;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" sz="1400" spc="-1" strike="noStrike">
                <a:latin typeface="Times New Roman"/>
              </a:rPr>
              <a:t>&lt;footer&gt;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F002325-EF58-4CB0-A9AD-5DF00F326696}" type="slidenum">
              <a:rPr b="0" lang="en" sz="1400" spc="-1" strike="noStrike">
                <a:latin typeface="Times New Roman"/>
              </a:rPr>
              <a:t>&lt;number&gt;</a:t>
            </a:fld>
            <a:endParaRPr b="0" lang="e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" sz="20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3B2A086-08A4-4B16-A046-41215060456F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" sz="2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59F8F9A-E3D2-453E-990D-B68C2DFFCF0A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-</a:t>
            </a:r>
            <a:endParaRPr b="0" lang="en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-</a:t>
            </a:r>
            <a:endParaRPr b="0" lang="en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-</a:t>
            </a:r>
            <a:endParaRPr b="0" lang="en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95A1B80-BF47-4D1A-A8D0-FF42F4B89A3A}" type="slidenum">
              <a:rPr b="0" lang="en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In order to find the optimal manipulator I am using ROS and Gazebo as simulator.   </a:t>
            </a:r>
            <a:endParaRPr b="0" lang="en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The Objectives of the optimization is to find the manipulator, with min. DOF and min cycle time, that can reach to all desired detection points.</a:t>
            </a:r>
            <a:endParaRPr b="0" lang="en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The independent variables: DOF, Joints Types, joints sequence and links lengths.</a:t>
            </a:r>
            <a:endParaRPr b="0" lang="en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- This gives me over 2 billion combinations, so some </a:t>
            </a:r>
            <a:r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assumptions must be done:</a:t>
            </a:r>
            <a:endParaRPr b="0" lang="en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" sz="12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9A45925-9F6E-4D16-8A93-2980F426DCCC}" type="slidenum">
              <a:rPr b="0" lang="en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robots.com/faq/what-is-a-robot-manipulator" TargetMode="External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45960" y="8172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800" spc="-1" strike="noStrike">
                <a:solidFill>
                  <a:srgbClr val="548235"/>
                </a:solidFill>
                <a:latin typeface="Calibri Light"/>
                <a:ea typeface="DejaVu Sans"/>
              </a:rPr>
              <a:t>Research Question</a:t>
            </a:r>
            <a:r>
              <a:rPr b="1" lang="en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 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9219240" cy="16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Optimal (kinematic?) design of manipulator to detect early stresses in Greenhouse Crops</a:t>
            </a:r>
            <a:endParaRPr b="0" lang="en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36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44DA3EA-9285-40C7-83C8-E7E8119164F7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993600" y="4843080"/>
            <a:ext cx="9219240" cy="20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פגישת מאסטר:</a:t>
            </a:r>
            <a:endParaRPr b="0" lang="en" sz="24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תאריך: 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10.11.2019</a:t>
            </a:r>
            <a:endParaRPr b="0" lang="en" sz="24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נוכחים: עמי, אביטל, תמיר</a:t>
            </a:r>
            <a:endParaRPr b="0" lang="en" sz="2400" spc="-1" strike="noStrike">
              <a:latin typeface="Arial"/>
            </a:endParaRPr>
          </a:p>
          <a:p>
            <a:pPr algn="ctr" rtl="1"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 rtl="1"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 rtl="1">
              <a:lnSpc>
                <a:spcPct val="90000"/>
              </a:lnSpc>
            </a:pPr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פגישת מאסטר:</a:t>
            </a:r>
            <a:br/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תאריך: </a:t>
            </a:r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26.11.2019</a:t>
            </a:r>
            <a:br/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נוכחים: עמי, אביטל, תמיר</a:t>
            </a:r>
            <a:br/>
            <a:endParaRPr b="0" lang="en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E9017F5-7DBA-4F93-86E5-CAD8615165B5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624680" y="1569600"/>
            <a:ext cx="8268120" cy="43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נקודות ממפגש קודם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בדיקת קשר בין המדדים שהוצגו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הכנת טבלת קונספטים – יתבצע דיון עלייה היום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  <a:ea typeface="DejaVu Sans"/>
              </a:rPr>
              <a:t>Simulation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9173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עד כה ביצעתי סימולציה על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126,841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זרועות מתוך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1,695,044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זרועות אפשריות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7.5%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))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מתוך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126,841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זרועות כ-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9597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זרועות הוגדרו כהצלחה (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7.5%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FD11139-AC36-4FBD-877C-CFE6FD67DCE0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Content Placeholder 6" descr=""/>
          <p:cNvPicPr/>
          <p:nvPr/>
        </p:nvPicPr>
        <p:blipFill>
          <a:blip r:embed="rId1"/>
          <a:stretch/>
        </p:blipFill>
        <p:spPr>
          <a:xfrm>
            <a:off x="135000" y="868320"/>
            <a:ext cx="10260720" cy="54871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3580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  <a:ea typeface="DejaVu Sans"/>
              </a:rPr>
              <a:t>Indices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2851224-1D3C-4992-BA7B-61E163517982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211240" y="5368680"/>
            <a:ext cx="280620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נראה שיש קשר בין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LCI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ל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MANIPULABILITY</a:t>
            </a:r>
            <a:endParaRPr b="0" lang="en" sz="20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JOINT MID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גדל במספר דרגות חופש גדולות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  <a:ea typeface="DejaVu Sans"/>
              </a:rPr>
              <a:t>Time Compression </a:t>
            </a:r>
            <a:endParaRPr b="0" lang="en" sz="4400" spc="-1" strike="noStrike">
              <a:latin typeface="Arial"/>
            </a:endParaRPr>
          </a:p>
        </p:txBody>
      </p:sp>
      <p:pic>
        <p:nvPicPr>
          <p:cNvPr id="125" name="Content Placeholder 4" descr=""/>
          <p:cNvPicPr/>
          <p:nvPr/>
        </p:nvPicPr>
        <p:blipFill>
          <a:blip r:embed="rId1"/>
          <a:srcRect l="9242" t="9948" r="9166" b="5153"/>
          <a:stretch/>
        </p:blipFill>
        <p:spPr>
          <a:xfrm>
            <a:off x="2139840" y="1033560"/>
            <a:ext cx="7677000" cy="427140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5223DBC-CAC1-4EE4-B815-07BC79E36FD2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993320" y="5435640"/>
            <a:ext cx="770724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נראה שהזמן לא יכול להוות מדד מדויק</a:t>
            </a:r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  <a:ea typeface="DejaVu Sans"/>
              </a:rPr>
              <a:t>Concepts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CD371BE-1818-466A-A481-8E43A33FB200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838080" y="1454040"/>
          <a:ext cx="9191880" cy="5160240"/>
        </p:xfrm>
        <a:graphic>
          <a:graphicData uri="http://schemas.openxmlformats.org/drawingml/2006/table">
            <a:tbl>
              <a:tblPr/>
              <a:tblGrid>
                <a:gridCol w="317520"/>
                <a:gridCol w="1530720"/>
                <a:gridCol w="1906560"/>
                <a:gridCol w="552240"/>
                <a:gridCol w="519840"/>
                <a:gridCol w="736560"/>
                <a:gridCol w="725400"/>
                <a:gridCol w="707400"/>
                <a:gridCol w="476280"/>
                <a:gridCol w="389880"/>
                <a:gridCol w="476280"/>
                <a:gridCol w="389880"/>
                <a:gridCol w="463680"/>
              </a:tblGrid>
              <a:tr h="300600">
                <a:tc gridSpan="3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10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Concepts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0940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Variable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number of concepts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9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DOF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Pitch joints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94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Long links (0.7 m)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about y axe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acc length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1-1.5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1.6-2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2.1-2.6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2.7-3.1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3.1-3.6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5094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# of parallel axes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82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 u="sng">
                          <a:solidFill>
                            <a:srgbClr val="0000ff"/>
                          </a:solidFill>
                          <a:uFillTx/>
                          <a:latin typeface="Calibri"/>
                          <a:ea typeface="DejaVu Sans"/>
                          <a:hlinkClick r:id="rId1"/>
                        </a:rPr>
                        <a:t>Type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Cartesian 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Cylindrical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Polar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articulated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longest link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94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9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prismatic to revolute ratio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0.25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0.33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0.67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1.5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0600"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total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64240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520" cy="13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 rtl="1">
              <a:lnSpc>
                <a:spcPct val="90000"/>
              </a:lnSpc>
            </a:pPr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פגישת מאסטר:</a:t>
            </a:r>
            <a:br/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תאריך: </a:t>
            </a:r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09.12.2019</a:t>
            </a:r>
            <a:br/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נוכחים: עמי, אביטל, תמיר</a:t>
            </a:r>
            <a:br/>
            <a:endParaRPr b="0" lang="en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E1067DF-969F-4786-B96F-832E66605AD0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624680" y="1864440"/>
            <a:ext cx="8268120" cy="40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נקודות ממפגש קודם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התאמת כל קונפיגורציה לקונספט מתאים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נרמול מדד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MID RANGE PROXIMITY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ביצוע סינון של קונספטים - 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BRUTE FORCE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: לקחת אחוז מסויים מכל קונספט ולראות אם הוא מספיק/מספק ומצורה זו לבחור כמה קונספטים שיחקרו לעומק 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3580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  <a:ea typeface="DejaVu Sans"/>
              </a:rPr>
              <a:t>Indices - updated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5CBADAA-9AA4-41E7-AA05-F85722802B07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pic>
        <p:nvPicPr>
          <p:cNvPr id="136" name="Content Placeholder 8" descr=""/>
          <p:cNvPicPr/>
          <p:nvPr/>
        </p:nvPicPr>
        <p:blipFill>
          <a:blip r:embed="rId1"/>
          <a:stretch/>
        </p:blipFill>
        <p:spPr>
          <a:xfrm>
            <a:off x="192240" y="862920"/>
            <a:ext cx="10798920" cy="577476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8610480" y="5605560"/>
            <a:ext cx="267372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נראה שיש קשר בין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LCI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ל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MANIPULABILITY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  <a:ea typeface="DejaVu Sans"/>
              </a:rPr>
              <a:t>Concepts - updated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DEF9277-B43A-4655-9008-394A1AAAFF71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graphicFrame>
        <p:nvGraphicFramePr>
          <p:cNvPr id="140" name="Table 3"/>
          <p:cNvGraphicFramePr/>
          <p:nvPr/>
        </p:nvGraphicFramePr>
        <p:xfrm>
          <a:off x="905400" y="1420560"/>
          <a:ext cx="9489600" cy="4936320"/>
        </p:xfrm>
        <a:graphic>
          <a:graphicData uri="http://schemas.openxmlformats.org/drawingml/2006/table">
            <a:tbl>
              <a:tblPr/>
              <a:tblGrid>
                <a:gridCol w="327960"/>
                <a:gridCol w="1580400"/>
                <a:gridCol w="1968120"/>
                <a:gridCol w="570240"/>
                <a:gridCol w="536760"/>
                <a:gridCol w="760320"/>
                <a:gridCol w="749160"/>
                <a:gridCol w="730440"/>
                <a:gridCol w="491760"/>
                <a:gridCol w="402480"/>
                <a:gridCol w="491760"/>
                <a:gridCol w="402480"/>
                <a:gridCol w="478080"/>
              </a:tblGrid>
              <a:tr h="300600">
                <a:tc gridSpan="3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10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Concepts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0940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Variable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number of concepts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9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DOF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Pitch joints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27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Long links (0.7 m)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about y axe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27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acc length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1-1.5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1.6-2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2.1-2.6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2.7-3.1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3.1-3.6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5227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# of parallel axes – y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272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# of parallel axes – z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sng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longest link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28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9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prismatic to revulote ratio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0.25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0.33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0.67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1.5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Total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11588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26928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  <a:ea typeface="DejaVu Sans"/>
              </a:rPr>
              <a:t>Concepts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76160" y="1594800"/>
            <a:ext cx="9441000" cy="45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יש מספר פחות קונספטים ממה שרשום בטבלה מכיוון שיש קשר בין חלק מהקונספטים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מצאתי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794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קונספטים עם לפחות קונפיגורציה אחת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כל קונספט מכיל בין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1-68520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קונפיגורציות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0BA3928-E9EA-4BAB-B74D-35847DC6722F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דברים אחרים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591200" y="1825560"/>
            <a:ext cx="71586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לוודא קבלת אביטל כמנחה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9D70B1C-D5A3-466C-AD19-A14D02189A5C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66" descr=""/>
          <p:cNvPicPr/>
          <p:nvPr/>
        </p:nvPicPr>
        <p:blipFill>
          <a:blip r:embed="rId1"/>
          <a:stretch/>
        </p:blipFill>
        <p:spPr>
          <a:xfrm>
            <a:off x="4375800" y="1298520"/>
            <a:ext cx="6617520" cy="514728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255960" y="1023840"/>
            <a:ext cx="5942520" cy="35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Joints : can be Prismatic, Roll, Pitch</a:t>
            </a:r>
            <a:endParaRPr b="0" lang="en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All links are cylindrical </a:t>
            </a:r>
            <a:endParaRPr b="0" lang="en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Z axe is always in the long part of the cylinder</a:t>
            </a:r>
            <a:endParaRPr b="0" lang="en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plant presented as cylinder: R=0.5m H=0.75m</a:t>
            </a:r>
            <a:endParaRPr b="0" lang="en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manipulator format: URDF</a:t>
            </a:r>
            <a:endParaRPr b="0" lang="en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Each manipulator combination described as the following:   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5668FBF-4ACC-443A-9C47-7F6697FD33CB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85640" y="0"/>
            <a:ext cx="8595720" cy="10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" sz="4800" spc="-1" strike="noStrike">
                <a:solidFill>
                  <a:srgbClr val="548235"/>
                </a:solidFill>
                <a:latin typeface="Calibri Light"/>
                <a:ea typeface="DejaVu Sans"/>
              </a:rPr>
              <a:t>Manipulator</a:t>
            </a:r>
            <a:endParaRPr b="0" lang="en" sz="4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46160" y="4526280"/>
            <a:ext cx="8822880" cy="9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Joint Type-&gt; Axe according parent coordinate system -&gt; link length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Roll_Z_0.1–Pitch_Z_0.4–Roll_Y_0.7-Pris_Y_0.4 -Pris_X_0.1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0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46160" y="5435280"/>
            <a:ext cx="8822880" cy="142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Camera orientation isn’t important </a:t>
            </a:r>
            <a:r>
              <a:rPr b="0" lang="en" sz="24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5DOF </a:t>
            </a:r>
            <a:r>
              <a:rPr b="0" lang="en" sz="24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add to all the manipulators a Roll joint along Z Axe after the last link </a:t>
            </a:r>
            <a:endParaRPr b="0" lang="en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Simulate the mobile Platform I add Prismatic Joint which parallel to the plant </a:t>
            </a: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  <a:ea typeface="DejaVu Sans"/>
              </a:rPr>
              <a:t>Concepts - updated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BA7C1E9-8D06-432F-8552-F9DB4E23B1BE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graphicFrame>
        <p:nvGraphicFramePr>
          <p:cNvPr id="149" name="Table 3"/>
          <p:cNvGraphicFramePr/>
          <p:nvPr/>
        </p:nvGraphicFramePr>
        <p:xfrm>
          <a:off x="1245960" y="1569960"/>
          <a:ext cx="8322480" cy="3840840"/>
        </p:xfrm>
        <a:graphic>
          <a:graphicData uri="http://schemas.openxmlformats.org/drawingml/2006/table">
            <a:tbl>
              <a:tblPr/>
              <a:tblGrid>
                <a:gridCol w="316800"/>
                <a:gridCol w="1527480"/>
                <a:gridCol w="1902600"/>
                <a:gridCol w="551160"/>
                <a:gridCol w="518760"/>
                <a:gridCol w="734760"/>
                <a:gridCol w="723960"/>
                <a:gridCol w="705960"/>
                <a:gridCol w="475560"/>
                <a:gridCol w="388800"/>
                <a:gridCol w="477000"/>
              </a:tblGrid>
              <a:tr h="300600">
                <a:tc gridSpan="11"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Concepts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0940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Variable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concepts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8ea9db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8ea9db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DOF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8ea9db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8ea9db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Pitch joints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94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Long links (0.7 m)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acc length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1-1.5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1.6-2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2.1-2.6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2.7-3.1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3.1-3.6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94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# of parallel axes – y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longest link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94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prismatic to revulote ratio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0.2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0.25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0.33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0.67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1.5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</a:tr>
              <a:tr h="300600"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total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794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b="0" lang="en" sz="14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520" cy="13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 rtl="1">
              <a:lnSpc>
                <a:spcPct val="90000"/>
              </a:lnSpc>
            </a:pPr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פגישת מאסטר:</a:t>
            </a:r>
            <a:br/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תאריך: </a:t>
            </a:r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14.02.2020</a:t>
            </a:r>
            <a:br/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נוכחים: עמי, תמיר</a:t>
            </a:r>
            <a:br/>
            <a:endParaRPr b="0" lang="en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9B812FE-996E-41DF-AE49-D523FB40C598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624680" y="1864440"/>
            <a:ext cx="8268120" cy="40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נקודות ממפגש קודם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ביצוע סימולציה לכל הקונספטים הקטנים (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220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קונפיגורציות – הורחב גם לכל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דג"ח)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לבניית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DWOI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ראשוני להשתמש בכל התוצאות שיש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* פיתוח אלגוריתם גנטי לשלב ב': חיפוש אבולוציוני עם גישת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DWOI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אביטל התקבל להיות מנחה</a:t>
            </a:r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EB7C72D-3AC9-43D6-8548-84450F66AFA3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pic>
        <p:nvPicPr>
          <p:cNvPr id="155" name="Picture 116" descr=""/>
          <p:cNvPicPr/>
          <p:nvPr/>
        </p:nvPicPr>
        <p:blipFill>
          <a:blip r:embed="rId1"/>
          <a:srcRect l="14248" t="6945" r="7001" b="18000"/>
          <a:stretch/>
        </p:blipFill>
        <p:spPr>
          <a:xfrm>
            <a:off x="457200" y="182880"/>
            <a:ext cx="10845360" cy="557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Concepts in WOI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3F678A1-A033-495E-8904-C50EFE9B1C83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pic>
        <p:nvPicPr>
          <p:cNvPr id="158" name="Picture 119" descr=""/>
          <p:cNvPicPr/>
          <p:nvPr/>
        </p:nvPicPr>
        <p:blipFill>
          <a:blip r:embed="rId1"/>
          <a:srcRect l="16985" t="82878" r="17762" b="0"/>
          <a:stretch/>
        </p:blipFill>
        <p:spPr>
          <a:xfrm>
            <a:off x="-91440" y="2011680"/>
            <a:ext cx="11642760" cy="36684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4297680" y="2041920"/>
            <a:ext cx="1736640" cy="390096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4484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GA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B71AA21-A773-459F-A26B-19618684163C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pic>
        <p:nvPicPr>
          <p:cNvPr id="162" name="Picture 123" descr=""/>
          <p:cNvPicPr/>
          <p:nvPr/>
        </p:nvPicPr>
        <p:blipFill>
          <a:blip r:embed="rId1"/>
          <a:stretch/>
        </p:blipFill>
        <p:spPr>
          <a:xfrm>
            <a:off x="1258560" y="-81720"/>
            <a:ext cx="887364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-104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GA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07720" y="909720"/>
            <a:ext cx="10265040" cy="4350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358704C-8C21-4DCD-B99F-6A8B7D92FD45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pic>
        <p:nvPicPr>
          <p:cNvPr id="166" name="Picture 4" descr=""/>
          <p:cNvPicPr/>
          <p:nvPr/>
        </p:nvPicPr>
        <p:blipFill>
          <a:blip r:embed="rId2"/>
          <a:stretch/>
        </p:blipFill>
        <p:spPr>
          <a:xfrm>
            <a:off x="6639840" y="4568040"/>
            <a:ext cx="3240720" cy="2189880"/>
          </a:xfrm>
          <a:prstGeom prst="rect">
            <a:avLst/>
          </a:prstGeom>
          <a:ln>
            <a:noFill/>
          </a:ln>
        </p:spPr>
      </p:pic>
      <p:pic>
        <p:nvPicPr>
          <p:cNvPr id="167" name="Picture 5" descr=""/>
          <p:cNvPicPr/>
          <p:nvPr/>
        </p:nvPicPr>
        <p:blipFill>
          <a:blip r:embed="rId3"/>
          <a:stretch/>
        </p:blipFill>
        <p:spPr>
          <a:xfrm>
            <a:off x="973440" y="4568040"/>
            <a:ext cx="4834080" cy="230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03080" y="167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GA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03080" y="1347480"/>
            <a:ext cx="9551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תנאי עצירה: 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מקומי:  עבור קונספט</a:t>
            </a:r>
            <a:endParaRPr b="0" lang="en" sz="2800" spc="-1" strike="noStrike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כל האוכלוסייה / אחוז מסוים ממנה נבדק</a:t>
            </a:r>
            <a:endParaRPr b="0" lang="en" sz="2800" spc="-1" strike="noStrike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תלוי בהקצאת משאבים</a:t>
            </a:r>
            <a:endParaRPr b="0" lang="en" sz="2800" spc="-1" strike="noStrike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לא מצליח לייצר יותר צאצאים?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גלובלי: כל הריצה</a:t>
            </a:r>
            <a:endParaRPr b="0" lang="en" sz="2800" spc="-1" strike="noStrike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מספר דורות</a:t>
            </a:r>
            <a:endParaRPr b="0" lang="en" sz="2800" spc="-1" strike="noStrike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זמן ריצה</a:t>
            </a:r>
            <a:endParaRPr b="0" lang="en" sz="2800" spc="-1" strike="noStrike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כמות מסוימת של קונספטים בחזית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3CA1067-C329-420C-B102-9945F7E98CB5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66960" y="1828800"/>
            <a:ext cx="1026504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גודל אוכלוסייה- לכל קונספט לפי הגודל אבל לא משתנה תוך כדי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התאמה – לפי מרחק – 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סלקציה – רולטה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מוטציות – שינוי איברים בצורה מעגלית מהורה אקראי (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40%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קרוסאובר – בחירת איבר רנדומלי והחלפה עד איבר זה מהורה אחד ומאיבר זה מהורה שני  (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60%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 - מה קורה אם לא מצליח לייצר צאצא?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אליטיזם – בכל קונספט ישמר ארכיב בגודל האוכ' של התוצאות הכי טובות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520" cy="13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 rtl="1">
              <a:lnSpc>
                <a:spcPct val="90000"/>
              </a:lnSpc>
            </a:pPr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פגישת מאסטר:</a:t>
            </a:r>
            <a:br/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תאריך: </a:t>
            </a:r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20.03.2020</a:t>
            </a:r>
            <a:br/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נוכחים: אביטל, עמי, תמיר (</a:t>
            </a:r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ZOOM</a:t>
            </a:r>
            <a:r>
              <a:rPr b="0" lang="en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)</a:t>
            </a:r>
            <a:br/>
            <a:endParaRPr b="0" lang="en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A41D578-2180-4943-8C6D-29B8D8F0D403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97160" y="186444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נקודות ממפגש קודם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DejaVu Sans"/>
              </a:rPr>
              <a:t>בחירת מוטציה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DejaVu Sans"/>
              </a:rPr>
              <a:t>הקצאת משאבים- להכין סכמה של שתי גישות ושלוח לאביטל ועמי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DejaVu Sans"/>
              </a:rPr>
              <a:t>בחירת קריטריון קצב התכנסות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GA - Mutation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חלוקת כל זרוע לשלשות(מפרק- ציר – אורך חוליה)</a:t>
            </a:r>
            <a:endParaRPr b="0" lang="en" sz="24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כל חלק מקבל מספר</a:t>
            </a:r>
            <a:endParaRPr b="0" lang="en" sz="24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הגדרת שכנים</a:t>
            </a:r>
            <a:endParaRPr b="0" lang="en" sz="24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</p:txBody>
      </p:sp>
      <p:pic>
        <p:nvPicPr>
          <p:cNvPr id="178" name="Picture 4" descr=""/>
          <p:cNvPicPr/>
          <p:nvPr/>
        </p:nvPicPr>
        <p:blipFill>
          <a:blip r:embed="rId1"/>
          <a:stretch/>
        </p:blipFill>
        <p:spPr>
          <a:xfrm>
            <a:off x="905400" y="3085200"/>
            <a:ext cx="4117320" cy="2662200"/>
          </a:xfrm>
          <a:prstGeom prst="rect">
            <a:avLst/>
          </a:prstGeom>
          <a:ln>
            <a:noFill/>
          </a:ln>
        </p:spPr>
      </p:pic>
      <p:pic>
        <p:nvPicPr>
          <p:cNvPr id="179" name="Picture 5" descr=""/>
          <p:cNvPicPr/>
          <p:nvPr/>
        </p:nvPicPr>
        <p:blipFill>
          <a:blip r:embed="rId2"/>
          <a:stretch/>
        </p:blipFill>
        <p:spPr>
          <a:xfrm>
            <a:off x="6342840" y="4233240"/>
            <a:ext cx="3782520" cy="2350800"/>
          </a:xfrm>
          <a:prstGeom prst="rect">
            <a:avLst/>
          </a:prstGeom>
          <a:ln>
            <a:noFill/>
          </a:ln>
        </p:spPr>
      </p:pic>
      <p:pic>
        <p:nvPicPr>
          <p:cNvPr id="180" name="Picture 6" descr=""/>
          <p:cNvPicPr/>
          <p:nvPr/>
        </p:nvPicPr>
        <p:blipFill>
          <a:blip r:embed="rId3"/>
          <a:stretch/>
        </p:blipFill>
        <p:spPr>
          <a:xfrm>
            <a:off x="640080" y="1097280"/>
            <a:ext cx="2387520" cy="161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Content Placeholder 4" descr=""/>
          <p:cNvPicPr/>
          <p:nvPr/>
        </p:nvPicPr>
        <p:blipFill>
          <a:blip r:embed="rId1"/>
          <a:srcRect l="10241" t="8431" r="8578" b="8741"/>
          <a:stretch/>
        </p:blipFill>
        <p:spPr>
          <a:xfrm>
            <a:off x="521280" y="475560"/>
            <a:ext cx="9783000" cy="624060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957E4C9-9580-4EF1-A69D-418DD5C39D11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GA - Mutation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אלגוריתם:</a:t>
            </a:r>
            <a:endParaRPr b="0" lang="en" sz="24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</p:txBody>
      </p:sp>
      <p:pic>
        <p:nvPicPr>
          <p:cNvPr id="183" name="Picture 4" descr=""/>
          <p:cNvPicPr/>
          <p:nvPr/>
        </p:nvPicPr>
        <p:blipFill>
          <a:blip r:embed="rId1"/>
          <a:stretch/>
        </p:blipFill>
        <p:spPr>
          <a:xfrm>
            <a:off x="1038240" y="2828880"/>
            <a:ext cx="4117320" cy="2662200"/>
          </a:xfrm>
          <a:prstGeom prst="rect">
            <a:avLst/>
          </a:prstGeom>
          <a:ln>
            <a:noFill/>
          </a:ln>
        </p:spPr>
      </p:pic>
      <p:pic>
        <p:nvPicPr>
          <p:cNvPr id="184" name="Picture 5" descr=""/>
          <p:cNvPicPr/>
          <p:nvPr/>
        </p:nvPicPr>
        <p:blipFill>
          <a:blip r:embed="rId2"/>
          <a:stretch/>
        </p:blipFill>
        <p:spPr>
          <a:xfrm>
            <a:off x="6342840" y="4233240"/>
            <a:ext cx="3782520" cy="2350800"/>
          </a:xfrm>
          <a:prstGeom prst="rect">
            <a:avLst/>
          </a:prstGeom>
          <a:ln>
            <a:noFill/>
          </a:ln>
        </p:spPr>
      </p:pic>
      <p:pic>
        <p:nvPicPr>
          <p:cNvPr id="185" name="Picture 6" descr=""/>
          <p:cNvPicPr/>
          <p:nvPr/>
        </p:nvPicPr>
        <p:blipFill>
          <a:blip r:embed="rId3"/>
          <a:stretch/>
        </p:blipFill>
        <p:spPr>
          <a:xfrm>
            <a:off x="976320" y="1153080"/>
            <a:ext cx="2018880" cy="1361880"/>
          </a:xfrm>
          <a:prstGeom prst="rect">
            <a:avLst/>
          </a:prstGeom>
          <a:ln>
            <a:noFill/>
          </a:ln>
        </p:spPr>
      </p:pic>
      <p:graphicFrame>
        <p:nvGraphicFramePr>
          <p:cNvPr id="186" name="Table 3"/>
          <p:cNvGraphicFramePr/>
          <p:nvPr/>
        </p:nvGraphicFramePr>
        <p:xfrm>
          <a:off x="6588360" y="1773360"/>
          <a:ext cx="3047760" cy="2104560"/>
        </p:xfrm>
        <a:graphic>
          <a:graphicData uri="http://schemas.openxmlformats.org/drawingml/2006/table">
            <a:tbl>
              <a:tblPr/>
              <a:tblGrid>
                <a:gridCol w="266400"/>
                <a:gridCol w="2781360"/>
              </a:tblGrid>
              <a:tr h="38088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Select Random Number between 1-5 ( arm index)</a:t>
                      </a:r>
                      <a:endParaRPr b="0" lang="e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904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Select Random neighboor from the first nbs</a:t>
                      </a:r>
                      <a:endParaRPr b="0" lang="e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8088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 the selected arm index replace the link with the selected neighboor</a:t>
                      </a:r>
                      <a:endParaRPr b="0" lang="e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8088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check the new configuration is inside the concept and not simulated before</a:t>
                      </a:r>
                      <a:endParaRPr b="0" lang="e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904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If 4 is true continue</a:t>
                      </a:r>
                      <a:endParaRPr b="0" lang="e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904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else return to 1</a:t>
                      </a:r>
                      <a:endParaRPr b="0" lang="e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906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</a:t>
                      </a:r>
                      <a:endParaRPr b="0" lang="e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 advanced generations step 2 include also the second nbs</a:t>
                      </a:r>
                      <a:endParaRPr b="0" lang="en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pic>
        <p:nvPicPr>
          <p:cNvPr id="187" name="Picture 8" descr=""/>
          <p:cNvPicPr/>
          <p:nvPr/>
        </p:nvPicPr>
        <p:blipFill>
          <a:blip r:embed="rId4"/>
          <a:stretch/>
        </p:blipFill>
        <p:spPr>
          <a:xfrm>
            <a:off x="3747240" y="1153080"/>
            <a:ext cx="1669680" cy="1385640"/>
          </a:xfrm>
          <a:prstGeom prst="rect">
            <a:avLst/>
          </a:prstGeom>
          <a:ln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2995560" y="1841040"/>
            <a:ext cx="622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Line 5"/>
          <p:cNvSpPr/>
          <p:nvPr/>
        </p:nvSpPr>
        <p:spPr>
          <a:xfrm>
            <a:off x="3861720" y="3659760"/>
            <a:ext cx="128700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Line 6"/>
          <p:cNvSpPr/>
          <p:nvPr/>
        </p:nvSpPr>
        <p:spPr>
          <a:xfrm>
            <a:off x="8838000" y="5303520"/>
            <a:ext cx="128736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GA –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קצב התכנסות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b="0" lang="en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קצב התקדמות לראשית הצירים:</a:t>
            </a:r>
            <a:endParaRPr b="0" lang="en" sz="20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בכל קונספט יחושב המרחק מראשית הצירים (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0,0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 בדור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ובדור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 </a:t>
            </a:r>
            <a:endParaRPr b="0" lang="en" sz="18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הפרש המרחקים יחולק במספר הדורות שעברו.</a:t>
            </a:r>
            <a:endParaRPr b="0" lang="en" sz="18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המרחק יחושב בצורה הבאה:  עבור כל נקודה אשר נמצאת בסט הפתרונות הלא נשלטים יחושב המרחק ממנה ל – (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0,0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).   המרחק המינימלי מכל סט המרחקים ייבחר.</a:t>
            </a: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GA –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תנאי עצירה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 rtl="1">
              <a:lnSpc>
                <a:spcPct val="100000"/>
              </a:lnSpc>
            </a:pPr>
            <a:r>
              <a:rPr b="0" lang="en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תנאי עצירה:</a:t>
            </a:r>
            <a:endParaRPr b="0" lang="en" sz="18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מקומי –פיזור הפתרונות: </a:t>
            </a:r>
            <a:r>
              <a:rPr b="0" lang="en" sz="1800" spc="-1" strike="sngStrike">
                <a:solidFill>
                  <a:srgbClr val="000000"/>
                </a:solidFill>
                <a:latin typeface="Arial"/>
                <a:ea typeface="DejaVu Sans"/>
              </a:rPr>
              <a:t>פתרון שצפוף מאוד ייעצר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כל האוכלוסייה נבדקה, הזיווג לא מצליח ליצור עוד צאצאים </a:t>
            </a:r>
            <a:endParaRPr b="0" lang="en" sz="18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גלובלי- נגמר הזמן הרצה או עברו מספר הדורות המקסימלי כל הקונספטים התכנסו</a:t>
            </a: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38560" y="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GA –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הקצאת משאבים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</p:txBody>
      </p:sp>
      <p:pic>
        <p:nvPicPr>
          <p:cNvPr id="197" name="Picture 4" descr=""/>
          <p:cNvPicPr/>
          <p:nvPr/>
        </p:nvPicPr>
        <p:blipFill>
          <a:blip r:embed="rId1"/>
          <a:stretch/>
        </p:blipFill>
        <p:spPr>
          <a:xfrm>
            <a:off x="2519640" y="852120"/>
            <a:ext cx="7152120" cy="591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GA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1800" spc="-1" strike="noStrike">
              <a:latin typeface="Arial"/>
            </a:endParaRPr>
          </a:p>
        </p:txBody>
      </p:sp>
      <p:pic>
        <p:nvPicPr>
          <p:cNvPr id="200" name="Picture 4" descr=""/>
          <p:cNvPicPr/>
          <p:nvPr/>
        </p:nvPicPr>
        <p:blipFill>
          <a:blip r:embed="rId1"/>
          <a:srcRect l="13111" t="12480" r="10096" b="3468"/>
          <a:stretch/>
        </p:blipFill>
        <p:spPr>
          <a:xfrm>
            <a:off x="2316960" y="1154160"/>
            <a:ext cx="6943320" cy="535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עוד דברים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- כל הקונפיגורציות ב-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ו-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דרגות חופש עברו סימולציה</a:t>
            </a:r>
            <a:endParaRPr b="0" lang="en" sz="2800" spc="-1" strike="noStrike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כל הקונספטים בגודל עד -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750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קונפיגורציות עברו סימולציה</a:t>
            </a:r>
            <a:endParaRPr b="0" lang="en" sz="2800" spc="-1" strike="noStrike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מתוך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794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קונספטים נשארו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248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" sz="2800" spc="-1" strike="noStrike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סיימתי את הקוד – בודק שגיאות (כרגע יש בעיה עם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VM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" sz="2800" spc="-1" strike="noStrike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לקבוע פרמטרים 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low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high</a:t>
            </a:r>
            <a:endParaRPr b="0" lang="en" sz="20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0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0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0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0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Content Placeholder 4" descr=""/>
          <p:cNvPicPr/>
          <p:nvPr/>
        </p:nvPicPr>
        <p:blipFill>
          <a:blip r:embed="rId1"/>
          <a:stretch/>
        </p:blipFill>
        <p:spPr>
          <a:xfrm>
            <a:off x="289440" y="265320"/>
            <a:ext cx="10709640" cy="596088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B569791-BC69-46CB-B1FE-5D2B111C4CD0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  <a:ea typeface="DejaVu Sans"/>
              </a:rPr>
              <a:t>Links Weights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225440"/>
            <a:ext cx="10514520" cy="49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Take links length &amp; weight from 2 different manipulators: (UR5 &amp; Motoman NXC100)</a:t>
            </a:r>
            <a:endParaRPr b="0" lang="en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Get the ratio between the accumulated weight and accumulated length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* Weight[i] = acc_length[i] * 8.79 + 4.29 –acc_weight[i-1] 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59774C7-AE7F-4FEB-8A9F-97A7BFFC6CEF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  <p:pic>
        <p:nvPicPr>
          <p:cNvPr id="100" name="Picture 5" descr=""/>
          <p:cNvPicPr/>
          <p:nvPr/>
        </p:nvPicPr>
        <p:blipFill>
          <a:blip r:embed="rId1"/>
          <a:stretch/>
        </p:blipFill>
        <p:spPr>
          <a:xfrm>
            <a:off x="838080" y="2550960"/>
            <a:ext cx="6987240" cy="385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050200" y="179640"/>
            <a:ext cx="7145640" cy="101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  <a:ea typeface="DejaVu Sans"/>
              </a:rPr>
              <a:t>Indices</a:t>
            </a:r>
            <a:endParaRPr b="0" lang="en" sz="4400" spc="-1" strike="noStrike">
              <a:latin typeface="Arial"/>
            </a:endParaRPr>
          </a:p>
        </p:txBody>
      </p:sp>
      <p:pic>
        <p:nvPicPr>
          <p:cNvPr id="102" name="Content Placeholder 13" descr=""/>
          <p:cNvPicPr/>
          <p:nvPr/>
        </p:nvPicPr>
        <p:blipFill>
          <a:blip r:embed="rId1"/>
          <a:stretch/>
        </p:blipFill>
        <p:spPr>
          <a:xfrm>
            <a:off x="250920" y="1123920"/>
            <a:ext cx="10348560" cy="485424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68AAD00-A3E0-49A7-9588-0E17F0941408}" type="slidenum">
              <a:rPr b="0" lang="en" sz="14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4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819880" y="3913560"/>
            <a:ext cx="7406640" cy="2736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367640" y="111600"/>
            <a:ext cx="8595720" cy="10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" sz="4800" spc="-1" strike="noStrike">
                <a:solidFill>
                  <a:srgbClr val="548235"/>
                </a:solidFill>
                <a:latin typeface="Calibri Light"/>
                <a:ea typeface="DejaVu Sans"/>
              </a:rPr>
              <a:t>Manipulator Optimization</a:t>
            </a:r>
            <a:endParaRPr b="0" lang="en" sz="4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94920" y="914760"/>
            <a:ext cx="9568080" cy="58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Objectives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Min. Degrees of Freedom\ Degree of Redundancy [3 - 6 \ -3 – 0]</a:t>
            </a:r>
            <a:endParaRPr b="0" lang="en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Min. Cycle Time  [0-10]</a:t>
            </a:r>
            <a:endParaRPr b="0" lang="en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Max manipulability\ Local Conditioning index  [0-1]</a:t>
            </a:r>
            <a:endParaRPr b="0" lang="en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  z (Mid-Range Proximity)  [0 -?]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Independent variables :</a:t>
            </a:r>
            <a:endParaRPr b="0" lang="en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X1 : Joints Types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array  [Roll, Pitch, Yaw]</a:t>
            </a:r>
            <a:endParaRPr b="0" lang="en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X2: Previous axe 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array [X , Y, Z]</a:t>
            </a:r>
            <a:endParaRPr b="0" lang="en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X3: Links Lengths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array [0.1  ,0.4,  0.7] (meters)</a:t>
            </a:r>
            <a:endParaRPr b="0" lang="en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X4: Number Degrees of Freedom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Int [3, 4, 5, 6]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41FBD9F-2DBA-4D0D-9289-5A7BB2A76559}" type="slidenum">
              <a:rPr b="0" lang="en" sz="14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0"/>
            <a:ext cx="10514520" cy="11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" sz="4400" spc="-1" strike="noStrike">
                <a:solidFill>
                  <a:srgbClr val="548235"/>
                </a:solidFill>
                <a:latin typeface="Calibri Light"/>
                <a:ea typeface="DejaVu Sans"/>
              </a:rPr>
              <a:t>Manipulator Optimization</a:t>
            </a:r>
            <a:r>
              <a:rPr b="1" lang="en" sz="3200" spc="-1" strike="noStrike">
                <a:solidFill>
                  <a:srgbClr val="548235"/>
                </a:solidFill>
                <a:latin typeface="Calibri Light"/>
                <a:ea typeface="DejaVu Sans"/>
              </a:rPr>
              <a:t> </a:t>
            </a:r>
            <a:r>
              <a:rPr b="0" lang="en" sz="4400" spc="-1" strike="noStrike">
                <a:solidFill>
                  <a:srgbClr val="90c226"/>
                </a:solidFill>
                <a:latin typeface="Calibri Light"/>
                <a:ea typeface="DejaVu Sans"/>
              </a:rPr>
              <a:t>(cnt’d)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74360" y="969120"/>
            <a:ext cx="976788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Assumptions \ Constrains:</a:t>
            </a:r>
            <a:endParaRPr b="0" lang="en" sz="28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b050"/>
                </a:solidFill>
                <a:latin typeface="Calibri"/>
                <a:ea typeface="DejaVu Sans"/>
              </a:rPr>
              <a:t>First joint is rotational along Z axe:  X1[0] = Roll, X2[0] = Z</a:t>
            </a:r>
            <a:endParaRPr b="0" lang="en" sz="20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b050"/>
                </a:solidFill>
                <a:latin typeface="Calibri"/>
                <a:ea typeface="DejaVu Sans"/>
              </a:rPr>
              <a:t>First link length = 0.1m :   X3[0]=0.1</a:t>
            </a:r>
            <a:endParaRPr b="0" lang="en" sz="20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Total length of all the links &gt; 1m : Sum (X3) &gt; 1</a:t>
            </a:r>
            <a:endParaRPr b="0" lang="en" sz="20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 adjacent prismatic joints must be perpendiculars</a:t>
            </a:r>
            <a:endParaRPr b="0" lang="en" sz="20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No more than 3 prismatic joints</a:t>
            </a:r>
            <a:endParaRPr b="0" lang="en" sz="20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After Roll joint can’t be Roll\Pitch joint in the Z axe: If X1[i]==Roll and (X1[i+1]==Roll or X1[i+1]==Pitch) than X2[i+1]!=Z</a:t>
            </a:r>
            <a:endParaRPr b="0" lang="en" sz="20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After Roll Joint or the following joints sequence [ Roll -&gt; Pris Z] the next joint wont be in the X axe: if (X1[i]==Roll or (X1[i-1]==Roll and X1[i]== Pris and X2[i] == Z)) than X2[i+1]!=X </a:t>
            </a:r>
            <a:endParaRPr b="0" lang="en" sz="20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Joints limits: for Roll\ Pitch [0-360°] and for Pris [0 – 2*link length]</a:t>
            </a:r>
            <a:endParaRPr b="0" lang="en" sz="2000" spc="-1" strike="noStrike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Number Points of Detection:  4 -- </a:t>
            </a:r>
            <a:r>
              <a:rPr b="0" lang="e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Success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:need to reach to one of the 2 top points and to the middle and the lower points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0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11ED66E-B7ED-4DC7-A4AB-EA618F24A50C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94021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 rtl="1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להמשך: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825560"/>
            <a:ext cx="95572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הכנסת התוצאות שיש כרגע מהסימולציה לאלגוריתם קיים (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NSGA / MOEA\D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 לקבלת תחושה/ תוצאות ראשונות 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פיתוח אלגוריתם לאופטימיזציה</a:t>
            </a:r>
            <a:endParaRPr b="0" lang="en" sz="2800" spc="-1" strike="noStrike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הכנסת תוצאות הסימולטור לאלגוריתם לימוד מכונה (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SVM/NN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 למידול ההתנהגות – יוכל להחליף חלקית את הסימולטור לצורך האצת האופטימיזציה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2C33326-ECA3-466B-868C-9D8DB0C5A460}" type="slidenum">
              <a:rPr b="0" lang="en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Application>LibreOffice/6.0.7.3$Linux_X86_64 LibreOffice_project/00m0$Build-3</Application>
  <Words>1774</Words>
  <Paragraphs>602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2019-11-06T06:03:25Z</dcterms:created>
  <dc:creator>Tamir Mhabary</dc:creator>
  <dc:description/>
  <dc:language>en</dc:language>
  <cp:lastModifiedBy/>
  <dcterms:modified xsi:type="dcterms:W3CDTF">2020-03-22T09:57:55Z</dcterms:modified>
  <cp:revision>161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