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61" r:id="rId4"/>
    <p:sldId id="262" r:id="rId5"/>
    <p:sldId id="263" r:id="rId6"/>
    <p:sldId id="257" r:id="rId7"/>
    <p:sldId id="256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06-11-19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</a:t>
            </a:r>
            <a:r>
              <a:rPr lang="en-US" sz="3600" dirty="0" smtClean="0"/>
              <a:t>(kinematic?) design </a:t>
            </a:r>
            <a:r>
              <a:rPr lang="en-US" sz="3600" dirty="0"/>
              <a:t>of </a:t>
            </a:r>
            <a:r>
              <a:rPr lang="en-US" sz="3600" dirty="0" smtClean="0"/>
              <a:t>manipulator </a:t>
            </a:r>
            <a:r>
              <a:rPr lang="en-US" sz="3600" dirty="0"/>
              <a:t>to </a:t>
            </a:r>
            <a:r>
              <a:rPr lang="en-US" sz="3600" dirty="0" smtClean="0"/>
              <a:t>detect early </a:t>
            </a:r>
            <a:r>
              <a:rPr lang="en-US" sz="3600" dirty="0"/>
              <a:t>stresses </a:t>
            </a:r>
            <a:r>
              <a:rPr lang="en-US" sz="3600" dirty="0" smtClean="0"/>
              <a:t>in </a:t>
            </a:r>
            <a:r>
              <a:rPr lang="en-US" sz="3600" dirty="0"/>
              <a:t>Greenhouse </a:t>
            </a:r>
            <a:r>
              <a:rPr lang="en-US" sz="3600" dirty="0" smtClean="0"/>
              <a:t>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 smtClean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</a:t>
            </a:r>
            <a:r>
              <a:rPr lang="en-US" sz="2400" dirty="0" smtClean="0">
                <a:solidFill>
                  <a:prstClr val="black"/>
                </a:solidFill>
              </a:rPr>
              <a:t>links </a:t>
            </a:r>
            <a:r>
              <a:rPr lang="en-US" sz="2400" dirty="0">
                <a:solidFill>
                  <a:prstClr val="black"/>
                </a:solidFill>
              </a:rPr>
              <a:t>are cylindrical </a:t>
            </a:r>
          </a:p>
          <a:p>
            <a:r>
              <a:rPr lang="en-US" sz="2400" dirty="0" smtClean="0"/>
              <a:t>The Z axe is always in the long part of the cylinder</a:t>
            </a:r>
          </a:p>
          <a:p>
            <a:r>
              <a:rPr lang="en-US" sz="2400" dirty="0" smtClean="0"/>
              <a:t>The plant presented as cylinder: R=0.5m H=0.75m</a:t>
            </a:r>
          </a:p>
          <a:p>
            <a:r>
              <a:rPr lang="en-US" sz="2400" dirty="0" smtClean="0"/>
              <a:t>The manipulator format: URDF</a:t>
            </a:r>
          </a:p>
          <a:p>
            <a:r>
              <a:rPr lang="en-US" sz="2400" dirty="0" smtClean="0"/>
              <a:t>Each manipulator combination described as the following: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Manipulator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 smtClean="0"/>
              <a:t>Example: Roll_Z_0.1–Pitch_Z_0.4–Roll_Y_0.7-Pris_Y_0.4 -Pris_X_0.1</a:t>
            </a:r>
            <a:endParaRPr lang="he-IL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Camera orientation isn’t important </a:t>
            </a:r>
            <a:r>
              <a:rPr lang="en-US" sz="2400" dirty="0" smtClean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</a:t>
            </a:r>
            <a:r>
              <a:rPr lang="en-US" sz="2400" dirty="0" smtClean="0"/>
              <a:t>Freedom</a:t>
            </a:r>
            <a:r>
              <a:rPr lang="en-US" sz="2400" dirty="0"/>
              <a:t>\ </a:t>
            </a:r>
            <a:r>
              <a:rPr lang="en-US" sz="2400" dirty="0"/>
              <a:t>Degree of </a:t>
            </a:r>
            <a:r>
              <a:rPr lang="en-US" sz="2400" dirty="0" smtClean="0"/>
              <a:t>Redundancy [3 - 6 \ -3 – 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</a:t>
            </a:r>
            <a:r>
              <a:rPr lang="en-US" sz="2400" dirty="0"/>
              <a:t>Cycle </a:t>
            </a:r>
            <a:r>
              <a:rPr lang="en-US" sz="2400" dirty="0" smtClean="0"/>
              <a:t>Time  [0-10]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</a:t>
            </a:r>
            <a:r>
              <a:rPr lang="en-US" sz="2400" dirty="0" smtClean="0"/>
              <a:t>0-1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  </a:t>
            </a:r>
            <a:r>
              <a:rPr lang="en-US" sz="2400" dirty="0"/>
              <a:t>z (Mid-Range Proximity</a:t>
            </a:r>
            <a:r>
              <a:rPr lang="en-US" sz="2400" dirty="0" smtClean="0"/>
              <a:t>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Independent variables 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X1 : </a:t>
            </a:r>
            <a:r>
              <a:rPr lang="en-US" sz="2400" u="sng" dirty="0" smtClean="0"/>
              <a:t>Joints </a:t>
            </a:r>
            <a:r>
              <a:rPr lang="en-US" sz="2400" u="sng" dirty="0"/>
              <a:t>Types</a:t>
            </a:r>
            <a:r>
              <a:rPr lang="en-US" sz="2400" dirty="0" smtClean="0"/>
              <a:t>: array  [Roll, Pitch, Yaw]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X2: Previous </a:t>
            </a:r>
            <a:r>
              <a:rPr lang="en-US" sz="2400" u="sng" dirty="0"/>
              <a:t>axe </a:t>
            </a:r>
            <a:r>
              <a:rPr lang="en-US" sz="2400" dirty="0" smtClean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X3: Links Lengths</a:t>
            </a:r>
            <a:r>
              <a:rPr lang="en-US" sz="2400" dirty="0" smtClean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X4: Number </a:t>
            </a:r>
            <a:r>
              <a:rPr lang="en-US" sz="2400" u="sng" dirty="0"/>
              <a:t>Degrees of Freedom</a:t>
            </a:r>
            <a:r>
              <a:rPr lang="en-US" sz="2400" dirty="0" smtClean="0"/>
              <a:t>: </a:t>
            </a:r>
            <a:r>
              <a:rPr lang="en-US" sz="2400" dirty="0" smtClean="0"/>
              <a:t>Int</a:t>
            </a:r>
            <a:r>
              <a:rPr lang="en-US" sz="2400" dirty="0" smtClean="0"/>
              <a:t> [3, 4, 5, 6]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</a:t>
            </a:r>
            <a:r>
              <a:rPr lang="en-US" dirty="0">
                <a:solidFill>
                  <a:srgbClr val="90C226"/>
                </a:solidFill>
              </a:rPr>
              <a:t>cnt’d</a:t>
            </a:r>
            <a:r>
              <a:rPr lang="en-US" dirty="0" smtClean="0">
                <a:solidFill>
                  <a:srgbClr val="90C226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\ Constrains:</a:t>
            </a:r>
            <a:endParaRPr lang="en-US" b="1" u="sng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</a:t>
            </a:r>
            <a:r>
              <a:rPr lang="en-US" sz="2000" dirty="0" smtClean="0">
                <a:solidFill>
                  <a:srgbClr val="00B050"/>
                </a:solidFill>
              </a:rPr>
              <a:t>axe:  X1[0</a:t>
            </a:r>
            <a:r>
              <a:rPr lang="en-US" sz="2000" dirty="0">
                <a:solidFill>
                  <a:srgbClr val="00B050"/>
                </a:solidFill>
              </a:rPr>
              <a:t>] = </a:t>
            </a:r>
            <a:r>
              <a:rPr lang="en-US" sz="2000" dirty="0" smtClean="0">
                <a:solidFill>
                  <a:srgbClr val="00B050"/>
                </a:solidFill>
              </a:rPr>
              <a:t>Roll, </a:t>
            </a:r>
            <a:r>
              <a:rPr lang="en-US" sz="2000" dirty="0">
                <a:solidFill>
                  <a:srgbClr val="00B050"/>
                </a:solidFill>
              </a:rPr>
              <a:t>X2[0] = </a:t>
            </a:r>
            <a:r>
              <a:rPr lang="en-US" sz="2000" dirty="0" smtClean="0">
                <a:solidFill>
                  <a:srgbClr val="00B050"/>
                </a:solidFill>
              </a:rPr>
              <a:t>Z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</a:t>
            </a:r>
            <a:r>
              <a:rPr lang="en-US" sz="2000" dirty="0" smtClean="0">
                <a:solidFill>
                  <a:srgbClr val="00B050"/>
                </a:solidFill>
              </a:rPr>
              <a:t>0.1m :   X3[0</a:t>
            </a:r>
            <a:r>
              <a:rPr lang="en-US" sz="2000" dirty="0">
                <a:solidFill>
                  <a:srgbClr val="00B050"/>
                </a:solidFill>
              </a:rPr>
              <a:t>]=</a:t>
            </a:r>
            <a:r>
              <a:rPr lang="en-US" sz="2000" dirty="0" smtClean="0">
                <a:solidFill>
                  <a:srgbClr val="00B050"/>
                </a:solidFill>
              </a:rPr>
              <a:t>0.1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</a:t>
            </a:r>
            <a:r>
              <a:rPr lang="en-US" sz="2000" dirty="0" smtClean="0"/>
              <a:t>1m : </a:t>
            </a:r>
            <a:r>
              <a:rPr lang="en-US" sz="2000" dirty="0"/>
              <a:t>Sum (X3) &gt; </a:t>
            </a:r>
            <a:r>
              <a:rPr lang="en-US" sz="2000" dirty="0" smtClean="0"/>
              <a:t>1</a:t>
            </a: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</a:t>
            </a:r>
            <a:r>
              <a:rPr lang="en-US" sz="2000" dirty="0" smtClean="0"/>
              <a:t>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</a:t>
            </a:r>
            <a:r>
              <a:rPr lang="en-US" sz="2000" dirty="0" smtClean="0"/>
              <a:t>Roll\Pitch </a:t>
            </a:r>
            <a:r>
              <a:rPr lang="en-US" sz="2000" dirty="0"/>
              <a:t>joint in the Z axe: If </a:t>
            </a:r>
            <a:r>
              <a:rPr lang="en-US" sz="2000" dirty="0" smtClean="0"/>
              <a:t>X1[</a:t>
            </a:r>
            <a:r>
              <a:rPr lang="en-US" sz="2000" dirty="0" smtClean="0"/>
              <a:t>i</a:t>
            </a:r>
            <a:r>
              <a:rPr lang="en-US" sz="2000" dirty="0"/>
              <a:t>]==Roll and </a:t>
            </a:r>
            <a:r>
              <a:rPr lang="en-US" sz="2000" dirty="0" smtClean="0"/>
              <a:t>(X1[i+1</a:t>
            </a:r>
            <a:r>
              <a:rPr lang="en-US" sz="2000" dirty="0"/>
              <a:t>]==</a:t>
            </a:r>
            <a:r>
              <a:rPr lang="en-US" sz="2000" dirty="0" smtClean="0"/>
              <a:t>Roll or X1[i+1]==Pitch) than X2[i+1</a:t>
            </a:r>
            <a:r>
              <a:rPr lang="en-US" sz="2000" dirty="0"/>
              <a:t>]!=</a:t>
            </a:r>
            <a:r>
              <a:rPr lang="en-US" sz="2000" dirty="0" smtClean="0"/>
              <a:t>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After Roll Joint or the following joints sequence [ Roll -&gt; </a:t>
            </a:r>
            <a:r>
              <a:rPr lang="en-US" sz="2000" dirty="0" smtClean="0"/>
              <a:t>Pris</a:t>
            </a:r>
            <a:r>
              <a:rPr lang="en-US" sz="2000" dirty="0"/>
              <a:t> </a:t>
            </a:r>
            <a:r>
              <a:rPr lang="en-US" sz="2000" dirty="0" smtClean="0"/>
              <a:t>Z] the next joint wont be in the X axe: if (X1[</a:t>
            </a:r>
            <a:r>
              <a:rPr lang="en-US" sz="2000" dirty="0" err="1" smtClean="0"/>
              <a:t>i</a:t>
            </a:r>
            <a:r>
              <a:rPr lang="en-US" sz="2000" dirty="0"/>
              <a:t>]==Roll </a:t>
            </a:r>
            <a:r>
              <a:rPr lang="en-US" sz="2000" dirty="0" smtClean="0"/>
              <a:t>or (X1[i-1]==Roll and </a:t>
            </a:r>
            <a:r>
              <a:rPr lang="en-US" sz="2000" dirty="0"/>
              <a:t>X1[</a:t>
            </a:r>
            <a:r>
              <a:rPr lang="en-US" sz="2000" dirty="0" err="1"/>
              <a:t>i</a:t>
            </a:r>
            <a:r>
              <a:rPr lang="en-US" sz="2000" dirty="0" smtClean="0"/>
              <a:t>]==</a:t>
            </a:r>
            <a:r>
              <a:rPr lang="en-US" sz="2000" dirty="0"/>
              <a:t> </a:t>
            </a:r>
            <a:r>
              <a:rPr lang="en-US" sz="2000" dirty="0" err="1" smtClean="0"/>
              <a:t>Pris</a:t>
            </a:r>
            <a:r>
              <a:rPr lang="en-US" sz="2000" dirty="0" smtClean="0"/>
              <a:t> and X2[</a:t>
            </a:r>
            <a:r>
              <a:rPr lang="en-US" sz="2000" dirty="0" err="1" smtClean="0"/>
              <a:t>i</a:t>
            </a:r>
            <a:r>
              <a:rPr lang="en-US" sz="2000" dirty="0" smtClean="0"/>
              <a:t>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Joints limits: for Roll\ Pitch [0-360°] and for </a:t>
            </a:r>
            <a:r>
              <a:rPr lang="en-US" sz="2000" dirty="0" err="1" smtClean="0"/>
              <a:t>Pris</a:t>
            </a:r>
            <a:r>
              <a:rPr lang="en-US" sz="2000" dirty="0" smtClean="0"/>
              <a:t> [0 – 2*link length]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Number Points of Detection:  4 -- </a:t>
            </a:r>
            <a:r>
              <a:rPr lang="en-US" sz="2000" u="sng" dirty="0" smtClean="0"/>
              <a:t>Success</a:t>
            </a:r>
            <a:r>
              <a:rPr lang="en-US" sz="2000" dirty="0" smtClean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65920" cy="4351338"/>
          </a:xfrm>
        </p:spPr>
        <p:txBody>
          <a:bodyPr/>
          <a:lstStyle/>
          <a:p>
            <a:pPr algn="r" rtl="1"/>
            <a:r>
              <a:rPr lang="he-IL" dirty="0" smtClean="0"/>
              <a:t>האם אלגוריתם האופטימיזציה חייב לקרוא לסימולטור באונליין או שניתן להשתמש בתוצאות שיש?</a:t>
            </a:r>
          </a:p>
          <a:p>
            <a:pPr algn="r" rtl="1"/>
            <a:r>
              <a:rPr lang="he-IL" dirty="0" smtClean="0"/>
              <a:t>אישור אביטל כמנחה: נשלחה תזכורת נוספת לאורית ב6.11</a:t>
            </a:r>
          </a:p>
          <a:p>
            <a:pPr algn="r" rtl="1"/>
            <a:r>
              <a:rPr lang="he-IL" dirty="0" smtClean="0"/>
              <a:t>הגשת שאלת מחקר?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 smtClean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 smtClean="0"/>
              <a:t>הכנסת התוצאות שיש כרגע מהסימולציה לאלגוריתם קיים (3-</a:t>
            </a:r>
            <a:r>
              <a:rPr lang="en-US" dirty="0" smtClean="0"/>
              <a:t>NSGA</a:t>
            </a:r>
            <a:r>
              <a:rPr lang="he-IL" dirty="0" smtClean="0"/>
              <a:t> / </a:t>
            </a:r>
            <a:r>
              <a:rPr lang="en-US" dirty="0" smtClean="0"/>
              <a:t>MOEA</a:t>
            </a:r>
            <a:r>
              <a:rPr lang="he-IL" dirty="0" smtClean="0"/>
              <a:t>\</a:t>
            </a:r>
            <a:r>
              <a:rPr lang="en-US" dirty="0" smtClean="0"/>
              <a:t>D</a:t>
            </a:r>
            <a:r>
              <a:rPr lang="he-IL" dirty="0" smtClean="0"/>
              <a:t>) לקבלת תחושה/ תוצאות ראשונות </a:t>
            </a:r>
          </a:p>
          <a:p>
            <a:pPr algn="r" rtl="1"/>
            <a:r>
              <a:rPr lang="he-IL" dirty="0" smtClean="0"/>
              <a:t>פיתוח אלגוריתם לאופטימיזציה</a:t>
            </a:r>
            <a:endParaRPr lang="en-US" dirty="0" smtClean="0"/>
          </a:p>
          <a:p>
            <a:pPr algn="r" rtl="1"/>
            <a:r>
              <a:rPr lang="he-IL" dirty="0" smtClean="0"/>
              <a:t>הכנסת תוצאות הסימולטור לאלגוריתם לימוד מכונה (</a:t>
            </a:r>
            <a:r>
              <a:rPr lang="en-US" dirty="0" smtClean="0"/>
              <a:t>SVM</a:t>
            </a:r>
            <a:r>
              <a:rPr lang="he-IL" dirty="0" smtClean="0"/>
              <a:t>/</a:t>
            </a:r>
            <a:r>
              <a:rPr lang="en-US" dirty="0" smtClean="0"/>
              <a:t>NN</a:t>
            </a:r>
            <a:r>
              <a:rPr lang="he-IL" dirty="0" smtClean="0"/>
              <a:t>) להשוואה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583</Words>
  <Application>Microsoft Office PowerPoint</Application>
  <PresentationFormat>Widescreen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Indices</vt:lpstr>
      <vt:lpstr>Manipulator Optimization</vt:lpstr>
      <vt:lpstr>Manipulator Optimization (cnt’d)</vt:lpstr>
      <vt:lpstr>דברים אחרים</vt:lpstr>
      <vt:lpstr>להמשך: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71</cp:revision>
  <dcterms:created xsi:type="dcterms:W3CDTF">2019-11-06T06:03:25Z</dcterms:created>
  <dcterms:modified xsi:type="dcterms:W3CDTF">2019-11-06T09:11:37Z</dcterms:modified>
</cp:coreProperties>
</file>