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14-05-20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C2C7-952F-4316-8281-C2CC0AE1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3CE5C-0E17-4890-8704-FBD4A2BB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0402" r="37818" b="51151"/>
          <a:stretch/>
        </p:blipFill>
        <p:spPr>
          <a:xfrm>
            <a:off x="7902430" y="1761689"/>
            <a:ext cx="2793534" cy="2379559"/>
          </a:xfrm>
          <a:prstGeom prst="rect">
            <a:avLst/>
          </a:prstGeom>
        </p:spPr>
      </p:pic>
      <p:pic>
        <p:nvPicPr>
          <p:cNvPr id="4098" name="Picture 2" descr="Dominated, non-dominated and Pareto-front solution set. ">
            <a:extLst>
              <a:ext uri="{FF2B5EF4-FFF2-40B4-BE49-F238E27FC236}">
                <a16:creationId xmlns:a16="http://schemas.microsoft.com/office/drawing/2014/main" id="{F5152CC9-D568-477F-8F24-645CC4F2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5735"/>
            <a:ext cx="60769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26" t="28091" r="36981" b="60111"/>
          <a:stretch/>
        </p:blipFill>
        <p:spPr>
          <a:xfrm>
            <a:off x="3352801" y="2149641"/>
            <a:ext cx="3689684" cy="27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07160" y="2415204"/>
            <a:ext cx="3136714" cy="2204028"/>
            <a:chOff x="1578635" y="2429491"/>
            <a:chExt cx="3136714" cy="2204028"/>
          </a:xfrm>
        </p:grpSpPr>
        <p:grpSp>
          <p:nvGrpSpPr>
            <p:cNvPr id="29" name="Group 28"/>
            <p:cNvGrpSpPr/>
            <p:nvPr/>
          </p:nvGrpSpPr>
          <p:grpSpPr>
            <a:xfrm>
              <a:off x="1578635" y="2429491"/>
              <a:ext cx="2165127" cy="2204028"/>
              <a:chOff x="1578635" y="2434253"/>
              <a:chExt cx="2165127" cy="220402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78635" y="2434253"/>
                <a:ext cx="1915059" cy="927668"/>
                <a:chOff x="1578635" y="2434253"/>
                <a:chExt cx="1915059" cy="9276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78635" y="2809830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95527" y="2434253"/>
                  <a:ext cx="7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Parent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583667" y="3722865"/>
                <a:ext cx="2160095" cy="915416"/>
                <a:chOff x="1583667" y="3722865"/>
                <a:chExt cx="2160095" cy="91541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83667" y="3722865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95526" y="4268949"/>
                  <a:ext cx="1048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Offspring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11857" y="3343044"/>
                <a:ext cx="1059777" cy="379328"/>
                <a:chOff x="2111857" y="3343044"/>
                <a:chExt cx="1059777" cy="379328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097596" y="3361428"/>
                  <a:ext cx="0" cy="36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111857" y="3343044"/>
                  <a:ext cx="1059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Mutation</a:t>
                  </a: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359269" y="2805067"/>
              <a:ext cx="2346678" cy="552197"/>
              <a:chOff x="2359269" y="2805067"/>
              <a:chExt cx="2346678" cy="55219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59269" y="2805067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0943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41336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8671" y="3719186"/>
              <a:ext cx="2346678" cy="552197"/>
              <a:chOff x="2368671" y="3719186"/>
              <a:chExt cx="2346678" cy="55219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68671" y="3719186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0345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50738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40146" y="2406647"/>
            <a:ext cx="6494780" cy="2934618"/>
            <a:chOff x="5140146" y="2406647"/>
            <a:chExt cx="6494780" cy="2934618"/>
          </a:xfrm>
        </p:grpSpPr>
        <p:grpSp>
          <p:nvGrpSpPr>
            <p:cNvPr id="66" name="Group 65"/>
            <p:cNvGrpSpPr/>
            <p:nvPr/>
          </p:nvGrpSpPr>
          <p:grpSpPr>
            <a:xfrm>
              <a:off x="5140146" y="2406647"/>
              <a:ext cx="3127312" cy="927773"/>
              <a:chOff x="5762446" y="2406647"/>
              <a:chExt cx="3127312" cy="92777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Parent1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6701617" y="4425849"/>
              <a:ext cx="3131682" cy="915416"/>
              <a:chOff x="5767478" y="3695259"/>
              <a:chExt cx="3131682" cy="91541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879337" y="4241343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Offspring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67478" y="3695259"/>
                <a:ext cx="3131682" cy="553280"/>
                <a:chOff x="5767478" y="3695259"/>
                <a:chExt cx="3131682" cy="55328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767478" y="369525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552482" y="3696342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114156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34549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507614" y="2406647"/>
              <a:ext cx="3127312" cy="927773"/>
              <a:chOff x="5762446" y="2406647"/>
              <a:chExt cx="3127312" cy="92777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Parent2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cxnSp>
          <p:nvCxnSpPr>
            <p:cNvPr id="76" name="Straight Arrow Connector 75"/>
            <p:cNvCxnSpPr/>
            <p:nvPr/>
          </p:nvCxnSpPr>
          <p:spPr>
            <a:xfrm>
              <a:off x="6714631" y="3336135"/>
              <a:ext cx="1533333" cy="108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8267458" y="3334314"/>
              <a:ext cx="1814642" cy="10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95903" y="3556044"/>
              <a:ext cx="1104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Crossover</a:t>
              </a:r>
            </a:p>
            <a:p>
              <a:pPr algn="ctr"/>
              <a:r>
                <a:rPr lang="en-US" dirty="0"/>
                <a:t>i=2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845-7E32-44BE-8854-3319ED7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8F4C0-D6AE-413A-A0F3-55D6E2AB0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72" y="1825625"/>
            <a:ext cx="81362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D8B-F5D3-4F84-BAA3-4346B96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9C64AC-D69B-4B9D-B2EA-232628FA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3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B0CE28-7D08-49B2-A9ED-82B75C53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49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73DAE-8913-4E4D-961C-EF1452D74469}"/>
              </a:ext>
            </a:extLst>
          </p:cNvPr>
          <p:cNvGrpSpPr/>
          <p:nvPr/>
        </p:nvGrpSpPr>
        <p:grpSpPr>
          <a:xfrm>
            <a:off x="7333448" y="2328907"/>
            <a:ext cx="3321050" cy="2200185"/>
            <a:chOff x="4624431" y="2495551"/>
            <a:chExt cx="3321050" cy="2200185"/>
          </a:xfrm>
        </p:grpSpPr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AA9F6F-8019-49FC-BF26-3A2B5E36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833856" y="3292475"/>
              <a:ext cx="183515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Local Condition Number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DDDBE4-396E-4010-8ABA-4E2E9AA1A605}"/>
                </a:ext>
              </a:extLst>
            </p:cNvPr>
            <p:cNvGrpSpPr/>
            <p:nvPr/>
          </p:nvGrpSpPr>
          <p:grpSpPr>
            <a:xfrm>
              <a:off x="4878431" y="2495551"/>
              <a:ext cx="3067050" cy="2200185"/>
              <a:chOff x="4878431" y="2495551"/>
              <a:chExt cx="3067050" cy="2200185"/>
            </a:xfrm>
          </p:grpSpPr>
          <p:pic>
            <p:nvPicPr>
              <p:cNvPr id="2054" name="Picture 4">
                <a:extLst>
                  <a:ext uri="{FF2B5EF4-FFF2-40B4-BE49-F238E27FC236}">
                    <a16:creationId xmlns:a16="http://schemas.microsoft.com/office/drawing/2014/main" id="{8B76AFED-1711-441C-9CC5-3C8037B6A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" t="21521" r="78459" b="59315"/>
              <a:stretch>
                <a:fillRect/>
              </a:stretch>
            </p:blipFill>
            <p:spPr bwMode="auto">
              <a:xfrm>
                <a:off x="4878431" y="2495551"/>
                <a:ext cx="3067050" cy="18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8B28D7E6-2DFF-412E-AFC7-3730729D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294" y="4362450"/>
                <a:ext cx="1835150" cy="3332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Manipulability</a:t>
                </a:r>
                <a:r>
                  <a:rPr lang="en-US" dirty="0"/>
                  <a:t> </a:t>
                </a:r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Index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AA95200-B474-45D0-B924-40F359C581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59067" r="78833" b="22039"/>
          <a:stretch/>
        </p:blipFill>
        <p:spPr bwMode="auto">
          <a:xfrm>
            <a:off x="3981360" y="2328907"/>
            <a:ext cx="3067051" cy="186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691B10C5-FB4F-45B6-9B52-F9AAD7F2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723" y="4195806"/>
            <a:ext cx="1835150" cy="3332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Manipulability</a:t>
            </a:r>
            <a:r>
              <a:rPr lang="en-US" dirty="0"/>
              <a:t> </a:t>
            </a: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A7A3503-67F7-4C43-86CA-F303FADA80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55569" y="3068813"/>
            <a:ext cx="1835153" cy="368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Mid-Proximity Joint 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A8197-5ABD-4DF7-B10D-7EC1768EDE6B}"/>
              </a:ext>
            </a:extLst>
          </p:cNvPr>
          <p:cNvGrpSpPr/>
          <p:nvPr/>
        </p:nvGrpSpPr>
        <p:grpSpPr>
          <a:xfrm>
            <a:off x="0" y="2266950"/>
            <a:ext cx="3319611" cy="2428785"/>
            <a:chOff x="0" y="2266950"/>
            <a:chExt cx="3319611" cy="2428785"/>
          </a:xfrm>
        </p:grpSpPr>
        <p:pic>
          <p:nvPicPr>
            <p:cNvPr id="18" name="Content Placeholder 3">
              <a:extLst>
                <a:ext uri="{FF2B5EF4-FFF2-40B4-BE49-F238E27FC236}">
                  <a16:creationId xmlns:a16="http://schemas.microsoft.com/office/drawing/2014/main" id="{DE5D84F3-A408-4C28-B0B4-9A7DD4645C20}"/>
                </a:ext>
              </a:extLst>
            </p:cNvPr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4" t="3040" b="78334"/>
            <a:stretch/>
          </p:blipFill>
          <p:spPr bwMode="auto">
            <a:xfrm>
              <a:off x="252561" y="2495550"/>
              <a:ext cx="3067050" cy="18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6F7A30E0-6146-4275-A332-531D4840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511" y="4362449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Degrees of freedom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2A9DA64D-EA03-4AEA-89D9-50BD97AF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750932" y="3017882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Manipulability</a:t>
              </a:r>
              <a:r>
                <a:rPr lang="en-US" dirty="0"/>
                <a:t> </a:t>
              </a:r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Index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4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FBE531-0F8D-41DD-B72D-C9889B8C9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69955"/>
              </p:ext>
            </p:extLst>
          </p:nvPr>
        </p:nvGraphicFramePr>
        <p:xfrm>
          <a:off x="259360" y="904875"/>
          <a:ext cx="12049125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Worksheet" r:id="rId3" imgW="12049071" imgH="5048199" progId="Excel.Sheet.12">
                  <p:embed/>
                </p:oleObj>
              </mc:Choice>
              <mc:Fallback>
                <p:oleObj name="Worksheet" r:id="rId3" imgW="12049071" imgH="5048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60" y="904875"/>
                        <a:ext cx="12049125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TextBox 3">
            <a:extLst>
              <a:ext uri="{FF2B5EF4-FFF2-40B4-BE49-F238E27FC236}">
                <a16:creationId xmlns:a16="http://schemas.microsoft.com/office/drawing/2014/main" id="{CFC508EE-ABB6-4464-B597-C4E3955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14350"/>
            <a:ext cx="1485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6995F7-F9C2-4402-9602-CBAB9286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1" t="39788" r="44976" b="25317"/>
          <a:stretch/>
        </p:blipFill>
        <p:spPr>
          <a:xfrm>
            <a:off x="2315360" y="1221657"/>
            <a:ext cx="2596364" cy="2520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85C3A3-EF47-42F0-AF29-D20873F39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3" t="51376" r="46881" b="20367"/>
          <a:stretch/>
        </p:blipFill>
        <p:spPr>
          <a:xfrm>
            <a:off x="5838738" y="1227949"/>
            <a:ext cx="259636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1D0D87-3086-4E9F-A802-5B489967C7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4" t="56269" r="46330" b="20490"/>
          <a:stretch/>
        </p:blipFill>
        <p:spPr>
          <a:xfrm>
            <a:off x="2315360" y="3830467"/>
            <a:ext cx="2596364" cy="25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B484C6-0DF4-4134-AC5F-CB73C8832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8" t="57370" r="46743" b="22202"/>
          <a:stretch/>
        </p:blipFill>
        <p:spPr>
          <a:xfrm>
            <a:off x="5838738" y="3741657"/>
            <a:ext cx="259636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B938-0BD9-4676-8D6E-39EFC4F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C5CF9-3B35-4FDE-B52A-DC68A9896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1" t="46557" r="55856" b="8135"/>
          <a:stretch/>
        </p:blipFill>
        <p:spPr>
          <a:xfrm>
            <a:off x="1484852" y="2541862"/>
            <a:ext cx="3842551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F4CE8-95D6-4C87-8D77-944B20BDE8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4" y="2541862"/>
            <a:ext cx="384255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2D7-607F-4E70-A979-1F8E1BE8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3F23FA-32A3-41B9-ABF9-8260BFA3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70692"/>
              </p:ext>
            </p:extLst>
          </p:nvPr>
        </p:nvGraphicFramePr>
        <p:xfrm>
          <a:off x="838200" y="1825625"/>
          <a:ext cx="7919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749833620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161012974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2525055301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372498351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502360030"/>
                    </a:ext>
                  </a:extLst>
                </a:gridCol>
                <a:gridCol w="1033018">
                  <a:extLst>
                    <a:ext uri="{9D8B030D-6E8A-4147-A177-3AD203B41FA5}">
                      <a16:colId xmlns:a16="http://schemas.microsoft.com/office/drawing/2014/main" val="3000056373"/>
                    </a:ext>
                  </a:extLst>
                </a:gridCol>
                <a:gridCol w="1216279">
                  <a:extLst>
                    <a:ext uri="{9D8B030D-6E8A-4147-A177-3AD203B41FA5}">
                      <a16:colId xmlns:a16="http://schemas.microsoft.com/office/drawing/2014/main" val="218653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 Axes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 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p/r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 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8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8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4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6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151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49</cp:revision>
  <dcterms:created xsi:type="dcterms:W3CDTF">2019-12-20T07:23:31Z</dcterms:created>
  <dcterms:modified xsi:type="dcterms:W3CDTF">2020-05-14T14:51:48Z</dcterms:modified>
</cp:coreProperties>
</file>