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" sz="4400" spc="-1" strike="noStrike">
                <a:latin typeface="Arial"/>
              </a:rPr>
              <a:t>Click to edit the title text format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latin typeface="Arial"/>
              </a:rPr>
              <a:t>Click to edit the outline text format</a:t>
            </a:r>
            <a:endParaRPr b="0" lang="e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800" spc="-1" strike="noStrike">
                <a:latin typeface="Arial"/>
              </a:rPr>
              <a:t>Second Outline Level</a:t>
            </a:r>
            <a:endParaRPr b="0" lang="e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latin typeface="Arial"/>
              </a:rPr>
              <a:t>Third Outline Level</a:t>
            </a:r>
            <a:endParaRPr b="0" lang="e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000" spc="-1" strike="noStrike">
                <a:latin typeface="Arial"/>
              </a:rPr>
              <a:t>Fourth Outline Level</a:t>
            </a:r>
            <a:endParaRPr b="0" lang="e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Fifth Outline Level</a:t>
            </a:r>
            <a:endParaRPr b="0" lang="e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Sixth Outline Level</a:t>
            </a:r>
            <a:endParaRPr b="0" lang="e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Seventh Outline Level</a:t>
            </a:r>
            <a:endParaRPr b="0" lang="e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" sz="4400" spc="-1" strike="noStrike">
                <a:latin typeface="Arial"/>
              </a:rPr>
              <a:t>Click to edit the title text format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latin typeface="Arial"/>
              </a:rPr>
              <a:t>Click to edit the outline text format</a:t>
            </a:r>
            <a:endParaRPr b="0" lang="e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800" spc="-1" strike="noStrike">
                <a:latin typeface="Arial"/>
              </a:rPr>
              <a:t>Second Outline Level</a:t>
            </a:r>
            <a:endParaRPr b="0" lang="e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latin typeface="Arial"/>
              </a:rPr>
              <a:t>Third Outline Level</a:t>
            </a:r>
            <a:endParaRPr b="0" lang="e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000" spc="-1" strike="noStrike">
                <a:latin typeface="Arial"/>
              </a:rPr>
              <a:t>Fourth Outline Level</a:t>
            </a:r>
            <a:endParaRPr b="0" lang="e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Fifth Outline Level</a:t>
            </a:r>
            <a:endParaRPr b="0" lang="e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Sixth Outline Level</a:t>
            </a:r>
            <a:endParaRPr b="0" lang="e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Seventh Outline Level</a:t>
            </a:r>
            <a:endParaRPr b="0" lang="e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Mutation Check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806400"/>
            <a:ext cx="9070560" cy="432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 rtl="1">
              <a:lnSpc>
                <a:spcPct val="100000"/>
              </a:lnSpc>
            </a:pP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בוצעו השוואות בין 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סוגי מוטציות: </a:t>
            </a:r>
            <a:endParaRPr b="0" lang="en" sz="32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) תמיר – שכנים קרובים ל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100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דורות ואחכ שכנים רחוקים</a:t>
            </a:r>
            <a:endParaRPr b="0" lang="en" sz="32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) עמי – שכנים רחוקים ל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100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דורות ואחכ שכנים קרובים</a:t>
            </a:r>
            <a:endParaRPr b="0" lang="en" sz="32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) משולב – שכנים רחוקים ל-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100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דורות, שכנים קרובים ל-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150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דורות נוספים ואחכ (אחרי 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250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דורות) שוב שכנים רחוקים </a:t>
            </a:r>
            <a:endParaRPr b="0" lang="en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30640" y="604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Noto Sans CJK SC"/>
              </a:rPr>
              <a:t>תוצאות אגרסיבי (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Noto Sans CJK SC"/>
              </a:rPr>
              <a:t>2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Noto Sans CJK SC"/>
              </a:rPr>
              <a:t>)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2651760" y="1069560"/>
            <a:ext cx="37443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TextShape 3"/>
          <p:cNvSpPr txBox="1"/>
          <p:nvPr/>
        </p:nvSpPr>
        <p:spPr>
          <a:xfrm>
            <a:off x="3291840" y="914400"/>
            <a:ext cx="2980440" cy="35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השוואת התקדמות קונספטים</a:t>
            </a:r>
            <a:endParaRPr b="0" lang="en" sz="18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680040" y="1270440"/>
            <a:ext cx="8555400" cy="426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5940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Noto Sans CJK SC"/>
              </a:rPr>
              <a:t>תוצאות אגרסיבי (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Noto Sans CJK SC"/>
              </a:rPr>
              <a:t>2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Noto Sans CJK SC"/>
              </a:rPr>
              <a:t>)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4114800" y="886680"/>
            <a:ext cx="162900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WOI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תמיר</a:t>
            </a:r>
            <a:endParaRPr b="0" lang="en" sz="18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rcRect l="44444" t="0" r="0" b="0"/>
          <a:stretch/>
        </p:blipFill>
        <p:spPr>
          <a:xfrm>
            <a:off x="640080" y="1188720"/>
            <a:ext cx="9257400" cy="419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5940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Noto Sans CJK SC"/>
              </a:rPr>
              <a:t>תוצאות אגרסיבי (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Noto Sans CJK SC"/>
              </a:rPr>
              <a:t>2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Noto Sans CJK SC"/>
              </a:rPr>
              <a:t>)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931920" y="886680"/>
            <a:ext cx="166392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WOI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עמי</a:t>
            </a:r>
            <a:endParaRPr b="0" lang="en" sz="18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rcRect l="44662" t="0" r="0" b="0"/>
          <a:stretch/>
        </p:blipFill>
        <p:spPr>
          <a:xfrm>
            <a:off x="548640" y="1188720"/>
            <a:ext cx="9326880" cy="402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5940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Noto Sans CJK SC"/>
              </a:rPr>
              <a:t>תוצאות אגרסיבי (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Noto Sans CJK SC"/>
              </a:rPr>
              <a:t>2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Noto Sans CJK SC"/>
              </a:rPr>
              <a:t>)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572000" y="886680"/>
            <a:ext cx="134244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WOI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משולב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11" name="TextShape 3"/>
          <p:cNvSpPr txBox="1"/>
          <p:nvPr/>
        </p:nvSpPr>
        <p:spPr>
          <a:xfrm>
            <a:off x="3931920" y="2926080"/>
            <a:ext cx="1524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" sz="1800" spc="-1" strike="noStrike">
                <a:latin typeface="Arial"/>
              </a:rPr>
              <a:t>Same as Ami</a:t>
            </a:r>
            <a:endParaRPr b="0" lang="en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תוצאות בינוני (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931920" y="1069560"/>
            <a:ext cx="219348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השוואת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WOI</a:t>
            </a:r>
            <a:endParaRPr b="0" lang="en" sz="18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274320" y="1388520"/>
            <a:ext cx="9235440" cy="428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286000" y="1069560"/>
            <a:ext cx="411012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השוואת התקדמות קונספטים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360" y="22644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תוצאות בינוני (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" sz="44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274320" y="1509840"/>
            <a:ext cx="9714600" cy="388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5940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תוצאות בינוני (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840480" y="886680"/>
            <a:ext cx="190332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WOI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תמיר</a:t>
            </a:r>
            <a:endParaRPr b="0" lang="en" sz="18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rcRect l="43141" t="0" r="0" b="0"/>
          <a:stretch/>
        </p:blipFill>
        <p:spPr>
          <a:xfrm>
            <a:off x="365760" y="1195200"/>
            <a:ext cx="9144000" cy="419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5940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תוצאות בינוני (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572000" y="886680"/>
            <a:ext cx="102384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WOI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עמי</a:t>
            </a:r>
            <a:endParaRPr b="0" lang="en" sz="18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rcRect l="43287" t="0" r="0" b="0"/>
          <a:stretch/>
        </p:blipFill>
        <p:spPr>
          <a:xfrm>
            <a:off x="135720" y="1286640"/>
            <a:ext cx="9374040" cy="419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5940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תוצאות בינוני (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0" y="886680"/>
            <a:ext cx="134244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WOI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משולב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3566880" y="2242800"/>
            <a:ext cx="15249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" sz="1800" spc="-1" strike="noStrike">
                <a:latin typeface="Arial"/>
              </a:rPr>
              <a:t>Same as Ami</a:t>
            </a:r>
            <a:endParaRPr b="0" lang="en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תוצאות מקל (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749040" y="1069560"/>
            <a:ext cx="23763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השוואת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WOI</a:t>
            </a:r>
            <a:endParaRPr b="0" lang="en" sz="18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31760" y="1363320"/>
            <a:ext cx="9469440" cy="412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תנאי עצירה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 algn="r" rtl="1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בוצעו השוואות עם מספר תנאי עצירה:</a:t>
            </a:r>
            <a:endParaRPr b="0" lang="en" sz="3200" spc="-1" strike="noStrike">
              <a:latin typeface="Arial"/>
            </a:endParaRPr>
          </a:p>
          <a:p>
            <a:pPr marL="432000" indent="-322920" algn="r" rtl="1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) רגיל – 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1240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דורות</a:t>
            </a:r>
            <a:endParaRPr b="0" lang="en" sz="3200" spc="-1" strike="noStrike">
              <a:latin typeface="Arial"/>
            </a:endParaRPr>
          </a:p>
          <a:p>
            <a:pPr marL="432000" indent="-322920" algn="r" rtl="1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)אגרסיבי – 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1240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דורות וקצב התכנסות שונה מ-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לאחר 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30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דורות (עבור קונספט) </a:t>
            </a:r>
            <a:endParaRPr b="0" lang="en" sz="3200" spc="-1" strike="noStrike">
              <a:latin typeface="Arial"/>
            </a:endParaRPr>
          </a:p>
          <a:p>
            <a:pPr algn="r" rtl="1">
              <a:lnSpc>
                <a:spcPct val="100000"/>
              </a:lnSpc>
              <a:spcBef>
                <a:spcPts val="1417"/>
              </a:spcBef>
            </a:pPr>
            <a:r>
              <a:rPr b="0" lang="e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3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)בינוני – 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1240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 דורות וקצב התכנסות 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שונה מ-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לאחר 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50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דורות (עבור קונספט)</a:t>
            </a:r>
            <a:endParaRPr b="0" lang="en" sz="3200" spc="-1" strike="noStrike">
              <a:latin typeface="Arial"/>
            </a:endParaRPr>
          </a:p>
          <a:p>
            <a:pPr algn="r" rtl="1">
              <a:lnSpc>
                <a:spcPct val="100000"/>
              </a:lnSpc>
              <a:spcBef>
                <a:spcPts val="1417"/>
              </a:spcBef>
            </a:pPr>
            <a:r>
              <a:rPr b="0" lang="e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4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)מקל – 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1240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 דורות וקצב התכנסות 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שונה מ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לאחר 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100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דורות (עבור קונספט)</a:t>
            </a:r>
            <a:endParaRPr b="0" lang="en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תוצאות מקל (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2834640" y="1069560"/>
            <a:ext cx="356148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השוואת התקדמות קונספטים</a:t>
            </a:r>
            <a:endParaRPr b="0" lang="en" sz="18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640080" y="1463040"/>
            <a:ext cx="8778240" cy="369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5940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תוצאות מקל (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572000" y="886680"/>
            <a:ext cx="17373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WOI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תמיר</a:t>
            </a:r>
            <a:endParaRPr b="0" lang="en" sz="18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rcRect l="43755" t="0" r="0" b="0"/>
          <a:stretch/>
        </p:blipFill>
        <p:spPr>
          <a:xfrm>
            <a:off x="365760" y="1280160"/>
            <a:ext cx="9418320" cy="419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5940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תוצאות מקל (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114800" y="886680"/>
            <a:ext cx="148104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WOI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עמי</a:t>
            </a:r>
            <a:endParaRPr b="0" lang="en" sz="18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rcRect l="43755" t="0" r="0" b="0"/>
          <a:stretch/>
        </p:blipFill>
        <p:spPr>
          <a:xfrm>
            <a:off x="182880" y="1188720"/>
            <a:ext cx="9692640" cy="419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5940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תוצאות מקל (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0" y="886680"/>
            <a:ext cx="134244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WOI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משולב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566880" y="1879200"/>
            <a:ext cx="15249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" sz="1800" spc="-1" strike="noStrike">
                <a:latin typeface="Arial"/>
              </a:rPr>
              <a:t>Same as Ami</a:t>
            </a:r>
            <a:endParaRPr b="0" lang="en" sz="1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182880" y="126360"/>
            <a:ext cx="9730080" cy="186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 rtl="1"/>
            <a:r>
              <a:rPr b="0" lang="en" sz="1800" spc="-1" strike="noStrike">
                <a:latin typeface="Arial"/>
              </a:rPr>
              <a:t>הערות:</a:t>
            </a:r>
            <a:endParaRPr b="0" lang="en" sz="1800" spc="-1" strike="noStrike">
              <a:latin typeface="Arial"/>
            </a:endParaRPr>
          </a:p>
          <a:p>
            <a:pPr algn="r" rtl="1"/>
            <a:r>
              <a:rPr b="0" lang="en" sz="1800" spc="-1" strike="noStrike">
                <a:latin typeface="Arial"/>
              </a:rPr>
              <a:t>שיטות עמי ומשולב יצאו אותו הדבר בכל הריצות, נעצרו לאחר </a:t>
            </a:r>
            <a:r>
              <a:rPr b="0" lang="en" sz="1800" spc="-1" strike="noStrike">
                <a:latin typeface="Arial"/>
              </a:rPr>
              <a:t>34</a:t>
            </a:r>
            <a:r>
              <a:rPr b="0" lang="en" sz="1800" spc="-1" strike="noStrike">
                <a:latin typeface="Arial"/>
              </a:rPr>
              <a:t> דורות (כל הקונספטים נכננסו לחזית)</a:t>
            </a:r>
            <a:endParaRPr b="0" lang="en" sz="1800" spc="-1" strike="noStrike">
              <a:latin typeface="Arial"/>
            </a:endParaRPr>
          </a:p>
          <a:p>
            <a:pPr algn="r" rtl="1"/>
            <a:r>
              <a:rPr b="0" lang="en" sz="1800" spc="-1" strike="noStrike">
                <a:latin typeface="Arial"/>
              </a:rPr>
              <a:t>שיטת תמיר מגיעה תמיד ל-</a:t>
            </a:r>
            <a:r>
              <a:rPr b="0" lang="en" sz="1800" spc="-1" strike="noStrike">
                <a:latin typeface="Arial"/>
              </a:rPr>
              <a:t>1240</a:t>
            </a:r>
            <a:r>
              <a:rPr b="0" lang="en" sz="1800" spc="-1" strike="noStrike">
                <a:latin typeface="Arial"/>
              </a:rPr>
              <a:t> דורות ומציגה חלון טוב יותר. החלון ממשיך כל הזמן להתקדם וכל פעם קונספט אחד מחליף את השני ב</a:t>
            </a:r>
            <a:r>
              <a:rPr b="0" lang="en" sz="1800" spc="-1" strike="noStrike">
                <a:latin typeface="Arial"/>
              </a:rPr>
              <a:t>DWOI</a:t>
            </a:r>
            <a:r>
              <a:rPr b="0" lang="en" sz="1800" spc="-1" strike="noStrike">
                <a:latin typeface="Arial"/>
              </a:rPr>
              <a:t>. </a:t>
            </a:r>
            <a:endParaRPr b="0" lang="en" sz="1800" spc="-1" strike="noStrike">
              <a:latin typeface="Arial"/>
            </a:endParaRPr>
          </a:p>
          <a:p>
            <a:pPr algn="r" rtl="1"/>
            <a:endParaRPr b="0" lang="en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9144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תוצאות רגיל (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697640" y="1069560"/>
            <a:ext cx="14277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השוואת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WOI</a:t>
            </a:r>
            <a:endParaRPr b="0" lang="en" sz="18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301320" y="822960"/>
            <a:ext cx="8842680" cy="477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תוצאות רגיל (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566160" y="1069560"/>
            <a:ext cx="28299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השוואת התקדמות קונספטים</a:t>
            </a:r>
            <a:endParaRPr b="0" lang="en" sz="18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47680" y="1005840"/>
            <a:ext cx="9326880" cy="453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5940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תוצאות רגיל (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657600" y="886680"/>
            <a:ext cx="208620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WOI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תמיר</a:t>
            </a:r>
            <a:endParaRPr b="0" lang="en" sz="18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rcRect l="43537" t="0" r="0" b="0"/>
          <a:stretch/>
        </p:blipFill>
        <p:spPr>
          <a:xfrm>
            <a:off x="822960" y="1280160"/>
            <a:ext cx="9074520" cy="419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5940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תוצאות רגיל (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023360" y="886680"/>
            <a:ext cx="157248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WOI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עמי</a:t>
            </a:r>
            <a:endParaRPr b="0" lang="en" sz="18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rcRect l="42848" t="0" r="0" b="0"/>
          <a:stretch/>
        </p:blipFill>
        <p:spPr>
          <a:xfrm>
            <a:off x="822960" y="1280160"/>
            <a:ext cx="8778240" cy="419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5940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תוצאות רגיל (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749040" y="886680"/>
            <a:ext cx="216540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WOI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משולב</a:t>
            </a:r>
            <a:endParaRPr b="0" lang="en" sz="18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rcRect l="43755" t="0" r="0" b="0"/>
          <a:stretch/>
        </p:blipFill>
        <p:spPr>
          <a:xfrm>
            <a:off x="274320" y="1188720"/>
            <a:ext cx="9166320" cy="419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תוצאות אגרסיבי (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840480" y="1069560"/>
            <a:ext cx="228492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השוואת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WOI</a:t>
            </a:r>
            <a:endParaRPr b="0" lang="en" sz="18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504000" y="1097280"/>
            <a:ext cx="8731440" cy="458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2020-04-28T08:02:26Z</dcterms:created>
  <dc:creator/>
  <dc:description/>
  <dc:language>en</dc:language>
  <cp:lastModifiedBy/>
  <dcterms:modified xsi:type="dcterms:W3CDTF">2020-05-01T10:28:13Z</dcterms:modified>
  <cp:revision>45</cp:revision>
  <dc:subject/>
  <dc:title/>
</cp:coreProperties>
</file>