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DA4998-6171-479E-9D12-4E0309272E43}" type="slidenum">
              <a:rPr lang="en" sz="1400" b="0" strike="noStrike" spc="-1">
                <a:latin typeface="Times New Roman"/>
              </a:rPr>
              <a:t>‹#›</a:t>
            </a:fld>
            <a:endParaRPr lang="e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</a:t>
            </a:r>
          </a:p>
          <a:p>
            <a:pPr marL="216000" indent="-21564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</a:t>
            </a:r>
          </a:p>
          <a:p>
            <a:pPr marL="216000" indent="-21564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</a:t>
            </a:r>
          </a:p>
          <a:p>
            <a:pPr marL="216000" indent="-215640">
              <a:lnSpc>
                <a:spcPct val="100000"/>
              </a:lnSpc>
            </a:pPr>
            <a:endParaRPr lang="en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F94AF8-2ED3-4383-AF13-B64EABB8379A}" type="slidenum">
              <a:rPr lang="en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In order to find the optimal manipulator I am using ROS and Gazebo as simulator.   </a:t>
            </a:r>
          </a:p>
          <a:p>
            <a:pPr marL="216000" indent="-21564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The Objectives of the optimization is to find the manipulator, with min. DOF and min cycle time, that can reach to all desired detection points.</a:t>
            </a:r>
          </a:p>
          <a:p>
            <a:pPr marL="216000" indent="-21564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The independent variables: DOF, Joints Types, joints sequence and links lengths.</a:t>
            </a:r>
          </a:p>
          <a:p>
            <a:pPr marL="216000" indent="-21564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 This gives me over 2 billion combinations, so some </a:t>
            </a:r>
            <a:r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 must be done:</a:t>
            </a:r>
            <a:endParaRPr lang="en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" sz="12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020330-283A-4672-B00C-04F2D6012F76}" type="slidenum">
              <a:rPr lang="en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C5A5C7-FBDC-4AE8-81F0-F2D30DB68425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82120D8-A2AF-43B1-8801-83F27389056C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.com/faq/what-is-a-robot-manipulator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45960" y="817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800" b="1" strike="noStrike" spc="-1">
                <a:solidFill>
                  <a:srgbClr val="548235"/>
                </a:solidFill>
                <a:latin typeface="Calibri Light"/>
              </a:rPr>
              <a:t>Research Question</a:t>
            </a:r>
            <a:r>
              <a:rPr lang="en" sz="4400" b="1" u="sng" strike="noStrike" spc="-1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38080" y="1825560"/>
            <a:ext cx="9219600" cy="164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3600" b="0" strike="noStrike" spc="-1">
                <a:solidFill>
                  <a:srgbClr val="000000"/>
                </a:solidFill>
                <a:latin typeface="Calibri"/>
              </a:rPr>
              <a:t>Optimal (kinematic?) design of manipulator to detect early stresses in Greenhouse Crops</a:t>
            </a:r>
            <a:endParaRPr lang="en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" sz="3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36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7C6F445-E550-451A-B7E0-64C4F01DB021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993600" y="4843080"/>
            <a:ext cx="9219600" cy="201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פגישת מאסטר: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תאריך: 10.11.2019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נוכחים: עמי, אביטל, תמיר</a:t>
            </a:r>
            <a:endParaRPr lang="en" sz="2400" b="0" strike="noStrike" spc="-1">
              <a:latin typeface="Arial"/>
            </a:endParaRPr>
          </a:p>
          <a:p>
            <a:pPr algn="ct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</a:rPr>
              <a:t>תאריך: 26.11.2019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</a:rPr>
              <a:t>נוכחים: עמי, אביטל, תמיר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562A090-6DCA-48AB-85DD-364E37BE7EE8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624680" y="1569600"/>
            <a:ext cx="8268480" cy="436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 בדיקת קשר בין המדדים שהוצגו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הכנת טבלת קונספטים – יתבצע דיון עלייה היום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Simulation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9173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עד כה ביצעתי סימולציה על 126,841 זרועות מתוך 1,695,044 זרועות אפשריות7.5%))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מתוך 126,841 זרועות כ- 9597 זרועות הוגדרו כהצלחה (7.5%)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C1AE837-A6BF-4E49-8DEC-DC1AE9BABB33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Content Placeholder 6"/>
          <p:cNvPicPr/>
          <p:nvPr/>
        </p:nvPicPr>
        <p:blipFill>
          <a:blip r:embed="rId2"/>
          <a:stretch/>
        </p:blipFill>
        <p:spPr>
          <a:xfrm>
            <a:off x="135000" y="868320"/>
            <a:ext cx="10261080" cy="54874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3580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Indices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A8FD47D-54FF-4E82-80C7-03F421F6DD6E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211240" y="5368680"/>
            <a:ext cx="28065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נראה שיש קשר בין LCI ל MANIPULABILITY</a:t>
            </a:r>
            <a:endParaRPr lang="en" sz="20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JOINT MID גדל במספר דרגות חופש גדולות</a:t>
            </a:r>
            <a:endParaRPr lang="e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Time Compression </a:t>
            </a:r>
            <a:endParaRPr lang="en" sz="4400" b="0" strike="noStrike" spc="-1">
              <a:latin typeface="Arial"/>
            </a:endParaRPr>
          </a:p>
        </p:txBody>
      </p:sp>
      <p:pic>
        <p:nvPicPr>
          <p:cNvPr id="87" name="Content Placeholder 4"/>
          <p:cNvPicPr/>
          <p:nvPr/>
        </p:nvPicPr>
        <p:blipFill>
          <a:blip r:embed="rId2"/>
          <a:srcRect l="9242" t="9948" r="9166" b="5153"/>
          <a:stretch/>
        </p:blipFill>
        <p:spPr>
          <a:xfrm>
            <a:off x="2139840" y="1033560"/>
            <a:ext cx="7677360" cy="42717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632175B-EBAD-44E6-BA03-5F5B0CC29288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93320" y="5435640"/>
            <a:ext cx="770760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נראה שהזמן לא יכול להוות מדד מדויק</a:t>
            </a: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Concepts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6CF015-4E75-44EA-8D76-2A68A38FBAF0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" sz="1200" b="0" strike="noStrike" spc="-1"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838080" y="1454040"/>
          <a:ext cx="9191880" cy="4785480"/>
        </p:xfrm>
        <a:graphic>
          <a:graphicData uri="http://schemas.openxmlformats.org/drawingml/2006/table">
            <a:tbl>
              <a:tblPr/>
              <a:tblGrid>
                <a:gridCol w="31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36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06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Variable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number of 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DOF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Pitch joints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Long links (0.7 m)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about y axe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acc length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1-1.5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1.6-2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2.1-2.6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2.7-3.1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3.1-3.6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# of parallel axes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u="sng" strike="sngStrike" spc="-1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2"/>
                        </a:rPr>
                        <a:t>Type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Cartesian 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Cylindrical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Polar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articulated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longest link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0.4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0.7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prismatic to revolute ratio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0.2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0.25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0.33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0.67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64240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</a:rPr>
              <a:t>תאריך: 09.12.2019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</a:rPr>
              <a:t>נוכחים: עמי, אביטל, תמיר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F98C159-AEE8-400A-BBC3-814C5F8A0E13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24680" y="1864440"/>
            <a:ext cx="826848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 התאמת כל קונפיגורציה לקונספט מתאים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נרמול מדד MID RANGE PROXIMITY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ביצוע סינון של קונספטים -  BRUTE FORCE  : לקחת אחוז מסויים מכל קונספט ולראות אם הוא מספיק/מספק ומצורה זו לבחור כמה קונספטים שיחקרו לעומק 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3580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Indices - updated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C045675-540C-4660-94B0-300E809CCFF1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98" name="Content Placeholder 8"/>
          <p:cNvPicPr/>
          <p:nvPr/>
        </p:nvPicPr>
        <p:blipFill>
          <a:blip r:embed="rId2"/>
          <a:stretch/>
        </p:blipFill>
        <p:spPr>
          <a:xfrm>
            <a:off x="192240" y="862920"/>
            <a:ext cx="10799280" cy="57751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8610480" y="5605560"/>
            <a:ext cx="2674080" cy="7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נראה שיש קשר בין LCI ל MANIPULABILITY</a:t>
            </a:r>
            <a:endParaRPr lang="e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Concepts - updated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D23704C-64BA-41E2-8D96-624839D262F1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" sz="1200" b="0" strike="noStrike" spc="-1">
              <a:latin typeface="Arial"/>
            </a:endParaRPr>
          </a:p>
        </p:txBody>
      </p:sp>
      <p:graphicFrame>
        <p:nvGraphicFramePr>
          <p:cNvPr id="102" name="Table 3"/>
          <p:cNvGraphicFramePr/>
          <p:nvPr/>
        </p:nvGraphicFramePr>
        <p:xfrm>
          <a:off x="905400" y="1420560"/>
          <a:ext cx="9489600" cy="4935240"/>
        </p:xfrm>
        <a:graphic>
          <a:graphicData uri="http://schemas.openxmlformats.org/drawingml/2006/table">
            <a:tbl>
              <a:tblPr/>
              <a:tblGrid>
                <a:gridCol w="32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1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4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06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Variable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number of 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DOF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Pitch joints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Long links (0.7 m)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about y axe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acc length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1-1.5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1.6-2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2.1-2.6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2.7-3.1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3.1-3.6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# of parallel axes – y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# of parallel axes – z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longest link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0.4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0.7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2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prismatic to revulote ratio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0.2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0.25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0.33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0.67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11588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2692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Concepts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76160" y="1594800"/>
            <a:ext cx="9441360" cy="452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יש מספר פחות קונספטים ממה שרשום בטבלה מכיוון שיש קשר בין חלק מהקונספטים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מצאתי 794 קונספטים עם לפחות קונפיגורציה אחת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כל קונספט מכיל בין 1-68520 קונפיגורציות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B3A656-E787-4D03-B1F9-85689870E3B9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</a:rPr>
              <a:t>דברים אחרים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591200" y="1825560"/>
            <a:ext cx="71589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לוודא קבלת אביטל כמנחה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5004F4-EB8E-4E24-BD1B-1AFC2509E686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6"/>
          <p:cNvPicPr/>
          <p:nvPr/>
        </p:nvPicPr>
        <p:blipFill>
          <a:blip r:embed="rId2"/>
          <a:stretch/>
        </p:blipFill>
        <p:spPr>
          <a:xfrm>
            <a:off x="4375800" y="1298520"/>
            <a:ext cx="6617880" cy="514764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55960" y="1023840"/>
            <a:ext cx="5942880" cy="35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Joints : can be Prismatic, Roll, Pitch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All links are cylindrical 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The Z axe is always in the long part of the cylinder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The plant presented as cylinder: R=0.5m H=0.75m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The manipulator format: URDF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Each manipulator combination described as the following:   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71A11F2-4933-465B-BA2A-7BD73D498B32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85640" y="0"/>
            <a:ext cx="8596080" cy="105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800" b="1" strike="noStrike" spc="-1">
                <a:solidFill>
                  <a:srgbClr val="548235"/>
                </a:solidFill>
                <a:latin typeface="Calibri Light"/>
              </a:rPr>
              <a:t>Manipulator</a:t>
            </a:r>
            <a:endParaRPr lang="en" sz="4800" b="0" strike="noStrike" spc="-1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146160" y="4526280"/>
            <a:ext cx="8823240" cy="9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Joint Type-&gt; Axe according parent coordinate system -&gt; link length</a:t>
            </a: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Example: Roll_Z_0.1–Pitch_Z_0.4–Roll_Y_0.7-Pris_Y_0.4 -Pris_X_0.1</a:t>
            </a: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46160" y="5435280"/>
            <a:ext cx="8823240" cy="142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Camera orientation isn’t important </a:t>
            </a:r>
            <a:r>
              <a:rPr lang="en" sz="2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5DOF </a:t>
            </a:r>
            <a:r>
              <a:rPr lang="en" sz="2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add to all the manipulators a Roll joint along Z Axe after the last link 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Simulate the mobile Platform I add Prismatic Joint which parallel to the plant </a:t>
            </a:r>
            <a:endParaRPr lang="e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Concepts - updated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CDA02C-81F9-4A57-A59B-925D50A8D3FE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" sz="1200" b="0" strike="noStrike" spc="-1">
              <a:latin typeface="Arial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1245960" y="1569960"/>
          <a:ext cx="8322840" cy="3875160"/>
        </p:xfrm>
        <a:graphic>
          <a:graphicData uri="http://schemas.openxmlformats.org/drawingml/2006/table">
            <a:tbl>
              <a:tblPr/>
              <a:tblGrid>
                <a:gridCol w="3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0600">
                <a:tc gridSpan="1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Variable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number of 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DOF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Pitch joints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 links (0.7 m)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acc length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1-1.5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1.6-2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2.1-2.6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2.7-3.1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3.1-3.6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 of parallel axes – y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longest link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prismatic to revulote ratio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794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</a:rPr>
              <a:t>תאריך: 14.02.2020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</a:rPr>
              <a:t>נוכחים: עמי, תמיר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94B9D-EEBF-484A-B65D-377BC636A9A0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624680" y="1864440"/>
            <a:ext cx="826848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ביצוע סימולציה לכל הקונספטים הקטנים (220 קונפיגורציות – הורחב גם לכל 5 דג"ח)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לבניית DWOI ראשוני להשתמש בכל התוצאות שיש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* פיתוח אלגוריתם גנטי לשלב ב': חיפוש אבולוציוני עם גישת DWOI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אביטל התקבל להיות מנחה</a:t>
            </a: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0353327-1FF0-4886-AB51-734B794C4351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3"/>
          <a:srcRect l="14248" t="6945" r="7001" b="18000"/>
          <a:stretch/>
        </p:blipFill>
        <p:spPr>
          <a:xfrm>
            <a:off x="457200" y="182880"/>
            <a:ext cx="10845720" cy="557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</a:rPr>
              <a:t>Concepts in WOI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5CFB317-57EE-4139-A610-F6E20DFF8E76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rcRect l="16985" t="82878" r="17762"/>
          <a:stretch/>
        </p:blipFill>
        <p:spPr>
          <a:xfrm>
            <a:off x="-91440" y="2011680"/>
            <a:ext cx="11643120" cy="366876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297680" y="2041920"/>
            <a:ext cx="1737000" cy="39013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4484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</a:rPr>
              <a:t>GA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8C870D4-0074-4B3A-8970-2ED879968C15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2"/>
          <a:stretch/>
        </p:blipFill>
        <p:spPr>
          <a:xfrm>
            <a:off x="1258560" y="-81720"/>
            <a:ext cx="8874000" cy="685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-104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</a:rPr>
              <a:t>GA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07720" y="909720"/>
            <a:ext cx="10265400" cy="4350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latin typeface="Calibri"/>
              </a:rPr>
              <a:t> 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7C21BC8-7ECD-4EEE-953A-3F4D5876A79B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3"/>
          <a:stretch/>
        </p:blipFill>
        <p:spPr>
          <a:xfrm>
            <a:off x="6639840" y="4568040"/>
            <a:ext cx="3241080" cy="2190240"/>
          </a:xfrm>
          <a:prstGeom prst="rect">
            <a:avLst/>
          </a:prstGeom>
          <a:ln>
            <a:noFill/>
          </a:ln>
        </p:spPr>
      </p:pic>
      <p:pic>
        <p:nvPicPr>
          <p:cNvPr id="129" name="Picture 5"/>
          <p:cNvPicPr/>
          <p:nvPr/>
        </p:nvPicPr>
        <p:blipFill>
          <a:blip r:embed="rId4"/>
          <a:stretch/>
        </p:blipFill>
        <p:spPr>
          <a:xfrm>
            <a:off x="973440" y="4568040"/>
            <a:ext cx="4834440" cy="230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03080" y="1677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</a:rPr>
              <a:t>GA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03080" y="1347480"/>
            <a:ext cx="9551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תנאי עצירה: 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מקומי:  עבור קונספט</a:t>
            </a:r>
            <a:endParaRPr lang="en" sz="2800" b="0" strike="noStrike" spc="-1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כל האוכלוסייה / אחוז מסוים ממנה נבדק</a:t>
            </a:r>
            <a:endParaRPr lang="en" sz="2800" b="0" strike="noStrike" spc="-1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תלוי בהקצאת משאבים</a:t>
            </a:r>
            <a:endParaRPr lang="en" sz="2800" b="0" strike="noStrike" spc="-1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לא מצליח לייצר יותר צאצאים?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גלובלי: כל הריצה</a:t>
            </a:r>
            <a:endParaRPr lang="en" sz="2800" b="0" strike="noStrike" spc="-1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מספר דורות</a:t>
            </a:r>
            <a:endParaRPr lang="en" sz="2800" b="0" strike="noStrike" spc="-1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זמן ריצה</a:t>
            </a:r>
            <a:endParaRPr lang="en" sz="2800" b="0" strike="noStrike" spc="-1">
              <a:latin typeface="Arial"/>
            </a:endParaRPr>
          </a:p>
          <a:p>
            <a:pPr marL="571680" indent="-57096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כמות מסוימת של קונספטים בחזית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8D6482-4EEA-4586-916F-4DCF15F56E20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66960" y="1828800"/>
            <a:ext cx="102654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גודל אוכלוסייה- לכל קונספט לפי הגודל אבל לא משתנה תוך כדי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התאמה – לפי מרחק – 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סלקציה – רולטה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מוטציות – שינוי איברים בצורה מעגלית מהורה אקראי (40%)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קרוסאובר – בחירת איבר רנדומלי והחלפה עד איבר זה מהורה אחד ומאיבר זה מהורה שני  (60%) - מה קורה אם לא מצליח לייצר צאצא?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אליטיזם – בכל קונספט ישמר ארכיב בגודל האוכ' של התוצאות הכי טובות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 dirty="0">
                <a:solidFill>
                  <a:srgbClr val="000000"/>
                </a:solidFill>
                <a:latin typeface="Calibri Light"/>
              </a:rPr>
              <a:t>פגישת מאסטר:</a:t>
            </a:r>
            <a:br>
              <a:rPr dirty="0"/>
            </a:br>
            <a:r>
              <a:rPr lang="en" sz="3200" b="0" strike="noStrike" spc="-1" dirty="0">
                <a:solidFill>
                  <a:srgbClr val="000000"/>
                </a:solidFill>
                <a:latin typeface="Calibri Light"/>
              </a:rPr>
              <a:t>תאריך: 20.03.2020</a:t>
            </a:r>
            <a:br>
              <a:rPr dirty="0"/>
            </a:br>
            <a:r>
              <a:rPr lang="en" sz="3200" b="0" strike="noStrike" spc="-1" dirty="0">
                <a:solidFill>
                  <a:srgbClr val="000000"/>
                </a:solidFill>
                <a:latin typeface="Calibri Light"/>
              </a:rPr>
              <a:t>נוכחים: </a:t>
            </a:r>
            <a:r>
              <a:rPr lang="he-IL" sz="3200" b="0" strike="noStrike" spc="-1" dirty="0">
                <a:solidFill>
                  <a:srgbClr val="000000"/>
                </a:solidFill>
                <a:latin typeface="Calibri Light"/>
              </a:rPr>
              <a:t>אביטל, </a:t>
            </a:r>
            <a:r>
              <a:rPr lang="en" sz="3200" b="0" strike="noStrike" spc="-1" dirty="0">
                <a:solidFill>
                  <a:srgbClr val="000000"/>
                </a:solidFill>
                <a:latin typeface="Calibri Light"/>
              </a:rPr>
              <a:t>עמי, תמיר</a:t>
            </a:r>
            <a:r>
              <a:rPr lang="he-IL" sz="3200" b="0" strike="noStrike" spc="-1" dirty="0">
                <a:solidFill>
                  <a:srgbClr val="000000"/>
                </a:solidFill>
                <a:latin typeface="Calibri Light"/>
              </a:rPr>
              <a:t> (</a:t>
            </a:r>
            <a:r>
              <a:rPr lang="en-US" sz="3200" b="0" strike="noStrike" spc="-1" dirty="0">
                <a:solidFill>
                  <a:srgbClr val="000000"/>
                </a:solidFill>
                <a:latin typeface="Calibri Light"/>
              </a:rPr>
              <a:t>ZOOM</a:t>
            </a:r>
            <a:r>
              <a:rPr lang="he-IL" sz="3200" b="0" strike="noStrike" spc="-1" dirty="0">
                <a:solidFill>
                  <a:srgbClr val="000000"/>
                </a:solidFill>
                <a:latin typeface="Calibri Light"/>
              </a:rPr>
              <a:t>)</a:t>
            </a:r>
            <a:br>
              <a:rPr dirty="0"/>
            </a:br>
            <a:endParaRPr lang="en" sz="3200" b="0" strike="noStrike" spc="-1" dirty="0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94B9D-EEBF-484A-B65D-377BC636A9A0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97151" y="1864440"/>
            <a:ext cx="939601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 dirty="0">
                <a:solidFill>
                  <a:srgbClr val="000000"/>
                </a:solidFill>
                <a:uFillTx/>
                <a:latin typeface="Calibri"/>
              </a:rPr>
              <a:t>נקודות ממפגש קודם</a:t>
            </a: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spc="-1" dirty="0"/>
              <a:t>בחירת מוטציה</a:t>
            </a: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spc="-1" dirty="0"/>
              <a:t>הקצאת משאבים- להכין סכמה של שתי גישות ושלוח לאביטל ועמי</a:t>
            </a: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spc="-1" dirty="0"/>
              <a:t>בחירת קריטריון קצב התכנסות</a:t>
            </a: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03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9784-5E03-4FFD-A9D4-53E478DA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</a:t>
            </a:r>
            <a:r>
              <a:rPr lang="he-IL" dirty="0"/>
              <a:t> -</a:t>
            </a:r>
            <a:r>
              <a:rPr lang="en-US" dirty="0"/>
              <a:t> Mutation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7F71AF8-CDC0-4A60-94ED-845640CB7539}"/>
              </a:ext>
            </a:extLst>
          </p:cNvPr>
          <p:cNvSpPr/>
          <p:nvPr/>
        </p:nvSpPr>
        <p:spPr>
          <a:xfrm>
            <a:off x="905523" y="1394280"/>
            <a:ext cx="939601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r>
              <a:rPr lang="he-IL" sz="2400" spc="-1" dirty="0">
                <a:solidFill>
                  <a:srgbClr val="000000"/>
                </a:solidFill>
                <a:latin typeface="Calibri"/>
              </a:rPr>
              <a:t>חלוקת כל זרוע לשלשות(מפרק- ציר – אורך חוליה)</a:t>
            </a: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r>
              <a:rPr lang="he-IL" sz="2400" spc="-1" dirty="0">
                <a:solidFill>
                  <a:srgbClr val="000000"/>
                </a:solidFill>
                <a:latin typeface="Calibri"/>
              </a:rPr>
              <a:t>כל חלק מקבל מספר</a:t>
            </a: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r>
              <a:rPr lang="he-IL" sz="2400" spc="-1" dirty="0">
                <a:solidFill>
                  <a:srgbClr val="000000"/>
                </a:solidFill>
                <a:latin typeface="Calibri"/>
              </a:rPr>
              <a:t>הגדרת שכנים</a:t>
            </a: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/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D9567-91C4-4A22-A79E-6E5B3E8F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3" y="3085272"/>
            <a:ext cx="4117585" cy="266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3121C-3E79-4586-BEB1-506AD62F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00" y="4233201"/>
            <a:ext cx="3782818" cy="235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EC44D-ACEF-417A-93FA-8172B31E2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54" y="1110120"/>
            <a:ext cx="2387719" cy="16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7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Content Placeholder 4"/>
          <p:cNvPicPr/>
          <p:nvPr/>
        </p:nvPicPr>
        <p:blipFill>
          <a:blip r:embed="rId2"/>
          <a:srcRect l="10242" t="8431" r="8579" b="8741"/>
          <a:stretch/>
        </p:blipFill>
        <p:spPr>
          <a:xfrm>
            <a:off x="521280" y="475560"/>
            <a:ext cx="9783360" cy="624096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140415C-855D-4B51-8ABA-F25205151F8D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9784-5E03-4FFD-A9D4-53E478DA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</a:t>
            </a:r>
            <a:r>
              <a:rPr lang="he-IL" dirty="0"/>
              <a:t> -</a:t>
            </a:r>
            <a:r>
              <a:rPr lang="en-US" dirty="0"/>
              <a:t> Mutation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7F71AF8-CDC0-4A60-94ED-845640CB7539}"/>
              </a:ext>
            </a:extLst>
          </p:cNvPr>
          <p:cNvSpPr/>
          <p:nvPr/>
        </p:nvSpPr>
        <p:spPr>
          <a:xfrm>
            <a:off x="905523" y="1394280"/>
            <a:ext cx="939601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r>
              <a:rPr lang="he-IL" sz="2400" spc="-1" dirty="0">
                <a:solidFill>
                  <a:srgbClr val="000000"/>
                </a:solidFill>
                <a:latin typeface="Calibri"/>
              </a:rPr>
              <a:t>אלגוריתם:</a:t>
            </a: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/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D9567-91C4-4A22-A79E-6E5B3E8F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81" y="2828792"/>
            <a:ext cx="4117585" cy="266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3121C-3E79-4586-BEB1-506AD62F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00" y="4233201"/>
            <a:ext cx="3782818" cy="235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EC44D-ACEF-417A-93FA-8172B31E2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85" y="1153110"/>
            <a:ext cx="2019300" cy="13620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E650E8-969E-4430-8CD8-299EB082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12530"/>
              </p:ext>
            </p:extLst>
          </p:nvPr>
        </p:nvGraphicFramePr>
        <p:xfrm>
          <a:off x="6588474" y="1773288"/>
          <a:ext cx="3048000" cy="2105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1802412047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58710013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Select Random Number between 1-5 ( arm index)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8983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Select Random neighboor from the first nbs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8258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 the selected arm index replace the link with the selected neighboor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32394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check the new configuration is inside the concept and not simulated before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264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If 4 is true continue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176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else return to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95287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 advanced generations step 2 include also the second </a:t>
                      </a:r>
                      <a:r>
                        <a:rPr lang="en-US" sz="1100" u="none" strike="noStrike" dirty="0" err="1">
                          <a:effectLst/>
                        </a:rPr>
                        <a:t>nbs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46951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EA29CB1-32DE-4231-A394-BB8F5D92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315" y="1153110"/>
            <a:ext cx="1670151" cy="13859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81B44F-3FB0-4CD2-B858-9C5993157253}"/>
              </a:ext>
            </a:extLst>
          </p:cNvPr>
          <p:cNvCxnSpPr>
            <a:cxnSpLocks/>
          </p:cNvCxnSpPr>
          <p:nvPr/>
        </p:nvCxnSpPr>
        <p:spPr>
          <a:xfrm>
            <a:off x="2995485" y="1840915"/>
            <a:ext cx="622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FF1AB-099A-40BD-A893-7E3925910440}"/>
              </a:ext>
            </a:extLst>
          </p:cNvPr>
          <p:cNvCxnSpPr/>
          <p:nvPr/>
        </p:nvCxnSpPr>
        <p:spPr>
          <a:xfrm>
            <a:off x="3861786" y="3659760"/>
            <a:ext cx="128726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F2FAE4-A10E-4479-8413-DCB2A841BBDA}"/>
              </a:ext>
            </a:extLst>
          </p:cNvPr>
          <p:cNvCxnSpPr/>
          <p:nvPr/>
        </p:nvCxnSpPr>
        <p:spPr>
          <a:xfrm>
            <a:off x="8838355" y="5303609"/>
            <a:ext cx="128726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64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9784-5E03-4FFD-A9D4-53E478DA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</a:t>
            </a:r>
            <a:r>
              <a:rPr lang="he-IL" dirty="0"/>
              <a:t> –</a:t>
            </a:r>
            <a:r>
              <a:rPr lang="en-US" dirty="0"/>
              <a:t> </a:t>
            </a:r>
            <a:r>
              <a:rPr lang="he-IL" dirty="0"/>
              <a:t>קצב התכנסות</a:t>
            </a:r>
            <a:endParaRPr lang="en-US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7F71AF8-CDC0-4A60-94ED-845640CB7539}"/>
              </a:ext>
            </a:extLst>
          </p:cNvPr>
          <p:cNvSpPr/>
          <p:nvPr/>
        </p:nvSpPr>
        <p:spPr>
          <a:xfrm>
            <a:off x="905523" y="1394280"/>
            <a:ext cx="939601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he-IL" sz="2000" u="sng" dirty="0"/>
              <a:t>קצב התקדמות לראשית הצירים:</a:t>
            </a: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000" u="sng" dirty="0"/>
          </a:p>
          <a:p>
            <a:pPr algn="r" rtl="1"/>
            <a:r>
              <a:rPr lang="he-IL" dirty="0"/>
              <a:t>בכל קונספט יחושב המרחק מראשית הצירים (0,0)  בדור 0  ובדור </a:t>
            </a:r>
            <a:r>
              <a:rPr lang="en-US" dirty="0"/>
              <a:t>X</a:t>
            </a:r>
            <a:r>
              <a:rPr lang="he-IL" dirty="0"/>
              <a:t>.  </a:t>
            </a:r>
          </a:p>
          <a:p>
            <a:pPr algn="r" rtl="1"/>
            <a:r>
              <a:rPr lang="he-IL" dirty="0"/>
              <a:t>הפרש המרחקים יחולק במספר הדורות שעברו.</a:t>
            </a:r>
            <a:endParaRPr lang="en-US" sz="2800" dirty="0">
              <a:effectLst/>
            </a:endParaRPr>
          </a:p>
          <a:p>
            <a:pPr algn="r" rtl="1"/>
            <a:r>
              <a:rPr lang="he-IL" dirty="0"/>
              <a:t>המרחק יחושב בצורה הבאה:  עבור כל נקודה אשר נמצאת בסט הפתרונות הלא נשלטים יחושב המרחק ממנה ל – (0,0).   המרחק המינימלי מכל סט המרחקים ייבחר.</a:t>
            </a:r>
            <a:endParaRPr lang="en-US" sz="2800" dirty="0">
              <a:effectLst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/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971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9784-5E03-4FFD-A9D4-53E478DA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</a:t>
            </a:r>
            <a:r>
              <a:rPr lang="he-IL" dirty="0"/>
              <a:t> –</a:t>
            </a:r>
            <a:r>
              <a:rPr lang="en-US" dirty="0"/>
              <a:t> </a:t>
            </a:r>
            <a:r>
              <a:rPr lang="he-IL" dirty="0"/>
              <a:t>תנאי עצירה</a:t>
            </a:r>
            <a:endParaRPr lang="en-US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7F71AF8-CDC0-4A60-94ED-845640CB7539}"/>
              </a:ext>
            </a:extLst>
          </p:cNvPr>
          <p:cNvSpPr/>
          <p:nvPr/>
        </p:nvSpPr>
        <p:spPr>
          <a:xfrm>
            <a:off x="905523" y="1394280"/>
            <a:ext cx="939601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lvl="0" algn="r" rtl="1"/>
            <a:r>
              <a:rPr lang="he-IL" u="sng" dirty="0"/>
              <a:t>תנאי עצירה:</a:t>
            </a:r>
            <a:endParaRPr lang="en-US" dirty="0"/>
          </a:p>
          <a:p>
            <a:pPr lvl="0" algn="r" rtl="1"/>
            <a:r>
              <a:rPr lang="he-IL" dirty="0"/>
              <a:t>מקומי –פיזור הפתרונות: </a:t>
            </a:r>
            <a:r>
              <a:rPr lang="he-IL" strike="sngStrike" dirty="0"/>
              <a:t>פתרון שצפוף מאוד ייעצר</a:t>
            </a:r>
            <a:r>
              <a:rPr lang="he-IL" dirty="0"/>
              <a:t>, כל האוכלוסייה נבדקה, הזיווג לא מצליח ליצור עוד צאצאים </a:t>
            </a:r>
            <a:endParaRPr lang="en-US" dirty="0"/>
          </a:p>
          <a:p>
            <a:pPr lvl="0" algn="r" rtl="1"/>
            <a:r>
              <a:rPr lang="he-IL" dirty="0"/>
              <a:t>גלובלי- נגמר הזמן הרצה או עברו מספר הדורות המקסימלי</a:t>
            </a:r>
            <a:endParaRPr lang="en-US" dirty="0"/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/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693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9784-5E03-4FFD-A9D4-53E478DA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58" y="0"/>
            <a:ext cx="10972440" cy="1144800"/>
          </a:xfrm>
        </p:spPr>
        <p:txBody>
          <a:bodyPr/>
          <a:lstStyle/>
          <a:p>
            <a:pPr algn="ctr"/>
            <a:r>
              <a:rPr lang="en-US" dirty="0"/>
              <a:t>GA</a:t>
            </a:r>
            <a:r>
              <a:rPr lang="he-IL" dirty="0"/>
              <a:t> –</a:t>
            </a:r>
            <a:r>
              <a:rPr lang="en-US" dirty="0"/>
              <a:t> </a:t>
            </a:r>
            <a:r>
              <a:rPr lang="he-IL" dirty="0"/>
              <a:t>הקצאת משאבים</a:t>
            </a:r>
            <a:endParaRPr lang="en-US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7F71AF8-CDC0-4A60-94ED-845640CB7539}"/>
              </a:ext>
            </a:extLst>
          </p:cNvPr>
          <p:cNvSpPr/>
          <p:nvPr/>
        </p:nvSpPr>
        <p:spPr>
          <a:xfrm>
            <a:off x="905523" y="1394280"/>
            <a:ext cx="939601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/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1041E-1877-4E6D-8057-54B90D81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85" y="852257"/>
            <a:ext cx="7152429" cy="5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1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9784-5E03-4FFD-A9D4-53E478DA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 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7F71AF8-CDC0-4A60-94ED-845640CB7539}"/>
              </a:ext>
            </a:extLst>
          </p:cNvPr>
          <p:cNvSpPr/>
          <p:nvPr/>
        </p:nvSpPr>
        <p:spPr>
          <a:xfrm>
            <a:off x="905523" y="1394280"/>
            <a:ext cx="939601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/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" sz="28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38A4C-01CC-4B31-9EDB-0E5DD5EDB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3" t="12482" r="10097" b="3468"/>
          <a:stretch/>
        </p:blipFill>
        <p:spPr>
          <a:xfrm>
            <a:off x="2317072" y="1154097"/>
            <a:ext cx="6943605" cy="5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28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4D7-8330-452D-BE32-68D3F4D7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עוד דברים</a:t>
            </a:r>
            <a:endParaRPr lang="en-US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B82D4EC-2789-4A34-B71A-7F1B105297D9}"/>
              </a:ext>
            </a:extLst>
          </p:cNvPr>
          <p:cNvSpPr/>
          <p:nvPr/>
        </p:nvSpPr>
        <p:spPr>
          <a:xfrm>
            <a:off x="905523" y="1394280"/>
            <a:ext cx="9396010" cy="40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he-IL" sz="2800" spc="-1" dirty="0">
                <a:solidFill>
                  <a:srgbClr val="000000"/>
                </a:solidFill>
                <a:latin typeface="Calibri"/>
              </a:rPr>
              <a:t> - כל </a:t>
            </a:r>
            <a:r>
              <a:rPr lang="he-IL" sz="2800" spc="-1" dirty="0" err="1">
                <a:solidFill>
                  <a:srgbClr val="000000"/>
                </a:solidFill>
                <a:latin typeface="Calibri"/>
              </a:rPr>
              <a:t>הקונפיגורציות</a:t>
            </a:r>
            <a:r>
              <a:rPr lang="he-IL" sz="2800" spc="-1" dirty="0">
                <a:solidFill>
                  <a:srgbClr val="000000"/>
                </a:solidFill>
                <a:latin typeface="Calibri"/>
              </a:rPr>
              <a:t> ב-4 ו-5 דרגות חופש עברו סימולציה</a:t>
            </a: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r>
              <a:rPr lang="he-IL" sz="2800" spc="-1" dirty="0">
                <a:solidFill>
                  <a:srgbClr val="000000"/>
                </a:solidFill>
                <a:latin typeface="Calibri"/>
              </a:rPr>
              <a:t>כל הקונספטים בגודל עד -750 </a:t>
            </a:r>
            <a:r>
              <a:rPr lang="he-IL" sz="2800" spc="-1" dirty="0" err="1">
                <a:solidFill>
                  <a:srgbClr val="000000"/>
                </a:solidFill>
                <a:latin typeface="Calibri"/>
              </a:rPr>
              <a:t>קונפיגורציות</a:t>
            </a:r>
            <a:r>
              <a:rPr lang="he-IL" sz="2800" spc="-1" dirty="0">
                <a:solidFill>
                  <a:srgbClr val="000000"/>
                </a:solidFill>
                <a:latin typeface="Calibri"/>
              </a:rPr>
              <a:t> עברו סימולציה</a:t>
            </a: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r>
              <a:rPr lang="he-IL" sz="2800" spc="-1" dirty="0">
                <a:solidFill>
                  <a:srgbClr val="000000"/>
                </a:solidFill>
                <a:latin typeface="Calibri"/>
              </a:rPr>
              <a:t>מתוך 794 קונספטים נשארו 248 </a:t>
            </a: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r>
              <a:rPr lang="he-IL" sz="2800" spc="-1" dirty="0">
                <a:solidFill>
                  <a:srgbClr val="000000"/>
                </a:solidFill>
                <a:latin typeface="Calibri"/>
              </a:rPr>
              <a:t>סיימתי את הקוד – בודק שגיאות (כרגע יש בעיה עם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VM</a:t>
            </a:r>
            <a:r>
              <a:rPr lang="he-IL" sz="2800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r>
              <a:rPr lang="he-IL" sz="2800" spc="-1" dirty="0">
                <a:solidFill>
                  <a:srgbClr val="000000"/>
                </a:solidFill>
                <a:latin typeface="Calibri"/>
              </a:rPr>
              <a:t>לקבוע פרמטרים 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low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, 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high</a:t>
            </a: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 algn="r" rtl="1">
              <a:lnSpc>
                <a:spcPct val="90000"/>
              </a:lnSpc>
              <a:spcBef>
                <a:spcPts val="1001"/>
              </a:spcBef>
              <a:buFontTx/>
              <a:buChar char="-"/>
            </a:pPr>
            <a:endParaRPr lang="he-IL" sz="24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>
              <a:solidFill>
                <a:srgbClr val="000000"/>
              </a:solidFill>
              <a:latin typeface="Calibri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he-IL" sz="2800" spc="-1" dirty="0"/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75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Content Placeholder 4"/>
          <p:cNvPicPr/>
          <p:nvPr/>
        </p:nvPicPr>
        <p:blipFill>
          <a:blip r:embed="rId2"/>
          <a:stretch/>
        </p:blipFill>
        <p:spPr>
          <a:xfrm>
            <a:off x="289440" y="265320"/>
            <a:ext cx="10710000" cy="596124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C0D4D89-2C1E-43B3-97C2-EC03CC2AEB27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Links Weights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838080" y="1225440"/>
            <a:ext cx="10514880" cy="49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Take links length &amp; weight from 2 different manipulators: (UR5 &amp; Motoman NXC100)</a:t>
            </a:r>
            <a:endParaRPr lang="en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Get the ratio between the accumulated weight and accumulated length</a:t>
            </a: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* Weight[i] = acc_length[i] * 8.79 + 4.29 –acc_weight[i-1] </a:t>
            </a: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BBFE045-CE75-4C46-A7CB-033FC7AC4CD5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62" name="Picture 5"/>
          <p:cNvPicPr/>
          <p:nvPr/>
        </p:nvPicPr>
        <p:blipFill>
          <a:blip r:embed="rId2"/>
          <a:stretch/>
        </p:blipFill>
        <p:spPr>
          <a:xfrm>
            <a:off x="838080" y="2550960"/>
            <a:ext cx="6987600" cy="385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2050200" y="179640"/>
            <a:ext cx="7146000" cy="101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Indices</a:t>
            </a:r>
            <a:endParaRPr lang="en" sz="4400" b="0" strike="noStrike" spc="-1">
              <a:latin typeface="Arial"/>
            </a:endParaRPr>
          </a:p>
        </p:txBody>
      </p:sp>
      <p:pic>
        <p:nvPicPr>
          <p:cNvPr id="64" name="Content Placeholder 13"/>
          <p:cNvPicPr/>
          <p:nvPr/>
        </p:nvPicPr>
        <p:blipFill>
          <a:blip r:embed="rId3"/>
          <a:stretch/>
        </p:blipFill>
        <p:spPr>
          <a:xfrm>
            <a:off x="250920" y="1123920"/>
            <a:ext cx="10348920" cy="4854600"/>
          </a:xfrm>
          <a:prstGeom prst="rect">
            <a:avLst/>
          </a:prstGeom>
          <a:ln>
            <a:noFill/>
          </a:ln>
        </p:spPr>
      </p:pic>
      <p:sp>
        <p:nvSpPr>
          <p:cNvPr id="6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37D6760-8EDC-48F9-9AF0-1620AE388C3C}" type="slidenum">
              <a:rPr lang="en" sz="14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" sz="1400" b="0" strike="noStrike" spc="-1">
              <a:latin typeface="Arial"/>
            </a:endParaRPr>
          </a:p>
        </p:txBody>
      </p:sp>
      <p:sp>
        <p:nvSpPr>
          <p:cNvPr id="66" name="Line 3"/>
          <p:cNvSpPr/>
          <p:nvPr/>
        </p:nvSpPr>
        <p:spPr>
          <a:xfrm flipV="1">
            <a:off x="2819880" y="3913560"/>
            <a:ext cx="7406640" cy="273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367640" y="111600"/>
            <a:ext cx="8596080" cy="105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800" b="1" strike="noStrike" spc="-1">
                <a:solidFill>
                  <a:srgbClr val="548235"/>
                </a:solidFill>
                <a:latin typeface="Calibri Light"/>
              </a:rPr>
              <a:t>Manipulator Optimization</a:t>
            </a:r>
            <a:endParaRPr lang="en" sz="4800" b="0" strike="noStrike" spc="-1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94920" y="914760"/>
            <a:ext cx="9568440" cy="58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400" b="1" u="sng" strike="noStrike" spc="-1">
                <a:solidFill>
                  <a:srgbClr val="000000"/>
                </a:solidFill>
                <a:uFillTx/>
                <a:latin typeface="Calibri"/>
              </a:rPr>
              <a:t>Objectives</a:t>
            </a:r>
            <a:r>
              <a:rPr lang="en" sz="2400" b="1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Min. Degrees of Freedom\ Degree of Redundancy [3 - 6 \ -3 – 0]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Min. Cycle Time  [0-10]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Max manipulability\ Local Conditioning index  [0-1]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Min  z (Mid-Range Proximity)  [0 -?]</a:t>
            </a: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400" b="1" u="sng" strike="noStrike" spc="-1">
                <a:solidFill>
                  <a:srgbClr val="000000"/>
                </a:solidFill>
                <a:uFillTx/>
                <a:latin typeface="Calibri"/>
              </a:rPr>
              <a:t>Independent variables :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</a:rPr>
              <a:t>X1 : Joints Types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: array  [Roll, Pitch, Yaw]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</a:rPr>
              <a:t>X2: Previous axe 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: array [X , Y, Z]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</a:rPr>
              <a:t>X3: Links Lengths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: array [0.1  ,0.4,  0.7] (meters)</a:t>
            </a:r>
            <a:endParaRPr lang="en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</a:rPr>
              <a:t>X4: Number Degrees of Freedom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</a:rPr>
              <a:t>: Int [3, 4, 5, 6]</a:t>
            </a: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53B8DDB-A8DD-4C6B-A573-23D959115FA4}" type="slidenum">
              <a:rPr lang="en" sz="14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0"/>
            <a:ext cx="10514880" cy="11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</a:rPr>
              <a:t>Manipulator Optimization</a:t>
            </a:r>
            <a:r>
              <a:rPr lang="en" sz="3200" b="1" strike="noStrike" spc="-1">
                <a:solidFill>
                  <a:srgbClr val="548235"/>
                </a:solidFill>
                <a:latin typeface="Calibri Light"/>
              </a:rPr>
              <a:t> </a:t>
            </a:r>
            <a:r>
              <a:rPr lang="en" sz="4400" b="0" strike="noStrike" spc="-1">
                <a:solidFill>
                  <a:srgbClr val="90C226"/>
                </a:solidFill>
                <a:latin typeface="Calibri Light"/>
              </a:rPr>
              <a:t>(cnt’d)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74360" y="969120"/>
            <a:ext cx="976824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1" u="sng" strike="noStrike" spc="-1">
                <a:solidFill>
                  <a:srgbClr val="000000"/>
                </a:solidFill>
                <a:uFillTx/>
                <a:latin typeface="Calibri"/>
              </a:rPr>
              <a:t>Assumptions \ Constrains:</a:t>
            </a:r>
            <a:endParaRPr lang="en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B050"/>
                </a:solidFill>
                <a:latin typeface="Calibri"/>
              </a:rPr>
              <a:t>First joint is rotational along Z axe:  X1[0] = Roll, X2[0] = Z</a:t>
            </a:r>
            <a:endParaRPr lang="en" sz="20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B050"/>
                </a:solidFill>
                <a:latin typeface="Calibri"/>
              </a:rPr>
              <a:t>First link length = 0.1m :   X3[0]=0.1</a:t>
            </a:r>
            <a:endParaRPr lang="en" sz="20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Total length of all the links &gt; 1m : Sum (X3) &gt; 1</a:t>
            </a:r>
            <a:endParaRPr lang="en" sz="20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2 adjacent prismatic joints must be perpendiculars</a:t>
            </a:r>
            <a:endParaRPr lang="en" sz="20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No more than 3 prismatic joints</a:t>
            </a:r>
            <a:endParaRPr lang="en" sz="20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After Roll joint can’t be Roll\Pitch joint in the Z axe: If X1[i]==Roll and (X1[i+1]==Roll or X1[i+1]==Pitch) than X2[i+1]!=Z</a:t>
            </a:r>
            <a:endParaRPr lang="en" sz="20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After Roll Joint or the following joints sequence [ Roll -&gt; Pris Z] the next joint wont be in the X axe: if (X1[i]==Roll or (X1[i-1]==Roll and X1[i]== Pris and X2[i] == Z)) than X2[i+1]!=X </a:t>
            </a:r>
            <a:endParaRPr lang="en" sz="20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 Joints limits: for Roll\ Pitch [0-360°] and for Pris [0 – 2*link length]</a:t>
            </a:r>
            <a:endParaRPr lang="en" sz="20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Number Points of Detection:  4 -- </a:t>
            </a:r>
            <a:r>
              <a:rPr lang="en" sz="2000" b="0" u="sng" strike="noStrike" spc="-1">
                <a:solidFill>
                  <a:srgbClr val="000000"/>
                </a:solidFill>
                <a:uFillTx/>
                <a:latin typeface="Calibri"/>
              </a:rPr>
              <a:t>Success</a:t>
            </a:r>
            <a:r>
              <a:rPr lang="en" sz="2000" b="0" strike="noStrike" spc="-1">
                <a:solidFill>
                  <a:srgbClr val="000000"/>
                </a:solidFill>
                <a:latin typeface="Calibri"/>
              </a:rPr>
              <a:t> :need to reach to one of the 2 top points and to the middle and the lower points</a:t>
            </a: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669CD52-C4F6-40BF-B811-D112AF0D549F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94024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</a:rPr>
              <a:t>להמשך: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9557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הכנסת התוצאות שיש כרגע מהסימולציה לאלגוריתם קיים (3-NSGA / MOEA\D) לקבלת תחושה/ תוצאות ראשונות 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פיתוח אלגוריתם לאופטימיזציה</a:t>
            </a:r>
            <a:endParaRPr lang="en" sz="2800" b="0" strike="noStrike" spc="-1">
              <a:latin typeface="Arial"/>
            </a:endParaRPr>
          </a:p>
          <a:p>
            <a:pPr marL="228600" indent="-22788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</a:rPr>
              <a:t>הכנסת תוצאות הסימולטור לאלגוריתם לימוד מכונה (SVM/NN) למידול ההתנהגות – יוכל להחליף חלקית את הסימולטור לצורך האצת האופטימיזציה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CBE91C6-46DB-4E4B-9051-481A135AED5E}" type="slidenum">
              <a:rPr lang="e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1774</Words>
  <Application>Microsoft Office PowerPoint</Application>
  <PresentationFormat>Widescreen</PresentationFormat>
  <Paragraphs>602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 - Mutation</vt:lpstr>
      <vt:lpstr>GA - Mutation</vt:lpstr>
      <vt:lpstr>GA – קצב התכנסות</vt:lpstr>
      <vt:lpstr>GA – תנאי עצירה</vt:lpstr>
      <vt:lpstr>GA – הקצאת משאבים</vt:lpstr>
      <vt:lpstr>GA </vt:lpstr>
      <vt:lpstr>עוד דברים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Tamir Mhabary</dc:creator>
  <dc:description/>
  <cp:lastModifiedBy>Tamir Mhabary</cp:lastModifiedBy>
  <cp:revision>160</cp:revision>
  <dcterms:created xsi:type="dcterms:W3CDTF">2019-11-06T06:03:25Z</dcterms:created>
  <dcterms:modified xsi:type="dcterms:W3CDTF">2020-03-20T16:18:40Z</dcterms:modified>
  <dc:language>en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