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1"/>
  </p:notesMasterIdLst>
  <p:sldIdLst>
    <p:sldId id="256" r:id="rId2"/>
    <p:sldId id="311" r:id="rId3"/>
    <p:sldId id="258" r:id="rId4"/>
    <p:sldId id="257" r:id="rId5"/>
    <p:sldId id="260" r:id="rId6"/>
    <p:sldId id="259" r:id="rId7"/>
    <p:sldId id="266" r:id="rId8"/>
    <p:sldId id="261" r:id="rId9"/>
    <p:sldId id="264" r:id="rId10"/>
    <p:sldId id="324" r:id="rId11"/>
    <p:sldId id="265" r:id="rId12"/>
    <p:sldId id="312" r:id="rId13"/>
    <p:sldId id="267" r:id="rId14"/>
    <p:sldId id="268" r:id="rId15"/>
    <p:sldId id="269" r:id="rId16"/>
    <p:sldId id="313" r:id="rId17"/>
    <p:sldId id="270" r:id="rId18"/>
    <p:sldId id="310" r:id="rId19"/>
    <p:sldId id="271" r:id="rId20"/>
    <p:sldId id="272" r:id="rId21"/>
    <p:sldId id="274" r:id="rId22"/>
    <p:sldId id="275" r:id="rId23"/>
    <p:sldId id="273" r:id="rId24"/>
    <p:sldId id="315" r:id="rId25"/>
    <p:sldId id="314" r:id="rId26"/>
    <p:sldId id="316" r:id="rId27"/>
    <p:sldId id="318" r:id="rId28"/>
    <p:sldId id="317" r:id="rId29"/>
    <p:sldId id="319" r:id="rId30"/>
    <p:sldId id="320" r:id="rId31"/>
    <p:sldId id="276" r:id="rId32"/>
    <p:sldId id="325" r:id="rId33"/>
    <p:sldId id="321" r:id="rId34"/>
    <p:sldId id="277" r:id="rId35"/>
    <p:sldId id="323" r:id="rId36"/>
    <p:sldId id="278" r:id="rId37"/>
    <p:sldId id="279" r:id="rId38"/>
    <p:sldId id="322" r:id="rId39"/>
    <p:sldId id="280" r:id="rId40"/>
    <p:sldId id="281" r:id="rId41"/>
    <p:sldId id="282" r:id="rId42"/>
    <p:sldId id="283" r:id="rId43"/>
    <p:sldId id="284" r:id="rId44"/>
    <p:sldId id="285" r:id="rId45"/>
    <p:sldId id="286" r:id="rId46"/>
    <p:sldId id="287" r:id="rId47"/>
    <p:sldId id="288" r:id="rId48"/>
    <p:sldId id="289" r:id="rId49"/>
    <p:sldId id="290" r:id="rId50"/>
    <p:sldId id="291" r:id="rId51"/>
    <p:sldId id="292" r:id="rId52"/>
    <p:sldId id="293" r:id="rId53"/>
    <p:sldId id="294" r:id="rId54"/>
    <p:sldId id="295" r:id="rId55"/>
    <p:sldId id="296" r:id="rId56"/>
    <p:sldId id="297" r:id="rId57"/>
    <p:sldId id="298" r:id="rId58"/>
    <p:sldId id="299" r:id="rId59"/>
    <p:sldId id="300" r:id="rId60"/>
    <p:sldId id="301" r:id="rId61"/>
    <p:sldId id="302" r:id="rId62"/>
    <p:sldId id="303" r:id="rId63"/>
    <p:sldId id="304" r:id="rId64"/>
    <p:sldId id="305" r:id="rId65"/>
    <p:sldId id="306" r:id="rId66"/>
    <p:sldId id="307" r:id="rId67"/>
    <p:sldId id="308" r:id="rId68"/>
    <p:sldId id="309" r:id="rId69"/>
    <p:sldId id="262" r:id="rId70"/>
  </p:sldIdLst>
  <p:sldSz cx="12192000" cy="6858000"/>
  <p:notesSz cx="6858000" cy="9144000"/>
  <p:defaultTextStyle>
    <a:defPPr>
      <a:defRPr lang="en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895"/>
    <p:restoredTop sz="94652"/>
  </p:normalViewPr>
  <p:slideViewPr>
    <p:cSldViewPr snapToGrid="0" snapToObjects="1">
      <p:cViewPr>
        <p:scale>
          <a:sx n="85" d="100"/>
          <a:sy n="85" d="100"/>
        </p:scale>
        <p:origin x="104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5:46:38.07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24575,'0'12'0,"0"11"0,0 9 0,0-1 0,0 2-1639,0-5 1,0 2 601,0 7 1,0 5 0,0-3 1036,0-2 0,0 0 0,0-6 0,0 3 0,0 1 0,0-2-742,0 1 0,0-2 0,0 2 742,0 4 0,0 1 0,0 1-405,0-2 0,0 1 0,0-1 405,0 1 0,0 0 0,0-1 0,0-3 0,0 0 0,0-1-506,-1-1 1,1-1 0,1 0 505,0-5 0,2-1 0,0 2 0,1 5 0,0 2 0,3-3 0,3 5 0,3-1 0,0-2 0,2 2 0,0-3-4,5 2 0,2-3 4,-1-6 0,2 1 0,1-1-55,-1-1 0,1 0 0,1-1 55,-4-3 0,1-1 0,0 1 0,1 0-94,2 0 1,-1 1 0,1 0 0,1-1 93,0-1 0,1 0 0,0-1 0,-2 1 0,5 3 0,-1 1 0,1-2-197,4-2 1,1-1 0,-2 0 196,-5-3 0,0 0 0,-1-1 35,4 0 0,-1-2 0,1 0-35,-1 0 0,0-1 0,0-3 0,8-1 0,0-3 0,-7-1 0,1-1 0,-2-3 482,5-3 1,-1-3-483,-6-1 0,1-2 0,-2-3 0,5-11 0,-4-5 0,-3 0 0,-1-4 26,-8 8 0,0-2 1,0-2-1,-2 0-26,-1-5 0,-3-2 0,1-1-250,-1 7 0,1-3 1,0 0-1,-1-1 0,-1 1 250,-3 0 0,-1 0 0,-2 0 0,1 0 0,-1 1 0,2-3 0,-1 1 0,0 1 0,-1-2-195,-1-3 1,0-1-1,-2 0 1,1 2 194,-1 0 0,0 1 0,0-1-176,0-3 1,0-1 0,0 1 175,-1 4 0,0 1 0,-1 1 446,1 5 0,0 0 0,-1 2-446,-2-1 0,-2 0 0,-1-9 0,-1 2 3178,-2 6-3178,1 0 0,1 0 0,-5-7 0,2 2 0,-4-4 0,3 14 0,-3-10 3276,0 11-3098,-3-7-178,4 9 3276,0 0-3237,0 4 1672,5 4-1711,2 5 700,-2 0-700,6 3 160,-3-1-160,6 5 0,-2 0 0,2 5 0,0-1 0,0 0 0,0 0 0,0 0 0,0-2 0,0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8:27:26.61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1 373 24575,'4'-5'0,"11"-19"0,-1 11 0,21-27 0,1 6-1034,-11 8 0,3 0 1034,1 2 0,0 0 0,5-4 0,0 1 0,-6 6 0,1 1 0,2 1 0,1 3 0,-6 7 0,1 2 132,26-3-132,0 10 0,0 0-402,-25 9 0,-1 3 402,22 12 0,-19 0 0,-2 5-1056,-2 5 0,-3 4 1056,4 7 0,-2 3-400,-11-12 1,-1 3-1,-1-1 400,0 0 0,-1-1 0,-2 1 0,-3 0 0,-2-1 0,1 0-653,7 11 0,-1 0 653,-9 4 0,-1-2 0,4-9 0,1-1 0,-6 0 0,0-2 0,0-7 0,0-2 0,0 9 595,0-3-595,-5-25 463,-1-1 1,1-9 0,0 0-1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8:27:27.07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0 281 24575,'0'-16'0,"0"-2"0,0 6 0,0-6 0,6 2 0,10-13 0,12 1 0,-8 10 0,2 0-588,5 3 1,2 1 587,5-1 0,2 3-2666,6 5 1,3 1 2665,2-6 0,2 1 0,3 9 0,0 1-805,0-5 1,0 0 804,-3 5 0,-2 2-434,-3 4 1,-1 1 433,-7-1 0,-2 2 173,-3 2 0,-2 4-173,15 18 0,-22-14 0,-3 3 1841,-3 7 1,-4 2-1842,-3 5 0,-1 2 180,4 7 1,-2 1-181,-8 0 0,-1 1 0,5 2 0,-1 0 0,-5-7 0,0-1 0,5 0 0,1 0 0,-5-8 0,0 0 0,5-1 0,-1 0 1020,-5 23-1020,0-7 0,0-10 126,0-13 1,0-13-1,0-6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8:27:27.55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43 390 24575,'-19'-20'0,"14"3"0,-14-4 0,19 7 0,0-1 0,0-8 0,0-5 0,26-13 0,-1 1-930,8 15 0,5 1 930,-7 0 0,0 1 0,8 2 0,2 3 0,-5 4 0,0 4 0,2 3 0,1 3 0,0 3 0,1 2 0,4-2 0,-1 2 0,1 6 0,-1 3 0,-2 1 0,-1 4 0,1 7 0,-2 5-1283,-2 6 0,-3 4 1283,-10-8 0,0 2 0,-2 2-914,0 1 1,-3 2 0,1 2 913,1 4 0,0 2 0,-2-1 0,-2-2 0,-1 0 0,-1 0 0,-1 2 0,0 0 0,-1 0 0,-2-5 0,0 0 0,-1-1 0,3 16 0,0-2-446,-1-10 0,0-3 446,-1-2 0,0-4 1240,1 6-1240,3-3 2184,-13-20-2184,8-1 0,-9-8 0,4-1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8:27:28.73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120 327 24575,'-23'-12'0,"-3"-10"0,10 1 0,-2-4 0,17 15 0,-4 0 0,0-1 0,4 1 0,-8 0 0,8-1 0,-8 6 0,8-4 0,-4-1 0,10-2 0,0-2 0,7 0 0,2 1 0,-1-2 0,13 0 0,-2 1 0,13-4 0,-1 7 0,-4-9 0,-8 17 0,-2-9 0,-11 12 0,3 0 0,-4 5 0,1 0 0,0 10 0,-5 7 0,14 10 0,-17 5 0,24-2 0,-24-7 0,17-8 0,-18-6 0,12-2 0,-13-15 0,3 5 0,-4-11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8:27:29.57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1 144 24575,'10'8'0,"-2"-6"0,26 14 0,3-14 0,1 6 0,13-8 0,-5 0 0,-1 0 0,-13 0 0,-6-6 0,-11 5 0,1-9 0,-6 4 0,-1-4 0,-8-5 0,3 0 0,-4-5 0,0 1 0,0 3 0,0 2 0,-4 8 0,3-7 0,-9 11 0,1-13 0,-3 14 0,-14-5 0,13 6 0,-9 0 0,8 6 0,3 0 0,-4 5 0,5-1 0,4 5 0,-4 0 0,8 12 0,-3-6 0,5 6 0,0-12 0,0 4 0,4-12 0,-3 10 0,8-15 0,-3 7 0,4-9 0,4-6 0,-1-4 0,5-14 0,-10-5 0,8-8 0,-14 8 0,6 3 0,-8 10 0,-5 2 0,0 8 0,-1-3 0,-7 8 0,6-4 0,-7 5 0,3 5 0,6 4 0,0 7 0,5-1 0,6 3 0,-5-6 0,10-3 0,-6-4 0,1-21 0,7 12 0,-11-12 0,7 16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8:27:30.10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0 181 24575,'0'-10'0,"0"0"0,0-12 0,5 9 0,-4-9 0,8 12 0,0-12 0,10 1 0,-4 2 0,4-2 0,-4 19 0,1-7 0,0 9 0,-2 0 0,-4 0 0,4 0 0,1 16 0,0-7 0,0 17 0,3-7 0,3 4 0,0 1 0,5 2 0,-5-2 0,2-3 0,0-2 0,-7-11 0,-1 6 0,-4-12 0,4 7 0,-4-9 0,-1-5 0,-5-12 0,-5-8 0,0-11 0,0-1 0,-6 9 0,4 1 0,-3 16 0,5 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8:27:31.0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20 48 24575,'-11'5'0,"2"1"0,14 4 0,-4 0 0,12 1 0,-11 0 0,23-4 0,-15 6 0,12-11 0,-15 11 0,6-12 0,-3 4 0,10-5 0,-5 0 0,-5-9 0,-1 3 0,-8-9 0,4 5 0,-5 0 0,0-1 0,0 1 0,0 0 0,0 0 0,-5-1 0,4 1 0,-12 4 0,5-7 0,-11 11 0,2-7 0,2 9 0,-1 9 0,10 2 0,-12 11 0,15 6 0,-9 4 0,12 5 0,0-1 0,6-7 0,0-6 0,9-8 0,-3-9 0,2 4 0,0-9 0,2 4 0,3-11 0,0 5 0,-2-14 0,-2 9 0,-4-9 0,-5 5 0,3 0 0,-8-5 0,3 4 0,-4-4 0,-8 10 0,1 0 0,-7 1 0,-1 2 0,4-2 0,-3 4 0,8 4 0,-7-2 0,10 11 0,-10-11 0,12 15 0,-3 1 0,8 0 0,9 11 0,3-21 0,3 4 0,-4-12 0,-10-5 0,0-1 0,-1-4 0,-3 0 0,4-1 0,-5 1 0,-5 4 0,-8 14 0,5-5 0,-4 9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8:27:31.48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31 72 24575,'-6'-5'0,"-3"4"0,4-8 0,-1 3 0,1-4 0,5-5 0,0 0 0,5 4 0,-4 11 0,3 11 0,-4 4 0,0-5 0,0-5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8:27:31.95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31 24575,'0'-10'0,"0"0"0,4 4 0,-3 1 0,4 5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8:27:33.37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0 113 24575,'0'-14'0,"0"2"0,5-2 0,-4 4 0,12 4 0,-11-7 0,12 11 0,-9-12 0,9 13 0,2-3 0,0 12 0,-1-6 0,-2 16 0,-3-16 0,-3 15 0,6-15 0,-6 11 0,7-11 0,1 2 0,-9-13 0,7 7 0,-11-15 0,2 10 0,-4-7 0,-5 8 0,-4 1 0,-3 5 0,-6 6 0,7 0 0,5 1 0,11 3 0,7-8 0,2 4 0,-4-6 0,4-6 0,-2 4 0,2-8 0,0 3 0,-2 1 0,-3-4 0,0 8 0,-3-2 0,8 4 0,-2 0 0,6 0 0,-7 0 0,-1 4 0,-1-2 0,-8-2 0,4-6 0,-5-4 0,0 4 0,0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5:46:38.07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208 145 24575,'13'4'0,"-2"-3"0,-2 6 0,-4-7 0,7 7 0,-8-6 0,3 5 0,-3-6 0,0 2 0,0-2 0,0 0 0,0 0 0,1 0 0,-1 0 0,0 0 0,0 0 0,0 0 0,3 0 0,-1 0 0,6 0 0,-4 0 0,3 0 0,-4 0 0,0 0 0,-1 0 0,-1 0 0,-1 0 0,0 0 0,0 0 0,0 0 0,0 0 0,0 0 0,1 0 0,1-2 0,4 1 0,-1-1 0,6 0 0,-5 1 0,-1-3 0,0 4 0,-5-2 0,3 2 0,-3 0 0,-17 0 0,2 0 0,-16 0 0,1-3 0,0 0 0,-8-6 0,0-1 0,3 1 0,-2-3 0,7 3 0,-4-3 0,0 3 0,4-2 0,4 2 0,3 1 0,4-1 0,3 3 0,0-1 0,3 2 0,2 1 0,0-1 0,1 1 0,1 2 0,-2-2 0,3 3 0,0-1 0,0 2 0,0-1 0,-1 0 0,3-3 0,8 9 0,-5-3 0,9 4 0,-10-3 0,4-2 0,-4 3 0,4-4 0,-2 2 0,2-2 0,1 2 0,-3-2 0,0 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8:27:34.73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107 243 24575,'-6'-9'0,"2"2"0,-1-3 0,4-3 0,-4 6 0,5-7 0,5 8 0,-4-3 0,8 8 0,1-9 0,5 8 0,5-4 0,-10 2 0,4 3 0,-9-4 0,6 5 0,-1 0 0,0 0 0,0 5 0,0-4 0,0 8 0,5-2 0,0-1 0,0 0 0,-5-11 0,-1-1 0,-8-4 0,12-12 0,-11 9 0,14-21 0,-14 21 0,11-4 0,-12 8 0,8 8 0,-8-8 0,8 7 0,-12-2 0,-13 18 0,-9-2 0,-14 12 0,2-6 0,1-8 0,-3 12 0,9-18 0,-10 24 0,18-24 0,-3 10 0,10-14 0,5 0 0,-4 0 0,7-5 0,-2-1 0,9-8 0,5 3 0,0 1 0,1 1 0,3 8 0,-3-4 0,4 10 0,0-4 0,0 8 0,1-8 0,0 12 0,-1-11 0,6 7 0,-1-9 0,5 0 0,-1 0 0,1 0 0,7 0 0,-1-19 0,3 8 0,-1-21 0,-8 17 0,-1-3 0,-3 3 0,-10 3 0,-5-2 0,-7 8 0,0-3 0,-3 8 0,3-4 0,1 5 0,0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8:27:46.58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45 24575,'-1'5'0,"2"-4"0,5 12 0,11 1 0,-6 14 0,3-3 0,6 5 0,-11-9 0,4 1 0,2-5 0,-9-2 0,4-4 0,3 1 0,2 6 0,2-1 0,9 9 0,-13-9 0,0 0 0,8-3 0,-13-3 0,14-2 0,-8 12 0,-8-13 0,11 15 0,-3-4 0,2-11 0,-2 9 0,-5-16 0,-4 4 0,1-1 0,3-3 0,1 10 0,1-10 0,15 13 0,-13-12 0,9 6 0,-12-4 0,0-2 0,12 2 0,-9-4 0,13 0 0,-15 0 0,3 0 0,-3 0 0,-1 0 0,0 0 0,0 0 0,0 0 0,1 0 0,3 0 0,1 0 0,1 0 0,2-6 0,-3 5 0,10-24 0,-1 8 0,6-17 0,-3 7 0,2-7 0,1-2-644,2-6 644,-1-1 0,1 1 0,0-1 0,-8 11 0,-3 2 0,-9 15 0,7-7 0,-7 10 0,5-6 644,-6 12-644,-6-3 0,4 8 0,-8-8 0,9 7 0,-9-7 0,8 8 0,-8-8 0,8 3 0,-13 1 0,8 0 0,-9 5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5:46:38.07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24575,'0'12'0,"0"11"0,0 9 0,0-1 0,0 2-1639,0-5 1,0 2 601,0 7 1,0 5 0,0-3 1036,0-2 0,0 0 0,0-6 0,0 3 0,0 1 0,0-2-742,0 1 0,0-2 0,0 2 742,0 4 0,0 1 0,0 1-405,0-2 0,0 1 0,0-1 405,0 1 0,0 0 0,0-1 0,0-3 0,0 0 0,0-1-506,-1-1 1,1-1 0,1 0 505,0-5 0,2-1 0,0 2 0,1 5 0,0 2 0,3-3 0,3 5 0,3-1 0,0-2 0,2 2 0,0-3-4,5 2 0,2-3 4,-1-6 0,2 1 0,1-1-55,-1-1 0,1 0 0,1-1 55,-4-3 0,1-1 0,0 1 0,1 0-94,2 0 1,-1 1 0,1 0 0,1-1 93,0-1 0,1 0 0,0-1 0,-2 1 0,5 3 0,-1 1 0,1-2-197,4-2 1,1-1 0,-2 0 196,-5-3 0,0 0 0,-1-1 35,4 0 0,-1-2 0,1 0-35,-1 0 0,0-1 0,0-3 0,8-1 0,0-3 0,-7-1 0,1-1 0,-2-3 482,5-3 1,-1-3-483,-6-1 0,1-2 0,-2-3 0,5-11 0,-4-5 0,-3 0 0,-1-4 26,-8 8 0,0-2 1,0-2-1,-2 0-26,-1-5 0,-3-2 0,1-1-250,-1 7 0,1-3 1,0 0-1,-1-1 0,-1 1 250,-3 0 0,-1 0 0,-2 0 0,1 0 0,-1 1 0,2-3 0,-1 1 0,0 1 0,-1-2-195,-1-3 1,0-1-1,-2 0 1,1 2 194,-1 0 0,0 1 0,0-1-176,0-3 1,0-1 0,0 1 175,-1 4 0,0 1 0,-1 1 446,1 5 0,0 0 0,-1 2-446,-2-1 0,-2 0 0,-1-9 0,-1 2 3178,-2 6-3178,1 0 0,1 0 0,-5-7 0,2 2 0,-4-4 0,3 14 0,-3-10 3276,0 11-3098,-3-7-178,4 9 3276,0 0-3237,0 4 1672,5 4-1711,2 5 700,-2 0-700,6 3 160,-3-1-160,6 5 0,-2 0 0,2 5 0,0-1 0,0 0 0,0 0 0,0 0 0,0-2 0,0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5:46:38.07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208 145 24575,'13'4'0,"-2"-3"0,-2 6 0,-4-7 0,7 7 0,-8-6 0,3 5 0,-3-6 0,0 2 0,0-2 0,0 0 0,0 0 0,1 0 0,-1 0 0,0 0 0,0 0 0,0 0 0,3 0 0,-1 0 0,6 0 0,-4 0 0,3 0 0,-4 0 0,0 0 0,-1 0 0,-1 0 0,-1 0 0,0 0 0,0 0 0,0 0 0,0 0 0,0 0 0,1 0 0,1-2 0,4 1 0,-1-1 0,6 0 0,-5 1 0,-1-3 0,0 4 0,-5-2 0,3 2 0,-3 0 0,-17 0 0,2 0 0,-16 0 0,1-3 0,0 0 0,-8-6 0,0-1 0,3 1 0,-2-3 0,7 3 0,-4-3 0,0 3 0,4-2 0,4 2 0,3 1 0,4-1 0,3 3 0,0-1 0,3 2 0,2 1 0,0-1 0,1 1 0,1 2 0,-2-2 0,3 3 0,0-1 0,0 2 0,0-1 0,-1 0 0,3-3 0,8 9 0,-5-3 0,9 4 0,-10-3 0,4-2 0,-4 3 0,4-4 0,-2 2 0,2-2 0,1 2 0,-3-2 0,0 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5:46:38.07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92 24575,'18'0'0,"-3"0"0,0 0 0,3 0 0,-5 0 0,8-3 0,-2 0 0,-3-2 0,5 0 0,-8 2 0,5-4 0,-3 6 0,0-8 0,0 8 0,0-8 0,0 8 0,-2-4 0,1 3 0,-4-1 0,2 1 0,-3-3 0,-2 3 0,2 0 0,-5-2 0,5 1 0,-4 1 0,1-2 0,0 3 0,-1-2 0,2 2 0,-3-3 0,0 4 0,-4-2 0,-4 2 0,-3 0 0,-4 0 0,2 2 0,-1 1 0,1-1 0,-3 3 0,0-3 0,-3 1 0,0 2 0,2-3 0,-1 1 0,1 1 0,0-3 0,2 1 0,1-2 0,3 2 0,-1-2 0,3 2 0,-2-2 0,1 0 0,1 0 0,-3 0 0,1 0 0,-3 0 0,1 0 0,0 0 0,-3 0 0,2 0 0,-2 0 0,3 0 0,0 0 0,2 0 0,0 0 0,3 0 0,0 0 0,3 0 0,2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5:46:38.07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 0 24575,'0'12'0,"0"1"0,0-3 0,0 8 0,0-5 0,0 8 0,0 1 0,0 1 0,0 6 0,0-3 0,0 0 0,0 0 0,0-4 0,0 0 0,0-6 0,0 1 0,0-7 0,0 2 0,0-5 0,0 1 0,0-1 0,0 5 0,0-4 0,0 6 0,0-4 0,0 8 0,0-2 0,0 2 0,0-3 0,0-2 0,-2-2 0,1-4 0,-1 0 0,2-3 0,0 0 0,0 0 0,4-4 0,1 2 0,7-7 0,0 3 0,4-1 0,2 0 0,-2 3 0,2 0 0,-3 0 0,0 0 0,-3 0 0,0 0 0,-5 0 0,2 0 0,-5 0 0,3 0 0,-3 0 0,-2 0 0,0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5:46:38.07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38 24575,'9'0'0,"5"0"0,-7 0 0,11 0 0,-2 2 0,3 1 0,5 0 0,0 2 0,5-4 0,1 4 0,0-5 0,-1 3 0,-3-1 0,0-1 0,-4 2 0,-3-3 0,-4 0 0,0 0 0,-6 0 0,3 0 0,-3 0 0,-2 0 0,2 0 0,-4 0 0,3 0 0,-1 0 0,0 0 0,2-5 0,-2 2 0,0-3 0,1-1 0,-3 2 0,1-1 0,-1 2 0,-1 1 0,0 0 0,-2 0 0,0-1 0,-2 0 0,0 0 0,0-1 0,-2 3 0,0 0 0,-2 2 0,-1 0 0,1 0 0,0 0 0,-3 0 0,3 0 0,-3 0 0,1 0 0,1 0 0,-1 0 0,1 0 0,1 0 0,0 0 0,-2 0 0,1 0 0,-4 0 0,4 0 0,-1 0 0,-1 0 0,0 0 0,0 0 0,-1 0 0,3 0 0,-4 0 0,5 0 0,-3 0 0,3 2 0,0-1 0,-1 2 0,1-2 0,2 2 0,-2-2 0,2 1 0,-2-2 0,-1 0 0,1 0 0,0 0 0,-5 0 0,-1 0 0,-9 0 0,3 0 0,-5 0 0,2 0 0,0 0 0,4 0 0,3 0 0,3 0 0,2 0 0,2 0 0,3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8:27:23.40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830 40 24575,'-5'-10'0,"4"-4"0,-8 9 0,-1-1 0,-1 1 0,-8 5 0,-4 0 0,-13 14 0,6-2 0,-2 3-1361,-5 7 1,-1 5 1360,6-4 0,-2 1 0,1 2-916,3 0 0,0 1 0,1 1 916,-3 3 0,0 1 0,2 0 0,4 1 0,1 0 0,2 1 0,-1 1 0,2 1 0,0 1 0,3 3 0,1 1 0,1 0 0,2 0 0,1 0 0,3 0 0,2 2 0,3 0 0,-1 0 0,-1-5 0,-1-1 0,3 1-560,4-1 1,2 1 0,-1-2 559,-5 11 0,0 3 0,5-1 0,2 3 0,-1-4 0,0-9 0,0 0 0,-1 18 0,2-9 0,4-29 0,-4-6 2042,3-17-2042,2-1 0,-4-2 0,3-1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8:27:23.91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415 191 24575,'0'-10'0,"0"-4"0,8-9 0,-6 1 0,25-10 0,-16 11 0,9 0 0,-6 5 0,-7 6 0,3-2 0,-1 7 0,-17 0 0,-2 17 0,-13 3 0,2 7 0,-1 4-3071,-1 3 0,-2 3 3071,2-3 0,-2 2 0,1 1 0,1 3 0,1 2 0,-1-1-830,-3 0 0,1 1 0,1 1 830,4 4 0,2 2 0,0-2 0,-1-5 0,1-1 0,3 0-514,5 4 0,4 0 0,-1-1 514,-9 14 0,3-2 0,11-3 0,1 0 0,-5 1 0,1-3 0,3-9 0,4-2-20,1-4 0,2-2 20,2 8 4398,7-15-4398,-2-12 0,-6-5 0,-2-5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8:27:24.51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531 10 24575,'0'-10'0,"-16"12"0,-6 42 0,1-7 0,-3 7-2766,6-1 0,-1 4 0,0 2 2766,4-10 0,-1 0 0,-1 1 0,0 0-622,-2 3 0,0 1 1,-2 0-1,1 0 622,0 0 0,0 0 0,-1-1 0,1 0 0,2-4 0,-1-2 0,1 1 0,1-1 0,-4 9 0,2 1 0,3-3 535,0 5 1,5-2-536,4-7 0,2-3-100,5 17 100,8-11 3163,0-14-3163,6-6 0,-7-13 0,-2-6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5:46:38.07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92 24575,'18'0'0,"-3"0"0,0 0 0,3 0 0,-5 0 0,8-3 0,-2 0 0,-3-2 0,5 0 0,-8 2 0,5-4 0,-3 6 0,0-8 0,0 8 0,0-8 0,0 8 0,-2-4 0,1 3 0,-4-1 0,2 1 0,-3-3 0,-2 3 0,2 0 0,-5-2 0,5 1 0,-4 1 0,1-2 0,0 3 0,-1-2 0,2 2 0,-3-3 0,0 4 0,-4-2 0,-4 2 0,-3 0 0,-4 0 0,2 2 0,-1 1 0,1-1 0,-3 3 0,0-3 0,-3 1 0,0 2 0,2-3 0,-1 1 0,1 1 0,0-3 0,2 1 0,1-2 0,3 2 0,-1-2 0,3 2 0,-2-2 0,1 0 0,1 0 0,-3 0 0,1 0 0,-3 0 0,1 0 0,0 0 0,-3 0 0,2 0 0,-2 0 0,3 0 0,0 0 0,2 0 0,0 0 0,3 0 0,0 0 0,3 0 0,2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8:27:26.0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10 450 24575,'-5'-5'0,"0"-5"0,24-10 0,5-12 0,-1 10 0,5-2-1476,4-3 0,2-1 1476,6-1 0,4 0-784,-10 7 1,2 0 0,1 1 783,0 2 0,1 1 0,0 0 0,5 1 0,1 1 0,-1 0 0,-2 2 0,0 0 0,0 3 0,2 4 0,0 2 0,0 2-650,-5 2 1,0 3 0,-1 2 649,-1 4 0,-1 3 0,-1 4 0,0 3 0,-1 5 0,-2 2-791,0 4 1,-2 3-1,-1 1 791,1 5 0,-2 1 0,-1 3-447,-1 3 1,-2 1 0,-1 2 446,-6-9 0,-2 0 0,0 0 0,-1 1 0,2 9 0,0 1 0,-3 0 8,-4-1 1,-2 0-1,2-2-8,2-5 0,1-2 0,-3-1 0,-5 14 0,-1-2 0,7-6 0,-1-3 0,-7-6 0,-2-2 603,1-3 0,0-2-603,0 17 0,0-2 0,0-8 2348,0-11-2348,0-4 3691,0-11-3691,0 5 0,0-9 0,0 3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8:27:26.61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1 373 24575,'4'-5'0,"11"-19"0,-1 11 0,21-27 0,1 6-1034,-11 8 0,3 0 1034,1 2 0,0 0 0,5-4 0,0 1 0,-6 6 0,1 1 0,2 1 0,1 3 0,-6 7 0,1 2 132,26-3-132,0 10 0,0 0-402,-25 9 0,-1 3 402,22 12 0,-19 0 0,-2 5-1056,-2 5 0,-3 4 1056,4 7 0,-2 3-400,-11-12 1,-1 3-1,-1-1 400,0 0 0,-1-1 0,-2 1 0,-3 0 0,-2-1 0,1 0-653,7 11 0,-1 0 653,-9 4 0,-1-2 0,4-9 0,1-1 0,-6 0 0,0-2 0,0-7 0,0-2 0,0 9 595,0-3-595,-5-25 463,-1-1 1,1-9 0,0 0-1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8:27:27.07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0 281 24575,'0'-16'0,"0"-2"0,0 6 0,0-6 0,6 2 0,10-13 0,12 1 0,-8 10 0,2 0-588,5 3 1,2 1 587,5-1 0,2 3-2666,6 5 1,3 1 2665,2-6 0,2 1 0,3 9 0,0 1-805,0-5 1,0 0 804,-3 5 0,-2 2-434,-3 4 1,-1 1 433,-7-1 0,-2 2 173,-3 2 0,-2 4-173,15 18 0,-22-14 0,-3 3 1841,-3 7 1,-4 2-1842,-3 5 0,-1 2 180,4 7 1,-2 1-181,-8 0 0,-1 1 0,5 2 0,-1 0 0,-5-7 0,0-1 0,5 0 0,1 0 0,-5-8 0,0 0 0,5-1 0,-1 0 1020,-5 23-1020,0-7 0,0-10 126,0-13 1,0-13-1,0-6 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8:27:27.55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43 390 24575,'-19'-20'0,"14"3"0,-14-4 0,19 7 0,0-1 0,0-8 0,0-5 0,26-13 0,-1 1-930,8 15 0,5 1 930,-7 0 0,0 1 0,8 2 0,2 3 0,-5 4 0,0 4 0,2 3 0,1 3 0,0 3 0,1 2 0,4-2 0,-1 2 0,1 6 0,-1 3 0,-2 1 0,-1 4 0,1 7 0,-2 5-1283,-2 6 0,-3 4 1283,-10-8 0,0 2 0,-2 2-914,0 1 1,-3 2 0,1 2 913,1 4 0,0 2 0,-2-1 0,-2-2 0,-1 0 0,-1 0 0,-1 2 0,0 0 0,-1 0 0,-2-5 0,0 0 0,-1-1 0,3 16 0,0-2-446,-1-10 0,0-3 446,-1-2 0,0-4 1240,1 6-1240,3-3 2184,-13-20-2184,8-1 0,-9-8 0,4-1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8:27:28.73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120 327 24575,'-23'-12'0,"-3"-10"0,10 1 0,-2-4 0,17 15 0,-4 0 0,0-1 0,4 1 0,-8 0 0,8-1 0,-8 6 0,8-4 0,-4-1 0,10-2 0,0-2 0,7 0 0,2 1 0,-1-2 0,13 0 0,-2 1 0,13-4 0,-1 7 0,-4-9 0,-8 17 0,-2-9 0,-11 12 0,3 0 0,-4 5 0,1 0 0,0 10 0,-5 7 0,14 10 0,-17 5 0,24-2 0,-24-7 0,17-8 0,-18-6 0,12-2 0,-13-15 0,3 5 0,-4-11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8:27:29.57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1 144 24575,'10'8'0,"-2"-6"0,26 14 0,3-14 0,1 6 0,13-8 0,-5 0 0,-1 0 0,-13 0 0,-6-6 0,-11 5 0,1-9 0,-6 4 0,-1-4 0,-8-5 0,3 0 0,-4-5 0,0 1 0,0 3 0,0 2 0,-4 8 0,3-7 0,-9 11 0,1-13 0,-3 14 0,-14-5 0,13 6 0,-9 0 0,8 6 0,3 0 0,-4 5 0,5-1 0,4 5 0,-4 0 0,8 12 0,-3-6 0,5 6 0,0-12 0,0 4 0,4-12 0,-3 10 0,8-15 0,-3 7 0,4-9 0,4-6 0,-1-4 0,5-14 0,-10-5 0,8-8 0,-14 8 0,6 3 0,-8 10 0,-5 2 0,0 8 0,-1-3 0,-7 8 0,6-4 0,-7 5 0,3 5 0,6 4 0,0 7 0,5-1 0,6 3 0,-5-6 0,10-3 0,-6-4 0,1-21 0,7 12 0,-11-12 0,7 16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8:27:30.10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0 181 24575,'0'-10'0,"0"0"0,0-12 0,5 9 0,-4-9 0,8 12 0,0-12 0,10 1 0,-4 2 0,4-2 0,-4 19 0,1-7 0,0 9 0,-2 0 0,-4 0 0,4 0 0,1 16 0,0-7 0,0 17 0,3-7 0,3 4 0,0 1 0,5 2 0,-5-2 0,2-3 0,0-2 0,-7-11 0,-1 6 0,-4-12 0,4 7 0,-4-9 0,-1-5 0,-5-12 0,-5-8 0,0-11 0,0-1 0,-6 9 0,4 1 0,-3 16 0,5 2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8:27:31.0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20 48 24575,'-11'5'0,"2"1"0,14 4 0,-4 0 0,12 1 0,-11 0 0,23-4 0,-15 6 0,12-11 0,-15 11 0,6-12 0,-3 4 0,10-5 0,-5 0 0,-5-9 0,-1 3 0,-8-9 0,4 5 0,-5 0 0,0-1 0,0 1 0,0 0 0,0 0 0,-5-1 0,4 1 0,-12 4 0,5-7 0,-11 11 0,2-7 0,2 9 0,-1 9 0,10 2 0,-12 11 0,15 6 0,-9 4 0,12 5 0,0-1 0,6-7 0,0-6 0,9-8 0,-3-9 0,2 4 0,0-9 0,2 4 0,3-11 0,0 5 0,-2-14 0,-2 9 0,-4-9 0,-5 5 0,3 0 0,-8-5 0,3 4 0,-4-4 0,-8 10 0,1 0 0,-7 1 0,-1 2 0,4-2 0,-3 4 0,8 4 0,-7-2 0,10 11 0,-10-11 0,12 15 0,-3 1 0,8 0 0,9 11 0,3-21 0,3 4 0,-4-12 0,-10-5 0,0-1 0,-1-4 0,-3 0 0,4-1 0,-5 1 0,-5 4 0,-8 14 0,5-5 0,-4 9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8:27:31.48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31 72 24575,'-6'-5'0,"-3"4"0,4-8 0,-1 3 0,1-4 0,5-5 0,0 0 0,5 4 0,-4 11 0,3 11 0,-4 4 0,0-5 0,0-5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8:27:31.95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31 24575,'0'-10'0,"0"0"0,4 4 0,-3 1 0,4 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5:46:38.07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 0 24575,'0'12'0,"0"1"0,0-3 0,0 8 0,0-5 0,0 8 0,0 1 0,0 1 0,0 6 0,0-3 0,0 0 0,0 0 0,0-4 0,0 0 0,0-6 0,0 1 0,0-7 0,0 2 0,0-5 0,0 1 0,0-1 0,0 5 0,0-4 0,0 6 0,0-4 0,0 8 0,0-2 0,0 2 0,0-3 0,0-2 0,-2-2 0,1-4 0,-1 0 0,2-3 0,0 0 0,0 0 0,4-4 0,1 2 0,7-7 0,0 3 0,4-1 0,2 0 0,-2 3 0,2 0 0,-3 0 0,0 0 0,-3 0 0,0 0 0,-5 0 0,2 0 0,-5 0 0,3 0 0,-3 0 0,-2 0 0,0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8:27:33.37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0 113 24575,'0'-14'0,"0"2"0,5-2 0,-4 4 0,12 4 0,-11-7 0,12 11 0,-9-12 0,9 13 0,2-3 0,0 12 0,-1-6 0,-2 16 0,-3-16 0,-3 15 0,6-15 0,-6 11 0,7-11 0,1 2 0,-9-13 0,7 7 0,-11-15 0,2 10 0,-4-7 0,-5 8 0,-4 1 0,-3 5 0,-6 6 0,7 0 0,5 1 0,11 3 0,7-8 0,2 4 0,-4-6 0,4-6 0,-2 4 0,2-8 0,0 3 0,-2 1 0,-3-4 0,0 8 0,-3-2 0,8 4 0,-2 0 0,6 0 0,-7 0 0,-1 4 0,-1-2 0,-8-2 0,4-6 0,-5-4 0,0 4 0,0 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8:27:34.73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107 243 24575,'-6'-9'0,"2"2"0,-1-3 0,4-3 0,-4 6 0,5-7 0,5 8 0,-4-3 0,8 8 0,1-9 0,5 8 0,5-4 0,-10 2 0,4 3 0,-9-4 0,6 5 0,-1 0 0,0 0 0,0 5 0,0-4 0,0 8 0,5-2 0,0-1 0,0 0 0,-5-11 0,-1-1 0,-8-4 0,12-12 0,-11 9 0,14-21 0,-14 21 0,11-4 0,-12 8 0,8 8 0,-8-8 0,8 7 0,-12-2 0,-13 18 0,-9-2 0,-14 12 0,2-6 0,1-8 0,-3 12 0,9-18 0,-10 24 0,18-24 0,-3 10 0,10-14 0,5 0 0,-4 0 0,7-5 0,-2-1 0,9-8 0,5 3 0,0 1 0,1 1 0,3 8 0,-3-4 0,4 10 0,0-4 0,0 8 0,1-8 0,0 12 0,-1-11 0,6 7 0,-1-9 0,5 0 0,-1 0 0,1 0 0,7 0 0,-1-19 0,3 8 0,-1-21 0,-8 17 0,-1-3 0,-3 3 0,-10 3 0,-5-2 0,-7 8 0,0-3 0,-3 8 0,3-4 0,1 5 0,0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8:27:46.58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45 24575,'-1'5'0,"2"-4"0,5 12 0,11 1 0,-6 14 0,3-3 0,6 5 0,-11-9 0,4 1 0,2-5 0,-9-2 0,4-4 0,3 1 0,2 6 0,2-1 0,9 9 0,-13-9 0,0 0 0,8-3 0,-13-3 0,14-2 0,-8 12 0,-8-13 0,11 15 0,-3-4 0,2-11 0,-2 9 0,-5-16 0,-4 4 0,1-1 0,3-3 0,1 10 0,1-10 0,15 13 0,-13-12 0,9 6 0,-12-4 0,0-2 0,12 2 0,-9-4 0,13 0 0,-15 0 0,3 0 0,-3 0 0,-1 0 0,0 0 0,0 0 0,0 0 0,1 0 0,3 0 0,1 0 0,1 0 0,2-6 0,-3 5 0,10-24 0,-1 8 0,6-17 0,-3 7 0,2-7 0,1-2-644,2-6 644,-1-1 0,1 1 0,0-1 0,-8 11 0,-3 2 0,-9 15 0,7-7 0,-7 10 0,5-6 644,-6 12-644,-6-3 0,4 8 0,-8-8 0,9 7 0,-9-7 0,8 8 0,-8-8 0,8 3 0,-13 1 0,8 0 0,-9 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5:46:38.07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38 24575,'9'0'0,"5"0"0,-7 0 0,11 0 0,-2 2 0,3 1 0,5 0 0,0 2 0,5-4 0,1 4 0,0-5 0,-1 3 0,-3-1 0,0-1 0,-4 2 0,-3-3 0,-4 0 0,0 0 0,-6 0 0,3 0 0,-3 0 0,-2 0 0,2 0 0,-4 0 0,3 0 0,-1 0 0,0 0 0,2-5 0,-2 2 0,0-3 0,1-1 0,-3 2 0,1-1 0,-1 2 0,-1 1 0,0 0 0,-2 0 0,0-1 0,-2 0 0,0 0 0,0-1 0,-2 3 0,0 0 0,-2 2 0,-1 0 0,1 0 0,0 0 0,-3 0 0,3 0 0,-3 0 0,1 0 0,1 0 0,-1 0 0,1 0 0,1 0 0,0 0 0,-2 0 0,1 0 0,-4 0 0,4 0 0,-1 0 0,-1 0 0,0 0 0,0 0 0,-1 0 0,3 0 0,-4 0 0,5 0 0,-3 0 0,3 2 0,0-1 0,-1 2 0,1-2 0,2 2 0,-2-2 0,2 1 0,-2-2 0,-1 0 0,1 0 0,0 0 0,-5 0 0,-1 0 0,-9 0 0,3 0 0,-5 0 0,2 0 0,0 0 0,4 0 0,3 0 0,3 0 0,2 0 0,2 0 0,3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8:27:23.40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830 40 24575,'-5'-10'0,"4"-4"0,-8 9 0,-1-1 0,-1 1 0,-8 5 0,-4 0 0,-13 14 0,6-2 0,-2 3-1361,-5 7 1,-1 5 1360,6-4 0,-2 1 0,1 2-916,3 0 0,0 1 0,1 1 916,-3 3 0,0 1 0,2 0 0,4 1 0,1 0 0,2 1 0,-1 1 0,2 1 0,0 1 0,3 3 0,1 1 0,1 0 0,2 0 0,1 0 0,3 0 0,2 2 0,3 0 0,-1 0 0,-1-5 0,-1-1 0,3 1-560,4-1 1,2 1 0,-1-2 559,-5 11 0,0 3 0,5-1 0,2 3 0,-1-4 0,0-9 0,0 0 0,-1 18 0,2-9 0,4-29 0,-4-6 2042,3-17-2042,2-1 0,-4-2 0,3-1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8:27:23.91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415 191 24575,'0'-10'0,"0"-4"0,8-9 0,-6 1 0,25-10 0,-16 11 0,9 0 0,-6 5 0,-7 6 0,3-2 0,-1 7 0,-17 0 0,-2 17 0,-13 3 0,2 7 0,-1 4-3071,-1 3 0,-2 3 3071,2-3 0,-2 2 0,1 1 0,1 3 0,1 2 0,-1-1-830,-3 0 0,1 1 0,1 1 830,4 4 0,2 2 0,0-2 0,-1-5 0,1-1 0,3 0-514,5 4 0,4 0 0,-1-1 514,-9 14 0,3-2 0,11-3 0,1 0 0,-5 1 0,1-3 0,3-9 0,4-2-20,1-4 0,2-2 20,2 8 4398,7-15-4398,-2-12 0,-6-5 0,-2-5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8:27:24.51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531 10 24575,'0'-10'0,"-16"12"0,-6 42 0,1-7 0,-3 7-2766,6-1 0,-1 4 0,0 2 2766,4-10 0,-1 0 0,-1 1 0,0 0-622,-2 3 0,0 1 1,-2 0-1,1 0 622,0 0 0,0 0 0,-1-1 0,1 0 0,2-4 0,-1-2 0,1 1 0,1-1 0,-4 9 0,2 1 0,3-3 535,0 5 1,5-2-536,4-7 0,2-3-100,5 17 100,8-11 3163,0-14-3163,6-6 0,-7-13 0,-2-6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8:27:26.0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10 450 24575,'-5'-5'0,"0"-5"0,24-10 0,5-12 0,-1 10 0,5-2-1476,4-3 0,2-1 1476,6-1 0,4 0-784,-10 7 1,2 0 0,1 1 783,0 2 0,1 1 0,0 0 0,5 1 0,1 1 0,-1 0 0,-2 2 0,0 0 0,0 3 0,2 4 0,0 2 0,0 2-650,-5 2 1,0 3 0,-1 2 649,-1 4 0,-1 3 0,-1 4 0,0 3 0,-1 5 0,-2 2-791,0 4 1,-2 3-1,-1 1 791,1 5 0,-2 1 0,-1 3-447,-1 3 1,-2 1 0,-1 2 446,-6-9 0,-2 0 0,0 0 0,-1 1 0,2 9 0,0 1 0,-3 0 8,-4-1 1,-2 0-1,2-2-8,2-5 0,1-2 0,-3-1 0,-5 14 0,-1-2 0,7-6 0,-1-3 0,-7-6 0,-2-2 603,1-3 0,0-2-603,0 17 0,0-2 0,0-8 2348,0-11-2348,0-4 3691,0-11-3691,0 5 0,0-9 0,0 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DC1C02-A7F8-6342-98C9-441D1947C582}" type="datetimeFigureOut">
              <a:rPr lang="en-GB" smtClean="0"/>
              <a:t>03/03/2021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21D282-394A-8A45-9A45-1093A21E7F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6008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21D282-394A-8A45-9A45-1093A21E7FF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522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const</a:t>
            </a:r>
            <a:r>
              <a:rPr lang="en-US" dirty="0"/>
              <a:t> App = function() {	return ( &lt;div&gt;  &lt;label for="name"&gt;Enter name:&lt;/label&gt;  &lt;input id="name" type='text' /&gt;  &lt;button style={{</a:t>
            </a:r>
            <a:r>
              <a:rPr lang="en-US" dirty="0" err="1"/>
              <a:t>backgroundColor</a:t>
            </a:r>
            <a:r>
              <a:rPr lang="en-US" dirty="0"/>
              <a:t>: "blue", </a:t>
            </a:r>
            <a:r>
              <a:rPr lang="en-US" dirty="0" err="1"/>
              <a:t>color:"white</a:t>
            </a:r>
            <a:r>
              <a:rPr lang="en-US" dirty="0"/>
              <a:t>"}}&gt;Submit&lt;/button&gt;&lt;/div&gt;);};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37EE5-51B2-D442-8E00-577468CC563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538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37EE5-51B2-D442-8E00-577468CC563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76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37EE5-51B2-D442-8E00-577468CC563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34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37EE5-51B2-D442-8E00-577468CC563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165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37EE5-51B2-D442-8E00-577468CC563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7391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37EE5-51B2-D442-8E00-577468CC563F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178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37EE5-51B2-D442-8E00-577468CC563F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31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456C8-BAD2-EC4C-9501-11FEE6C1FC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9A1B9F-7CA6-6B4B-A59F-280A70AE7B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D9808-409C-3640-AD6B-7854382A6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7F8E1-0DD9-F045-8FCA-568E49C686FA}" type="datetimeFigureOut">
              <a:rPr lang="en-GB" smtClean="0"/>
              <a:t>03/03/2021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2A09B-2529-EE4B-9E60-2B848D6B5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4D118-672F-8B48-8999-5F0809473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021B1-616D-1A4B-ABCA-A20AF9C91B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8274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39B03-50E6-FB41-A216-690C4891E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FC8C3-3C60-9644-9D95-CD991E740A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1B4ED-165F-824E-8C12-B67D6D9FA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7F8E1-0DD9-F045-8FCA-568E49C686FA}" type="datetimeFigureOut">
              <a:rPr lang="en-GB" smtClean="0"/>
              <a:t>03/03/2021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157EB-0912-1141-9EE0-089EC11FF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99215-DA8A-E644-8598-D4B6705D3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021B1-616D-1A4B-ABCA-A20AF9C91B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3649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854EC9-B4F1-3947-95D6-EE81428A33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E37C7C-413D-0241-A0F5-25B043641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6A362-B8C3-B94A-BF57-8DB36D911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7F8E1-0DD9-F045-8FCA-568E49C686FA}" type="datetimeFigureOut">
              <a:rPr lang="en-GB" smtClean="0"/>
              <a:t>03/03/2021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FF056-0D50-B94A-96F9-7E03F26E7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728E8-5DC3-AD4A-AACD-1B5717C65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021B1-616D-1A4B-ABCA-A20AF9C91B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355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1C1E9-1589-C74C-8E08-DF7468126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EB55A-1F7D-634C-BEC3-CB403E765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12D1B-492E-7648-AF93-232880B1C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7F8E1-0DD9-F045-8FCA-568E49C686FA}" type="datetimeFigureOut">
              <a:rPr lang="en-GB" smtClean="0"/>
              <a:t>03/03/2021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B554C-DA6C-D14B-9EBD-496901F37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F99B0-9D10-F748-9313-997F1EC09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021B1-616D-1A4B-ABCA-A20AF9C91B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4458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1E150-E406-5B43-B925-6E2BC3381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8D2CA-4E34-2242-A4AC-7E7104710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8D51D-4232-0D44-8914-87FC323F1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7F8E1-0DD9-F045-8FCA-568E49C686FA}" type="datetimeFigureOut">
              <a:rPr lang="en-GB" smtClean="0"/>
              <a:t>03/03/2021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0FAB9-6CEE-D14B-9AEE-D7BB8F194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A241C-20B6-CA4F-9F96-426C63541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021B1-616D-1A4B-ABCA-A20AF9C91B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288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3778D-718B-0F4A-BD19-CECB697B1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CD050-1359-4E40-B2B5-86F227D2FF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E5D0F5-83F8-3A45-B349-9D5AAAC9E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12045-C484-A74D-BDC2-0DB85DC18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7F8E1-0DD9-F045-8FCA-568E49C686FA}" type="datetimeFigureOut">
              <a:rPr lang="en-GB" smtClean="0"/>
              <a:t>03/03/2021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1BED6E-9896-5646-A478-21F0BD61B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07B621-D8F7-A045-A628-42DDEF870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021B1-616D-1A4B-ABCA-A20AF9C91B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5481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FAEC6-B6BB-CF46-9361-EAEFD815A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E7853-D626-F948-8A7E-37BA3331F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961F14-16DB-2349-B6D3-39680361D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F10153-F503-0942-A1D1-539C9D582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5C84BD-1763-3741-97B1-4B6A68CD84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FD132B-E3DC-3D47-AB04-4BA0D89A4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7F8E1-0DD9-F045-8FCA-568E49C686FA}" type="datetimeFigureOut">
              <a:rPr lang="en-GB" smtClean="0"/>
              <a:t>03/03/2021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76F7A1-3751-1543-8EB4-03DF82C5A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657E57-715C-BC43-95CB-B6C6FF0A9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021B1-616D-1A4B-ABCA-A20AF9C91B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939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F9A85-C835-0546-B0C7-A90028CC6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ED0DE3-CF71-5F43-81DA-A3101FA08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7F8E1-0DD9-F045-8FCA-568E49C686FA}" type="datetimeFigureOut">
              <a:rPr lang="en-GB" smtClean="0"/>
              <a:t>03/03/2021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BED32A-52B2-A848-B328-4014F20D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2A43A9-C441-6244-BB10-97380A017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021B1-616D-1A4B-ABCA-A20AF9C91B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8286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DA27A3-6EAE-5C46-9218-93FC933E1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7F8E1-0DD9-F045-8FCA-568E49C686FA}" type="datetimeFigureOut">
              <a:rPr lang="en-GB" smtClean="0"/>
              <a:t>03/03/2021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F2EE09-E08D-1948-B797-147823857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C3EDBD-BC03-244F-A888-DEABFCDDB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021B1-616D-1A4B-ABCA-A20AF9C91B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96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AAE3E-140B-194E-8C27-F4A11A30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D9473-60B4-8840-A847-20F2D42E8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ADEF0C-1CE2-744E-AFA9-DDB5E05C76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CEAA54-E3D6-C641-9DBC-2324E143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7F8E1-0DD9-F045-8FCA-568E49C686FA}" type="datetimeFigureOut">
              <a:rPr lang="en-GB" smtClean="0"/>
              <a:t>03/03/2021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18DD23-C1B5-E54B-9159-ED6049C01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7A4311-BCC7-7D4D-85B2-F649D7AA7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021B1-616D-1A4B-ABCA-A20AF9C91B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60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62283-C658-FE46-B501-029E6667F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4961CF-9046-BD49-928F-6F13E9F5D8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E6F0E-4E84-D349-AEB6-648258584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42871-6C6C-9640-84FD-EC5D94871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7F8E1-0DD9-F045-8FCA-568E49C686FA}" type="datetimeFigureOut">
              <a:rPr lang="en-GB" smtClean="0"/>
              <a:t>03/03/2021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F390C-D0AD-EB48-9527-2DC9DA6F8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88B66D-20ED-2D4B-AA93-5E6764FA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021B1-616D-1A4B-ABCA-A20AF9C91B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358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127EF3-EE13-034F-A35C-D4E7C424C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6E741-0341-C747-903C-CF5671DAC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C7D0E-8EB4-114F-93EA-A6922E6EE3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7F8E1-0DD9-F045-8FCA-568E49C686FA}" type="datetimeFigureOut">
              <a:rPr lang="en-GB" smtClean="0"/>
              <a:t>03/03/2021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61C8E-B5C4-CA46-92A9-16266FECB3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F5BC5-0C29-BA4D-A4E5-2CC1F6B7A1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021B1-616D-1A4B-ABCA-A20AF9C91B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048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babeljs.io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25.png"/><Relationship Id="rId21" Type="http://schemas.openxmlformats.org/officeDocument/2006/relationships/image" Target="../media/image16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7" Type="http://schemas.openxmlformats.org/officeDocument/2006/relationships/image" Target="../media/image9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20.png"/><Relationship Id="rId41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11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24.png"/><Relationship Id="rId40" Type="http://schemas.openxmlformats.org/officeDocument/2006/relationships/customXml" Target="../ink/ink20.xml"/><Relationship Id="rId5" Type="http://schemas.openxmlformats.org/officeDocument/2006/relationships/image" Target="../media/image8.png"/><Relationship Id="rId15" Type="http://schemas.openxmlformats.org/officeDocument/2006/relationships/image" Target="../media/image13.png"/><Relationship Id="rId23" Type="http://schemas.openxmlformats.org/officeDocument/2006/relationships/image" Target="../media/image17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15.png"/><Relationship Id="rId31" Type="http://schemas.openxmlformats.org/officeDocument/2006/relationships/image" Target="../media/image21.png"/><Relationship Id="rId4" Type="http://schemas.openxmlformats.org/officeDocument/2006/relationships/customXml" Target="../ink/ink2.xml"/><Relationship Id="rId9" Type="http://schemas.openxmlformats.org/officeDocument/2006/relationships/image" Target="../media/image10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9.png"/><Relationship Id="rId30" Type="http://schemas.openxmlformats.org/officeDocument/2006/relationships/customXml" Target="../ink/ink15.xml"/><Relationship Id="rId35" Type="http://schemas.openxmlformats.org/officeDocument/2006/relationships/image" Target="../media/image23.png"/><Relationship Id="rId43" Type="http://schemas.openxmlformats.org/officeDocument/2006/relationships/image" Target="../media/image27.png"/><Relationship Id="rId8" Type="http://schemas.openxmlformats.org/officeDocument/2006/relationships/customXml" Target="../ink/ink4.xml"/><Relationship Id="rId3" Type="http://schemas.openxmlformats.org/officeDocument/2006/relationships/image" Target="../media/image7.png"/><Relationship Id="rId12" Type="http://schemas.openxmlformats.org/officeDocument/2006/relationships/customXml" Target="../ink/ink6.xml"/><Relationship Id="rId17" Type="http://schemas.openxmlformats.org/officeDocument/2006/relationships/image" Target="../media/image14.png"/><Relationship Id="rId25" Type="http://schemas.openxmlformats.org/officeDocument/2006/relationships/image" Target="../media/image18.png"/><Relationship Id="rId33" Type="http://schemas.openxmlformats.org/officeDocument/2006/relationships/image" Target="../media/image22.png"/><Relationship Id="rId38" Type="http://schemas.openxmlformats.org/officeDocument/2006/relationships/customXml" Target="../ink/ink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cdnjs.com/libraries/semantic-ui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customXml" Target="../ink/ink30.xml"/><Relationship Id="rId26" Type="http://schemas.openxmlformats.org/officeDocument/2006/relationships/customXml" Target="../ink/ink34.xml"/><Relationship Id="rId39" Type="http://schemas.openxmlformats.org/officeDocument/2006/relationships/image" Target="../media/image25.png"/><Relationship Id="rId21" Type="http://schemas.openxmlformats.org/officeDocument/2006/relationships/image" Target="../media/image16.png"/><Relationship Id="rId34" Type="http://schemas.openxmlformats.org/officeDocument/2006/relationships/customXml" Target="../ink/ink38.xml"/><Relationship Id="rId42" Type="http://schemas.openxmlformats.org/officeDocument/2006/relationships/customXml" Target="../ink/ink42.xml"/><Relationship Id="rId7" Type="http://schemas.openxmlformats.org/officeDocument/2006/relationships/image" Target="../media/image9.png"/><Relationship Id="rId2" Type="http://schemas.openxmlformats.org/officeDocument/2006/relationships/customXml" Target="../ink/ink22.xml"/><Relationship Id="rId16" Type="http://schemas.openxmlformats.org/officeDocument/2006/relationships/customXml" Target="../ink/ink29.xml"/><Relationship Id="rId20" Type="http://schemas.openxmlformats.org/officeDocument/2006/relationships/customXml" Target="../ink/ink31.xml"/><Relationship Id="rId29" Type="http://schemas.openxmlformats.org/officeDocument/2006/relationships/image" Target="../media/image20.png"/><Relationship Id="rId41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4.xml"/><Relationship Id="rId11" Type="http://schemas.openxmlformats.org/officeDocument/2006/relationships/image" Target="../media/image11.png"/><Relationship Id="rId24" Type="http://schemas.openxmlformats.org/officeDocument/2006/relationships/customXml" Target="../ink/ink33.xml"/><Relationship Id="rId32" Type="http://schemas.openxmlformats.org/officeDocument/2006/relationships/customXml" Target="../ink/ink37.xml"/><Relationship Id="rId37" Type="http://schemas.openxmlformats.org/officeDocument/2006/relationships/image" Target="../media/image24.png"/><Relationship Id="rId40" Type="http://schemas.openxmlformats.org/officeDocument/2006/relationships/customXml" Target="../ink/ink41.xml"/><Relationship Id="rId5" Type="http://schemas.openxmlformats.org/officeDocument/2006/relationships/image" Target="../media/image8.png"/><Relationship Id="rId15" Type="http://schemas.openxmlformats.org/officeDocument/2006/relationships/image" Target="../media/image13.png"/><Relationship Id="rId23" Type="http://schemas.openxmlformats.org/officeDocument/2006/relationships/image" Target="../media/image17.png"/><Relationship Id="rId28" Type="http://schemas.openxmlformats.org/officeDocument/2006/relationships/customXml" Target="../ink/ink35.xml"/><Relationship Id="rId36" Type="http://schemas.openxmlformats.org/officeDocument/2006/relationships/customXml" Target="../ink/ink39.xml"/><Relationship Id="rId10" Type="http://schemas.openxmlformats.org/officeDocument/2006/relationships/customXml" Target="../ink/ink26.xml"/><Relationship Id="rId19" Type="http://schemas.openxmlformats.org/officeDocument/2006/relationships/image" Target="../media/image15.png"/><Relationship Id="rId31" Type="http://schemas.openxmlformats.org/officeDocument/2006/relationships/image" Target="../media/image21.png"/><Relationship Id="rId44" Type="http://schemas.openxmlformats.org/officeDocument/2006/relationships/image" Target="../media/image29.png"/><Relationship Id="rId4" Type="http://schemas.openxmlformats.org/officeDocument/2006/relationships/customXml" Target="../ink/ink23.xml"/><Relationship Id="rId9" Type="http://schemas.openxmlformats.org/officeDocument/2006/relationships/image" Target="../media/image10.png"/><Relationship Id="rId14" Type="http://schemas.openxmlformats.org/officeDocument/2006/relationships/customXml" Target="../ink/ink28.xml"/><Relationship Id="rId22" Type="http://schemas.openxmlformats.org/officeDocument/2006/relationships/customXml" Target="../ink/ink32.xml"/><Relationship Id="rId27" Type="http://schemas.openxmlformats.org/officeDocument/2006/relationships/image" Target="../media/image19.png"/><Relationship Id="rId30" Type="http://schemas.openxmlformats.org/officeDocument/2006/relationships/customXml" Target="../ink/ink36.xml"/><Relationship Id="rId35" Type="http://schemas.openxmlformats.org/officeDocument/2006/relationships/image" Target="../media/image23.png"/><Relationship Id="rId43" Type="http://schemas.openxmlformats.org/officeDocument/2006/relationships/image" Target="../media/image27.png"/><Relationship Id="rId8" Type="http://schemas.openxmlformats.org/officeDocument/2006/relationships/customXml" Target="../ink/ink25.xml"/><Relationship Id="rId3" Type="http://schemas.openxmlformats.org/officeDocument/2006/relationships/image" Target="../media/image7.png"/><Relationship Id="rId12" Type="http://schemas.openxmlformats.org/officeDocument/2006/relationships/customXml" Target="../ink/ink27.xml"/><Relationship Id="rId17" Type="http://schemas.openxmlformats.org/officeDocument/2006/relationships/image" Target="../media/image14.png"/><Relationship Id="rId25" Type="http://schemas.openxmlformats.org/officeDocument/2006/relationships/image" Target="../media/image18.png"/><Relationship Id="rId33" Type="http://schemas.openxmlformats.org/officeDocument/2006/relationships/image" Target="../media/image22.png"/><Relationship Id="rId38" Type="http://schemas.openxmlformats.org/officeDocument/2006/relationships/customXml" Target="../ink/ink4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5fG_lyNuEAw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EDB56-0E89-EC49-B6C6-C14DF27350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2372" y="3909786"/>
            <a:ext cx="9144000" cy="1143000"/>
          </a:xfrm>
        </p:spPr>
        <p:txBody>
          <a:bodyPr>
            <a:normAutofit/>
          </a:bodyPr>
          <a:lstStyle/>
          <a:p>
            <a:r>
              <a:rPr lang="en-GB" sz="7200" dirty="0"/>
              <a:t>React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2D075D-D4CA-7A4C-8FF7-8AAD46FABF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2372" y="5714999"/>
            <a:ext cx="9144000" cy="4898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v 01. nma 11-12/2018 -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v.02 4/2020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32CB34-AF8E-5A41-8FF1-4C79FE517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7372" y="1810657"/>
            <a:ext cx="27940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657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D80A6-CD45-DF4A-98B0-BA203B5E9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AF7A35E-7F4E-724A-8E2E-0364D1E7B177}"/>
              </a:ext>
            </a:extLst>
          </p:cNvPr>
          <p:cNvGrpSpPr/>
          <p:nvPr/>
        </p:nvGrpSpPr>
        <p:grpSpPr>
          <a:xfrm>
            <a:off x="1951287" y="1196673"/>
            <a:ext cx="5106188" cy="4147796"/>
            <a:chOff x="837412" y="1913639"/>
            <a:chExt cx="4114999" cy="414779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D247A9A-1E01-574B-AB72-5767535C1098}"/>
                </a:ext>
              </a:extLst>
            </p:cNvPr>
            <p:cNvSpPr txBox="1"/>
            <p:nvPr/>
          </p:nvSpPr>
          <p:spPr>
            <a:xfrm>
              <a:off x="838200" y="1913641"/>
              <a:ext cx="2592370" cy="15153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dirty="0"/>
                <a:t>/</a:t>
              </a:r>
              <a:r>
                <a:rPr lang="en-US" dirty="0" err="1"/>
                <a:t>src</a:t>
              </a:r>
              <a:r>
                <a:rPr lang="en-US" dirty="0"/>
                <a:t> directory:</a:t>
              </a:r>
            </a:p>
            <a:p>
              <a:r>
                <a:rPr lang="en-US" dirty="0"/>
                <a:t>	my-code1.js</a:t>
              </a:r>
            </a:p>
            <a:p>
              <a:r>
                <a:rPr lang="en-US" dirty="0"/>
                <a:t>	my-code2.js</a:t>
              </a:r>
            </a:p>
            <a:p>
              <a:r>
                <a:rPr lang="en-US" dirty="0"/>
                <a:t>	…</a:t>
              </a:r>
            </a:p>
            <a:p>
              <a:r>
                <a:rPr lang="en-US" dirty="0"/>
                <a:t>	</a:t>
              </a:r>
              <a:r>
                <a:rPr lang="en-US" dirty="0" err="1"/>
                <a:t>index.js</a:t>
              </a:r>
              <a:endParaRPr lang="en-GB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ACC292E-000E-6646-9407-EADE1495CF78}"/>
                </a:ext>
              </a:extLst>
            </p:cNvPr>
            <p:cNvSpPr txBox="1"/>
            <p:nvPr/>
          </p:nvSpPr>
          <p:spPr>
            <a:xfrm>
              <a:off x="3656226" y="1913639"/>
              <a:ext cx="1296185" cy="14773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React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D44C671-DA61-3342-8452-056146C30418}"/>
                </a:ext>
              </a:extLst>
            </p:cNvPr>
            <p:cNvSpPr txBox="1"/>
            <p:nvPr/>
          </p:nvSpPr>
          <p:spPr>
            <a:xfrm>
              <a:off x="837412" y="3795407"/>
              <a:ext cx="411421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turn ES2015+ </a:t>
              </a:r>
              <a:r>
                <a:rPr lang="en-US" dirty="0" err="1"/>
                <a:t>javascript</a:t>
              </a:r>
              <a:r>
                <a:rPr lang="en-US" dirty="0"/>
                <a:t> to ES5 (babel)</a:t>
              </a:r>
            </a:p>
            <a:p>
              <a:pPr algn="ctr"/>
              <a:r>
                <a:rPr lang="en-US" dirty="0"/>
                <a:t>create-react-app (webpack)</a:t>
              </a:r>
              <a:endParaRPr lang="en-GB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74963F9-D8AC-C844-A72C-5FC56F372ECD}"/>
                </a:ext>
              </a:extLst>
            </p:cNvPr>
            <p:cNvSpPr txBox="1"/>
            <p:nvPr/>
          </p:nvSpPr>
          <p:spPr>
            <a:xfrm>
              <a:off x="837412" y="4721914"/>
              <a:ext cx="41142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bundle.js</a:t>
              </a:r>
              <a:endParaRPr lang="en-GB" dirty="0"/>
            </a:p>
          </p:txBody>
        </p:sp>
        <p:sp>
          <p:nvSpPr>
            <p:cNvPr id="9" name="Folded Corner 8">
              <a:extLst>
                <a:ext uri="{FF2B5EF4-FFF2-40B4-BE49-F238E27FC236}">
                  <a16:creationId xmlns:a16="http://schemas.microsoft.com/office/drawing/2014/main" id="{61F591E9-2AFA-BB47-ABB0-20759A58E738}"/>
                </a:ext>
              </a:extLst>
            </p:cNvPr>
            <p:cNvSpPr/>
            <p:nvPr/>
          </p:nvSpPr>
          <p:spPr>
            <a:xfrm>
              <a:off x="1960775" y="5397796"/>
              <a:ext cx="1695451" cy="663639"/>
            </a:xfrm>
            <a:prstGeom prst="foldedCorner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hello world!</a:t>
              </a:r>
            </a:p>
          </p:txBody>
        </p:sp>
        <p:cxnSp>
          <p:nvCxnSpPr>
            <p:cNvPr id="11" name="Elbow Connector 10">
              <a:extLst>
                <a:ext uri="{FF2B5EF4-FFF2-40B4-BE49-F238E27FC236}">
                  <a16:creationId xmlns:a16="http://schemas.microsoft.com/office/drawing/2014/main" id="{0F1FD11C-7BF3-B649-AE92-24A0B75BF09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438553" y="3512190"/>
              <a:ext cx="366407" cy="20002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>
              <a:extLst>
                <a:ext uri="{FF2B5EF4-FFF2-40B4-BE49-F238E27FC236}">
                  <a16:creationId xmlns:a16="http://schemas.microsoft.com/office/drawing/2014/main" id="{533D52B9-7AB2-E340-A10C-3018A540F9D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24449" y="2888287"/>
              <a:ext cx="404440" cy="1409801"/>
            </a:xfrm>
            <a:prstGeom prst="bentConnector3">
              <a:avLst>
                <a:gd name="adj1" fmla="val 5420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77E759B-2396-9B45-BC17-AE285F7ED55E}"/>
                </a:ext>
              </a:extLst>
            </p:cNvPr>
            <p:cNvCxnSpPr/>
            <p:nvPr/>
          </p:nvCxnSpPr>
          <p:spPr>
            <a:xfrm>
              <a:off x="2721768" y="4441738"/>
              <a:ext cx="0" cy="2801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196F476-A386-2E45-8197-BE0157C2BF04}"/>
                </a:ext>
              </a:extLst>
            </p:cNvPr>
            <p:cNvCxnSpPr/>
            <p:nvPr/>
          </p:nvCxnSpPr>
          <p:spPr>
            <a:xfrm>
              <a:off x="2709861" y="5117620"/>
              <a:ext cx="0" cy="2801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8105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992" y="390106"/>
            <a:ext cx="10515600" cy="1325563"/>
          </a:xfrm>
        </p:spPr>
        <p:txBody>
          <a:bodyPr/>
          <a:lstStyle/>
          <a:p>
            <a:r>
              <a:rPr lang="en-US" dirty="0"/>
              <a:t>directory</a:t>
            </a:r>
            <a:r>
              <a:rPr lang="el-GR" dirty="0"/>
              <a:t> </a:t>
            </a:r>
            <a:r>
              <a:rPr lang="en-US" dirty="0"/>
              <a:t>structure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92" y="1530612"/>
            <a:ext cx="7407465" cy="480988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E484FDB-4AFC-4B4D-8C7D-118D3A7E6767}"/>
              </a:ext>
            </a:extLst>
          </p:cNvPr>
          <p:cNvSpPr/>
          <p:nvPr/>
        </p:nvSpPr>
        <p:spPr>
          <a:xfrm>
            <a:off x="2002971" y="1625600"/>
            <a:ext cx="6702879" cy="47148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336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01304-F888-B14F-83DB-AEEFCC108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58" y="2992211"/>
            <a:ext cx="10515600" cy="1325563"/>
          </a:xfrm>
        </p:spPr>
        <p:txBody>
          <a:bodyPr/>
          <a:lstStyle/>
          <a:p>
            <a:r>
              <a:rPr lang="en-GB" dirty="0"/>
              <a:t>Our first React application</a:t>
            </a:r>
          </a:p>
        </p:txBody>
      </p:sp>
    </p:spTree>
    <p:extLst>
      <p:ext uri="{BB962C8B-B14F-4D97-AF65-F5344CB8AC3E}">
        <p14:creationId xmlns:p14="http://schemas.microsoft.com/office/powerpoint/2010/main" val="3120065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111" y="285682"/>
            <a:ext cx="10515600" cy="1325563"/>
          </a:xfrm>
        </p:spPr>
        <p:txBody>
          <a:bodyPr/>
          <a:lstStyle/>
          <a:p>
            <a:r>
              <a:rPr lang="en-US" dirty="0"/>
              <a:t>our first application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402969" y="2415309"/>
            <a:ext cx="12937761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charset="0"/>
                <a:ea typeface="Consolas" charset="0"/>
                <a:cs typeface="Consolas" charset="0"/>
              </a:rPr>
              <a:t>// import the React and </a:t>
            </a:r>
            <a:r>
              <a:rPr lang="en-US" sz="2400" i="1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charset="0"/>
                <a:ea typeface="Consolas" charset="0"/>
                <a:cs typeface="Consolas" charset="0"/>
              </a:rPr>
              <a:t>ReactDOM</a:t>
            </a:r>
            <a:r>
              <a:rPr lang="en-US" sz="24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charset="0"/>
                <a:ea typeface="Consolas" charset="0"/>
                <a:cs typeface="Consolas" charset="0"/>
              </a:rPr>
              <a:t> libraries</a:t>
            </a:r>
            <a:br>
              <a:rPr lang="en-US" sz="24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charset="0"/>
                <a:ea typeface="Consolas" charset="0"/>
                <a:cs typeface="Consolas" charset="0"/>
              </a:rPr>
            </a:br>
            <a:r>
              <a:rPr lang="en-US" sz="24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charset="0"/>
                <a:ea typeface="Consolas" charset="0"/>
                <a:cs typeface="Consolas" charset="0"/>
              </a:rPr>
              <a:t>// (import</a:t>
            </a:r>
            <a:r>
              <a:rPr lang="el-GR" sz="24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charset="0"/>
                <a:ea typeface="Consolas" charset="0"/>
                <a:cs typeface="Consolas" charset="0"/>
              </a:rPr>
              <a:t>for ES2015 Modules, "require" </a:t>
            </a:r>
            <a:r>
              <a:rPr lang="en-US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for </a:t>
            </a:r>
            <a:r>
              <a:rPr lang="en-US" sz="2400" i="1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charset="0"/>
                <a:ea typeface="Consolas" charset="0"/>
                <a:cs typeface="Consolas" charset="0"/>
              </a:rPr>
              <a:t>CommonJS</a:t>
            </a:r>
            <a:r>
              <a:rPr lang="en-US" sz="24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charset="0"/>
                <a:ea typeface="Consolas" charset="0"/>
                <a:cs typeface="Consolas" charset="0"/>
              </a:rPr>
              <a:t> Modules)</a:t>
            </a:r>
          </a:p>
          <a:p>
            <a:r>
              <a:rPr lang="en-US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in </a:t>
            </a:r>
            <a:r>
              <a:rPr lang="en-US" sz="24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node.js</a:t>
            </a:r>
            <a:r>
              <a:rPr lang="en-US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const React = require('react')</a:t>
            </a:r>
            <a:br>
              <a:rPr lang="en-US" sz="24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charset="0"/>
                <a:ea typeface="Consolas" charset="0"/>
                <a:cs typeface="Consolas" charset="0"/>
              </a:rPr>
            </a:b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import React from </a:t>
            </a:r>
            <a:r>
              <a:rPr lang="en-US" sz="2800" b="1" dirty="0">
                <a:solidFill>
                  <a:srgbClr val="00800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'react'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; </a:t>
            </a:r>
            <a:endParaRPr lang="en-US" sz="2800" i="1" dirty="0">
              <a:solidFill>
                <a:srgbClr val="808080"/>
              </a:solidFill>
              <a:effectLst/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import 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ReactDOM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from </a:t>
            </a:r>
            <a:r>
              <a:rPr lang="en-US" sz="2800" b="1" dirty="0">
                <a:solidFill>
                  <a:srgbClr val="00800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'react-</a:t>
            </a:r>
            <a:r>
              <a:rPr lang="en-US" sz="2800" b="1" dirty="0" err="1">
                <a:solidFill>
                  <a:srgbClr val="00800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dom</a:t>
            </a:r>
            <a:r>
              <a:rPr lang="en-US" sz="2800" b="1" dirty="0">
                <a:solidFill>
                  <a:srgbClr val="00800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'</a:t>
            </a:r>
            <a:endParaRPr lang="en-US" sz="2800" dirty="0">
              <a:latin typeface="Consolas" charset="0"/>
              <a:ea typeface="Consolas" charset="0"/>
              <a:cs typeface="Consolas" charset="0"/>
            </a:endParaRPr>
          </a:p>
          <a:p>
            <a:endParaRPr lang="en-US" sz="2400" i="1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4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charset="0"/>
                <a:ea typeface="Consolas" charset="0"/>
                <a:cs typeface="Consolas" charset="0"/>
              </a:rPr>
              <a:t>// Create a React component</a:t>
            </a:r>
            <a:br>
              <a:rPr lang="en-US" sz="24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charset="0"/>
                <a:ea typeface="Consolas" charset="0"/>
                <a:cs typeface="Consolas" charset="0"/>
              </a:rPr>
            </a:br>
            <a:br>
              <a:rPr lang="en-US" sz="24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charset="0"/>
                <a:ea typeface="Consolas" charset="0"/>
                <a:cs typeface="Consolas" charset="0"/>
              </a:rPr>
            </a:br>
            <a:br>
              <a:rPr lang="en-US" sz="24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charset="0"/>
                <a:ea typeface="Consolas" charset="0"/>
                <a:cs typeface="Consolas" charset="0"/>
              </a:rPr>
            </a:br>
            <a:r>
              <a:rPr lang="en-US" sz="24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charset="0"/>
                <a:ea typeface="Consolas" charset="0"/>
                <a:cs typeface="Consolas" charset="0"/>
              </a:rPr>
              <a:t>// Take the React component and show it on the screen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30373" y="2602360"/>
            <a:ext cx="809468" cy="854391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430373" y="4369690"/>
            <a:ext cx="809468" cy="854391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444755" y="5517989"/>
            <a:ext cx="809468" cy="854391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D86510-BB2F-0945-A37B-8D1A9744375E}"/>
              </a:ext>
            </a:extLst>
          </p:cNvPr>
          <p:cNvSpPr txBox="1"/>
          <p:nvPr/>
        </p:nvSpPr>
        <p:spPr>
          <a:xfrm>
            <a:off x="522110" y="1231234"/>
            <a:ext cx="109586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in the </a:t>
            </a:r>
            <a:r>
              <a:rPr lang="en-GB" sz="3200" dirty="0" err="1"/>
              <a:t>src</a:t>
            </a:r>
            <a:r>
              <a:rPr lang="en-GB" sz="3200" dirty="0"/>
              <a:t> directory we get rid of existing files and create our own </a:t>
            </a:r>
            <a:r>
              <a:rPr lang="en-GB" sz="3200" b="1" dirty="0" err="1"/>
              <a:t>index.js</a:t>
            </a:r>
            <a:r>
              <a:rPr lang="en-GB" sz="32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40717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react </a:t>
            </a:r>
            <a:r>
              <a:rPr lang="en-US" sz="5400" b="1" dirty="0"/>
              <a:t>component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20727"/>
            <a:ext cx="10515600" cy="3133116"/>
          </a:xfrm>
        </p:spPr>
      </p:pic>
    </p:spTree>
    <p:extLst>
      <p:ext uri="{BB962C8B-B14F-4D97-AF65-F5344CB8AC3E}">
        <p14:creationId xmlns:p14="http://schemas.microsoft.com/office/powerpoint/2010/main" val="1961021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571" y="332468"/>
            <a:ext cx="10515600" cy="1325563"/>
          </a:xfrm>
        </p:spPr>
        <p:txBody>
          <a:bodyPr/>
          <a:lstStyle/>
          <a:p>
            <a:r>
              <a:rPr lang="en-US" dirty="0"/>
              <a:t>Components - functions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816429" y="1658031"/>
            <a:ext cx="108839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rgbClr val="808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// Create a React component</a:t>
            </a:r>
            <a:br>
              <a:rPr lang="en-US" sz="2400" i="1" dirty="0">
                <a:solidFill>
                  <a:srgbClr val="808080"/>
                </a:solidFill>
                <a:effectLst/>
                <a:latin typeface="Consolas" charset="0"/>
                <a:ea typeface="Consolas" charset="0"/>
                <a:cs typeface="Consolas" charset="0"/>
              </a:rPr>
            </a:br>
            <a:br>
              <a:rPr lang="en-US" sz="2400" i="1" dirty="0">
                <a:solidFill>
                  <a:srgbClr val="808080"/>
                </a:solidFill>
                <a:effectLst/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App = </a:t>
            </a:r>
            <a:r>
              <a:rPr lang="en-US" sz="2400" b="1" dirty="0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function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() {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2400" b="1" dirty="0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return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&lt;div&gt;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Κ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α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λή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σ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α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ς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μέρ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α! &lt;/div&gt;;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};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i="1" dirty="0">
                <a:solidFill>
                  <a:srgbClr val="808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// Take the React component and show it on the screen</a:t>
            </a:r>
            <a:br>
              <a:rPr lang="en-US" sz="2400" i="1" dirty="0">
                <a:solidFill>
                  <a:srgbClr val="808080"/>
                </a:solidFill>
                <a:effectLst/>
                <a:latin typeface="Consolas" charset="0"/>
                <a:ea typeface="Consolas" charset="0"/>
                <a:cs typeface="Consolas" charset="0"/>
              </a:rPr>
            </a:br>
            <a:br>
              <a:rPr lang="en-US" sz="2400" i="1" dirty="0">
                <a:solidFill>
                  <a:srgbClr val="808080"/>
                </a:solidFill>
                <a:effectLst/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ReactDOM.render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 &lt;App /&gt;,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document.querySelector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400" b="1" dirty="0">
                <a:solidFill>
                  <a:srgbClr val="00800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"#root"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) );</a:t>
            </a:r>
          </a:p>
        </p:txBody>
      </p:sp>
      <p:sp>
        <p:nvSpPr>
          <p:cNvPr id="6" name="Line Callout 2 (Accent Bar) 5"/>
          <p:cNvSpPr/>
          <p:nvPr/>
        </p:nvSpPr>
        <p:spPr>
          <a:xfrm>
            <a:off x="8293495" y="4820557"/>
            <a:ext cx="3684104" cy="181610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9173"/>
              <a:gd name="adj6" fmla="val -119281"/>
            </a:avLst>
          </a:prstGeom>
          <a:ln w="25400"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show component App to the DOM element with id= 'root' (in public/</a:t>
            </a:r>
            <a:r>
              <a:rPr lang="en-US" sz="2400" dirty="0" err="1"/>
              <a:t>index.html</a:t>
            </a:r>
            <a:r>
              <a:rPr lang="en-US" sz="2400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460671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B10F3-DD01-5744-BB11-3E93E4226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3810"/>
            <a:ext cx="10515600" cy="1325563"/>
          </a:xfrm>
        </p:spPr>
        <p:txBody>
          <a:bodyPr/>
          <a:lstStyle/>
          <a:p>
            <a:r>
              <a:rPr lang="en-GB" dirty="0"/>
              <a:t>JSX</a:t>
            </a:r>
          </a:p>
        </p:txBody>
      </p:sp>
    </p:spTree>
    <p:extLst>
      <p:ext uri="{BB962C8B-B14F-4D97-AF65-F5344CB8AC3E}">
        <p14:creationId xmlns:p14="http://schemas.microsoft.com/office/powerpoint/2010/main" val="1253906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0395"/>
            <a:ext cx="10515600" cy="1325563"/>
          </a:xfrm>
        </p:spPr>
        <p:txBody>
          <a:bodyPr>
            <a:normAutofit/>
          </a:bodyPr>
          <a:lstStyle/>
          <a:p>
            <a:r>
              <a:rPr lang="en-US" sz="8000" dirty="0"/>
              <a:t>JSX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54342"/>
            <a:ext cx="7165622" cy="794854"/>
          </a:xfrm>
        </p:spPr>
        <p:txBody>
          <a:bodyPr>
            <a:normAutofit lnSpcReduction="1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Go to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https://babeljs.io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-&gt; try it out in order to see how compile JSX to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javascript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" y="4616784"/>
            <a:ext cx="7264400" cy="1200329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"use strict";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App = function App() { return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React.createElement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 "div", null, " \u039A\u03B1\u03BB\u03AE \u03C3\u03B1\u03C2 \u03BC\u03AD\u03C1\u03B1! " );};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3338668"/>
            <a:ext cx="5105400" cy="92333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App = </a:t>
            </a:r>
            <a:r>
              <a:rPr lang="en-US" b="1" dirty="0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function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 {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b="1" dirty="0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return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&lt;div&gt;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Κ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α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λή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σ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α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ς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μέρ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α! &lt;/div&gt;;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};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3302000" y="4261998"/>
            <a:ext cx="711200" cy="456386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880100" y="3892666"/>
            <a:ext cx="48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JSX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64500" y="5447781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1906664"/>
            <a:ext cx="9973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JavaScript dialect that allows use of HTML</a:t>
            </a:r>
            <a:r>
              <a:rPr lang="mr-IN" sz="3600" dirty="0"/>
              <a:t>–</a:t>
            </a:r>
            <a:r>
              <a:rPr lang="en-US" sz="3600" dirty="0"/>
              <a:t>like code to build UI through react components </a:t>
            </a:r>
          </a:p>
        </p:txBody>
      </p:sp>
    </p:spTree>
    <p:extLst>
      <p:ext uri="{BB962C8B-B14F-4D97-AF65-F5344CB8AC3E}">
        <p14:creationId xmlns:p14="http://schemas.microsoft.com/office/powerpoint/2010/main" val="3105600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CDDAD-9BCF-9444-BF08-9B8303893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 us investigate differences between JSX and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CE6F5-BB3E-2D45-A0D7-918E4E0ED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7375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Consider the following code</a:t>
            </a:r>
            <a:r>
              <a:rPr lang="en-GB" dirty="0">
                <a:sym typeface="Wingdings" pitchFamily="2" charset="2"/>
              </a:rPr>
              <a:t> (in </a:t>
            </a:r>
            <a:r>
              <a:rPr lang="en-GB" dirty="0" err="1">
                <a:sym typeface="Wingdings" pitchFamily="2" charset="2"/>
              </a:rPr>
              <a:t>codepen.io</a:t>
            </a:r>
            <a:r>
              <a:rPr lang="en-GB" dirty="0">
                <a:sym typeface="Wingdings" pitchFamily="2" charset="2"/>
              </a:rPr>
              <a:t>)</a:t>
            </a:r>
            <a:endParaRPr lang="el-GR" dirty="0">
              <a:sym typeface="Wingdings" pitchFamily="2" charset="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63044B-AF9D-1D47-97AC-F21BA838E30B}"/>
              </a:ext>
            </a:extLst>
          </p:cNvPr>
          <p:cNvSpPr/>
          <p:nvPr/>
        </p:nvSpPr>
        <p:spPr>
          <a:xfrm>
            <a:off x="1332089" y="227483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800000"/>
                </a:solidFill>
                <a:latin typeface="Menlo" panose="020B0609030804020204" pitchFamily="49" charset="0"/>
              </a:rPr>
              <a:t>&lt;div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FF0000"/>
                </a:solidFill>
                <a:latin typeface="Menlo" panose="020B0609030804020204" pitchFamily="49" charset="0"/>
              </a:rPr>
              <a:t>style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"font-family: sans-serif;"</a:t>
            </a:r>
            <a:r>
              <a:rPr lang="en-GB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800000"/>
                </a:solidFill>
                <a:latin typeface="Menlo" panose="020B0609030804020204" pitchFamily="49" charset="0"/>
              </a:rPr>
              <a:t>&lt;label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FF0000"/>
                </a:solidFill>
                <a:latin typeface="Menlo" panose="020B0609030804020204" pitchFamily="49" charset="0"/>
              </a:rPr>
              <a:t>class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'label'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FF0000"/>
                </a:solidFill>
                <a:latin typeface="Menlo" panose="020B0609030804020204" pitchFamily="49" charset="0"/>
              </a:rPr>
              <a:t>for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'name'</a:t>
            </a:r>
            <a:r>
              <a:rPr lang="en-GB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r>
              <a:rPr lang="el-GR" dirty="0">
                <a:solidFill>
                  <a:srgbClr val="000000"/>
                </a:solidFill>
                <a:latin typeface="Menlo" panose="020B0609030804020204" pitchFamily="49" charset="0"/>
              </a:rPr>
              <a:t>Το όνομά σας: </a:t>
            </a:r>
            <a:r>
              <a:rPr lang="el-GR" dirty="0">
                <a:solidFill>
                  <a:srgbClr val="800000"/>
                </a:solidFill>
                <a:latin typeface="Menlo" panose="020B0609030804020204" pitchFamily="49" charset="0"/>
              </a:rPr>
              <a:t>&lt;/</a:t>
            </a:r>
            <a:r>
              <a:rPr lang="en-GB" dirty="0">
                <a:solidFill>
                  <a:srgbClr val="800000"/>
                </a:solidFill>
                <a:latin typeface="Menlo" panose="020B0609030804020204" pitchFamily="49" charset="0"/>
              </a:rPr>
              <a:t>label&gt;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800000"/>
                </a:solidFill>
                <a:latin typeface="Menlo" panose="020B0609030804020204" pitchFamily="49" charset="0"/>
              </a:rPr>
              <a:t>&lt;input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'name'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FF0000"/>
                </a:solidFill>
                <a:latin typeface="Menlo" panose="020B0609030804020204" pitchFamily="49" charset="0"/>
              </a:rPr>
              <a:t>type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'text'</a:t>
            </a:r>
            <a:r>
              <a:rPr lang="en-GB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800000"/>
                </a:solidFill>
                <a:latin typeface="Menlo" panose="020B0609030804020204" pitchFamily="49" charset="0"/>
              </a:rPr>
              <a:t>&lt;button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FF0000"/>
                </a:solidFill>
                <a:latin typeface="Menlo" panose="020B0609030804020204" pitchFamily="49" charset="0"/>
              </a:rPr>
              <a:t>style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'background-</a:t>
            </a:r>
            <a:r>
              <a:rPr lang="en-GB" dirty="0" err="1">
                <a:solidFill>
                  <a:srgbClr val="A31515"/>
                </a:solidFill>
                <a:latin typeface="Menlo" panose="020B0609030804020204" pitchFamily="49" charset="0"/>
              </a:rPr>
              <a:t>color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: blue; </a:t>
            </a:r>
            <a:r>
              <a:rPr lang="en-GB" dirty="0" err="1">
                <a:solidFill>
                  <a:srgbClr val="A31515"/>
                </a:solidFill>
                <a:latin typeface="Menlo" panose="020B0609030804020204" pitchFamily="49" charset="0"/>
              </a:rPr>
              <a:t>color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: white'</a:t>
            </a:r>
            <a:r>
              <a:rPr lang="en-GB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l-GR" dirty="0">
                <a:solidFill>
                  <a:srgbClr val="000000"/>
                </a:solidFill>
                <a:latin typeface="Menlo" panose="020B0609030804020204" pitchFamily="49" charset="0"/>
              </a:rPr>
              <a:t>Υποβολή </a:t>
            </a:r>
          </a:p>
          <a:p>
            <a:r>
              <a:rPr lang="el-GR" dirty="0">
                <a:solidFill>
                  <a:srgbClr val="800000"/>
                </a:solidFill>
                <a:latin typeface="Menlo" panose="020B0609030804020204" pitchFamily="49" charset="0"/>
              </a:rPr>
              <a:t>&lt;/</a:t>
            </a:r>
            <a:r>
              <a:rPr lang="en-GB" dirty="0">
                <a:solidFill>
                  <a:srgbClr val="800000"/>
                </a:solidFill>
                <a:latin typeface="Menlo" panose="020B0609030804020204" pitchFamily="49" charset="0"/>
              </a:rPr>
              <a:t>button&gt;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800000"/>
                </a:solidFill>
                <a:latin typeface="Menlo" panose="020B0609030804020204" pitchFamily="49" charset="0"/>
              </a:rPr>
              <a:t>&lt;/div&gt;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7A660C-ACE2-664C-9A69-77C9F9948F54}"/>
              </a:ext>
            </a:extLst>
          </p:cNvPr>
          <p:cNvSpPr/>
          <p:nvPr/>
        </p:nvSpPr>
        <p:spPr>
          <a:xfrm>
            <a:off x="838200" y="4847709"/>
            <a:ext cx="92745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If we include this code in a react component return ( … ), we get an error.</a:t>
            </a:r>
            <a:endParaRPr lang="en-GB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30F9DA-ED6A-5844-94EE-5E7035535D42}"/>
              </a:ext>
            </a:extLst>
          </p:cNvPr>
          <p:cNvSpPr/>
          <p:nvPr/>
        </p:nvSpPr>
        <p:spPr>
          <a:xfrm>
            <a:off x="1146627" y="5573921"/>
            <a:ext cx="75619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CE1126"/>
                </a:solidFill>
                <a:latin typeface="Arial" panose="020B0604020202020204" pitchFamily="34" charset="0"/>
              </a:rPr>
              <a:t>Error: The `style` prop expects a mapping from style properties to values, not a string. For example, style={{</a:t>
            </a:r>
            <a:r>
              <a:rPr lang="en-GB" dirty="0" err="1">
                <a:solidFill>
                  <a:srgbClr val="CE1126"/>
                </a:solidFill>
                <a:latin typeface="Arial" panose="020B0604020202020204" pitchFamily="34" charset="0"/>
              </a:rPr>
              <a:t>marginRight</a:t>
            </a:r>
            <a:r>
              <a:rPr lang="en-GB" dirty="0">
                <a:solidFill>
                  <a:srgbClr val="CE1126"/>
                </a:solidFill>
                <a:latin typeface="Arial" panose="020B0604020202020204" pitchFamily="34" charset="0"/>
              </a:rPr>
              <a:t>: spacing + '</a:t>
            </a:r>
            <a:r>
              <a:rPr lang="en-GB" dirty="0" err="1">
                <a:solidFill>
                  <a:srgbClr val="CE1126"/>
                </a:solidFill>
                <a:latin typeface="Arial" panose="020B0604020202020204" pitchFamily="34" charset="0"/>
              </a:rPr>
              <a:t>em</a:t>
            </a:r>
            <a:r>
              <a:rPr lang="en-GB" dirty="0">
                <a:solidFill>
                  <a:srgbClr val="CE1126"/>
                </a:solidFill>
                <a:latin typeface="Arial" panose="020B0604020202020204" pitchFamily="34" charset="0"/>
              </a:rPr>
              <a:t>'}} when using JSX. in button (at </a:t>
            </a:r>
            <a:r>
              <a:rPr lang="en-GB" dirty="0" err="1">
                <a:solidFill>
                  <a:srgbClr val="CE1126"/>
                </a:solidFill>
                <a:latin typeface="Arial" panose="020B0604020202020204" pitchFamily="34" charset="0"/>
              </a:rPr>
              <a:t>src</a:t>
            </a:r>
            <a:r>
              <a:rPr lang="en-GB" dirty="0">
                <a:solidFill>
                  <a:srgbClr val="CE1126"/>
                </a:solidFill>
                <a:latin typeface="Arial" panose="020B0604020202020204" pitchFamily="34" charset="0"/>
              </a:rPr>
              <a:t>/index.js:14) in div (at </a:t>
            </a:r>
            <a:r>
              <a:rPr lang="en-GB" dirty="0" err="1">
                <a:solidFill>
                  <a:srgbClr val="CE1126"/>
                </a:solidFill>
                <a:latin typeface="Arial" panose="020B0604020202020204" pitchFamily="34" charset="0"/>
              </a:rPr>
              <a:t>src</a:t>
            </a:r>
            <a:r>
              <a:rPr lang="en-GB" dirty="0">
                <a:solidFill>
                  <a:srgbClr val="CE1126"/>
                </a:solidFill>
                <a:latin typeface="Arial" panose="020B0604020202020204" pitchFamily="34" charset="0"/>
              </a:rPr>
              <a:t>/index.js:11) in App (at </a:t>
            </a:r>
            <a:r>
              <a:rPr lang="en-GB" dirty="0" err="1">
                <a:solidFill>
                  <a:srgbClr val="CE1126"/>
                </a:solidFill>
                <a:latin typeface="Arial" panose="020B0604020202020204" pitchFamily="34" charset="0"/>
              </a:rPr>
              <a:t>src</a:t>
            </a:r>
            <a:r>
              <a:rPr lang="en-GB" dirty="0">
                <a:solidFill>
                  <a:srgbClr val="CE1126"/>
                </a:solidFill>
                <a:latin typeface="Arial" panose="020B0604020202020204" pitchFamily="34" charset="0"/>
              </a:rPr>
              <a:t>/index.js:23)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6719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9565"/>
            <a:ext cx="10515600" cy="1325563"/>
          </a:xfrm>
        </p:spPr>
        <p:txBody>
          <a:bodyPr/>
          <a:lstStyle/>
          <a:p>
            <a:r>
              <a:rPr lang="en-US" dirty="0"/>
              <a:t>differences JSX  to HTML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: (a)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{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jsVariable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003842" y="2441243"/>
            <a:ext cx="9486900" cy="1003300"/>
            <a:chOff x="1068805" y="2011936"/>
            <a:chExt cx="9486900" cy="100330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8805" y="2011936"/>
              <a:ext cx="9486900" cy="10033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2401445" y="2272736"/>
              <a:ext cx="7650108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3200"/>
                <a:t>                </a:t>
              </a:r>
              <a:r>
                <a:rPr lang="en-US" sz="3200" dirty="0"/>
                <a:t>&lt;button</a:t>
              </a:r>
              <a:r>
                <a:rPr lang="en-US" sz="3200"/>
                <a:t>&gt; submit &lt;/button&gt;               </a:t>
              </a:r>
              <a:endParaRPr lang="en-US" sz="32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69668" y="3407381"/>
            <a:ext cx="9552033" cy="2993654"/>
            <a:chOff x="1352550" y="3224499"/>
            <a:chExt cx="9552033" cy="2993654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2550" y="3224499"/>
              <a:ext cx="9347200" cy="1524000"/>
            </a:xfrm>
            <a:prstGeom prst="rect">
              <a:avLst/>
            </a:prstGeom>
          </p:spPr>
        </p:pic>
        <p:sp>
          <p:nvSpPr>
            <p:cNvPr id="6" name="Line Callout 2 (Accent Bar) 5"/>
            <p:cNvSpPr/>
            <p:nvPr/>
          </p:nvSpPr>
          <p:spPr>
            <a:xfrm>
              <a:off x="2301968" y="5017824"/>
              <a:ext cx="3265493" cy="991090"/>
            </a:xfrm>
            <a:prstGeom prst="accentCallout2">
              <a:avLst>
                <a:gd name="adj1" fmla="val 52193"/>
                <a:gd name="adj2" fmla="val 100664"/>
                <a:gd name="adj3" fmla="val 28111"/>
                <a:gd name="adj4" fmla="val 119396"/>
                <a:gd name="adj5" fmla="val -68577"/>
                <a:gd name="adj6" fmla="val 120470"/>
              </a:avLst>
            </a:prstGeom>
            <a:ln w="25400"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a JS object</a:t>
              </a:r>
              <a:r>
                <a:rPr lang="el-GR" sz="2800" b="1" dirty="0"/>
                <a:t> </a:t>
              </a:r>
              <a:r>
                <a:rPr lang="en-US" sz="2800" b="1" dirty="0"/>
                <a:t>cannot be used as text</a:t>
              </a:r>
              <a:endParaRPr lang="en-US" sz="28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434609" y="3840481"/>
              <a:ext cx="7937300" cy="584775"/>
            </a:xfrm>
            <a:prstGeom prst="rect">
              <a:avLst/>
            </a:prstGeom>
            <a:solidFill>
              <a:srgbClr val="E1ECFC"/>
            </a:solidFill>
          </p:spPr>
          <p:txBody>
            <a:bodyPr wrap="square">
              <a:spAutoFit/>
            </a:bodyPr>
            <a:lstStyle/>
            <a:p>
              <a:r>
                <a:rPr lang="en-US" sz="3200" dirty="0"/>
                <a:t>              &lt;button&gt;  </a:t>
              </a:r>
              <a:r>
                <a:rPr lang="en-US" sz="3200" dirty="0">
                  <a:solidFill>
                    <a:schemeClr val="accent2">
                      <a:lumMod val="75000"/>
                    </a:schemeClr>
                  </a:solidFill>
                </a:rPr>
                <a:t>{</a:t>
              </a:r>
              <a:r>
                <a:rPr lang="en-US" sz="3200" dirty="0"/>
                <a:t> </a:t>
              </a:r>
              <a:r>
                <a:rPr lang="en-US" sz="3200" dirty="0" err="1"/>
                <a:t>buttonText</a:t>
              </a:r>
              <a:r>
                <a:rPr lang="en-US" sz="3200" dirty="0"/>
                <a:t> </a:t>
              </a:r>
              <a:r>
                <a:rPr lang="en-US" sz="3200" dirty="0">
                  <a:solidFill>
                    <a:schemeClr val="accent2">
                      <a:lumMod val="75000"/>
                    </a:schemeClr>
                  </a:solidFill>
                </a:rPr>
                <a:t>} </a:t>
              </a:r>
              <a:r>
                <a:rPr lang="en-US" sz="3200" dirty="0"/>
                <a:t>&lt;/button&gt;          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445990" y="5017824"/>
              <a:ext cx="4458593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const </a:t>
              </a:r>
              <a:r>
                <a:rPr lang="en-US" sz="2400" dirty="0" err="1"/>
                <a:t>buttonText</a:t>
              </a:r>
              <a:r>
                <a:rPr lang="en-US" sz="2400" dirty="0"/>
                <a:t>='submit';</a:t>
              </a:r>
            </a:p>
            <a:p>
              <a:r>
                <a:rPr lang="en-US" sz="2400" dirty="0"/>
                <a:t>const </a:t>
              </a:r>
              <a:r>
                <a:rPr lang="en-US" sz="2400" dirty="0" err="1"/>
                <a:t>buttonText</a:t>
              </a:r>
              <a:r>
                <a:rPr lang="en-US" sz="2400" dirty="0"/>
                <a:t>=['sub','</a:t>
              </a:r>
              <a:r>
                <a:rPr lang="en-US" sz="2400" dirty="0" err="1"/>
                <a:t>mit</a:t>
              </a:r>
              <a:r>
                <a:rPr lang="en-US" sz="2400" dirty="0"/>
                <a:t>'];</a:t>
              </a:r>
            </a:p>
            <a:p>
              <a:r>
                <a:rPr lang="en-US" sz="2400" strike="sngStrike" dirty="0"/>
                <a:t>const </a:t>
              </a:r>
              <a:r>
                <a:rPr lang="en-US" sz="2400" strike="sngStrike" dirty="0" err="1"/>
                <a:t>buttonText</a:t>
              </a:r>
              <a:r>
                <a:rPr lang="en-US" sz="2400" strike="sngStrike" dirty="0"/>
                <a:t>={</a:t>
              </a:r>
              <a:r>
                <a:rPr lang="en-US" sz="2400" strike="sngStrike" dirty="0" err="1"/>
                <a:t>a:'sub</a:t>
              </a:r>
              <a:r>
                <a:rPr lang="en-US" sz="2400" strike="sngStrike" dirty="0"/>
                <a:t>', b:'</a:t>
              </a:r>
              <a:r>
                <a:rPr lang="en-US" sz="2400" strike="sngStrike" dirty="0" err="1"/>
                <a:t>mit</a:t>
              </a:r>
              <a:r>
                <a:rPr lang="en-US" sz="2400" strike="sngStrike" dirty="0"/>
                <a:t>};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38200" y="1482905"/>
            <a:ext cx="9180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we can include </a:t>
            </a:r>
            <a:r>
              <a:rPr lang="en-US" sz="3200" dirty="0" err="1"/>
              <a:t>javascript</a:t>
            </a:r>
            <a:r>
              <a:rPr lang="en-US" sz="3200" dirty="0"/>
              <a:t> variables in HTML within {   }</a:t>
            </a:r>
          </a:p>
        </p:txBody>
      </p:sp>
    </p:spTree>
    <p:extLst>
      <p:ext uri="{BB962C8B-B14F-4D97-AF65-F5344CB8AC3E}">
        <p14:creationId xmlns:p14="http://schemas.microsoft.com/office/powerpoint/2010/main" val="1095486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BBACF-D646-1645-AAA3-BD69A0D11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GB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647656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9565"/>
            <a:ext cx="10515600" cy="1325563"/>
          </a:xfrm>
        </p:spPr>
        <p:txBody>
          <a:bodyPr/>
          <a:lstStyle/>
          <a:p>
            <a:r>
              <a:rPr lang="en-US" dirty="0"/>
              <a:t>differences JSX  to HTML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: (b) element styling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38350"/>
            <a:ext cx="9486900" cy="1003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026" y="3041650"/>
            <a:ext cx="9347200" cy="1524000"/>
          </a:xfrm>
          <a:prstGeom prst="rect">
            <a:avLst/>
          </a:prstGeom>
        </p:spPr>
      </p:pic>
      <p:sp>
        <p:nvSpPr>
          <p:cNvPr id="6" name="Line Callout 2 (Accent Bar) 5"/>
          <p:cNvSpPr/>
          <p:nvPr/>
        </p:nvSpPr>
        <p:spPr>
          <a:xfrm>
            <a:off x="7152106" y="4671595"/>
            <a:ext cx="3403599" cy="542089"/>
          </a:xfrm>
          <a:prstGeom prst="accentCallout2">
            <a:avLst>
              <a:gd name="adj1" fmla="val 63140"/>
              <a:gd name="adj2" fmla="val -1263"/>
              <a:gd name="adj3" fmla="val 63140"/>
              <a:gd name="adj4" fmla="val -42119"/>
              <a:gd name="adj5" fmla="val -29139"/>
              <a:gd name="adj6" fmla="val -41861"/>
            </a:avLst>
          </a:prstGeom>
          <a:ln w="25400">
            <a:solidFill>
              <a:srgbClr val="FF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JavaScript Object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A0EB94-E1BD-C84F-8635-676C992F2A15}"/>
              </a:ext>
            </a:extLst>
          </p:cNvPr>
          <p:cNvSpPr/>
          <p:nvPr/>
        </p:nvSpPr>
        <p:spPr>
          <a:xfrm>
            <a:off x="4238170" y="3689872"/>
            <a:ext cx="4151087" cy="619167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174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9565"/>
            <a:ext cx="10515600" cy="1325563"/>
          </a:xfrm>
        </p:spPr>
        <p:txBody>
          <a:bodyPr/>
          <a:lstStyle/>
          <a:p>
            <a:r>
              <a:rPr lang="en-US" dirty="0"/>
              <a:t>differences JSX  to HTML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: (c) element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class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838200" y="2105269"/>
            <a:ext cx="9486900" cy="1003300"/>
            <a:chOff x="838200" y="1922387"/>
            <a:chExt cx="9486900" cy="10033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1922387"/>
              <a:ext cx="9486900" cy="10033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2129544" y="2221200"/>
              <a:ext cx="7778461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sz="3200"/>
                <a:t>      &lt;label class=</a:t>
              </a:r>
              <a:r>
                <a:rPr lang="en-US" sz="3200" b="1">
                  <a:solidFill>
                    <a:srgbClr val="008000"/>
                  </a:solidFill>
                  <a:effectLst/>
                </a:rPr>
                <a:t>"label" </a:t>
              </a:r>
              <a:r>
                <a:rPr lang="en-US" sz="3200" b="1">
                  <a:solidFill>
                    <a:srgbClr val="000080"/>
                  </a:solidFill>
                  <a:effectLst/>
                </a:rPr>
                <a:t>for</a:t>
              </a:r>
              <a:r>
                <a:rPr lang="en-US" sz="3200"/>
                <a:t>=</a:t>
              </a:r>
              <a:r>
                <a:rPr lang="en-US" sz="3200" b="1">
                  <a:solidFill>
                    <a:srgbClr val="008000"/>
                  </a:solidFill>
                  <a:effectLst/>
                </a:rPr>
                <a:t>"name"</a:t>
              </a:r>
              <a:r>
                <a:rPr lang="en-US" sz="3200"/>
                <a:t>&gt;                   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012554" y="3104788"/>
            <a:ext cx="9347200" cy="3295107"/>
            <a:chOff x="1012554" y="3104788"/>
            <a:chExt cx="9347200" cy="329510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554" y="3104788"/>
              <a:ext cx="9347200" cy="1524000"/>
            </a:xfrm>
            <a:prstGeom prst="rect">
              <a:avLst/>
            </a:prstGeom>
          </p:spPr>
        </p:pic>
        <p:sp>
          <p:nvSpPr>
            <p:cNvPr id="6" name="Line Callout 2 (Accent Bar) 5"/>
            <p:cNvSpPr/>
            <p:nvPr/>
          </p:nvSpPr>
          <p:spPr>
            <a:xfrm>
              <a:off x="6096000" y="5229413"/>
              <a:ext cx="3507873" cy="1170482"/>
            </a:xfrm>
            <a:prstGeom prst="accentCallout2">
              <a:avLst>
                <a:gd name="adj1" fmla="val 63140"/>
                <a:gd name="adj2" fmla="val -1263"/>
                <a:gd name="adj3" fmla="val 63140"/>
                <a:gd name="adj4" fmla="val -42119"/>
                <a:gd name="adj5" fmla="val -77334"/>
                <a:gd name="adj6" fmla="val -43397"/>
              </a:avLst>
            </a:prstGeom>
            <a:ln w="25400"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'class</a:t>
              </a:r>
              <a:r>
                <a:rPr lang="en-US" sz="2800" dirty="0"/>
                <a:t>' is a reserved word in JavaScript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129544" y="3709194"/>
              <a:ext cx="7986738" cy="584775"/>
            </a:xfrm>
            <a:prstGeom prst="rect">
              <a:avLst/>
            </a:prstGeom>
            <a:solidFill>
              <a:srgbClr val="E1ECFC"/>
            </a:solidFill>
          </p:spPr>
          <p:txBody>
            <a:bodyPr wrap="none">
              <a:spAutoFit/>
            </a:bodyPr>
            <a:lstStyle/>
            <a:p>
              <a:r>
                <a:rPr lang="en-US" sz="3200" dirty="0"/>
                <a:t>      &lt;label </a:t>
              </a:r>
              <a:r>
                <a:rPr lang="en-US" sz="3200" dirty="0" err="1"/>
                <a:t>className</a:t>
              </a:r>
              <a:r>
                <a:rPr lang="en-US" sz="3200" dirty="0"/>
                <a:t>=</a:t>
              </a:r>
              <a:r>
                <a:rPr lang="en-US" sz="3200" b="1" dirty="0">
                  <a:solidFill>
                    <a:srgbClr val="008000"/>
                  </a:solidFill>
                  <a:effectLst/>
                </a:rPr>
                <a:t>"label" </a:t>
              </a:r>
              <a:r>
                <a:rPr lang="en-US" sz="3200" b="1" dirty="0">
                  <a:solidFill>
                    <a:srgbClr val="000080"/>
                  </a:solidFill>
                  <a:effectLst/>
                </a:rPr>
                <a:t>for</a:t>
              </a:r>
              <a:r>
                <a:rPr lang="en-US" sz="3200" dirty="0"/>
                <a:t>=</a:t>
              </a:r>
              <a:r>
                <a:rPr lang="en-US" sz="3200" b="1" dirty="0">
                  <a:solidFill>
                    <a:srgbClr val="008000"/>
                  </a:solidFill>
                  <a:effectLst/>
                </a:rPr>
                <a:t>"name"</a:t>
              </a:r>
              <a:r>
                <a:rPr lang="en-US" sz="3200" dirty="0"/>
                <a:t>&gt;   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3482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769326" y="2116695"/>
            <a:ext cx="8112754" cy="86163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45703" y="3470066"/>
            <a:ext cx="8112754" cy="86163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9565"/>
            <a:ext cx="11097126" cy="1325563"/>
          </a:xfrm>
        </p:spPr>
        <p:txBody>
          <a:bodyPr/>
          <a:lstStyle/>
          <a:p>
            <a:r>
              <a:rPr lang="en-US" dirty="0"/>
              <a:t>differences JSX  to HTML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: (d)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warnings: e.g. for</a:t>
            </a:r>
          </a:p>
        </p:txBody>
      </p:sp>
      <p:sp>
        <p:nvSpPr>
          <p:cNvPr id="5" name="Rectangle 4"/>
          <p:cNvSpPr/>
          <p:nvPr/>
        </p:nvSpPr>
        <p:spPr>
          <a:xfrm>
            <a:off x="3070070" y="2221199"/>
            <a:ext cx="7812010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/>
              <a:t> &lt;label </a:t>
            </a:r>
            <a:r>
              <a:rPr lang="en-US" sz="3200" dirty="0" err="1"/>
              <a:t>className</a:t>
            </a:r>
            <a:r>
              <a:rPr lang="en-US" sz="3200" dirty="0"/>
              <a:t>=</a:t>
            </a:r>
            <a:r>
              <a:rPr lang="en-US" sz="3200" b="1" dirty="0"/>
              <a:t>"label" for</a:t>
            </a:r>
            <a:r>
              <a:rPr lang="en-US" sz="3200" dirty="0"/>
              <a:t>=</a:t>
            </a:r>
            <a:r>
              <a:rPr lang="en-US" sz="3200" b="1" dirty="0"/>
              <a:t>"name"</a:t>
            </a:r>
            <a:r>
              <a:rPr lang="en-US" sz="3200" dirty="0"/>
              <a:t>&gt;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3070070" y="3621521"/>
            <a:ext cx="7664021" cy="584775"/>
          </a:xfrm>
          <a:prstGeom prst="rect">
            <a:avLst/>
          </a:prstGeom>
          <a:solidFill>
            <a:srgbClr val="E1ECFC"/>
          </a:solidFill>
        </p:spPr>
        <p:txBody>
          <a:bodyPr wrap="none">
            <a:spAutoFit/>
          </a:bodyPr>
          <a:lstStyle/>
          <a:p>
            <a:r>
              <a:rPr lang="en-US" sz="3200" dirty="0"/>
              <a:t> &lt;label </a:t>
            </a:r>
            <a:r>
              <a:rPr lang="en-US" sz="3200" dirty="0" err="1"/>
              <a:t>className</a:t>
            </a:r>
            <a:r>
              <a:rPr lang="en-US" sz="3200" dirty="0"/>
              <a:t>=</a:t>
            </a:r>
            <a:r>
              <a:rPr lang="en-US" sz="3200" b="1" dirty="0"/>
              <a:t>"label" </a:t>
            </a:r>
            <a:r>
              <a:rPr lang="en-US" sz="3200" b="1" dirty="0" err="1"/>
              <a:t>htmlFor</a:t>
            </a:r>
            <a:r>
              <a:rPr lang="en-US" sz="3200" dirty="0"/>
              <a:t>=</a:t>
            </a:r>
            <a:r>
              <a:rPr lang="en-US" sz="3200" b="1" dirty="0"/>
              <a:t>"name"</a:t>
            </a:r>
            <a:r>
              <a:rPr lang="en-US" sz="3200" dirty="0"/>
              <a:t>&gt;</a:t>
            </a:r>
          </a:p>
        </p:txBody>
      </p:sp>
      <p:sp>
        <p:nvSpPr>
          <p:cNvPr id="6" name="Line Callout 2 (Accent Bar) 5"/>
          <p:cNvSpPr/>
          <p:nvPr/>
        </p:nvSpPr>
        <p:spPr>
          <a:xfrm>
            <a:off x="5229465" y="4973726"/>
            <a:ext cx="2495183" cy="1064834"/>
          </a:xfrm>
          <a:prstGeom prst="accentCallout2">
            <a:avLst>
              <a:gd name="adj1" fmla="val 52193"/>
              <a:gd name="adj2" fmla="val 100664"/>
              <a:gd name="adj3" fmla="val 28111"/>
              <a:gd name="adj4" fmla="val 119396"/>
              <a:gd name="adj5" fmla="val -68577"/>
              <a:gd name="adj6" fmla="val 120470"/>
            </a:avLst>
          </a:prstGeom>
          <a:ln w="25400"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for</a:t>
            </a:r>
            <a:r>
              <a:rPr lang="en-US" sz="2800" b="1" dirty="0"/>
              <a:t> is reserved word in JS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200486" y="4995793"/>
            <a:ext cx="4538227" cy="1754326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index.js:1452 </a:t>
            </a:r>
            <a:r>
              <a:rPr lang="en-US" dirty="0">
                <a:solidFill>
                  <a:srgbClr val="FF0000"/>
                </a:solidFill>
              </a:rPr>
              <a:t>Warning: Invalid DOM property `for`. Did you mean `</a:t>
            </a:r>
            <a:r>
              <a:rPr lang="en-US" dirty="0" err="1">
                <a:solidFill>
                  <a:srgbClr val="FF0000"/>
                </a:solidFill>
              </a:rPr>
              <a:t>htmlFor</a:t>
            </a:r>
            <a:r>
              <a:rPr lang="en-US" dirty="0">
                <a:solidFill>
                  <a:srgbClr val="FF0000"/>
                </a:solidFill>
              </a:rPr>
              <a:t>`?    in label (at </a:t>
            </a:r>
            <a:r>
              <a:rPr lang="en-US" dirty="0" err="1">
                <a:solidFill>
                  <a:srgbClr val="FF0000"/>
                </a:solidFill>
              </a:rPr>
              <a:t>src</a:t>
            </a:r>
            <a:r>
              <a:rPr lang="en-US" dirty="0">
                <a:solidFill>
                  <a:srgbClr val="FF0000"/>
                </a:solidFill>
              </a:rPr>
              <a:t>/index.js:12</a:t>
            </a:r>
            <a:r>
              <a:rPr lang="en-US" dirty="0"/>
              <a:t>)    in div (at </a:t>
            </a:r>
            <a:r>
              <a:rPr lang="en-US" dirty="0" err="1"/>
              <a:t>src</a:t>
            </a:r>
            <a:r>
              <a:rPr lang="en-US" dirty="0"/>
              <a:t>/index.js:11)    in App (at </a:t>
            </a:r>
            <a:r>
              <a:rPr lang="en-US" dirty="0" err="1"/>
              <a:t>src</a:t>
            </a:r>
            <a:r>
              <a:rPr lang="en-US" dirty="0"/>
              <a:t>/index.js:22) </a:t>
            </a:r>
            <a:r>
              <a:rPr lang="en-US" dirty="0" err="1"/>
              <a:t>function.console</a:t>
            </a:r>
            <a:r>
              <a:rPr lang="en-US" dirty="0"/>
              <a:t>.(anonymous function) @ index.js:1452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85273" y="2357345"/>
            <a:ext cx="128432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dirty="0"/>
              <a:t>HTML</a:t>
            </a:r>
          </a:p>
          <a:p>
            <a:pPr algn="r"/>
            <a:endParaRPr lang="en-US" sz="3600" dirty="0"/>
          </a:p>
          <a:p>
            <a:pPr algn="r"/>
            <a:r>
              <a:rPr lang="en-US" sz="3600" dirty="0"/>
              <a:t>JSX</a:t>
            </a:r>
          </a:p>
          <a:p>
            <a:pPr algn="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27701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421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test: transform the following html to JSX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888315"/>
            <a:ext cx="970146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rgbClr val="808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// Create a React component</a:t>
            </a:r>
            <a:br>
              <a:rPr lang="en-US" sz="2000" i="1" dirty="0">
                <a:solidFill>
                  <a:srgbClr val="808080"/>
                </a:solidFill>
                <a:effectLst/>
                <a:latin typeface="Consolas" charset="0"/>
                <a:ea typeface="Consolas" charset="0"/>
                <a:cs typeface="Consolas" charset="0"/>
              </a:rPr>
            </a:b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const App = </a:t>
            </a:r>
            <a:r>
              <a:rPr lang="en-US" sz="2000" b="1" dirty="0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function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() {</a:t>
            </a:r>
          </a:p>
          <a:p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return (</a:t>
            </a:r>
            <a:br>
              <a:rPr lang="en-US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   </a:t>
            </a:r>
            <a:r>
              <a:rPr lang="en-GB" sz="2000" dirty="0">
                <a:solidFill>
                  <a:srgbClr val="800000"/>
                </a:solidFill>
                <a:latin typeface="Menlo" panose="020B0609030804020204" pitchFamily="49" charset="0"/>
              </a:rPr>
              <a:t>&lt;div</a:t>
            </a:r>
            <a:r>
              <a:rPr lang="en-GB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sz="2000" dirty="0">
                <a:solidFill>
                  <a:srgbClr val="FF0000"/>
                </a:solidFill>
                <a:latin typeface="Menlo" panose="020B0609030804020204" pitchFamily="49" charset="0"/>
              </a:rPr>
              <a:t>style</a:t>
            </a:r>
            <a:r>
              <a:rPr lang="en-GB" sz="20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GB" sz="2000" dirty="0">
                <a:solidFill>
                  <a:srgbClr val="A31515"/>
                </a:solidFill>
                <a:latin typeface="Menlo" panose="020B0609030804020204" pitchFamily="49" charset="0"/>
              </a:rPr>
              <a:t>"font-family: sans-serif;"</a:t>
            </a:r>
            <a:r>
              <a:rPr lang="en-GB" sz="200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endParaRPr lang="en-GB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3"/>
            <a:r>
              <a:rPr lang="en-GB" sz="2000" dirty="0">
                <a:solidFill>
                  <a:srgbClr val="800000"/>
                </a:solidFill>
                <a:latin typeface="Menlo" panose="020B0609030804020204" pitchFamily="49" charset="0"/>
              </a:rPr>
              <a:t>&lt;label</a:t>
            </a:r>
            <a:r>
              <a:rPr lang="en-GB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sz="2000" dirty="0">
                <a:solidFill>
                  <a:srgbClr val="FF0000"/>
                </a:solidFill>
                <a:latin typeface="Menlo" panose="020B0609030804020204" pitchFamily="49" charset="0"/>
              </a:rPr>
              <a:t>class</a:t>
            </a:r>
            <a:r>
              <a:rPr lang="en-GB" sz="20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GB" sz="2000" dirty="0">
                <a:solidFill>
                  <a:srgbClr val="A31515"/>
                </a:solidFill>
                <a:latin typeface="Menlo" panose="020B0609030804020204" pitchFamily="49" charset="0"/>
              </a:rPr>
              <a:t>'label'</a:t>
            </a:r>
            <a:r>
              <a:rPr lang="en-GB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sz="2000" dirty="0">
                <a:solidFill>
                  <a:srgbClr val="FF0000"/>
                </a:solidFill>
                <a:latin typeface="Menlo" panose="020B0609030804020204" pitchFamily="49" charset="0"/>
              </a:rPr>
              <a:t>for</a:t>
            </a:r>
            <a:r>
              <a:rPr lang="en-GB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sz="2000" dirty="0">
                <a:solidFill>
                  <a:srgbClr val="A31515"/>
                </a:solidFill>
                <a:latin typeface="Menlo" panose="020B0609030804020204" pitchFamily="49" charset="0"/>
              </a:rPr>
              <a:t>'name'</a:t>
            </a:r>
            <a:r>
              <a:rPr lang="en-GB" sz="200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r>
              <a:rPr lang="el-GR" sz="2000" dirty="0">
                <a:solidFill>
                  <a:srgbClr val="000000"/>
                </a:solidFill>
                <a:latin typeface="Menlo" panose="020B0609030804020204" pitchFamily="49" charset="0"/>
              </a:rPr>
              <a:t>Το όνομά σας: </a:t>
            </a:r>
            <a:r>
              <a:rPr lang="el-GR" sz="2000" dirty="0">
                <a:solidFill>
                  <a:srgbClr val="800000"/>
                </a:solidFill>
                <a:latin typeface="Menlo" panose="020B0609030804020204" pitchFamily="49" charset="0"/>
              </a:rPr>
              <a:t>&lt;/</a:t>
            </a:r>
            <a:r>
              <a:rPr lang="en-GB" sz="2000" dirty="0">
                <a:solidFill>
                  <a:srgbClr val="800000"/>
                </a:solidFill>
                <a:latin typeface="Menlo" panose="020B0609030804020204" pitchFamily="49" charset="0"/>
              </a:rPr>
              <a:t>label&gt;</a:t>
            </a:r>
            <a:endParaRPr lang="en-GB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3"/>
            <a:r>
              <a:rPr lang="en-GB" sz="2000" dirty="0">
                <a:solidFill>
                  <a:srgbClr val="800000"/>
                </a:solidFill>
                <a:latin typeface="Menlo" panose="020B0609030804020204" pitchFamily="49" charset="0"/>
              </a:rPr>
              <a:t>&lt;input</a:t>
            </a:r>
            <a:r>
              <a:rPr lang="en-GB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sz="200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GB" sz="20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GB" sz="2000" dirty="0">
                <a:solidFill>
                  <a:srgbClr val="A31515"/>
                </a:solidFill>
                <a:latin typeface="Menlo" panose="020B0609030804020204" pitchFamily="49" charset="0"/>
              </a:rPr>
              <a:t>'name'</a:t>
            </a:r>
            <a:r>
              <a:rPr lang="en-GB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sz="2000" dirty="0">
                <a:solidFill>
                  <a:srgbClr val="FF0000"/>
                </a:solidFill>
                <a:latin typeface="Menlo" panose="020B0609030804020204" pitchFamily="49" charset="0"/>
              </a:rPr>
              <a:t>type</a:t>
            </a:r>
            <a:r>
              <a:rPr lang="en-GB" sz="20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GB" sz="2000" dirty="0">
                <a:solidFill>
                  <a:srgbClr val="A31515"/>
                </a:solidFill>
                <a:latin typeface="Menlo" panose="020B0609030804020204" pitchFamily="49" charset="0"/>
              </a:rPr>
              <a:t>'text'</a:t>
            </a:r>
            <a:r>
              <a:rPr lang="en-GB" sz="200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endParaRPr lang="en-GB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3"/>
            <a:r>
              <a:rPr lang="en-GB" sz="2000" dirty="0">
                <a:solidFill>
                  <a:srgbClr val="800000"/>
                </a:solidFill>
                <a:latin typeface="Menlo" panose="020B0609030804020204" pitchFamily="49" charset="0"/>
              </a:rPr>
              <a:t>&lt;button</a:t>
            </a:r>
            <a:r>
              <a:rPr lang="en-GB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sz="2000" dirty="0">
                <a:solidFill>
                  <a:srgbClr val="FF0000"/>
                </a:solidFill>
                <a:latin typeface="Menlo" panose="020B0609030804020204" pitchFamily="49" charset="0"/>
              </a:rPr>
              <a:t>style</a:t>
            </a:r>
            <a:r>
              <a:rPr lang="en-GB" sz="20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GB" sz="2000" dirty="0">
                <a:solidFill>
                  <a:srgbClr val="A31515"/>
                </a:solidFill>
                <a:latin typeface="Menlo" panose="020B0609030804020204" pitchFamily="49" charset="0"/>
              </a:rPr>
              <a:t>'background-</a:t>
            </a:r>
            <a:r>
              <a:rPr lang="en-GB" sz="2000" dirty="0" err="1">
                <a:solidFill>
                  <a:srgbClr val="A31515"/>
                </a:solidFill>
                <a:latin typeface="Menlo" panose="020B0609030804020204" pitchFamily="49" charset="0"/>
              </a:rPr>
              <a:t>color</a:t>
            </a:r>
            <a:r>
              <a:rPr lang="en-GB" sz="2000" dirty="0">
                <a:solidFill>
                  <a:srgbClr val="A31515"/>
                </a:solidFill>
                <a:latin typeface="Menlo" panose="020B0609030804020204" pitchFamily="49" charset="0"/>
              </a:rPr>
              <a:t>: blue; </a:t>
            </a:r>
            <a:r>
              <a:rPr lang="en-GB" sz="2000" dirty="0" err="1">
                <a:solidFill>
                  <a:srgbClr val="A31515"/>
                </a:solidFill>
                <a:latin typeface="Menlo" panose="020B0609030804020204" pitchFamily="49" charset="0"/>
              </a:rPr>
              <a:t>color</a:t>
            </a:r>
            <a:r>
              <a:rPr lang="en-GB" sz="2000" dirty="0">
                <a:solidFill>
                  <a:srgbClr val="A31515"/>
                </a:solidFill>
                <a:latin typeface="Menlo" panose="020B0609030804020204" pitchFamily="49" charset="0"/>
              </a:rPr>
              <a:t>: white'</a:t>
            </a:r>
            <a:r>
              <a:rPr lang="en-GB" sz="200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r>
              <a:rPr lang="en-GB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l-GR" sz="2000" dirty="0">
                <a:solidFill>
                  <a:srgbClr val="000000"/>
                </a:solidFill>
                <a:latin typeface="Menlo" panose="020B0609030804020204" pitchFamily="49" charset="0"/>
              </a:rPr>
              <a:t>Υποβολή </a:t>
            </a:r>
            <a:r>
              <a:rPr lang="el-GR" sz="2000" dirty="0">
                <a:solidFill>
                  <a:srgbClr val="800000"/>
                </a:solidFill>
                <a:latin typeface="Menlo" panose="020B0609030804020204" pitchFamily="49" charset="0"/>
              </a:rPr>
              <a:t>&lt;/</a:t>
            </a:r>
            <a:r>
              <a:rPr lang="en-GB" sz="2000" dirty="0">
                <a:solidFill>
                  <a:srgbClr val="800000"/>
                </a:solidFill>
                <a:latin typeface="Menlo" panose="020B0609030804020204" pitchFamily="49" charset="0"/>
              </a:rPr>
              <a:t>button&gt;</a:t>
            </a:r>
            <a:endParaRPr lang="en-GB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3"/>
            <a:r>
              <a:rPr lang="en-GB" sz="2000" dirty="0">
                <a:solidFill>
                  <a:srgbClr val="800000"/>
                </a:solidFill>
                <a:latin typeface="Menlo" panose="020B0609030804020204" pitchFamily="49" charset="0"/>
              </a:rPr>
              <a:t>&lt;/div&gt;</a:t>
            </a:r>
            <a:endParaRPr lang="en-GB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 	)</a:t>
            </a:r>
            <a:br>
              <a:rPr lang="en-US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7228476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71251-42C8-3E4F-A426-DA2A105D6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change this code in order to show the current time?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C0AB24-19B9-4B44-9F92-9DA62248B12A}"/>
              </a:ext>
            </a:extLst>
          </p:cNvPr>
          <p:cNvSpPr/>
          <p:nvPr/>
        </p:nvSpPr>
        <p:spPr>
          <a:xfrm>
            <a:off x="867229" y="1804244"/>
            <a:ext cx="780868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 create another React component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Menlo" panose="020B0609030804020204" pitchFamily="49" charset="0"/>
              </a:rPr>
              <a:t>function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Menlo" panose="020B0609030804020204" pitchFamily="49" charset="0"/>
              </a:rPr>
              <a:t>getTime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() {</a:t>
            </a:r>
          </a:p>
          <a:p>
            <a:r>
              <a:rPr lang="en-GB" dirty="0">
                <a:solidFill>
                  <a:srgbClr val="0000FF"/>
                </a:solidFill>
                <a:latin typeface="Menlo" panose="020B0609030804020204" pitchFamily="49" charset="0"/>
              </a:rPr>
              <a:t>	return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GB" dirty="0">
                <a:solidFill>
                  <a:srgbClr val="0000FF"/>
                </a:solidFill>
                <a:latin typeface="Menlo" panose="020B06090308040202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Date()).</a:t>
            </a:r>
            <a:r>
              <a:rPr lang="en-GB" dirty="0" err="1">
                <a:solidFill>
                  <a:srgbClr val="000000"/>
                </a:solidFill>
                <a:latin typeface="Menlo" panose="020B0609030804020204" pitchFamily="49" charset="0"/>
              </a:rPr>
              <a:t>toLocaleTimeString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 Creates a functional component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 err="1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Timer = () </a:t>
            </a:r>
            <a:r>
              <a:rPr lang="en-GB" dirty="0">
                <a:solidFill>
                  <a:srgbClr val="0000FF"/>
                </a:solidFill>
                <a:latin typeface="Menlo" panose="020B0609030804020204" pitchFamily="49" charset="0"/>
              </a:rPr>
              <a:t>=&gt;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</a:p>
          <a:p>
            <a:pPr lvl="1"/>
            <a:r>
              <a:rPr lang="en-GB" dirty="0">
                <a:solidFill>
                  <a:srgbClr val="0000FF"/>
                </a:solidFill>
                <a:latin typeface="Menlo" panose="020B0609030804020204" pitchFamily="49" charset="0"/>
              </a:rPr>
              <a:t>return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</a:p>
          <a:p>
            <a:pPr lvl="1"/>
            <a:r>
              <a:rPr lang="en-GB" dirty="0">
                <a:solidFill>
                  <a:srgbClr val="800000"/>
                </a:solidFill>
                <a:latin typeface="Menlo" panose="020B0609030804020204" pitchFamily="49" charset="0"/>
              </a:rPr>
              <a:t>&lt;div&gt;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r>
              <a:rPr lang="en-GB" dirty="0">
                <a:solidFill>
                  <a:srgbClr val="800000"/>
                </a:solidFill>
                <a:latin typeface="Menlo" panose="020B0609030804020204" pitchFamily="49" charset="0"/>
              </a:rPr>
              <a:t>&lt;h3&gt;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Current Time: </a:t>
            </a:r>
            <a:r>
              <a:rPr lang="en-GB" dirty="0">
                <a:solidFill>
                  <a:srgbClr val="0000FF"/>
                </a:solidFill>
                <a:latin typeface="Menlo" panose="020B0609030804020204" pitchFamily="49" charset="0"/>
              </a:rPr>
              <a:t>{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Menlo" panose="020B0609030804020204" pitchFamily="49" charset="0"/>
              </a:rPr>
              <a:t>getTime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() </a:t>
            </a:r>
            <a:r>
              <a:rPr lang="en-GB" dirty="0">
                <a:solidFill>
                  <a:srgbClr val="0000FF"/>
                </a:solidFill>
                <a:latin typeface="Menlo" panose="020B0609030804020204" pitchFamily="49" charset="0"/>
              </a:rPr>
              <a:t>}</a:t>
            </a:r>
            <a:r>
              <a:rPr lang="en-GB" dirty="0">
                <a:solidFill>
                  <a:srgbClr val="800000"/>
                </a:solidFill>
                <a:latin typeface="Menlo" panose="020B0609030804020204" pitchFamily="49" charset="0"/>
              </a:rPr>
              <a:t>&lt;/h3&gt;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r>
              <a:rPr lang="en-GB" dirty="0">
                <a:solidFill>
                  <a:srgbClr val="800000"/>
                </a:solidFill>
                <a:latin typeface="Menlo" panose="020B0609030804020204" pitchFamily="49" charset="0"/>
              </a:rPr>
              <a:t>&lt;/div&gt;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 Take the React component and show it on the screen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 err="1">
                <a:solidFill>
                  <a:srgbClr val="000000"/>
                </a:solidFill>
                <a:latin typeface="Menlo" panose="020B0609030804020204" pitchFamily="49" charset="0"/>
              </a:rPr>
              <a:t>ReactDOM.render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</a:p>
          <a:p>
            <a:pPr lvl="1"/>
            <a:r>
              <a:rPr lang="en-GB" dirty="0">
                <a:solidFill>
                  <a:srgbClr val="800000"/>
                </a:solidFill>
                <a:latin typeface="Menlo" panose="020B0609030804020204" pitchFamily="49" charset="0"/>
              </a:rPr>
              <a:t>&lt;Timer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</a:p>
          <a:p>
            <a:pPr lvl="1"/>
            <a:r>
              <a:rPr lang="en-GB" dirty="0" err="1">
                <a:solidFill>
                  <a:srgbClr val="000000"/>
                </a:solidFill>
                <a:latin typeface="Menlo" panose="020B0609030804020204" pitchFamily="49" charset="0"/>
              </a:rPr>
              <a:t>document.querySelector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"#root"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585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1EAF8-14D9-464F-8016-723DA0477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085" y="3429000"/>
            <a:ext cx="10515600" cy="1325563"/>
          </a:xfrm>
        </p:spPr>
        <p:txBody>
          <a:bodyPr/>
          <a:lstStyle/>
          <a:p>
            <a:r>
              <a:rPr lang="en-GB" dirty="0"/>
              <a:t>Component nesting, reusability and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4008647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B63FBD49-453B-844A-AEE6-7FAA025EB5A3}"/>
              </a:ext>
            </a:extLst>
          </p:cNvPr>
          <p:cNvSpPr/>
          <p:nvPr/>
        </p:nvSpPr>
        <p:spPr>
          <a:xfrm>
            <a:off x="838201" y="2808370"/>
            <a:ext cx="5504542" cy="33441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4C8785-2637-5741-81CB-4B7B1E5DB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: build a list of contacts'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287DE-B9B1-7348-94DC-41A9D3C50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7691"/>
            <a:ext cx="10515600" cy="69986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using Semantic UI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94FA5A-F447-844D-A4DE-D9ACFFE5C8FA}"/>
              </a:ext>
            </a:extLst>
          </p:cNvPr>
          <p:cNvSpPr/>
          <p:nvPr/>
        </p:nvSpPr>
        <p:spPr>
          <a:xfrm>
            <a:off x="3740454" y="1689858"/>
            <a:ext cx="73231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&lt;link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sfmono-regular"/>
              </a:rPr>
              <a:t>rel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="stylesheet"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sfmono-regular"/>
              </a:rPr>
              <a:t>href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="https://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sfmono-regular"/>
              </a:rPr>
              <a:t>cdnjs.cloudflare.com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/ajax/libs/semantic-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sfmono-regular"/>
              </a:rPr>
              <a:t>ui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/2.4.1/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sfmono-regular"/>
              </a:rPr>
              <a:t>semantic.min.css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"&gt;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A6F5DE-6A73-F24D-A3D2-3BB7B784D1CD}"/>
              </a:ext>
            </a:extLst>
          </p:cNvPr>
          <p:cNvSpPr/>
          <p:nvPr/>
        </p:nvSpPr>
        <p:spPr>
          <a:xfrm>
            <a:off x="1018698" y="2975519"/>
            <a:ext cx="1190171" cy="13353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F28AF8F-9AF0-B440-B95A-A77260A0A525}"/>
              </a:ext>
            </a:extLst>
          </p:cNvPr>
          <p:cNvGrpSpPr/>
          <p:nvPr/>
        </p:nvGrpSpPr>
        <p:grpSpPr>
          <a:xfrm>
            <a:off x="1388206" y="3285957"/>
            <a:ext cx="590526" cy="812799"/>
            <a:chOff x="9130137" y="3906697"/>
            <a:chExt cx="1479600" cy="203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6D16E2E-540D-1D42-AE1F-F3672829A877}"/>
                    </a:ext>
                  </a:extLst>
                </p14:cNvPr>
                <p14:cNvContentPartPr/>
                <p14:nvPr/>
              </p14:nvContentPartPr>
              <p14:xfrm>
                <a:off x="9130137" y="3906697"/>
                <a:ext cx="1479600" cy="20365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6D16E2E-540D-1D42-AE1F-F3672829A87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039972" y="3816506"/>
                  <a:ext cx="1659027" cy="22160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7CA9739-D10D-F243-BA90-2F89CC2E61C6}"/>
                    </a:ext>
                  </a:extLst>
                </p14:cNvPr>
                <p14:cNvContentPartPr/>
                <p14:nvPr/>
              </p14:nvContentPartPr>
              <p14:xfrm>
                <a:off x="9252177" y="4235737"/>
                <a:ext cx="443160" cy="1558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7CA9739-D10D-F243-BA90-2F89CC2E61C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162104" y="4146151"/>
                  <a:ext cx="622406" cy="3341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6E34F73-9DD3-244A-9CCA-123CB382591C}"/>
                    </a:ext>
                  </a:extLst>
                </p14:cNvPr>
                <p14:cNvContentPartPr/>
                <p14:nvPr/>
              </p14:nvContentPartPr>
              <p14:xfrm>
                <a:off x="10091697" y="4318537"/>
                <a:ext cx="348480" cy="831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6E34F73-9DD3-244A-9CCA-123CB382591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001650" y="4229118"/>
                  <a:ext cx="527673" cy="2611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92E6D0D-9860-C943-A672-4C494F9F3711}"/>
                    </a:ext>
                  </a:extLst>
                </p14:cNvPr>
                <p14:cNvContentPartPr/>
                <p14:nvPr/>
              </p14:nvContentPartPr>
              <p14:xfrm>
                <a:off x="9811977" y="4700857"/>
                <a:ext cx="171720" cy="471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92E6D0D-9860-C943-A672-4C494F9F371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722071" y="4610788"/>
                  <a:ext cx="350632" cy="6511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BF1C176-81F3-9F49-9C74-F838A75E2CCE}"/>
                    </a:ext>
                  </a:extLst>
                </p14:cNvPr>
                <p14:cNvContentPartPr/>
                <p14:nvPr/>
              </p14:nvContentPartPr>
              <p14:xfrm>
                <a:off x="9703977" y="5438137"/>
                <a:ext cx="454680" cy="590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BF1C176-81F3-9F49-9C74-F838A75E2CC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613941" y="5348682"/>
                  <a:ext cx="633851" cy="237055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5A2496C3-0E1E-5F46-99B3-B8E203D666A5}"/>
              </a:ext>
            </a:extLst>
          </p:cNvPr>
          <p:cNvSpPr txBox="1"/>
          <p:nvPr/>
        </p:nvSpPr>
        <p:spPr>
          <a:xfrm>
            <a:off x="2348240" y="2975519"/>
            <a:ext cx="12528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Kostas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5742BCC-3ADE-EC46-93FE-4D1DA60BA5A6}"/>
              </a:ext>
            </a:extLst>
          </p:cNvPr>
          <p:cNvSpPr txBox="1"/>
          <p:nvPr/>
        </p:nvSpPr>
        <p:spPr>
          <a:xfrm>
            <a:off x="3740454" y="3110163"/>
            <a:ext cx="1788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Σήμερα στις 5:00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1E5F087-76DA-A248-9375-3F512F8C9A79}"/>
              </a:ext>
            </a:extLst>
          </p:cNvPr>
          <p:cNvSpPr txBox="1"/>
          <p:nvPr/>
        </p:nvSpPr>
        <p:spPr>
          <a:xfrm>
            <a:off x="2348240" y="3794847"/>
            <a:ext cx="3450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/>
              <a:t>Πολύ ωραία, τα λέμε αργότερα</a:t>
            </a:r>
            <a:endParaRPr lang="en-GB" sz="20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3D28E46-32E4-6049-9903-F4C594962364}"/>
              </a:ext>
            </a:extLst>
          </p:cNvPr>
          <p:cNvSpPr/>
          <p:nvPr/>
        </p:nvSpPr>
        <p:spPr>
          <a:xfrm>
            <a:off x="1018698" y="4664166"/>
            <a:ext cx="1190171" cy="13353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B348CD3-434E-9F43-B74D-A50183078723}"/>
              </a:ext>
            </a:extLst>
          </p:cNvPr>
          <p:cNvSpPr txBox="1"/>
          <p:nvPr/>
        </p:nvSpPr>
        <p:spPr>
          <a:xfrm>
            <a:off x="2348240" y="4664166"/>
            <a:ext cx="11673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Maria</a:t>
            </a:r>
            <a:endParaRPr lang="en-GB" sz="3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480E533-7EA0-0C4D-ADFA-578EB7B5086B}"/>
              </a:ext>
            </a:extLst>
          </p:cNvPr>
          <p:cNvSpPr txBox="1"/>
          <p:nvPr/>
        </p:nvSpPr>
        <p:spPr>
          <a:xfrm>
            <a:off x="3740454" y="4798810"/>
            <a:ext cx="1905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Σήμερα στις </a:t>
            </a:r>
            <a:r>
              <a:rPr lang="en-US" dirty="0"/>
              <a:t>12</a:t>
            </a:r>
            <a:r>
              <a:rPr lang="el-GR" dirty="0"/>
              <a:t>:00</a:t>
            </a:r>
            <a:endParaRPr lang="en-GB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493170F-2BFD-3946-B23E-BB3F8B6D63AA}"/>
              </a:ext>
            </a:extLst>
          </p:cNvPr>
          <p:cNvSpPr txBox="1"/>
          <p:nvPr/>
        </p:nvSpPr>
        <p:spPr>
          <a:xfrm>
            <a:off x="2387014" y="5458785"/>
            <a:ext cx="3408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 err="1"/>
              <a:t>Ευχαριστ</a:t>
            </a:r>
            <a:r>
              <a:rPr lang="en-US" sz="2000" dirty="0" err="1"/>
              <a:t>ώ</a:t>
            </a:r>
            <a:r>
              <a:rPr lang="el-GR" sz="2000" dirty="0"/>
              <a:t>, περιμένω νέα σου.</a:t>
            </a:r>
            <a:endParaRPr lang="en-GB" sz="2000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F83A088-B705-E445-8154-895A29B6B277}"/>
              </a:ext>
            </a:extLst>
          </p:cNvPr>
          <p:cNvGrpSpPr/>
          <p:nvPr/>
        </p:nvGrpSpPr>
        <p:grpSpPr>
          <a:xfrm>
            <a:off x="1212633" y="4741823"/>
            <a:ext cx="895406" cy="1180000"/>
            <a:chOff x="9104937" y="4722457"/>
            <a:chExt cx="1618560" cy="213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A1727CF-8D31-D04A-A51E-5DB4F46D2F46}"/>
                    </a:ext>
                  </a:extLst>
                </p14:cNvPr>
                <p14:cNvContentPartPr/>
                <p14:nvPr/>
              </p14:nvContentPartPr>
              <p14:xfrm>
                <a:off x="9201417" y="4722457"/>
                <a:ext cx="540360" cy="10450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A1727CF-8D31-D04A-A51E-5DB4F46D2F4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168904" y="4689941"/>
                  <a:ext cx="604735" cy="11094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740B97D-A0F2-9942-974F-950B586029B5}"/>
                    </a:ext>
                  </a:extLst>
                </p14:cNvPr>
                <p14:cNvContentPartPr/>
                <p14:nvPr/>
              </p14:nvContentPartPr>
              <p14:xfrm>
                <a:off x="9164337" y="5169577"/>
                <a:ext cx="340200" cy="8488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740B97D-A0F2-9942-974F-950B586029B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131813" y="5137053"/>
                  <a:ext cx="404597" cy="9132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28E9DD1-1A26-A846-8B3F-92467E4ED9B7}"/>
                    </a:ext>
                  </a:extLst>
                </p14:cNvPr>
                <p14:cNvContentPartPr/>
                <p14:nvPr/>
              </p14:nvContentPartPr>
              <p14:xfrm>
                <a:off x="9104937" y="5143297"/>
                <a:ext cx="345600" cy="909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28E9DD1-1A26-A846-8B3F-92467E4ED9B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072456" y="5110773"/>
                  <a:ext cx="409913" cy="9737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22566EE-8EA1-D847-9ECA-36ED3DDE15F8}"/>
                    </a:ext>
                  </a:extLst>
                </p14:cNvPr>
                <p14:cNvContentPartPr/>
                <p14:nvPr/>
              </p14:nvContentPartPr>
              <p14:xfrm>
                <a:off x="9698217" y="4775377"/>
                <a:ext cx="1025280" cy="1017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22566EE-8EA1-D847-9ECA-36ED3DDE15F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665689" y="4742853"/>
                  <a:ext cx="1089685" cy="10817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823033B-FFC8-AC44-B3DA-B6BA83FFE8E6}"/>
                    </a:ext>
                  </a:extLst>
                </p14:cNvPr>
                <p14:cNvContentPartPr/>
                <p14:nvPr/>
              </p14:nvContentPartPr>
              <p14:xfrm>
                <a:off x="9862737" y="5327977"/>
                <a:ext cx="652320" cy="722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823033B-FFC8-AC44-B3DA-B6BA83FFE8E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830869" y="5295460"/>
                  <a:ext cx="716707" cy="7869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A853BC8-B2BE-FA4D-96D9-370A059D946B}"/>
                    </a:ext>
                  </a:extLst>
                </p14:cNvPr>
                <p14:cNvContentPartPr/>
                <p14:nvPr/>
              </p14:nvContentPartPr>
              <p14:xfrm>
                <a:off x="9949137" y="5288377"/>
                <a:ext cx="723600" cy="6260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A853BC8-B2BE-FA4D-96D9-370A059D946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916601" y="5255839"/>
                  <a:ext cx="788021" cy="6904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6C731E7-FB9A-FF4C-93B9-FB020137E92E}"/>
                    </a:ext>
                  </a:extLst>
                </p14:cNvPr>
                <p14:cNvContentPartPr/>
                <p14:nvPr/>
              </p14:nvContentPartPr>
              <p14:xfrm>
                <a:off x="9818097" y="5040697"/>
                <a:ext cx="864360" cy="7952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6C731E7-FB9A-FF4C-93B9-FB020137E92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785578" y="5008159"/>
                  <a:ext cx="928748" cy="8596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3D19944-E4DF-3946-B914-7BD1DD023A3D}"/>
                    </a:ext>
                  </a:extLst>
                </p14:cNvPr>
                <p14:cNvContentPartPr/>
                <p14:nvPr/>
              </p14:nvContentPartPr>
              <p14:xfrm>
                <a:off x="9426417" y="5782657"/>
                <a:ext cx="265320" cy="2131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3D19944-E4DF-3946-B914-7BD1DD023A3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393902" y="5750169"/>
                  <a:ext cx="329699" cy="2774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FE67E23-D1FE-2C45-86B8-859FF50DBF79}"/>
                    </a:ext>
                  </a:extLst>
                </p14:cNvPr>
                <p14:cNvContentPartPr/>
                <p14:nvPr/>
              </p14:nvContentPartPr>
              <p14:xfrm>
                <a:off x="9490137" y="5929897"/>
                <a:ext cx="249480" cy="1378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FE67E23-D1FE-2C45-86B8-859FF50DBF7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458302" y="5897378"/>
                  <a:ext cx="313799" cy="2022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2CB11EB-BE3F-5C41-9BDB-AFFBD5809177}"/>
                    </a:ext>
                  </a:extLst>
                </p14:cNvPr>
                <p14:cNvContentPartPr/>
                <p14:nvPr/>
              </p14:nvContentPartPr>
              <p14:xfrm>
                <a:off x="9891177" y="5776897"/>
                <a:ext cx="288360" cy="1562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2CB11EB-BE3F-5C41-9BDB-AFFBD580917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858704" y="5744347"/>
                  <a:ext cx="352656" cy="2206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5E3DD33-803D-2E42-AD28-A22638C5CFA5}"/>
                    </a:ext>
                  </a:extLst>
                </p14:cNvPr>
                <p14:cNvContentPartPr/>
                <p14:nvPr/>
              </p14:nvContentPartPr>
              <p14:xfrm>
                <a:off x="9984057" y="5900737"/>
                <a:ext cx="143280" cy="1720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5E3DD33-803D-2E42-AD28-A22638C5CFA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951493" y="5868269"/>
                  <a:ext cx="207756" cy="2363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8CE3F22-8152-0C47-ADD1-7B7B8D17A5A4}"/>
                    </a:ext>
                  </a:extLst>
                </p14:cNvPr>
                <p14:cNvContentPartPr/>
                <p14:nvPr/>
              </p14:nvContentPartPr>
              <p14:xfrm>
                <a:off x="9885417" y="6204577"/>
                <a:ext cx="20520" cy="468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8CE3F22-8152-0C47-ADD1-7B7B8D17A5A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853354" y="6172522"/>
                  <a:ext cx="84004" cy="1102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04B0477-14FE-9345-92F0-9C40260CD8A5}"/>
                    </a:ext>
                  </a:extLst>
                </p14:cNvPr>
                <p14:cNvContentPartPr/>
                <p14:nvPr/>
              </p14:nvContentPartPr>
              <p14:xfrm>
                <a:off x="9987657" y="6250657"/>
                <a:ext cx="6840" cy="205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04B0477-14FE-9345-92F0-9C40260CD8A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957188" y="6218594"/>
                  <a:ext cx="68400" cy="840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E9F0927-0CAE-C041-BB2B-CCF87550FD06}"/>
                    </a:ext>
                  </a:extLst>
                </p14:cNvPr>
                <p14:cNvContentPartPr/>
                <p14:nvPr/>
              </p14:nvContentPartPr>
              <p14:xfrm>
                <a:off x="9795417" y="6463777"/>
                <a:ext cx="230760" cy="738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E9F0927-0CAE-C041-BB2B-CCF87550FD0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762916" y="6431409"/>
                  <a:ext cx="295113" cy="1378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C910FDC-E982-134B-AD4C-E683FA8FFC3E}"/>
                    </a:ext>
                  </a:extLst>
                </p14:cNvPr>
                <p14:cNvContentPartPr/>
                <p14:nvPr/>
              </p14:nvContentPartPr>
              <p14:xfrm>
                <a:off x="9785337" y="6515257"/>
                <a:ext cx="239040" cy="1580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C910FDC-E982-134B-AD4C-E683FA8FFC3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752859" y="6482738"/>
                  <a:ext cx="303347" cy="2224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519D194-399E-8D4E-AD3A-A8CE3F90A190}"/>
                    </a:ext>
                  </a:extLst>
                </p14:cNvPr>
                <p14:cNvContentPartPr/>
                <p14:nvPr/>
              </p14:nvContentPartPr>
              <p14:xfrm>
                <a:off x="9545217" y="6503017"/>
                <a:ext cx="755640" cy="3524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519D194-399E-8D4E-AD3A-A8CE3F90A19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512702" y="6470504"/>
                  <a:ext cx="820019" cy="416816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DC615661-4240-324F-90E6-8E69C24333E8}"/>
              </a:ext>
            </a:extLst>
          </p:cNvPr>
          <p:cNvSpPr/>
          <p:nvPr/>
        </p:nvSpPr>
        <p:spPr>
          <a:xfrm>
            <a:off x="899117" y="2907864"/>
            <a:ext cx="5196883" cy="1505963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956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C8785-2637-5741-81CB-4B7B1E5DB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: build a list of contacts'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287DE-B9B1-7348-94DC-41A9D3C50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7691"/>
            <a:ext cx="10515600" cy="69986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using Semantic UI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94FA5A-F447-844D-A4DE-D9ACFFE5C8FA}"/>
              </a:ext>
            </a:extLst>
          </p:cNvPr>
          <p:cNvSpPr/>
          <p:nvPr/>
        </p:nvSpPr>
        <p:spPr>
          <a:xfrm>
            <a:off x="3740454" y="1689858"/>
            <a:ext cx="73231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&lt;link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sfmono-regular"/>
              </a:rPr>
              <a:t>rel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="stylesheet"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sfmono-regular"/>
              </a:rPr>
              <a:t>href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="https://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sfmono-regular"/>
              </a:rPr>
              <a:t>cdnjs.cloudflare.com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/ajax/libs/semantic-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sfmono-regular"/>
              </a:rPr>
              <a:t>ui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/2.4.1/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sfmono-regular"/>
              </a:rPr>
              <a:t>semantic.min.css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"&gt;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6FFED05-ADDD-5048-8E46-BD88C4EBA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0140" y="2332820"/>
            <a:ext cx="4383467" cy="332474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4152504-9B1E-654E-8018-5D5DC3F1B8EE}"/>
              </a:ext>
            </a:extLst>
          </p:cNvPr>
          <p:cNvSpPr/>
          <p:nvPr/>
        </p:nvSpPr>
        <p:spPr>
          <a:xfrm>
            <a:off x="956774" y="2818588"/>
            <a:ext cx="31138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dirty="0"/>
              <a:t>semantic </a:t>
            </a:r>
            <a:r>
              <a:rPr lang="en-GB" sz="3600" dirty="0" err="1"/>
              <a:t>ui</a:t>
            </a:r>
            <a:r>
              <a:rPr lang="en-GB" sz="3600" dirty="0"/>
              <a:t> </a:t>
            </a:r>
            <a:r>
              <a:rPr lang="en-GB" sz="3600" dirty="0" err="1"/>
              <a:t>cdn</a:t>
            </a:r>
            <a:endParaRPr lang="en-GB" sz="3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AA2ED7-0DD0-7C48-8731-D87F19FC51DB}"/>
              </a:ext>
            </a:extLst>
          </p:cNvPr>
          <p:cNvSpPr/>
          <p:nvPr/>
        </p:nvSpPr>
        <p:spPr>
          <a:xfrm>
            <a:off x="956774" y="3813888"/>
            <a:ext cx="3868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3"/>
              </a:rPr>
              <a:t>https://cdnjs.com/libraries/semantic-ui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4A26A6-6D52-6046-9C1C-C81C890AF602}"/>
              </a:ext>
            </a:extLst>
          </p:cNvPr>
          <p:cNvSpPr txBox="1"/>
          <p:nvPr/>
        </p:nvSpPr>
        <p:spPr>
          <a:xfrm>
            <a:off x="956774" y="4470367"/>
            <a:ext cx="4208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search for </a:t>
            </a:r>
            <a:r>
              <a:rPr lang="en-GB" sz="2800" dirty="0" err="1"/>
              <a:t>semantic.min.css</a:t>
            </a:r>
            <a:endParaRPr lang="en-GB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CF780A-D2A8-1346-AFF1-37F9B17E578C}"/>
              </a:ext>
            </a:extLst>
          </p:cNvPr>
          <p:cNvSpPr/>
          <p:nvPr/>
        </p:nvSpPr>
        <p:spPr>
          <a:xfrm>
            <a:off x="798256" y="5952869"/>
            <a:ext cx="117637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800000"/>
                </a:solidFill>
                <a:latin typeface="Menlo" panose="020B0609030804020204" pitchFamily="49" charset="0"/>
              </a:rPr>
              <a:t>&lt;link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 err="1">
                <a:solidFill>
                  <a:srgbClr val="FF0000"/>
                </a:solidFill>
                <a:latin typeface="Menlo" panose="020B0609030804020204" pitchFamily="49" charset="0"/>
              </a:rPr>
              <a:t>rel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GB" dirty="0">
                <a:solidFill>
                  <a:srgbClr val="0000FF"/>
                </a:solidFill>
                <a:latin typeface="Menlo" panose="020B0609030804020204" pitchFamily="49" charset="0"/>
              </a:rPr>
              <a:t>"stylesheet"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 err="1">
                <a:solidFill>
                  <a:srgbClr val="FF0000"/>
                </a:solidFill>
                <a:latin typeface="Menlo" panose="020B0609030804020204" pitchFamily="49" charset="0"/>
              </a:rPr>
              <a:t>href</a:t>
            </a:r>
            <a:r>
              <a:rPr lang="en-GB" dirty="0">
                <a:solidFill>
                  <a:srgbClr val="FF0000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= </a:t>
            </a:r>
            <a:r>
              <a:rPr lang="en-GB" dirty="0">
                <a:solidFill>
                  <a:srgbClr val="0000FF"/>
                </a:solidFill>
                <a:latin typeface="Menlo" panose="020B0609030804020204" pitchFamily="49" charset="0"/>
              </a:rPr>
              <a:t>"https://</a:t>
            </a:r>
            <a:r>
              <a:rPr lang="en-GB" dirty="0" err="1">
                <a:solidFill>
                  <a:srgbClr val="0000FF"/>
                </a:solidFill>
                <a:latin typeface="Menlo" panose="020B0609030804020204" pitchFamily="49" charset="0"/>
              </a:rPr>
              <a:t>cdnjs.cloudflare.com</a:t>
            </a:r>
            <a:r>
              <a:rPr lang="en-GB" dirty="0">
                <a:solidFill>
                  <a:srgbClr val="0000FF"/>
                </a:solidFill>
                <a:latin typeface="Menlo" panose="020B0609030804020204" pitchFamily="49" charset="0"/>
              </a:rPr>
              <a:t>/ajax/libs/semantic-</a:t>
            </a:r>
            <a:r>
              <a:rPr lang="en-GB" dirty="0" err="1">
                <a:solidFill>
                  <a:srgbClr val="0000FF"/>
                </a:solidFill>
                <a:latin typeface="Menlo" panose="020B0609030804020204" pitchFamily="49" charset="0"/>
              </a:rPr>
              <a:t>ui</a:t>
            </a:r>
            <a:r>
              <a:rPr lang="en-GB" dirty="0">
                <a:solidFill>
                  <a:srgbClr val="0000FF"/>
                </a:solidFill>
                <a:latin typeface="Menlo" panose="020B0609030804020204" pitchFamily="49" charset="0"/>
              </a:rPr>
              <a:t>/2.4.1/</a:t>
            </a:r>
            <a:r>
              <a:rPr lang="en-GB" dirty="0" err="1">
                <a:solidFill>
                  <a:srgbClr val="0000FF"/>
                </a:solidFill>
                <a:latin typeface="Menlo" panose="020B0609030804020204" pitchFamily="49" charset="0"/>
              </a:rPr>
              <a:t>semantic.min.css</a:t>
            </a:r>
            <a:r>
              <a:rPr lang="en-GB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6487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B63FBD49-453B-844A-AEE6-7FAA025EB5A3}"/>
              </a:ext>
            </a:extLst>
          </p:cNvPr>
          <p:cNvSpPr/>
          <p:nvPr/>
        </p:nvSpPr>
        <p:spPr>
          <a:xfrm>
            <a:off x="838200" y="1756921"/>
            <a:ext cx="5504542" cy="33441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4C8785-2637-5741-81CB-4B7B1E5DB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: build a list of contacts' comments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A6F5DE-6A73-F24D-A3D2-3BB7B784D1CD}"/>
              </a:ext>
            </a:extLst>
          </p:cNvPr>
          <p:cNvSpPr/>
          <p:nvPr/>
        </p:nvSpPr>
        <p:spPr>
          <a:xfrm>
            <a:off x="1018697" y="1924070"/>
            <a:ext cx="1190171" cy="13353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F28AF8F-9AF0-B440-B95A-A77260A0A525}"/>
              </a:ext>
            </a:extLst>
          </p:cNvPr>
          <p:cNvGrpSpPr/>
          <p:nvPr/>
        </p:nvGrpSpPr>
        <p:grpSpPr>
          <a:xfrm>
            <a:off x="1388205" y="2234508"/>
            <a:ext cx="590526" cy="812799"/>
            <a:chOff x="9130137" y="3906697"/>
            <a:chExt cx="1479600" cy="203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6D16E2E-540D-1D42-AE1F-F3672829A877}"/>
                    </a:ext>
                  </a:extLst>
                </p14:cNvPr>
                <p14:cNvContentPartPr/>
                <p14:nvPr/>
              </p14:nvContentPartPr>
              <p14:xfrm>
                <a:off x="9130137" y="3906697"/>
                <a:ext cx="1479600" cy="20365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6D16E2E-540D-1D42-AE1F-F3672829A87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039972" y="3816506"/>
                  <a:ext cx="1659027" cy="22160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7CA9739-D10D-F243-BA90-2F89CC2E61C6}"/>
                    </a:ext>
                  </a:extLst>
                </p14:cNvPr>
                <p14:cNvContentPartPr/>
                <p14:nvPr/>
              </p14:nvContentPartPr>
              <p14:xfrm>
                <a:off x="9252177" y="4235737"/>
                <a:ext cx="443160" cy="1558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7CA9739-D10D-F243-BA90-2F89CC2E61C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162104" y="4146151"/>
                  <a:ext cx="622406" cy="3341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6E34F73-9DD3-244A-9CCA-123CB382591C}"/>
                    </a:ext>
                  </a:extLst>
                </p14:cNvPr>
                <p14:cNvContentPartPr/>
                <p14:nvPr/>
              </p14:nvContentPartPr>
              <p14:xfrm>
                <a:off x="10091697" y="4318537"/>
                <a:ext cx="348480" cy="831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6E34F73-9DD3-244A-9CCA-123CB382591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001650" y="4229118"/>
                  <a:ext cx="527673" cy="2611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92E6D0D-9860-C943-A672-4C494F9F3711}"/>
                    </a:ext>
                  </a:extLst>
                </p14:cNvPr>
                <p14:cNvContentPartPr/>
                <p14:nvPr/>
              </p14:nvContentPartPr>
              <p14:xfrm>
                <a:off x="9811977" y="4700857"/>
                <a:ext cx="171720" cy="471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92E6D0D-9860-C943-A672-4C494F9F371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722071" y="4610788"/>
                  <a:ext cx="350632" cy="6511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BF1C176-81F3-9F49-9C74-F838A75E2CCE}"/>
                    </a:ext>
                  </a:extLst>
                </p14:cNvPr>
                <p14:cNvContentPartPr/>
                <p14:nvPr/>
              </p14:nvContentPartPr>
              <p14:xfrm>
                <a:off x="9703977" y="5438137"/>
                <a:ext cx="454680" cy="590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BF1C176-81F3-9F49-9C74-F838A75E2CC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613941" y="5348682"/>
                  <a:ext cx="633851" cy="237055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5A2496C3-0E1E-5F46-99B3-B8E203D666A5}"/>
              </a:ext>
            </a:extLst>
          </p:cNvPr>
          <p:cNvSpPr txBox="1"/>
          <p:nvPr/>
        </p:nvSpPr>
        <p:spPr>
          <a:xfrm>
            <a:off x="2348239" y="1924070"/>
            <a:ext cx="12528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Kostas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5742BCC-3ADE-EC46-93FE-4D1DA60BA5A6}"/>
              </a:ext>
            </a:extLst>
          </p:cNvPr>
          <p:cNvSpPr txBox="1"/>
          <p:nvPr/>
        </p:nvSpPr>
        <p:spPr>
          <a:xfrm>
            <a:off x="3740453" y="2058714"/>
            <a:ext cx="1788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Σήμερα στις 5:00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1E5F087-76DA-A248-9375-3F512F8C9A79}"/>
              </a:ext>
            </a:extLst>
          </p:cNvPr>
          <p:cNvSpPr txBox="1"/>
          <p:nvPr/>
        </p:nvSpPr>
        <p:spPr>
          <a:xfrm>
            <a:off x="2472571" y="2739832"/>
            <a:ext cx="3450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/>
              <a:t>Πολύ ωραία, τα λέμε αργότερα</a:t>
            </a:r>
            <a:endParaRPr lang="en-GB" sz="20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3D28E46-32E4-6049-9903-F4C594962364}"/>
              </a:ext>
            </a:extLst>
          </p:cNvPr>
          <p:cNvSpPr/>
          <p:nvPr/>
        </p:nvSpPr>
        <p:spPr>
          <a:xfrm>
            <a:off x="1018697" y="3612717"/>
            <a:ext cx="1190171" cy="13353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B348CD3-434E-9F43-B74D-A50183078723}"/>
              </a:ext>
            </a:extLst>
          </p:cNvPr>
          <p:cNvSpPr txBox="1"/>
          <p:nvPr/>
        </p:nvSpPr>
        <p:spPr>
          <a:xfrm>
            <a:off x="2348239" y="3612717"/>
            <a:ext cx="11673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Maria</a:t>
            </a:r>
            <a:endParaRPr lang="en-GB" sz="3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480E533-7EA0-0C4D-ADFA-578EB7B5086B}"/>
              </a:ext>
            </a:extLst>
          </p:cNvPr>
          <p:cNvSpPr txBox="1"/>
          <p:nvPr/>
        </p:nvSpPr>
        <p:spPr>
          <a:xfrm>
            <a:off x="3740453" y="3747361"/>
            <a:ext cx="1905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Σήμερα στις </a:t>
            </a:r>
            <a:r>
              <a:rPr lang="en-US" dirty="0"/>
              <a:t>12</a:t>
            </a:r>
            <a:r>
              <a:rPr lang="el-GR" dirty="0"/>
              <a:t>:00</a:t>
            </a:r>
            <a:endParaRPr lang="en-GB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493170F-2BFD-3946-B23E-BB3F8B6D63AA}"/>
              </a:ext>
            </a:extLst>
          </p:cNvPr>
          <p:cNvSpPr txBox="1"/>
          <p:nvPr/>
        </p:nvSpPr>
        <p:spPr>
          <a:xfrm>
            <a:off x="2361073" y="4425061"/>
            <a:ext cx="3408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</a:t>
            </a:r>
            <a:r>
              <a:rPr lang="el-GR" sz="2000" dirty="0" err="1"/>
              <a:t>υχαριστ</a:t>
            </a:r>
            <a:r>
              <a:rPr lang="en-US" sz="2000" dirty="0" err="1"/>
              <a:t>ώ</a:t>
            </a:r>
            <a:r>
              <a:rPr lang="el-GR" sz="2000" dirty="0"/>
              <a:t>, περιμένω νέα σου.</a:t>
            </a:r>
            <a:endParaRPr lang="en-GB" sz="2000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F83A088-B705-E445-8154-895A29B6B277}"/>
              </a:ext>
            </a:extLst>
          </p:cNvPr>
          <p:cNvGrpSpPr/>
          <p:nvPr/>
        </p:nvGrpSpPr>
        <p:grpSpPr>
          <a:xfrm>
            <a:off x="1212632" y="3690374"/>
            <a:ext cx="895406" cy="1180000"/>
            <a:chOff x="9104937" y="4722457"/>
            <a:chExt cx="1618560" cy="213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A1727CF-8D31-D04A-A51E-5DB4F46D2F46}"/>
                    </a:ext>
                  </a:extLst>
                </p14:cNvPr>
                <p14:cNvContentPartPr/>
                <p14:nvPr/>
              </p14:nvContentPartPr>
              <p14:xfrm>
                <a:off x="9201417" y="4722457"/>
                <a:ext cx="540360" cy="10450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A1727CF-8D31-D04A-A51E-5DB4F46D2F4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168904" y="4689941"/>
                  <a:ext cx="604735" cy="11094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740B97D-A0F2-9942-974F-950B586029B5}"/>
                    </a:ext>
                  </a:extLst>
                </p14:cNvPr>
                <p14:cNvContentPartPr/>
                <p14:nvPr/>
              </p14:nvContentPartPr>
              <p14:xfrm>
                <a:off x="9164337" y="5169577"/>
                <a:ext cx="340200" cy="8488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740B97D-A0F2-9942-974F-950B586029B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131813" y="5137053"/>
                  <a:ext cx="404597" cy="9132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28E9DD1-1A26-A846-8B3F-92467E4ED9B7}"/>
                    </a:ext>
                  </a:extLst>
                </p14:cNvPr>
                <p14:cNvContentPartPr/>
                <p14:nvPr/>
              </p14:nvContentPartPr>
              <p14:xfrm>
                <a:off x="9104937" y="5143297"/>
                <a:ext cx="345600" cy="909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28E9DD1-1A26-A846-8B3F-92467E4ED9B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072456" y="5110773"/>
                  <a:ext cx="409913" cy="9737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22566EE-8EA1-D847-9ECA-36ED3DDE15F8}"/>
                    </a:ext>
                  </a:extLst>
                </p14:cNvPr>
                <p14:cNvContentPartPr/>
                <p14:nvPr/>
              </p14:nvContentPartPr>
              <p14:xfrm>
                <a:off x="9698217" y="4775377"/>
                <a:ext cx="1025280" cy="1017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22566EE-8EA1-D847-9ECA-36ED3DDE15F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665689" y="4742853"/>
                  <a:ext cx="1089685" cy="10817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823033B-FFC8-AC44-B3DA-B6BA83FFE8E6}"/>
                    </a:ext>
                  </a:extLst>
                </p14:cNvPr>
                <p14:cNvContentPartPr/>
                <p14:nvPr/>
              </p14:nvContentPartPr>
              <p14:xfrm>
                <a:off x="9862737" y="5327977"/>
                <a:ext cx="652320" cy="722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823033B-FFC8-AC44-B3DA-B6BA83FFE8E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830869" y="5295460"/>
                  <a:ext cx="716707" cy="7869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A853BC8-B2BE-FA4D-96D9-370A059D946B}"/>
                    </a:ext>
                  </a:extLst>
                </p14:cNvPr>
                <p14:cNvContentPartPr/>
                <p14:nvPr/>
              </p14:nvContentPartPr>
              <p14:xfrm>
                <a:off x="9949137" y="5288377"/>
                <a:ext cx="723600" cy="6260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A853BC8-B2BE-FA4D-96D9-370A059D946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916601" y="5255839"/>
                  <a:ext cx="788021" cy="6904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6C731E7-FB9A-FF4C-93B9-FB020137E92E}"/>
                    </a:ext>
                  </a:extLst>
                </p14:cNvPr>
                <p14:cNvContentPartPr/>
                <p14:nvPr/>
              </p14:nvContentPartPr>
              <p14:xfrm>
                <a:off x="9818097" y="5040697"/>
                <a:ext cx="864360" cy="7952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6C731E7-FB9A-FF4C-93B9-FB020137E92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785578" y="5008159"/>
                  <a:ext cx="928748" cy="8596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3D19944-E4DF-3946-B914-7BD1DD023A3D}"/>
                    </a:ext>
                  </a:extLst>
                </p14:cNvPr>
                <p14:cNvContentPartPr/>
                <p14:nvPr/>
              </p14:nvContentPartPr>
              <p14:xfrm>
                <a:off x="9426417" y="5782657"/>
                <a:ext cx="265320" cy="2131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3D19944-E4DF-3946-B914-7BD1DD023A3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393902" y="5750169"/>
                  <a:ext cx="329699" cy="2774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FE67E23-D1FE-2C45-86B8-859FF50DBF79}"/>
                    </a:ext>
                  </a:extLst>
                </p14:cNvPr>
                <p14:cNvContentPartPr/>
                <p14:nvPr/>
              </p14:nvContentPartPr>
              <p14:xfrm>
                <a:off x="9490137" y="5929897"/>
                <a:ext cx="249480" cy="1378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FE67E23-D1FE-2C45-86B8-859FF50DBF7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458302" y="5897378"/>
                  <a:ext cx="313799" cy="2022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2CB11EB-BE3F-5C41-9BDB-AFFBD5809177}"/>
                    </a:ext>
                  </a:extLst>
                </p14:cNvPr>
                <p14:cNvContentPartPr/>
                <p14:nvPr/>
              </p14:nvContentPartPr>
              <p14:xfrm>
                <a:off x="9891177" y="5776897"/>
                <a:ext cx="288360" cy="1562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2CB11EB-BE3F-5C41-9BDB-AFFBD580917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858704" y="5744347"/>
                  <a:ext cx="352656" cy="2206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5E3DD33-803D-2E42-AD28-A22638C5CFA5}"/>
                    </a:ext>
                  </a:extLst>
                </p14:cNvPr>
                <p14:cNvContentPartPr/>
                <p14:nvPr/>
              </p14:nvContentPartPr>
              <p14:xfrm>
                <a:off x="9984057" y="5900737"/>
                <a:ext cx="143280" cy="1720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5E3DD33-803D-2E42-AD28-A22638C5CFA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951493" y="5868269"/>
                  <a:ext cx="207756" cy="2363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8CE3F22-8152-0C47-ADD1-7B7B8D17A5A4}"/>
                    </a:ext>
                  </a:extLst>
                </p14:cNvPr>
                <p14:cNvContentPartPr/>
                <p14:nvPr/>
              </p14:nvContentPartPr>
              <p14:xfrm>
                <a:off x="9885417" y="6204577"/>
                <a:ext cx="20520" cy="468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8CE3F22-8152-0C47-ADD1-7B7B8D17A5A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853354" y="6172522"/>
                  <a:ext cx="84004" cy="1102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04B0477-14FE-9345-92F0-9C40260CD8A5}"/>
                    </a:ext>
                  </a:extLst>
                </p14:cNvPr>
                <p14:cNvContentPartPr/>
                <p14:nvPr/>
              </p14:nvContentPartPr>
              <p14:xfrm>
                <a:off x="9987657" y="6250657"/>
                <a:ext cx="6840" cy="205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04B0477-14FE-9345-92F0-9C40260CD8A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957188" y="6218594"/>
                  <a:ext cx="68400" cy="840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E9F0927-0CAE-C041-BB2B-CCF87550FD06}"/>
                    </a:ext>
                  </a:extLst>
                </p14:cNvPr>
                <p14:cNvContentPartPr/>
                <p14:nvPr/>
              </p14:nvContentPartPr>
              <p14:xfrm>
                <a:off x="9795417" y="6463777"/>
                <a:ext cx="230760" cy="738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E9F0927-0CAE-C041-BB2B-CCF87550FD0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762916" y="6431409"/>
                  <a:ext cx="295113" cy="1378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C910FDC-E982-134B-AD4C-E683FA8FFC3E}"/>
                    </a:ext>
                  </a:extLst>
                </p14:cNvPr>
                <p14:cNvContentPartPr/>
                <p14:nvPr/>
              </p14:nvContentPartPr>
              <p14:xfrm>
                <a:off x="9785337" y="6515257"/>
                <a:ext cx="239040" cy="1580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C910FDC-E982-134B-AD4C-E683FA8FFC3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752859" y="6482738"/>
                  <a:ext cx="303347" cy="2224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519D194-399E-8D4E-AD3A-A8CE3F90A190}"/>
                    </a:ext>
                  </a:extLst>
                </p14:cNvPr>
                <p14:cNvContentPartPr/>
                <p14:nvPr/>
              </p14:nvContentPartPr>
              <p14:xfrm>
                <a:off x="9545217" y="6503017"/>
                <a:ext cx="755640" cy="3524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519D194-399E-8D4E-AD3A-A8CE3F90A19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512702" y="6470504"/>
                  <a:ext cx="820019" cy="416816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DC615661-4240-324F-90E6-8E69C24333E8}"/>
              </a:ext>
            </a:extLst>
          </p:cNvPr>
          <p:cNvSpPr/>
          <p:nvPr/>
        </p:nvSpPr>
        <p:spPr>
          <a:xfrm>
            <a:off x="899116" y="1856415"/>
            <a:ext cx="5196883" cy="1505963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4CBA715-506F-DF45-AFA3-F7E6BF551030}"/>
              </a:ext>
            </a:extLst>
          </p:cNvPr>
          <p:cNvSpPr/>
          <p:nvPr/>
        </p:nvSpPr>
        <p:spPr>
          <a:xfrm>
            <a:off x="6533502" y="1675568"/>
            <a:ext cx="562435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800000"/>
                </a:solidFill>
                <a:latin typeface="Menlo" panose="020B0609030804020204" pitchFamily="49" charset="0"/>
              </a:rPr>
              <a:t>&lt;div</a:t>
            </a:r>
            <a:r>
              <a:rPr lang="en-GB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sz="1600" dirty="0" err="1">
                <a:solidFill>
                  <a:srgbClr val="FF0000"/>
                </a:solidFill>
                <a:latin typeface="Menlo" panose="020B0609030804020204" pitchFamily="49" charset="0"/>
              </a:rPr>
              <a:t>className</a:t>
            </a:r>
            <a:r>
              <a:rPr lang="en-GB" sz="16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GB" sz="16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GB" sz="1600" dirty="0" err="1">
                <a:solidFill>
                  <a:srgbClr val="A31515"/>
                </a:solidFill>
                <a:latin typeface="Menlo" panose="020B0609030804020204" pitchFamily="49" charset="0"/>
              </a:rPr>
              <a:t>ui</a:t>
            </a:r>
            <a:r>
              <a:rPr lang="en-GB" sz="1600" dirty="0">
                <a:solidFill>
                  <a:srgbClr val="A31515"/>
                </a:solidFill>
                <a:latin typeface="Menlo" panose="020B0609030804020204" pitchFamily="49" charset="0"/>
              </a:rPr>
              <a:t> container comments"</a:t>
            </a:r>
            <a:r>
              <a:rPr lang="en-GB" sz="160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endParaRPr lang="en-GB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600" dirty="0">
                <a:solidFill>
                  <a:srgbClr val="800000"/>
                </a:solidFill>
                <a:latin typeface="Menlo" panose="020B0609030804020204" pitchFamily="49" charset="0"/>
              </a:rPr>
              <a:t>  &lt;div</a:t>
            </a:r>
            <a:r>
              <a:rPr lang="en-GB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sz="1600" dirty="0" err="1">
                <a:solidFill>
                  <a:srgbClr val="FF0000"/>
                </a:solidFill>
                <a:latin typeface="Menlo" panose="020B0609030804020204" pitchFamily="49" charset="0"/>
              </a:rPr>
              <a:t>className</a:t>
            </a:r>
            <a:r>
              <a:rPr lang="en-GB" sz="16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GB" sz="1600" dirty="0">
                <a:solidFill>
                  <a:srgbClr val="A31515"/>
                </a:solidFill>
                <a:latin typeface="Menlo" panose="020B0609030804020204" pitchFamily="49" charset="0"/>
              </a:rPr>
              <a:t>"comment"</a:t>
            </a:r>
            <a:r>
              <a:rPr lang="en-GB" sz="160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endParaRPr lang="en-GB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600" dirty="0">
                <a:solidFill>
                  <a:srgbClr val="800000"/>
                </a:solidFill>
                <a:latin typeface="Menlo" panose="020B0609030804020204" pitchFamily="49" charset="0"/>
              </a:rPr>
              <a:t>    &lt;a</a:t>
            </a:r>
            <a:r>
              <a:rPr lang="en-GB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sz="1600" dirty="0" err="1">
                <a:solidFill>
                  <a:srgbClr val="FF0000"/>
                </a:solidFill>
                <a:latin typeface="Menlo" panose="020B0609030804020204" pitchFamily="49" charset="0"/>
              </a:rPr>
              <a:t>href</a:t>
            </a:r>
            <a:r>
              <a:rPr lang="en-GB" sz="16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GB" sz="1600" dirty="0">
                <a:solidFill>
                  <a:srgbClr val="A31515"/>
                </a:solidFill>
                <a:latin typeface="Menlo" panose="020B0609030804020204" pitchFamily="49" charset="0"/>
              </a:rPr>
              <a:t>"/" </a:t>
            </a:r>
            <a:r>
              <a:rPr lang="en-GB" sz="1600" dirty="0" err="1">
                <a:solidFill>
                  <a:srgbClr val="A31515"/>
                </a:solidFill>
                <a:latin typeface="Menlo" panose="020B0609030804020204" pitchFamily="49" charset="0"/>
              </a:rPr>
              <a:t>className</a:t>
            </a:r>
            <a:r>
              <a:rPr lang="en-GB" sz="1600" dirty="0">
                <a:solidFill>
                  <a:srgbClr val="A31515"/>
                </a:solidFill>
                <a:latin typeface="Menlo" panose="020B0609030804020204" pitchFamily="49" charset="0"/>
              </a:rPr>
              <a:t>="</a:t>
            </a:r>
            <a:r>
              <a:rPr lang="en-GB" sz="1600" dirty="0">
                <a:solidFill>
                  <a:srgbClr val="FF0000"/>
                </a:solidFill>
                <a:latin typeface="Menlo" panose="020B0609030804020204" pitchFamily="49" charset="0"/>
              </a:rPr>
              <a:t>avatar"</a:t>
            </a:r>
            <a:r>
              <a:rPr lang="en-GB" sz="160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endParaRPr lang="en-GB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600" dirty="0">
                <a:solidFill>
                  <a:srgbClr val="800000"/>
                </a:solidFill>
                <a:latin typeface="Menlo" panose="020B0609030804020204" pitchFamily="49" charset="0"/>
              </a:rPr>
              <a:t>       &lt;</a:t>
            </a:r>
            <a:r>
              <a:rPr lang="en-GB" sz="1600" dirty="0" err="1">
                <a:solidFill>
                  <a:srgbClr val="800000"/>
                </a:solidFill>
                <a:latin typeface="Menlo" panose="020B0609030804020204" pitchFamily="49" charset="0"/>
              </a:rPr>
              <a:t>img</a:t>
            </a:r>
            <a:r>
              <a:rPr lang="en-GB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sz="1600" dirty="0">
                <a:solidFill>
                  <a:srgbClr val="FF0000"/>
                </a:solidFill>
                <a:latin typeface="Menlo" panose="020B0609030804020204" pitchFamily="49" charset="0"/>
              </a:rPr>
              <a:t>alt</a:t>
            </a:r>
            <a:r>
              <a:rPr lang="en-GB" sz="16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GB" sz="1600" dirty="0">
                <a:solidFill>
                  <a:srgbClr val="A31515"/>
                </a:solidFill>
                <a:latin typeface="Menlo" panose="020B0609030804020204" pitchFamily="49" charset="0"/>
              </a:rPr>
              <a:t>"avatar"</a:t>
            </a:r>
            <a:r>
              <a:rPr lang="en-GB" sz="1600" dirty="0">
                <a:solidFill>
                  <a:srgbClr val="800000"/>
                </a:solidFill>
                <a:latin typeface="Menlo" panose="020B0609030804020204" pitchFamily="49" charset="0"/>
              </a:rPr>
              <a:t>&gt;&lt;/</a:t>
            </a:r>
            <a:r>
              <a:rPr lang="en-GB" sz="1600" dirty="0" err="1">
                <a:solidFill>
                  <a:srgbClr val="800000"/>
                </a:solidFill>
                <a:latin typeface="Menlo" panose="020B0609030804020204" pitchFamily="49" charset="0"/>
              </a:rPr>
              <a:t>img</a:t>
            </a:r>
            <a:r>
              <a:rPr lang="en-GB" sz="160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endParaRPr lang="en-GB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600" dirty="0">
                <a:solidFill>
                  <a:srgbClr val="800000"/>
                </a:solidFill>
                <a:latin typeface="Menlo" panose="020B0609030804020204" pitchFamily="49" charset="0"/>
              </a:rPr>
              <a:t>    &lt;/a&gt;</a:t>
            </a:r>
            <a:endParaRPr lang="en-GB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600" dirty="0">
                <a:solidFill>
                  <a:srgbClr val="800000"/>
                </a:solidFill>
                <a:latin typeface="Menlo" panose="020B0609030804020204" pitchFamily="49" charset="0"/>
              </a:rPr>
              <a:t>    &lt;div</a:t>
            </a:r>
            <a:r>
              <a:rPr lang="en-GB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sz="1600" dirty="0" err="1">
                <a:solidFill>
                  <a:srgbClr val="FF0000"/>
                </a:solidFill>
                <a:latin typeface="Menlo" panose="020B0609030804020204" pitchFamily="49" charset="0"/>
              </a:rPr>
              <a:t>className</a:t>
            </a:r>
            <a:r>
              <a:rPr lang="en-GB" sz="16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GB" sz="1600" dirty="0">
                <a:solidFill>
                  <a:srgbClr val="A31515"/>
                </a:solidFill>
                <a:latin typeface="Menlo" panose="020B0609030804020204" pitchFamily="49" charset="0"/>
              </a:rPr>
              <a:t>"content"</a:t>
            </a:r>
            <a:r>
              <a:rPr lang="en-GB" sz="160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endParaRPr lang="en-GB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600" dirty="0">
                <a:solidFill>
                  <a:srgbClr val="800000"/>
                </a:solidFill>
                <a:latin typeface="Menlo" panose="020B0609030804020204" pitchFamily="49" charset="0"/>
              </a:rPr>
              <a:t>      &lt;a</a:t>
            </a:r>
            <a:r>
              <a:rPr lang="en-GB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sz="1600" dirty="0" err="1">
                <a:solidFill>
                  <a:srgbClr val="FF0000"/>
                </a:solidFill>
                <a:latin typeface="Menlo" panose="020B0609030804020204" pitchFamily="49" charset="0"/>
              </a:rPr>
              <a:t>href</a:t>
            </a:r>
            <a:r>
              <a:rPr lang="en-GB" sz="16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GB" sz="1600" dirty="0">
                <a:solidFill>
                  <a:srgbClr val="A31515"/>
                </a:solidFill>
                <a:latin typeface="Menlo" panose="020B0609030804020204" pitchFamily="49" charset="0"/>
              </a:rPr>
              <a:t>"/"</a:t>
            </a:r>
            <a:r>
              <a:rPr lang="en-GB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sz="1600" dirty="0" err="1">
                <a:solidFill>
                  <a:srgbClr val="FF0000"/>
                </a:solidFill>
                <a:latin typeface="Menlo" panose="020B0609030804020204" pitchFamily="49" charset="0"/>
              </a:rPr>
              <a:t>className</a:t>
            </a:r>
            <a:r>
              <a:rPr lang="en-GB" sz="16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GB" sz="1600" dirty="0">
                <a:solidFill>
                  <a:srgbClr val="A31515"/>
                </a:solidFill>
                <a:latin typeface="Menlo" panose="020B0609030804020204" pitchFamily="49" charset="0"/>
              </a:rPr>
              <a:t>"author"</a:t>
            </a:r>
            <a:r>
              <a:rPr lang="en-GB" sz="160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r>
              <a:rPr lang="en-GB" sz="1600" dirty="0">
                <a:solidFill>
                  <a:srgbClr val="000000"/>
                </a:solidFill>
                <a:latin typeface="Menlo" panose="020B0609030804020204" pitchFamily="49" charset="0"/>
              </a:rPr>
              <a:t>Kostas</a:t>
            </a:r>
          </a:p>
          <a:p>
            <a:r>
              <a:rPr lang="en-GB" sz="160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GB" sz="1600" dirty="0">
                <a:solidFill>
                  <a:srgbClr val="800000"/>
                </a:solidFill>
                <a:latin typeface="Menlo" panose="020B0609030804020204" pitchFamily="49" charset="0"/>
              </a:rPr>
              <a:t>&lt;/a&gt;</a:t>
            </a:r>
            <a:endParaRPr lang="en-GB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600" dirty="0">
                <a:solidFill>
                  <a:srgbClr val="800000"/>
                </a:solidFill>
                <a:latin typeface="Menlo" panose="020B0609030804020204" pitchFamily="49" charset="0"/>
              </a:rPr>
              <a:t>      &lt;div</a:t>
            </a:r>
            <a:r>
              <a:rPr lang="en-GB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sz="1600" dirty="0" err="1">
                <a:solidFill>
                  <a:srgbClr val="FF0000"/>
                </a:solidFill>
                <a:latin typeface="Menlo" panose="020B0609030804020204" pitchFamily="49" charset="0"/>
              </a:rPr>
              <a:t>className</a:t>
            </a:r>
            <a:r>
              <a:rPr lang="en-GB" sz="16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GB" sz="1600" dirty="0">
                <a:solidFill>
                  <a:srgbClr val="A31515"/>
                </a:solidFill>
                <a:latin typeface="Menlo" panose="020B0609030804020204" pitchFamily="49" charset="0"/>
              </a:rPr>
              <a:t>"metadata"</a:t>
            </a:r>
            <a:r>
              <a:rPr lang="en-GB" sz="160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endParaRPr lang="en-GB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600" dirty="0">
                <a:solidFill>
                  <a:srgbClr val="800000"/>
                </a:solidFill>
                <a:latin typeface="Menlo" panose="020B0609030804020204" pitchFamily="49" charset="0"/>
              </a:rPr>
              <a:t>         &lt;span</a:t>
            </a:r>
            <a:r>
              <a:rPr lang="en-GB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sz="1600" dirty="0" err="1">
                <a:solidFill>
                  <a:srgbClr val="FF0000"/>
                </a:solidFill>
                <a:latin typeface="Menlo" panose="020B0609030804020204" pitchFamily="49" charset="0"/>
              </a:rPr>
              <a:t>className</a:t>
            </a:r>
            <a:r>
              <a:rPr lang="en-GB" sz="16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GB" sz="1600" dirty="0">
                <a:solidFill>
                  <a:srgbClr val="A31515"/>
                </a:solidFill>
                <a:latin typeface="Menlo" panose="020B0609030804020204" pitchFamily="49" charset="0"/>
              </a:rPr>
              <a:t>"date"</a:t>
            </a:r>
            <a:r>
              <a:rPr lang="en-GB" sz="160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-GB" sz="1600" dirty="0">
                <a:solidFill>
                  <a:srgbClr val="800000"/>
                </a:solidFill>
                <a:latin typeface="Menlo" panose="020B0609030804020204" pitchFamily="49" charset="0"/>
              </a:rPr>
              <a:t>             </a:t>
            </a:r>
            <a:r>
              <a:rPr lang="el-GR" sz="1600" dirty="0">
                <a:solidFill>
                  <a:srgbClr val="000000"/>
                </a:solidFill>
                <a:latin typeface="Menlo" panose="020B0609030804020204" pitchFamily="49" charset="0"/>
              </a:rPr>
              <a:t>Σήμερα στις 5:00</a:t>
            </a:r>
            <a:endParaRPr 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        </a:t>
            </a:r>
            <a:r>
              <a:rPr lang="el-GR" sz="1600" dirty="0">
                <a:solidFill>
                  <a:srgbClr val="800000"/>
                </a:solidFill>
                <a:latin typeface="Menlo" panose="020B0609030804020204" pitchFamily="49" charset="0"/>
              </a:rPr>
              <a:t>&lt;/</a:t>
            </a:r>
            <a:r>
              <a:rPr lang="en-GB" sz="1600" dirty="0">
                <a:solidFill>
                  <a:srgbClr val="800000"/>
                </a:solidFill>
                <a:latin typeface="Menlo" panose="020B0609030804020204" pitchFamily="49" charset="0"/>
              </a:rPr>
              <a:t>span&gt;</a:t>
            </a:r>
            <a:endParaRPr lang="en-GB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600" dirty="0">
                <a:solidFill>
                  <a:srgbClr val="800000"/>
                </a:solidFill>
                <a:latin typeface="Menlo" panose="020B0609030804020204" pitchFamily="49" charset="0"/>
              </a:rPr>
              <a:t>      &lt;/div&gt;</a:t>
            </a:r>
            <a:endParaRPr lang="en-GB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600" dirty="0">
                <a:solidFill>
                  <a:srgbClr val="800000"/>
                </a:solidFill>
                <a:latin typeface="Menlo" panose="020B0609030804020204" pitchFamily="49" charset="0"/>
              </a:rPr>
              <a:t>      &lt;div</a:t>
            </a:r>
            <a:r>
              <a:rPr lang="en-GB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sz="1600" dirty="0" err="1">
                <a:solidFill>
                  <a:srgbClr val="FF0000"/>
                </a:solidFill>
                <a:latin typeface="Menlo" panose="020B0609030804020204" pitchFamily="49" charset="0"/>
              </a:rPr>
              <a:t>className</a:t>
            </a:r>
            <a:r>
              <a:rPr lang="en-GB" sz="16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GB" sz="1600" dirty="0">
                <a:solidFill>
                  <a:srgbClr val="A31515"/>
                </a:solidFill>
                <a:latin typeface="Menlo" panose="020B0609030804020204" pitchFamily="49" charset="0"/>
              </a:rPr>
              <a:t>"text"</a:t>
            </a:r>
            <a:r>
              <a:rPr lang="en-GB" sz="160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r>
              <a:rPr lang="el-GR" sz="1600" dirty="0">
                <a:solidFill>
                  <a:srgbClr val="000000"/>
                </a:solidFill>
                <a:latin typeface="Menlo" panose="020B0609030804020204" pitchFamily="49" charset="0"/>
              </a:rPr>
              <a:t>Πολύ ωραία, τα </a:t>
            </a:r>
            <a:endParaRPr 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			</a:t>
            </a:r>
            <a:r>
              <a:rPr lang="el-GR" sz="1600" dirty="0">
                <a:solidFill>
                  <a:srgbClr val="000000"/>
                </a:solidFill>
                <a:latin typeface="Menlo" panose="020B0609030804020204" pitchFamily="49" charset="0"/>
              </a:rPr>
              <a:t>λέμε αργότερα</a:t>
            </a:r>
            <a:r>
              <a:rPr lang="el-GR" sz="1600" dirty="0">
                <a:solidFill>
                  <a:srgbClr val="800000"/>
                </a:solidFill>
                <a:latin typeface="Menlo" panose="020B0609030804020204" pitchFamily="49" charset="0"/>
              </a:rPr>
              <a:t>&lt;/</a:t>
            </a:r>
            <a:r>
              <a:rPr lang="en-GB" sz="1600" dirty="0">
                <a:solidFill>
                  <a:srgbClr val="800000"/>
                </a:solidFill>
                <a:latin typeface="Menlo" panose="020B0609030804020204" pitchFamily="49" charset="0"/>
              </a:rPr>
              <a:t>div&gt;</a:t>
            </a:r>
            <a:endParaRPr lang="en-GB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600" dirty="0">
                <a:solidFill>
                  <a:srgbClr val="800000"/>
                </a:solidFill>
                <a:latin typeface="Menlo" panose="020B0609030804020204" pitchFamily="49" charset="0"/>
              </a:rPr>
              <a:t>     &lt;/div&gt;</a:t>
            </a:r>
            <a:endParaRPr lang="en-GB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Menlo" panose="020B0609030804020204" pitchFamily="49" charset="0"/>
              </a:rPr>
              <a:t>   </a:t>
            </a:r>
            <a:r>
              <a:rPr lang="en-GB" sz="1600" dirty="0">
                <a:solidFill>
                  <a:srgbClr val="800000"/>
                </a:solidFill>
                <a:latin typeface="Menlo" panose="020B0609030804020204" pitchFamily="49" charset="0"/>
              </a:rPr>
              <a:t>&lt;/div&gt;</a:t>
            </a:r>
            <a:endParaRPr lang="en-GB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600" dirty="0">
                <a:solidFill>
                  <a:srgbClr val="800000"/>
                </a:solidFill>
                <a:latin typeface="Menlo" panose="020B0609030804020204" pitchFamily="49" charset="0"/>
              </a:rPr>
              <a:t>&lt;/div&gt;</a:t>
            </a:r>
            <a:endParaRPr lang="en-GB" sz="16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60B83B2-3CA0-3648-B9C3-9E58738DDE14}"/>
              </a:ext>
            </a:extLst>
          </p:cNvPr>
          <p:cNvCxnSpPr/>
          <p:nvPr/>
        </p:nvCxnSpPr>
        <p:spPr>
          <a:xfrm>
            <a:off x="6884511" y="2103767"/>
            <a:ext cx="49790" cy="3585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picture containing knife&#10;&#10;Description automatically generated">
            <a:extLst>
              <a:ext uri="{FF2B5EF4-FFF2-40B4-BE49-F238E27FC236}">
                <a16:creationId xmlns:a16="http://schemas.microsoft.com/office/drawing/2014/main" id="{AED52959-518A-6B47-AF64-2AB13CA5F9F4}"/>
              </a:ext>
            </a:extLst>
          </p:cNvPr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2309069" y="5332065"/>
            <a:ext cx="4129053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695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96C46-1FD9-A84B-A0A8-08F289FEF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faker.js</a:t>
            </a:r>
            <a:r>
              <a:rPr lang="en-GB" dirty="0"/>
              <a:t>  used to fake avatar images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6B0499-36B0-B145-9A8A-DCC87CA15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4000" dirty="0"/>
              <a:t>fake data to use during development</a:t>
            </a:r>
          </a:p>
          <a:p>
            <a:endParaRPr lang="en-GB" sz="4000" dirty="0"/>
          </a:p>
          <a:p>
            <a:pPr marL="0" indent="0">
              <a:buNone/>
            </a:pPr>
            <a:r>
              <a:rPr lang="en-GB" sz="4000" dirty="0" err="1"/>
              <a:t>npm</a:t>
            </a:r>
            <a:r>
              <a:rPr lang="en-GB" sz="4000" dirty="0"/>
              <a:t> install --save faker</a:t>
            </a:r>
          </a:p>
          <a:p>
            <a:pPr marL="0" indent="0">
              <a:buNone/>
            </a:pPr>
            <a:endParaRPr lang="en-GB" sz="4000" dirty="0"/>
          </a:p>
          <a:p>
            <a:pPr marL="0" indent="0">
              <a:buNone/>
            </a:pPr>
            <a:r>
              <a:rPr lang="en-GB" sz="4000" dirty="0"/>
              <a:t>import faker from 'faker';</a:t>
            </a:r>
          </a:p>
          <a:p>
            <a:pPr marL="0" indent="0">
              <a:buNone/>
            </a:pPr>
            <a:endParaRPr lang="en-GB" sz="4000" dirty="0"/>
          </a:p>
          <a:p>
            <a:pPr marL="0" indent="0">
              <a:buNone/>
            </a:pPr>
            <a:r>
              <a:rPr lang="en-GB" sz="4000" dirty="0" err="1"/>
              <a:t>src</a:t>
            </a:r>
            <a:r>
              <a:rPr lang="en-GB" sz="4000" dirty="0"/>
              <a:t> = { </a:t>
            </a:r>
            <a:r>
              <a:rPr lang="en-GB" sz="4000" dirty="0" err="1"/>
              <a:t>faker.image.avatar</a:t>
            </a:r>
            <a:r>
              <a:rPr lang="en-GB" sz="4000" dirty="0"/>
              <a:t>() }</a:t>
            </a:r>
          </a:p>
          <a:p>
            <a:endParaRPr lang="en-GB" sz="4000" dirty="0"/>
          </a:p>
        </p:txBody>
      </p:sp>
      <p:pic>
        <p:nvPicPr>
          <p:cNvPr id="7" name="Picture 6" descr="A picture containing knife, table&#10;&#10;Description automatically generated">
            <a:extLst>
              <a:ext uri="{FF2B5EF4-FFF2-40B4-BE49-F238E27FC236}">
                <a16:creationId xmlns:a16="http://schemas.microsoft.com/office/drawing/2014/main" id="{089E2B75-0342-9B41-8A5A-F55265FEC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8622" y="3029969"/>
            <a:ext cx="5173378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808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D3690-28B5-FF40-8783-031AC7CF8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8A8FD-9F0C-4C4B-90D3-82223C2D4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491" y="1519919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en-GB" dirty="0">
                <a:latin typeface="+mj-lt"/>
              </a:rPr>
              <a:t>React (also known as </a:t>
            </a:r>
            <a:r>
              <a:rPr lang="en-GB" dirty="0" err="1">
                <a:latin typeface="+mj-lt"/>
              </a:rPr>
              <a:t>React.js</a:t>
            </a:r>
            <a:r>
              <a:rPr lang="en-GB" dirty="0">
                <a:latin typeface="+mj-lt"/>
              </a:rPr>
              <a:t>) is a JavaScript library for building user interfaces. It is maintained by Facebook and a community of individual developers and companies. First released in 2011 (Jordan </a:t>
            </a:r>
            <a:r>
              <a:rPr lang="en-GB" dirty="0" err="1">
                <a:latin typeface="+mj-lt"/>
              </a:rPr>
              <a:t>Walke</a:t>
            </a:r>
            <a:r>
              <a:rPr lang="en-GB" dirty="0">
                <a:latin typeface="+mj-lt"/>
              </a:rPr>
              <a:t>)</a:t>
            </a:r>
          </a:p>
          <a:p>
            <a:r>
              <a:rPr lang="en-GB" dirty="0">
                <a:latin typeface="+mj-lt"/>
              </a:rPr>
              <a:t>React can be used as a base in the development of single-page or mobile applications. </a:t>
            </a:r>
          </a:p>
          <a:p>
            <a:r>
              <a:rPr lang="en-GB" dirty="0">
                <a:latin typeface="+mj-lt"/>
              </a:rPr>
              <a:t>React is only concerned with rendering data to the DOM, and so creating React applications usually requires the use of additional libraries for state management (</a:t>
            </a:r>
            <a:r>
              <a:rPr lang="en-GB" b="1" dirty="0">
                <a:latin typeface="+mj-lt"/>
              </a:rPr>
              <a:t>Redux</a:t>
            </a:r>
            <a:r>
              <a:rPr lang="en-GB" dirty="0">
                <a:latin typeface="+mj-lt"/>
              </a:rPr>
              <a:t>) and routing (</a:t>
            </a:r>
            <a:r>
              <a:rPr lang="en-GB" b="1" dirty="0">
                <a:latin typeface="+mj-lt"/>
              </a:rPr>
              <a:t>React Router</a:t>
            </a:r>
            <a:r>
              <a:rPr lang="en-GB" dirty="0">
                <a:latin typeface="+mj-lt"/>
              </a:rPr>
              <a:t>).</a:t>
            </a:r>
          </a:p>
          <a:p>
            <a:r>
              <a:rPr lang="en-GB" b="1" dirty="0">
                <a:latin typeface="+mj-lt"/>
              </a:rPr>
              <a:t>React Native</a:t>
            </a:r>
            <a:r>
              <a:rPr lang="en-GB" dirty="0">
                <a:latin typeface="+mj-lt"/>
              </a:rPr>
              <a:t>, which enables native Android, iOS, and UWP(windows) development with React, was announced in 2015.</a:t>
            </a:r>
          </a:p>
          <a:p>
            <a:r>
              <a:rPr lang="en-GB" dirty="0">
                <a:latin typeface="+mj-lt"/>
              </a:rPr>
              <a:t>React is currently the most popular front-end JS framework.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4CCF0A-D417-E441-8E16-95A44D75128E}"/>
              </a:ext>
            </a:extLst>
          </p:cNvPr>
          <p:cNvSpPr/>
          <p:nvPr/>
        </p:nvSpPr>
        <p:spPr>
          <a:xfrm>
            <a:off x="1064808" y="6308209"/>
            <a:ext cx="9902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2"/>
              </a:rPr>
              <a:t>https://www.youtube.com/watch?v=5fG_lyNuEAw</a:t>
            </a:r>
            <a:r>
              <a:rPr lang="en-GB" dirty="0"/>
              <a:t>   (Jordan </a:t>
            </a:r>
            <a:r>
              <a:rPr lang="en-GB" dirty="0" err="1"/>
              <a:t>Walke</a:t>
            </a:r>
            <a:r>
              <a:rPr lang="en-GB" dirty="0"/>
              <a:t>, talk on the future of React, 10/2019)</a:t>
            </a:r>
          </a:p>
        </p:txBody>
      </p:sp>
    </p:spTree>
    <p:extLst>
      <p:ext uri="{BB962C8B-B14F-4D97-AF65-F5344CB8AC3E}">
        <p14:creationId xmlns:p14="http://schemas.microsoft.com/office/powerpoint/2010/main" val="37166196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F5D69-0FD0-8149-89B1-FEA36B2FA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 need to create a reusable configurable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B07E1-078C-A34E-9DC1-73A75794F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9214"/>
            <a:ext cx="10515600" cy="3332163"/>
          </a:xfrm>
        </p:spPr>
        <p:txBody>
          <a:bodyPr>
            <a:normAutofit/>
          </a:bodyPr>
          <a:lstStyle/>
          <a:p>
            <a:r>
              <a:rPr lang="en-GB" sz="4000" dirty="0"/>
              <a:t> We should build a file to the re-usable component with the component name </a:t>
            </a:r>
            <a:r>
              <a:rPr lang="en-GB" sz="4000" b="1" dirty="0" err="1"/>
              <a:t>CommentDetail.js</a:t>
            </a:r>
            <a:endParaRPr lang="en-GB" sz="4000" b="1" dirty="0"/>
          </a:p>
          <a:p>
            <a:r>
              <a:rPr lang="en-GB" sz="4000" dirty="0"/>
              <a:t> Make this component re-usable by using the </a:t>
            </a:r>
            <a:r>
              <a:rPr lang="en-GB" sz="4000" dirty="0" err="1"/>
              <a:t>React's</a:t>
            </a:r>
            <a:r>
              <a:rPr lang="en-GB" sz="4000" dirty="0"/>
              <a:t> 'props' system</a:t>
            </a:r>
          </a:p>
        </p:txBody>
      </p:sp>
    </p:spTree>
    <p:extLst>
      <p:ext uri="{BB962C8B-B14F-4D97-AF65-F5344CB8AC3E}">
        <p14:creationId xmlns:p14="http://schemas.microsoft.com/office/powerpoint/2010/main" val="14357936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295" y="2455361"/>
            <a:ext cx="7682281" cy="435133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new component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199" y="1467141"/>
            <a:ext cx="107339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We create a component </a:t>
            </a:r>
            <a:r>
              <a:rPr lang="en-US" sz="3200" b="1" dirty="0" err="1">
                <a:solidFill>
                  <a:srgbClr val="00B050"/>
                </a:solidFill>
              </a:rPr>
              <a:t>CommentDetail</a:t>
            </a:r>
            <a:r>
              <a:rPr lang="el-GR" sz="3200" b="1" dirty="0">
                <a:solidFill>
                  <a:srgbClr val="00B050"/>
                </a:solidFill>
              </a:rPr>
              <a:t> </a:t>
            </a:r>
            <a:r>
              <a:rPr lang="en-US" sz="3200" dirty="0"/>
              <a:t>found in file </a:t>
            </a:r>
            <a:r>
              <a:rPr lang="en-US" sz="3200" dirty="0" err="1"/>
              <a:t>CommentDetail.js</a:t>
            </a:r>
            <a:r>
              <a:rPr lang="en-US" sz="3200" dirty="0"/>
              <a:t> in </a:t>
            </a:r>
            <a:r>
              <a:rPr lang="en-US" sz="3200" dirty="0" err="1"/>
              <a:t>src</a:t>
            </a:r>
            <a:r>
              <a:rPr lang="en-US" sz="3200" dirty="0"/>
              <a:t> folder</a:t>
            </a:r>
            <a:endParaRPr lang="en-US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4523874" y="4074695"/>
            <a:ext cx="368968" cy="385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623837" y="4003641"/>
            <a:ext cx="2014346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declare export in</a:t>
            </a:r>
          </a:p>
          <a:p>
            <a:r>
              <a:rPr lang="en-US" sz="2000" dirty="0"/>
              <a:t>component file</a:t>
            </a:r>
          </a:p>
          <a:p>
            <a:r>
              <a:rPr lang="en-US" sz="2000" dirty="0"/>
              <a:t>and import in </a:t>
            </a:r>
            <a:r>
              <a:rPr lang="en-US" sz="2000" dirty="0" err="1"/>
              <a:t>index.js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9561577" y="4631030"/>
            <a:ext cx="17922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child component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-57912" y="4215532"/>
            <a:ext cx="17922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parent</a:t>
            </a:r>
          </a:p>
          <a:p>
            <a:pPr algn="r"/>
            <a:r>
              <a:rPr lang="en-US" sz="2400" dirty="0"/>
              <a:t>component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17643" y="4861862"/>
            <a:ext cx="2031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&lt;</a:t>
            </a:r>
            <a:r>
              <a:rPr lang="en-US" dirty="0" err="1">
                <a:solidFill>
                  <a:srgbClr val="00B050"/>
                </a:solidFill>
              </a:rPr>
              <a:t>CommentDetail</a:t>
            </a:r>
            <a:r>
              <a:rPr lang="en-US" dirty="0">
                <a:solidFill>
                  <a:srgbClr val="00B050"/>
                </a:solidFill>
              </a:rPr>
              <a:t> /&gt;</a:t>
            </a:r>
          </a:p>
        </p:txBody>
      </p:sp>
    </p:spTree>
    <p:extLst>
      <p:ext uri="{BB962C8B-B14F-4D97-AF65-F5344CB8AC3E}">
        <p14:creationId xmlns:p14="http://schemas.microsoft.com/office/powerpoint/2010/main" val="11786151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6705"/>
          </a:xfrm>
        </p:spPr>
        <p:txBody>
          <a:bodyPr>
            <a:normAutofit fontScale="90000"/>
          </a:bodyPr>
          <a:lstStyle/>
          <a:p>
            <a:r>
              <a:rPr lang="en-US" sz="6600" dirty="0"/>
              <a:t>new components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199" y="1467141"/>
            <a:ext cx="10733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We create components </a:t>
            </a:r>
            <a:r>
              <a:rPr lang="en-US" sz="3200" b="1" dirty="0">
                <a:solidFill>
                  <a:srgbClr val="00B050"/>
                </a:solidFill>
              </a:rPr>
              <a:t>B,C</a:t>
            </a:r>
            <a:r>
              <a:rPr lang="el-GR" sz="3200" b="1" dirty="0">
                <a:solidFill>
                  <a:srgbClr val="00B050"/>
                </a:solidFill>
              </a:rPr>
              <a:t> </a:t>
            </a:r>
            <a:r>
              <a:rPr lang="en-US" sz="3200" dirty="0"/>
              <a:t>found in files </a:t>
            </a:r>
            <a:r>
              <a:rPr lang="en-US" sz="3200" dirty="0" err="1"/>
              <a:t>B.jsx</a:t>
            </a:r>
            <a:r>
              <a:rPr lang="en-US" sz="3200" dirty="0"/>
              <a:t>, </a:t>
            </a:r>
            <a:r>
              <a:rPr lang="en-US" sz="3200" dirty="0" err="1"/>
              <a:t>C.jsx</a:t>
            </a:r>
            <a:r>
              <a:rPr lang="en-US" sz="3200" dirty="0"/>
              <a:t> in </a:t>
            </a:r>
            <a:r>
              <a:rPr lang="en-US" sz="3200" dirty="0" err="1"/>
              <a:t>src</a:t>
            </a:r>
            <a:r>
              <a:rPr lang="en-US" sz="3200" dirty="0"/>
              <a:t> folder</a:t>
            </a:r>
            <a:endParaRPr lang="en-US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-57912" y="4215532"/>
            <a:ext cx="17922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parent</a:t>
            </a:r>
          </a:p>
          <a:p>
            <a:pPr algn="r"/>
            <a:r>
              <a:rPr lang="en-US" sz="2400" dirty="0"/>
              <a:t>component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D4E7D19-30E5-2544-8C39-ACE2D980E046}"/>
              </a:ext>
            </a:extLst>
          </p:cNvPr>
          <p:cNvGrpSpPr/>
          <p:nvPr/>
        </p:nvGrpSpPr>
        <p:grpSpPr>
          <a:xfrm>
            <a:off x="1689432" y="2240500"/>
            <a:ext cx="9031445" cy="4389838"/>
            <a:chOff x="1648909" y="2363117"/>
            <a:chExt cx="9031445" cy="4389838"/>
          </a:xfrm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5239B4B-3F7B-B849-91CC-90063DFDB4A1}"/>
                </a:ext>
              </a:extLst>
            </p:cNvPr>
            <p:cNvSpPr/>
            <p:nvPr/>
          </p:nvSpPr>
          <p:spPr>
            <a:xfrm>
              <a:off x="4566088" y="3562723"/>
              <a:ext cx="2829121" cy="2653259"/>
            </a:xfrm>
            <a:custGeom>
              <a:avLst/>
              <a:gdLst>
                <a:gd name="connsiteX0" fmla="*/ 4122295 w 4122295"/>
                <a:gd name="connsiteY0" fmla="*/ 2608289 h 2653259"/>
                <a:gd name="connsiteX1" fmla="*/ 2038662 w 4122295"/>
                <a:gd name="connsiteY1" fmla="*/ 2653259 h 2653259"/>
                <a:gd name="connsiteX2" fmla="*/ 1978701 w 4122295"/>
                <a:gd name="connsiteY2" fmla="*/ 0 h 2653259"/>
                <a:gd name="connsiteX3" fmla="*/ 0 w 4122295"/>
                <a:gd name="connsiteY3" fmla="*/ 0 h 2653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22295" h="2653259">
                  <a:moveTo>
                    <a:pt x="4122295" y="2608289"/>
                  </a:moveTo>
                  <a:lnTo>
                    <a:pt x="2038662" y="2653259"/>
                  </a:lnTo>
                  <a:lnTo>
                    <a:pt x="1978701" y="0"/>
                  </a:lnTo>
                  <a:lnTo>
                    <a:pt x="0" y="0"/>
                  </a:lnTo>
                </a:path>
              </a:pathLst>
            </a:custGeom>
            <a:ln w="4127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13D15EF-2FC2-E14E-9CD6-4517281925AC}"/>
                </a:ext>
              </a:extLst>
            </p:cNvPr>
            <p:cNvSpPr/>
            <p:nvPr/>
          </p:nvSpPr>
          <p:spPr>
            <a:xfrm>
              <a:off x="8042085" y="2923774"/>
              <a:ext cx="2638269" cy="364563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F7A0949-FE4E-7141-B1BF-A7136D366789}"/>
                </a:ext>
              </a:extLst>
            </p:cNvPr>
            <p:cNvSpPr txBox="1"/>
            <p:nvPr/>
          </p:nvSpPr>
          <p:spPr>
            <a:xfrm>
              <a:off x="8042085" y="5748947"/>
              <a:ext cx="26382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>
                  <a:solidFill>
                    <a:schemeClr val="bg1"/>
                  </a:solidFill>
                </a:rPr>
                <a:t>export default C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A54B20E-1E0B-C241-8F41-CB0FC364BF0B}"/>
                </a:ext>
              </a:extLst>
            </p:cNvPr>
            <p:cNvSpPr/>
            <p:nvPr/>
          </p:nvSpPr>
          <p:spPr>
            <a:xfrm>
              <a:off x="8363498" y="3848093"/>
              <a:ext cx="1867973" cy="145838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 component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4523874" y="4074695"/>
              <a:ext cx="368968" cy="3850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BF85591-D189-4E4B-AE3D-7F9C871963B9}"/>
                </a:ext>
              </a:extLst>
            </p:cNvPr>
            <p:cNvSpPr/>
            <p:nvPr/>
          </p:nvSpPr>
          <p:spPr>
            <a:xfrm>
              <a:off x="7150889" y="3091648"/>
              <a:ext cx="2638269" cy="364563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CF5FC3E-C5A4-9049-B3E1-1E6641200D11}"/>
                </a:ext>
              </a:extLst>
            </p:cNvPr>
            <p:cNvSpPr/>
            <p:nvPr/>
          </p:nvSpPr>
          <p:spPr>
            <a:xfrm>
              <a:off x="7472302" y="3934226"/>
              <a:ext cx="1867973" cy="145838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 component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7A2A36D-E625-7D42-9D59-3FF228143981}"/>
                </a:ext>
              </a:extLst>
            </p:cNvPr>
            <p:cNvSpPr txBox="1"/>
            <p:nvPr/>
          </p:nvSpPr>
          <p:spPr>
            <a:xfrm>
              <a:off x="7150889" y="5923183"/>
              <a:ext cx="26382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>
                  <a:solidFill>
                    <a:schemeClr val="bg1"/>
                  </a:solidFill>
                </a:rPr>
                <a:t>export default B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BEAB993-9432-AF44-B35E-D54985B90822}"/>
                </a:ext>
              </a:extLst>
            </p:cNvPr>
            <p:cNvSpPr txBox="1"/>
            <p:nvPr/>
          </p:nvSpPr>
          <p:spPr>
            <a:xfrm>
              <a:off x="7046865" y="2520322"/>
              <a:ext cx="8508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err="1"/>
                <a:t>B.jsx</a:t>
              </a:r>
              <a:endParaRPr lang="en-GB" sz="2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7B80F95-A291-BB4C-90D4-719FAF392C00}"/>
                </a:ext>
              </a:extLst>
            </p:cNvPr>
            <p:cNvSpPr txBox="1"/>
            <p:nvPr/>
          </p:nvSpPr>
          <p:spPr>
            <a:xfrm>
              <a:off x="1946109" y="4577286"/>
              <a:ext cx="179222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/>
                <a:t>child component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8E95C40-742F-AA42-BA60-F22E402378A2}"/>
                </a:ext>
              </a:extLst>
            </p:cNvPr>
            <p:cNvSpPr/>
            <p:nvPr/>
          </p:nvSpPr>
          <p:spPr>
            <a:xfrm>
              <a:off x="1767257" y="3107319"/>
              <a:ext cx="2798831" cy="36456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7F35637-3C9F-AA4D-A138-00499F189B2D}"/>
                </a:ext>
              </a:extLst>
            </p:cNvPr>
            <p:cNvSpPr/>
            <p:nvPr/>
          </p:nvSpPr>
          <p:spPr>
            <a:xfrm>
              <a:off x="2094800" y="4405961"/>
              <a:ext cx="1867973" cy="145838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&lt;App &gt; component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&lt;B /&gt;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&lt;C /&gt;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9172744-3648-3F41-9845-063AB7664CD5}"/>
                </a:ext>
              </a:extLst>
            </p:cNvPr>
            <p:cNvSpPr txBox="1"/>
            <p:nvPr/>
          </p:nvSpPr>
          <p:spPr>
            <a:xfrm>
              <a:off x="1648909" y="2568428"/>
              <a:ext cx="12917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err="1"/>
                <a:t>index.js</a:t>
              </a:r>
              <a:endParaRPr lang="en-GB" sz="28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75DF405-071F-144C-9D5F-C85A6C3EB8D5}"/>
                </a:ext>
              </a:extLst>
            </p:cNvPr>
            <p:cNvSpPr txBox="1"/>
            <p:nvPr/>
          </p:nvSpPr>
          <p:spPr>
            <a:xfrm>
              <a:off x="1767257" y="3228315"/>
              <a:ext cx="27988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import B from "./</a:t>
              </a:r>
              <a:r>
                <a:rPr lang="en-GB" b="1" dirty="0" err="1">
                  <a:solidFill>
                    <a:schemeClr val="bg1"/>
                  </a:solidFill>
                </a:rPr>
                <a:t>B.jsx</a:t>
              </a:r>
              <a:r>
                <a:rPr lang="en-GB" b="1" dirty="0">
                  <a:solidFill>
                    <a:schemeClr val="bg1"/>
                  </a:solidFill>
                </a:rPr>
                <a:t>"</a:t>
              </a:r>
            </a:p>
            <a:p>
              <a:r>
                <a:rPr lang="en-GB" b="1" dirty="0">
                  <a:solidFill>
                    <a:schemeClr val="bg1"/>
                  </a:solidFill>
                </a:rPr>
                <a:t>import C from "./</a:t>
              </a:r>
              <a:r>
                <a:rPr lang="en-GB" b="1" dirty="0" err="1">
                  <a:solidFill>
                    <a:schemeClr val="bg1"/>
                  </a:solidFill>
                </a:rPr>
                <a:t>C.jsx</a:t>
              </a:r>
              <a:r>
                <a:rPr lang="en-GB" b="1" dirty="0">
                  <a:solidFill>
                    <a:schemeClr val="bg1"/>
                  </a:solidFill>
                </a:rPr>
                <a:t>"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88827" y="4084844"/>
              <a:ext cx="2014346" cy="16312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we declare export in</a:t>
              </a:r>
            </a:p>
            <a:p>
              <a:r>
                <a:rPr lang="en-US" sz="2000" dirty="0"/>
                <a:t>component files</a:t>
              </a:r>
            </a:p>
            <a:p>
              <a:r>
                <a:rPr lang="en-US" sz="2000" dirty="0"/>
                <a:t>and import in </a:t>
              </a:r>
              <a:r>
                <a:rPr lang="en-US" sz="2000" dirty="0" err="1"/>
                <a:t>index.js</a:t>
              </a:r>
              <a:endParaRPr lang="en-US" sz="2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0962EC9-3CB2-4C47-91F0-A32A2A19EDFB}"/>
                </a:ext>
              </a:extLst>
            </p:cNvPr>
            <p:cNvSpPr txBox="1"/>
            <p:nvPr/>
          </p:nvSpPr>
          <p:spPr>
            <a:xfrm>
              <a:off x="7980851" y="2363117"/>
              <a:ext cx="8508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err="1"/>
                <a:t>C.jsx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588650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471" y="325645"/>
            <a:ext cx="10515600" cy="994740"/>
          </a:xfrm>
        </p:spPr>
        <p:txBody>
          <a:bodyPr>
            <a:normAutofit/>
          </a:bodyPr>
          <a:lstStyle/>
          <a:p>
            <a:r>
              <a:rPr lang="en-US" sz="4800" dirty="0"/>
              <a:t>creation of new component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5471" y="1449926"/>
            <a:ext cx="78289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We create a component </a:t>
            </a:r>
            <a:r>
              <a:rPr lang="en-US" sz="3200" b="1" dirty="0" err="1">
                <a:solidFill>
                  <a:srgbClr val="00B050"/>
                </a:solidFill>
              </a:rPr>
              <a:t>CommentDetail</a:t>
            </a:r>
            <a:r>
              <a:rPr lang="el-GR" sz="3200" b="1" dirty="0">
                <a:solidFill>
                  <a:srgbClr val="00B050"/>
                </a:solidFill>
              </a:rPr>
              <a:t> </a:t>
            </a:r>
            <a:r>
              <a:rPr lang="en-US" sz="3200" dirty="0"/>
              <a:t>found in file </a:t>
            </a:r>
            <a:r>
              <a:rPr lang="en-US" sz="3200" dirty="0" err="1"/>
              <a:t>CommentDetail.js</a:t>
            </a:r>
            <a:r>
              <a:rPr lang="en-US" sz="3200" dirty="0"/>
              <a:t> in </a:t>
            </a:r>
            <a:r>
              <a:rPr lang="en-US" sz="3200" dirty="0" err="1"/>
              <a:t>src</a:t>
            </a:r>
            <a:r>
              <a:rPr lang="en-US" sz="3200" dirty="0"/>
              <a:t> folder</a:t>
            </a:r>
            <a:endParaRPr lang="en-US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4523874" y="4074695"/>
            <a:ext cx="368968" cy="385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06EA417-A519-874C-A5A2-64A61E446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0771" y="803689"/>
            <a:ext cx="3429000" cy="21082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AAA938-6083-6C4B-95EC-C87933330525}"/>
              </a:ext>
            </a:extLst>
          </p:cNvPr>
          <p:cNvSpPr/>
          <p:nvPr/>
        </p:nvSpPr>
        <p:spPr>
          <a:xfrm>
            <a:off x="4892842" y="3427999"/>
            <a:ext cx="7066929" cy="31393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Menlo" panose="020B0609030804020204" pitchFamily="49" charset="0"/>
              </a:rPr>
              <a:t>import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Menlo" panose="020B0609030804020204" pitchFamily="49" charset="0"/>
              </a:rPr>
              <a:t>CommentDetail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Menlo" panose="020B0609030804020204" pitchFamily="49" charset="0"/>
              </a:rPr>
              <a:t>from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'./</a:t>
            </a:r>
            <a:r>
              <a:rPr lang="en-GB" dirty="0" err="1">
                <a:solidFill>
                  <a:srgbClr val="A31515"/>
                </a:solidFill>
                <a:latin typeface="Menlo" panose="020B0609030804020204" pitchFamily="49" charset="0"/>
              </a:rPr>
              <a:t>CommentDetail.js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dirty="0" err="1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App = () </a:t>
            </a:r>
            <a:r>
              <a:rPr lang="en-GB" dirty="0">
                <a:solidFill>
                  <a:srgbClr val="0000FF"/>
                </a:solidFill>
                <a:latin typeface="Menlo" panose="020B0609030804020204" pitchFamily="49" charset="0"/>
              </a:rPr>
              <a:t>=&gt;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GB" dirty="0">
                <a:solidFill>
                  <a:srgbClr val="0000FF"/>
                </a:solidFill>
                <a:latin typeface="Menlo" panose="020B0609030804020204" pitchFamily="49" charset="0"/>
              </a:rPr>
              <a:t>return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</a:p>
          <a:p>
            <a:pPr lvl="3"/>
            <a:r>
              <a:rPr lang="en-GB" dirty="0">
                <a:solidFill>
                  <a:srgbClr val="800000"/>
                </a:solidFill>
                <a:latin typeface="Menlo" panose="020B0609030804020204" pitchFamily="49" charset="0"/>
              </a:rPr>
              <a:t>&lt;div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 err="1">
                <a:solidFill>
                  <a:srgbClr val="FF0000"/>
                </a:solidFill>
                <a:latin typeface="Menlo" panose="020B0609030804020204" pitchFamily="49" charset="0"/>
              </a:rPr>
              <a:t>className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GB" dirty="0" err="1">
                <a:solidFill>
                  <a:srgbClr val="A31515"/>
                </a:solidFill>
                <a:latin typeface="Menlo" panose="020B0609030804020204" pitchFamily="49" charset="0"/>
              </a:rPr>
              <a:t>ui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 container comments"</a:t>
            </a:r>
            <a:r>
              <a:rPr lang="en-GB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4"/>
            <a:r>
              <a:rPr lang="en-GB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GB" dirty="0" err="1">
                <a:solidFill>
                  <a:srgbClr val="800000"/>
                </a:solidFill>
                <a:latin typeface="Menlo" panose="020B0609030804020204" pitchFamily="49" charset="0"/>
              </a:rPr>
              <a:t>CommentDetail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4"/>
            <a:r>
              <a:rPr lang="en-GB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GB" dirty="0" err="1">
                <a:solidFill>
                  <a:srgbClr val="800000"/>
                </a:solidFill>
                <a:latin typeface="Menlo" panose="020B0609030804020204" pitchFamily="49" charset="0"/>
              </a:rPr>
              <a:t>CommentDetail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4"/>
            <a:r>
              <a:rPr lang="en-GB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GB" dirty="0" err="1">
                <a:solidFill>
                  <a:srgbClr val="800000"/>
                </a:solidFill>
                <a:latin typeface="Menlo" panose="020B0609030804020204" pitchFamily="49" charset="0"/>
              </a:rPr>
              <a:t>CommentDetail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3"/>
            <a:r>
              <a:rPr lang="en-GB" dirty="0">
                <a:solidFill>
                  <a:srgbClr val="800000"/>
                </a:solidFill>
                <a:latin typeface="Menlo" panose="020B0609030804020204" pitchFamily="49" charset="0"/>
              </a:rPr>
              <a:t>&lt;/div&gt;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	)</a:t>
            </a:r>
          </a:p>
          <a:p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E8227E-BD04-9B4C-A8DA-FD6617E18F3B}"/>
              </a:ext>
            </a:extLst>
          </p:cNvPr>
          <p:cNvSpPr/>
          <p:nvPr/>
        </p:nvSpPr>
        <p:spPr>
          <a:xfrm>
            <a:off x="294831" y="3427999"/>
            <a:ext cx="4229043" cy="120032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GB" dirty="0" err="1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Menlo" panose="020B0609030804020204" pitchFamily="49" charset="0"/>
              </a:rPr>
              <a:t>CommentDetail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= () </a:t>
            </a:r>
            <a:r>
              <a:rPr lang="en-GB" dirty="0">
                <a:solidFill>
                  <a:srgbClr val="0000FF"/>
                </a:solidFill>
                <a:latin typeface="Menlo" panose="020B0609030804020204" pitchFamily="49" charset="0"/>
              </a:rPr>
              <a:t>=&gt;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GB" dirty="0">
                <a:latin typeface="Menlo" panose="020B0609030804020204" pitchFamily="49" charset="0"/>
              </a:rPr>
              <a:t>}</a:t>
            </a:r>
          </a:p>
          <a:p>
            <a:endParaRPr lang="en-GB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Menlo" panose="020B0609030804020204" pitchFamily="49" charset="0"/>
              </a:rPr>
              <a:t>export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Menlo" panose="020B0609030804020204" pitchFamily="49" charset="0"/>
              </a:rPr>
              <a:t>default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Menlo" panose="020B0609030804020204" pitchFamily="49" charset="0"/>
              </a:rPr>
              <a:t>CommentDetail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5740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855" y="4715211"/>
            <a:ext cx="6562289" cy="2142789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023" y="494283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the </a:t>
            </a:r>
            <a:r>
              <a:rPr lang="en-US" sz="5400" b="1" dirty="0"/>
              <a:t>props</a:t>
            </a:r>
            <a:r>
              <a:rPr lang="en-US" sz="5400" dirty="0"/>
              <a:t> (properties) system</a:t>
            </a:r>
          </a:p>
        </p:txBody>
      </p:sp>
      <p:sp>
        <p:nvSpPr>
          <p:cNvPr id="7" name="Rectangle 6"/>
          <p:cNvSpPr/>
          <p:nvPr/>
        </p:nvSpPr>
        <p:spPr>
          <a:xfrm>
            <a:off x="1108023" y="2614405"/>
            <a:ext cx="573862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const </a:t>
            </a:r>
            <a:r>
              <a:rPr lang="en-US" sz="2400" dirty="0" err="1"/>
              <a:t>CommentDetail</a:t>
            </a:r>
            <a:r>
              <a:rPr lang="en-US" sz="2400" dirty="0"/>
              <a:t> = (</a:t>
            </a:r>
            <a:r>
              <a:rPr lang="en-US" sz="2400" dirty="0">
                <a:solidFill>
                  <a:srgbClr val="00B050"/>
                </a:solidFill>
              </a:rPr>
              <a:t>props)</a:t>
            </a:r>
            <a:r>
              <a:rPr lang="en-US" sz="2400" dirty="0"/>
              <a:t> =&gt; {</a:t>
            </a:r>
          </a:p>
          <a:p>
            <a:r>
              <a:rPr lang="en-US" sz="2400" dirty="0"/>
              <a:t>	return (&lt;div&gt; { </a:t>
            </a:r>
            <a:r>
              <a:rPr lang="en-US" sz="2400" dirty="0" err="1">
                <a:solidFill>
                  <a:srgbClr val="00B050"/>
                </a:solidFill>
              </a:rPr>
              <a:t>props.author</a:t>
            </a:r>
            <a:r>
              <a:rPr lang="en-US" sz="2400" dirty="0"/>
              <a:t> }&lt;/div&gt;);</a:t>
            </a:r>
          </a:p>
          <a:p>
            <a:r>
              <a:rPr lang="en-US" sz="2400" dirty="0"/>
              <a:t>	};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08023" y="1635180"/>
            <a:ext cx="95576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props (properties) used to pass values to a child component, e.g. to pass a value for author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00221" y="4210617"/>
            <a:ext cx="5211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then the values are passed as attributes of the component in the JSX code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00221" y="1982454"/>
            <a:ext cx="8774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through the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props.property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the component definition</a:t>
            </a:r>
          </a:p>
        </p:txBody>
      </p:sp>
    </p:spTree>
    <p:extLst>
      <p:ext uri="{BB962C8B-B14F-4D97-AF65-F5344CB8AC3E}">
        <p14:creationId xmlns:p14="http://schemas.microsoft.com/office/powerpoint/2010/main" val="18913915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40FA1-B5BC-7449-9BC2-13A923D1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Embedding component in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6FF88-6548-D945-8FB5-DE80C486E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7857" y="2413862"/>
            <a:ext cx="6545943" cy="132556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Let us suppose that we would like to embed </a:t>
            </a:r>
            <a:r>
              <a:rPr lang="en-GB" dirty="0" err="1"/>
              <a:t>CommentDetail</a:t>
            </a:r>
            <a:r>
              <a:rPr lang="en-GB" dirty="0"/>
              <a:t> in another component that contains two buttons (Approve, Reject). 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3D09358-8387-AF48-A17F-E95B640D9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7715"/>
            <a:ext cx="3403600" cy="2032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6EF3DE5-312B-4D44-A720-962C428779AF}"/>
              </a:ext>
            </a:extLst>
          </p:cNvPr>
          <p:cNvSpPr/>
          <p:nvPr/>
        </p:nvSpPr>
        <p:spPr>
          <a:xfrm>
            <a:off x="868658" y="1547559"/>
            <a:ext cx="3342684" cy="203200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607DB8-CB14-8947-B7B9-FA404BF9DD8A}"/>
              </a:ext>
            </a:extLst>
          </p:cNvPr>
          <p:cNvSpPr txBox="1"/>
          <p:nvPr/>
        </p:nvSpPr>
        <p:spPr>
          <a:xfrm>
            <a:off x="4486264" y="1459855"/>
            <a:ext cx="2159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>
                <a:solidFill>
                  <a:srgbClr val="FF0000"/>
                </a:solidFill>
              </a:rPr>
              <a:t>ApprovalCard</a:t>
            </a:r>
            <a:endParaRPr lang="en-GB" sz="24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6A3858-85CC-F34B-B61F-5F1CD2DD5126}"/>
              </a:ext>
            </a:extLst>
          </p:cNvPr>
          <p:cNvCxnSpPr>
            <a:cxnSpLocks/>
          </p:cNvCxnSpPr>
          <p:nvPr/>
        </p:nvCxnSpPr>
        <p:spPr>
          <a:xfrm flipH="1">
            <a:off x="4327212" y="2056457"/>
            <a:ext cx="318104" cy="418944"/>
          </a:xfrm>
          <a:prstGeom prst="straightConnector1">
            <a:avLst/>
          </a:prstGeom>
          <a:ln w="31750" cmpd="sng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ACBC56A-3886-784A-9173-B11EE4443B95}"/>
              </a:ext>
            </a:extLst>
          </p:cNvPr>
          <p:cNvSpPr/>
          <p:nvPr/>
        </p:nvSpPr>
        <p:spPr>
          <a:xfrm>
            <a:off x="1146629" y="1690688"/>
            <a:ext cx="2743200" cy="9363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977955-A76B-4F41-B34B-2B71C4AB289F}"/>
              </a:ext>
            </a:extLst>
          </p:cNvPr>
          <p:cNvSpPr/>
          <p:nvPr/>
        </p:nvSpPr>
        <p:spPr>
          <a:xfrm>
            <a:off x="1210514" y="1898126"/>
            <a:ext cx="2526974" cy="5232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GB" sz="2800" b="1" dirty="0" err="1"/>
              <a:t>CommentDetail</a:t>
            </a:r>
            <a:endParaRPr lang="en-GB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71B0A0-6FDF-C840-BF6E-6E22C43CC438}"/>
              </a:ext>
            </a:extLst>
          </p:cNvPr>
          <p:cNvSpPr txBox="1"/>
          <p:nvPr/>
        </p:nvSpPr>
        <p:spPr>
          <a:xfrm>
            <a:off x="1010093" y="4326427"/>
            <a:ext cx="354456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&lt;</a:t>
            </a:r>
            <a:r>
              <a:rPr lang="en-GB" sz="2800" dirty="0" err="1"/>
              <a:t>ApprovalCard</a:t>
            </a:r>
            <a:r>
              <a:rPr lang="en-GB" sz="2800" dirty="0"/>
              <a:t>&gt;</a:t>
            </a:r>
          </a:p>
          <a:p>
            <a:r>
              <a:rPr lang="en-GB" sz="2800" dirty="0"/>
              <a:t>  &lt;</a:t>
            </a:r>
            <a:r>
              <a:rPr lang="en-GB" sz="2800" dirty="0" err="1"/>
              <a:t>CommentDetail</a:t>
            </a:r>
            <a:r>
              <a:rPr lang="en-GB" sz="2800" dirty="0"/>
              <a:t> … /&gt;</a:t>
            </a:r>
          </a:p>
          <a:p>
            <a:r>
              <a:rPr lang="en-GB" sz="2800" dirty="0"/>
              <a:t>&lt;/</a:t>
            </a:r>
            <a:r>
              <a:rPr lang="en-GB" sz="2800" dirty="0" err="1"/>
              <a:t>ApprovalCard</a:t>
            </a:r>
            <a:r>
              <a:rPr lang="en-GB" sz="2800" dirty="0"/>
              <a:t>&gt;</a:t>
            </a:r>
            <a:endParaRPr lang="en-GB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09C3B4-2B17-8E49-8220-E6D1488DF0A7}"/>
              </a:ext>
            </a:extLst>
          </p:cNvPr>
          <p:cNvSpPr/>
          <p:nvPr/>
        </p:nvSpPr>
        <p:spPr>
          <a:xfrm>
            <a:off x="5257800" y="486206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err="1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Menlo" panose="020B0609030804020204" pitchFamily="49" charset="0"/>
              </a:rPr>
              <a:t>ApprovalCard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-GB" b="1" dirty="0">
                <a:solidFill>
                  <a:srgbClr val="000000"/>
                </a:solidFill>
                <a:latin typeface="Menlo" panose="020B0609030804020204" pitchFamily="49" charset="0"/>
              </a:rPr>
              <a:t>props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-GB" dirty="0">
                <a:solidFill>
                  <a:srgbClr val="0000FF"/>
                </a:solidFill>
                <a:latin typeface="Menlo" panose="020B0609030804020204" pitchFamily="49" charset="0"/>
              </a:rPr>
              <a:t>=&gt;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 return (</a:t>
            </a:r>
          </a:p>
          <a:p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   … </a:t>
            </a:r>
          </a:p>
          <a:p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   &lt; &gt; { </a:t>
            </a:r>
            <a:r>
              <a:rPr lang="en-GB" b="1" dirty="0" err="1">
                <a:solidFill>
                  <a:srgbClr val="C00000"/>
                </a:solidFill>
                <a:latin typeface="Menlo" panose="020B0609030804020204" pitchFamily="49" charset="0"/>
              </a:rPr>
              <a:t>props.children</a:t>
            </a:r>
            <a:r>
              <a:rPr lang="en-GB" b="1" dirty="0">
                <a:solidFill>
                  <a:srgbClr val="C00000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} &lt;/ &gt;</a:t>
            </a:r>
          </a:p>
          <a:p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 )</a:t>
            </a:r>
          </a:p>
          <a:p>
            <a:r>
              <a:rPr lang="en-GB" dirty="0"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5489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279" y="3402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embedding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30946"/>
            <a:ext cx="3538928" cy="2221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&lt;Parent&gt;</a:t>
            </a:r>
          </a:p>
          <a:p>
            <a:pPr marL="0" indent="0">
              <a:buNone/>
            </a:pPr>
            <a:r>
              <a:rPr lang="en-US" sz="3600" dirty="0"/>
              <a:t>	&lt;Child /&gt;</a:t>
            </a:r>
          </a:p>
          <a:p>
            <a:pPr marL="0" indent="0">
              <a:buNone/>
            </a:pPr>
            <a:r>
              <a:rPr lang="en-US" sz="3600" dirty="0"/>
              <a:t>&lt;/Parent&gt;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4586990"/>
            <a:ext cx="3568908" cy="1843790"/>
          </a:xfrm>
          <a:prstGeom prst="rect">
            <a:avLst/>
          </a:prstGeom>
          <a:solidFill>
            <a:schemeClr val="bg1"/>
          </a:solidFill>
          <a:ln w="25400" cmpd="dbl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chemeClr val="tx1"/>
                </a:solidFill>
              </a:rPr>
              <a:t>Parent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55492" y="5105399"/>
            <a:ext cx="2172325" cy="806971"/>
          </a:xfrm>
          <a:prstGeom prst="rect">
            <a:avLst/>
          </a:prstGeom>
          <a:solidFill>
            <a:schemeClr val="bg1"/>
          </a:solidFill>
          <a:ln w="25400" cmpd="dbl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chemeClr val="tx1"/>
                </a:solidFill>
              </a:rPr>
              <a:t>Child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91329" y="2310781"/>
            <a:ext cx="5501390" cy="1631216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Parent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= (props) =&gt; {</a:t>
            </a:r>
            <a:endParaRPr lang="el-GR" sz="20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 return (</a:t>
            </a:r>
          </a:p>
          <a:p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    &lt;div&gt; { </a:t>
            </a:r>
            <a:r>
              <a:rPr lang="en-US" sz="2000" b="1" dirty="0" err="1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props.children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} &lt;/div&gt;</a:t>
            </a:r>
          </a:p>
          <a:p>
            <a:pPr lvl="1"/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};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8279" y="1474494"/>
            <a:ext cx="103155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props (properties) are used to</a:t>
            </a:r>
            <a:r>
              <a:rPr lang="el-GR" sz="2800" dirty="0"/>
              <a:t> </a:t>
            </a:r>
            <a:r>
              <a:rPr lang="en-US" sz="2800" dirty="0"/>
              <a:t>contain a child component in its parent</a:t>
            </a:r>
          </a:p>
        </p:txBody>
      </p:sp>
      <p:sp>
        <p:nvSpPr>
          <p:cNvPr id="8" name="Line Callout 2 (Accent Bar) 7"/>
          <p:cNvSpPr/>
          <p:nvPr/>
        </p:nvSpPr>
        <p:spPr>
          <a:xfrm>
            <a:off x="8181866" y="4586990"/>
            <a:ext cx="3052013" cy="1485476"/>
          </a:xfrm>
          <a:prstGeom prst="accentCallout2">
            <a:avLst>
              <a:gd name="adj1" fmla="val 63140"/>
              <a:gd name="adj2" fmla="val -1263"/>
              <a:gd name="adj3" fmla="val 63168"/>
              <a:gd name="adj4" fmla="val -13520"/>
              <a:gd name="adj5" fmla="val -85757"/>
              <a:gd name="adj6" fmla="val -13719"/>
            </a:avLst>
          </a:prstGeom>
          <a:ln w="25400"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here we wrap any child element, like </a:t>
            </a:r>
            <a:r>
              <a:rPr lang="en-US" sz="2400" b="1"/>
              <a:t>the Child component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526899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4305"/>
          </a:xfrm>
        </p:spPr>
        <p:txBody>
          <a:bodyPr>
            <a:normAutofit fontScale="90000"/>
          </a:bodyPr>
          <a:lstStyle/>
          <a:p>
            <a:r>
              <a:rPr lang="en-US"/>
              <a:t>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019332"/>
            <a:ext cx="1039380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&lt;script type="text/babel" data-presets="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env,react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"&gt;    </a:t>
            </a:r>
          </a:p>
          <a:p>
            <a:r>
              <a:rPr lang="en-US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App 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() 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=&gt;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{        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(            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		&lt;div&gt;                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			&lt;Message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header=" Changes in Service " text="We just updated our privacy policy"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&gt;            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		&lt;/div&gt;        );    }        </a:t>
            </a:r>
          </a:p>
          <a:p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Message 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(props) 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=&gt;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{        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(            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		&lt;div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className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="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ui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message"&gt;                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			&lt;div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className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="header"&gt;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props.header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}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&lt;/div&gt;</a:t>
            </a:r>
          </a:p>
          <a:p>
            <a:pPr lvl="1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           &lt;p&gt;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{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props.text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}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&lt;/p&gt;            </a:t>
            </a:r>
          </a:p>
          <a:p>
            <a:pPr lvl="1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		&lt;/div&gt;        );    }        </a:t>
            </a:r>
          </a:p>
          <a:p>
            <a:pPr lvl="1"/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Renders the App component into a div with id 'root'    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ReactDOM.render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(&lt;App /&gt;,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document.querySelector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('#root'));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&lt;/script&gt;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&lt;!--The App component above will be rendered into this--&gt;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&lt;div id="root"&gt;&lt;/div&gt;</a:t>
            </a:r>
          </a:p>
        </p:txBody>
      </p:sp>
      <p:sp>
        <p:nvSpPr>
          <p:cNvPr id="6" name="TextBox 5"/>
          <p:cNvSpPr txBox="1"/>
          <p:nvPr/>
        </p:nvSpPr>
        <p:spPr>
          <a:xfrm flipH="1">
            <a:off x="4168014" y="365125"/>
            <a:ext cx="7494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modify components App and Message, make Message more generic</a:t>
            </a:r>
          </a:p>
        </p:txBody>
      </p:sp>
    </p:spTree>
    <p:extLst>
      <p:ext uri="{BB962C8B-B14F-4D97-AF65-F5344CB8AC3E}">
        <p14:creationId xmlns:p14="http://schemas.microsoft.com/office/powerpoint/2010/main" val="34881517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1EAF8-14D9-464F-8016-723DA0477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085" y="3429000"/>
            <a:ext cx="10515600" cy="1325563"/>
          </a:xfrm>
        </p:spPr>
        <p:txBody>
          <a:bodyPr/>
          <a:lstStyle/>
          <a:p>
            <a:r>
              <a:rPr lang="en-GB" dirty="0"/>
              <a:t>Class components</a:t>
            </a:r>
          </a:p>
        </p:txBody>
      </p:sp>
    </p:spTree>
    <p:extLst>
      <p:ext uri="{BB962C8B-B14F-4D97-AF65-F5344CB8AC3E}">
        <p14:creationId xmlns:p14="http://schemas.microsoft.com/office/powerpoint/2010/main" val="28850062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Class-based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08422"/>
            <a:ext cx="10515600" cy="391649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/>
              <a:t>if a component contains complex logic, needs to respond to user input, we may use a </a:t>
            </a:r>
            <a:r>
              <a:rPr lang="en-US" sz="3600" b="1" dirty="0"/>
              <a:t>class component </a:t>
            </a:r>
            <a:r>
              <a:rPr lang="en-US" sz="3600" dirty="0"/>
              <a:t>instead of a functional component</a:t>
            </a:r>
          </a:p>
        </p:txBody>
      </p:sp>
    </p:spTree>
    <p:extLst>
      <p:ext uri="{BB962C8B-B14F-4D97-AF65-F5344CB8AC3E}">
        <p14:creationId xmlns:p14="http://schemas.microsoft.com/office/powerpoint/2010/main" val="1036537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C95D6-5FE8-7745-9A2A-8DEB8B318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B88DF-48F4-4247-AA7F-A10B7DE95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33912"/>
          </a:xfrm>
        </p:spPr>
        <p:txBody>
          <a:bodyPr>
            <a:noAutofit/>
          </a:bodyPr>
          <a:lstStyle/>
          <a:p>
            <a:r>
              <a:rPr lang="en-GB" sz="2000" dirty="0"/>
              <a:t>The purpose of React is to show content (HTML) to the user and handle user interaction</a:t>
            </a:r>
          </a:p>
          <a:p>
            <a:r>
              <a:rPr lang="en-GB" sz="2000" dirty="0"/>
              <a:t>React code is made of entities called </a:t>
            </a:r>
            <a:r>
              <a:rPr lang="en-GB" sz="2000" b="1" dirty="0"/>
              <a:t>components</a:t>
            </a:r>
            <a:r>
              <a:rPr lang="en-GB" sz="2000" dirty="0"/>
              <a:t>. We pass values to components, called </a:t>
            </a:r>
            <a:r>
              <a:rPr lang="en-GB" sz="2000" b="1" dirty="0"/>
              <a:t>props</a:t>
            </a:r>
            <a:r>
              <a:rPr lang="en-GB" sz="2000" dirty="0"/>
              <a:t>.</a:t>
            </a:r>
          </a:p>
          <a:p>
            <a:r>
              <a:rPr lang="en-GB" sz="2000" dirty="0"/>
              <a:t>We can declare components through functions or classes.</a:t>
            </a:r>
          </a:p>
          <a:p>
            <a:pPr marL="914400" lvl="2" indent="0">
              <a:buNone/>
            </a:pPr>
            <a:r>
              <a:rPr lang="en-GB" b="1" dirty="0" err="1"/>
              <a:t>const</a:t>
            </a:r>
            <a:r>
              <a:rPr lang="en-GB" dirty="0"/>
              <a:t> Greeting = (props) =&gt; &lt;div&gt;Hello, {</a:t>
            </a:r>
            <a:r>
              <a:rPr lang="en-GB" dirty="0" err="1"/>
              <a:t>props.name</a:t>
            </a:r>
            <a:r>
              <a:rPr lang="en-GB" dirty="0"/>
              <a:t>}!&lt;</a:t>
            </a:r>
            <a:r>
              <a:rPr lang="en-GB" dirty="0">
                <a:effectLst/>
              </a:rPr>
              <a:t>/div&gt;;</a:t>
            </a:r>
            <a:endParaRPr lang="en-GB" dirty="0"/>
          </a:p>
          <a:p>
            <a:r>
              <a:rPr lang="en-GB" sz="2000" dirty="0"/>
              <a:t>class definition</a:t>
            </a:r>
          </a:p>
          <a:p>
            <a:pPr marL="914400" lvl="2" indent="0">
              <a:buNone/>
            </a:pPr>
            <a:r>
              <a:rPr lang="en-GB" b="1" dirty="0"/>
              <a:t>class</a:t>
            </a:r>
            <a:r>
              <a:rPr lang="en-GB" dirty="0"/>
              <a:t> </a:t>
            </a:r>
            <a:r>
              <a:rPr lang="en-GB" dirty="0" err="1"/>
              <a:t>ParentComponent</a:t>
            </a:r>
            <a:r>
              <a:rPr lang="en-GB" dirty="0"/>
              <a:t> </a:t>
            </a:r>
            <a:r>
              <a:rPr lang="en-GB" b="1" dirty="0"/>
              <a:t>extends</a:t>
            </a:r>
            <a:r>
              <a:rPr lang="en-GB" dirty="0"/>
              <a:t> </a:t>
            </a:r>
            <a:r>
              <a:rPr lang="en-GB" dirty="0" err="1"/>
              <a:t>React.Component</a:t>
            </a:r>
            <a:r>
              <a:rPr lang="en-GB" dirty="0"/>
              <a:t> { </a:t>
            </a:r>
          </a:p>
          <a:p>
            <a:pPr marL="914400" lvl="2" indent="0">
              <a:buNone/>
            </a:pPr>
            <a:r>
              <a:rPr lang="en-GB" dirty="0"/>
              <a:t>	state = { </a:t>
            </a:r>
            <a:r>
              <a:rPr lang="en-GB" dirty="0" err="1"/>
              <a:t>color</a:t>
            </a:r>
            <a:r>
              <a:rPr lang="en-GB" dirty="0"/>
              <a:t>: 'green' }; </a:t>
            </a:r>
          </a:p>
          <a:p>
            <a:pPr marL="914400" lvl="2" indent="0">
              <a:buNone/>
            </a:pPr>
            <a:r>
              <a:rPr lang="en-GB" dirty="0"/>
              <a:t>	render() { </a:t>
            </a:r>
          </a:p>
          <a:p>
            <a:pPr marL="914400" lvl="2" indent="0">
              <a:buNone/>
            </a:pPr>
            <a:r>
              <a:rPr lang="en-GB" b="1" dirty="0"/>
              <a:t>		return</a:t>
            </a:r>
            <a:r>
              <a:rPr lang="en-GB" dirty="0"/>
              <a:t> ( </a:t>
            </a:r>
          </a:p>
          <a:p>
            <a:pPr marL="914400" lvl="2" indent="0">
              <a:buNone/>
            </a:pPr>
            <a:r>
              <a:rPr lang="en-GB" dirty="0"/>
              <a:t>			&lt;</a:t>
            </a:r>
            <a:r>
              <a:rPr lang="en-GB" dirty="0" err="1"/>
              <a:t>ChildComponent</a:t>
            </a:r>
            <a:r>
              <a:rPr lang="en-GB" dirty="0"/>
              <a:t> </a:t>
            </a:r>
            <a:r>
              <a:rPr lang="en-GB" dirty="0" err="1"/>
              <a:t>color</a:t>
            </a:r>
            <a:r>
              <a:rPr lang="en-GB" dirty="0"/>
              <a:t>={</a:t>
            </a:r>
            <a:r>
              <a:rPr lang="en-GB" b="1" dirty="0" err="1"/>
              <a:t>this</a:t>
            </a:r>
            <a:r>
              <a:rPr lang="en-GB" dirty="0" err="1"/>
              <a:t>.state.color</a:t>
            </a:r>
            <a:r>
              <a:rPr lang="en-GB" dirty="0"/>
              <a:t>} /&gt; ); } } </a:t>
            </a:r>
          </a:p>
          <a:p>
            <a:r>
              <a:rPr lang="en-GB" sz="2000" dirty="0"/>
              <a:t>React uses JSX (JavaScript XML) to render components (syntax similar to HTML)</a:t>
            </a:r>
          </a:p>
          <a:p>
            <a:r>
              <a:rPr lang="en-GB" sz="2000" dirty="0"/>
              <a:t>React defines event handlers</a:t>
            </a:r>
          </a:p>
          <a:p>
            <a:r>
              <a:rPr lang="en-GB" sz="2000" dirty="0"/>
              <a:t>We use </a:t>
            </a:r>
            <a:r>
              <a:rPr lang="en-GB" sz="2000" b="1" dirty="0"/>
              <a:t>React</a:t>
            </a:r>
            <a:r>
              <a:rPr lang="en-GB" sz="2000" dirty="0"/>
              <a:t> and </a:t>
            </a:r>
            <a:r>
              <a:rPr lang="en-GB" sz="2000" b="1" dirty="0" err="1"/>
              <a:t>ReactDOM</a:t>
            </a:r>
            <a:r>
              <a:rPr lang="en-GB" sz="2000" b="1" dirty="0"/>
              <a:t> </a:t>
            </a:r>
            <a:r>
              <a:rPr lang="en-GB" sz="2000" dirty="0"/>
              <a:t>(to show components in DOM) libraries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6170398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5105"/>
            <a:ext cx="10515600" cy="13255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0668"/>
            <a:ext cx="9961605" cy="2023673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/>
              <a:t>Let us build a component that knows the location of the user and the time of the year to decide if it is cold (winter) or hot (summer)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3952406"/>
            <a:ext cx="10515600" cy="202367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4000" dirty="0"/>
              <a:t>for this we are going to use the html5 geolocation API and the Date().</a:t>
            </a:r>
            <a:r>
              <a:rPr lang="en-US" sz="4000" dirty="0" err="1"/>
              <a:t>getMonth</a:t>
            </a:r>
            <a:r>
              <a:rPr lang="en-US" sz="4000" dirty="0"/>
              <a:t>() function that returns the month as an integer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4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3300" dirty="0" err="1">
                <a:latin typeface="Consolas" charset="0"/>
                <a:ea typeface="Consolas" charset="0"/>
                <a:cs typeface="Consolas" charset="0"/>
              </a:rPr>
              <a:t>navigator.geolocation.</a:t>
            </a:r>
            <a:r>
              <a:rPr lang="en-US" sz="3300" b="1" dirty="0" err="1">
                <a:latin typeface="Consolas" charset="0"/>
                <a:ea typeface="Consolas" charset="0"/>
                <a:cs typeface="Consolas" charset="0"/>
              </a:rPr>
              <a:t>getCurrentPosition</a:t>
            </a:r>
            <a:r>
              <a:rPr lang="en-US" sz="3300" dirty="0">
                <a:latin typeface="Consolas" charset="0"/>
                <a:ea typeface="Consolas" charset="0"/>
                <a:cs typeface="Consolas" charset="0"/>
              </a:rPr>
              <a:t>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3300" dirty="0">
                <a:latin typeface="Consolas" charset="0"/>
                <a:ea typeface="Consolas" charset="0"/>
                <a:cs typeface="Consolas" charset="0"/>
              </a:rPr>
              <a:t>	position =&gt; </a:t>
            </a:r>
            <a:r>
              <a:rPr lang="en-US" sz="3300" dirty="0" err="1">
                <a:latin typeface="Consolas" charset="0"/>
                <a:ea typeface="Consolas" charset="0"/>
                <a:cs typeface="Consolas" charset="0"/>
              </a:rPr>
              <a:t>console.log</a:t>
            </a:r>
            <a:r>
              <a:rPr lang="en-US" sz="3300" dirty="0">
                <a:latin typeface="Consolas" charset="0"/>
                <a:ea typeface="Consolas" charset="0"/>
                <a:cs typeface="Consolas" charset="0"/>
              </a:rPr>
              <a:t>(position), </a:t>
            </a:r>
            <a:r>
              <a:rPr lang="en-US" sz="33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#callback if ok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3300" dirty="0">
                <a:latin typeface="Consolas" charset="0"/>
                <a:ea typeface="Consolas" charset="0"/>
                <a:cs typeface="Consolas" charset="0"/>
              </a:rPr>
              <a:t>	err =&gt; </a:t>
            </a:r>
            <a:r>
              <a:rPr lang="en-US" sz="3300" dirty="0" err="1">
                <a:latin typeface="Consolas" charset="0"/>
                <a:ea typeface="Consolas" charset="0"/>
                <a:cs typeface="Consolas" charset="0"/>
              </a:rPr>
              <a:t>console.log</a:t>
            </a:r>
            <a:r>
              <a:rPr lang="en-US" sz="3300" dirty="0">
                <a:latin typeface="Consolas" charset="0"/>
                <a:ea typeface="Consolas" charset="0"/>
                <a:cs typeface="Consolas" charset="0"/>
              </a:rPr>
              <a:t>(err) ); </a:t>
            </a:r>
            <a:r>
              <a:rPr lang="en-US" sz="33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#callback if error</a:t>
            </a:r>
          </a:p>
        </p:txBody>
      </p:sp>
    </p:spTree>
    <p:extLst>
      <p:ext uri="{BB962C8B-B14F-4D97-AF65-F5344CB8AC3E}">
        <p14:creationId xmlns:p14="http://schemas.microsoft.com/office/powerpoint/2010/main" val="41695625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49" y="43687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a class component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763249" y="2076645"/>
            <a:ext cx="7211518" cy="4247317"/>
          </a:xfrm>
          <a:prstGeom prst="rect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import React from </a:t>
            </a:r>
            <a:r>
              <a:rPr lang="en-US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'react'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import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ReactDOM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from </a:t>
            </a:r>
            <a:r>
              <a:rPr lang="en-US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'react-</a:t>
            </a:r>
            <a:r>
              <a:rPr lang="en-US" b="1" dirty="0" err="1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dom</a:t>
            </a:r>
            <a:r>
              <a:rPr lang="en-US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App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extends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React.component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{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render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 {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navigator.geolocation.getCurrentPosition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 (position)=&gt;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console.log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(position),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 (err)=&gt;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console.log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(err)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 );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b="1" dirty="0">
                <a:solidFill>
                  <a:srgbClr val="000080"/>
                </a:solidFill>
                <a:latin typeface="Consolas" charset="0"/>
                <a:ea typeface="Consolas" charset="0"/>
                <a:cs typeface="Consolas" charset="0"/>
              </a:rPr>
              <a:t>return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       &lt;div&gt; Latitude:  &lt;/div&gt;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       );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}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145904" y="3869000"/>
            <a:ext cx="356141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problem here is that the geolocation API returns data after the component has been rendered.</a:t>
            </a:r>
          </a:p>
          <a:p>
            <a:r>
              <a:rPr lang="en-US" sz="2000" dirty="0"/>
              <a:t>So we need </a:t>
            </a:r>
            <a:r>
              <a:rPr lang="en-US" sz="2000" b="1" dirty="0"/>
              <a:t>state </a:t>
            </a:r>
            <a:r>
              <a:rPr lang="en-US" sz="2000" dirty="0"/>
              <a:t>in order to synchronize the rendered component and data in the class</a:t>
            </a:r>
          </a:p>
        </p:txBody>
      </p:sp>
    </p:spTree>
    <p:extLst>
      <p:ext uri="{BB962C8B-B14F-4D97-AF65-F5344CB8AC3E}">
        <p14:creationId xmlns:p14="http://schemas.microsoft.com/office/powerpoint/2010/main" val="36597558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state</a:t>
            </a:r>
            <a:r>
              <a:rPr lang="en-US" sz="6000" dirty="0"/>
              <a:t> system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8820" y="2563318"/>
            <a:ext cx="124418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DO NOT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6099" y="2546774"/>
            <a:ext cx="124418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l-GR" b="1" dirty="0"/>
              <a:t> 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568191" y="5815567"/>
            <a:ext cx="3877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FF0000"/>
                </a:solidFill>
              </a:rPr>
              <a:t>this.setState</a:t>
            </a:r>
            <a:r>
              <a:rPr lang="en-US" sz="3200" dirty="0">
                <a:solidFill>
                  <a:srgbClr val="FF0000"/>
                </a:solidFill>
              </a:rPr>
              <a:t>({x: 100});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77" y="2501446"/>
            <a:ext cx="5472457" cy="404775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18277" y="5815567"/>
            <a:ext cx="5472457" cy="64701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462596" y="2563318"/>
            <a:ext cx="3068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FF0000"/>
                </a:solidFill>
              </a:rPr>
              <a:t>this.state</a:t>
            </a:r>
            <a:r>
              <a:rPr lang="en-US" sz="3200" dirty="0">
                <a:solidFill>
                  <a:srgbClr val="FF0000"/>
                </a:solidFill>
              </a:rPr>
              <a:t> = { x:0};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8277" y="1362989"/>
            <a:ext cx="100063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</a:rPr>
              <a:t>state</a:t>
            </a:r>
            <a:r>
              <a:rPr lang="en-US" sz="2400" dirty="0">
                <a:latin typeface="+mj-lt"/>
              </a:rPr>
              <a:t> is a component object that holds information that is expected to change, the state changes through use of </a:t>
            </a:r>
            <a:r>
              <a:rPr lang="en-US" sz="2400" b="1" dirty="0" err="1">
                <a:latin typeface="+mj-lt"/>
              </a:rPr>
              <a:t>setState</a:t>
            </a:r>
            <a:r>
              <a:rPr lang="en-US" sz="2400" b="1" dirty="0">
                <a:latin typeface="+mj-lt"/>
              </a:rPr>
              <a:t>(state-object),  </a:t>
            </a:r>
            <a:r>
              <a:rPr lang="en-US" sz="2400" dirty="0">
                <a:latin typeface="+mj-lt"/>
              </a:rPr>
              <a:t>as a result the component re-renders itself</a:t>
            </a:r>
            <a:r>
              <a:rPr lang="en-US" sz="2400" b="1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93642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199" y="1908012"/>
            <a:ext cx="1295194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class App extends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React.Component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{	</a:t>
            </a:r>
          </a:p>
          <a:p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constructor(</a:t>
            </a:r>
            <a:r>
              <a:rPr lang="en-US" sz="2000" b="1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props</a:t>
            </a: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{		</a:t>
            </a:r>
          </a:p>
          <a:p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	super(</a:t>
            </a:r>
            <a:r>
              <a:rPr lang="en-US" sz="20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props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);		</a:t>
            </a:r>
          </a:p>
          <a:p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2000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this.state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= {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lat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: null, long: null};</a:t>
            </a:r>
          </a:p>
          <a:p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window.navigator.geolocation.getCurrentPosition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						(position)=&gt;</a:t>
            </a:r>
            <a:r>
              <a:rPr lang="en-US" sz="2000" b="1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this.setState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({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lat:position.coords.latitude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}),				(err)=&gt;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console.log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(err) );	</a:t>
            </a:r>
          </a:p>
          <a:p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render() {</a:t>
            </a:r>
          </a:p>
          <a:p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	return(</a:t>
            </a:r>
          </a:p>
          <a:p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		&lt;div&gt; Latitude: {</a:t>
            </a:r>
            <a:r>
              <a:rPr lang="en-US" sz="2000" b="1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this.state</a:t>
            </a:r>
            <a:r>
              <a:rPr lang="en-US" sz="2000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.lat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}&lt;/div&gt;</a:t>
            </a:r>
          </a:p>
          <a:p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	);</a:t>
            </a:r>
          </a:p>
          <a:p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};</a:t>
            </a:r>
          </a:p>
        </p:txBody>
      </p:sp>
      <p:sp>
        <p:nvSpPr>
          <p:cNvPr id="5" name="Line Callout 2 (Accent Bar) 4"/>
          <p:cNvSpPr/>
          <p:nvPr/>
        </p:nvSpPr>
        <p:spPr>
          <a:xfrm>
            <a:off x="8513805" y="582449"/>
            <a:ext cx="3358404" cy="1965878"/>
          </a:xfrm>
          <a:prstGeom prst="accentCallout2">
            <a:avLst>
              <a:gd name="adj1" fmla="val 63140"/>
              <a:gd name="adj2" fmla="val -1263"/>
              <a:gd name="adj3" fmla="val 63168"/>
              <a:gd name="adj4" fmla="val -13520"/>
              <a:gd name="adj5" fmla="val 133441"/>
              <a:gd name="adj6" fmla="val -13570"/>
            </a:avLst>
          </a:prstGeom>
          <a:ln w="25400"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this runs asynchronously and in case of successful execution returns a callback that sets </a:t>
            </a:r>
            <a:r>
              <a:rPr lang="en-US" sz="2400" b="1"/>
              <a:t>the value of state</a:t>
            </a:r>
            <a:endParaRPr lang="en-US" sz="2400" dirty="0"/>
          </a:p>
        </p:txBody>
      </p:sp>
      <p:sp>
        <p:nvSpPr>
          <p:cNvPr id="6" name="Line Callout 2 (Accent Bar) 5"/>
          <p:cNvSpPr/>
          <p:nvPr/>
        </p:nvSpPr>
        <p:spPr>
          <a:xfrm>
            <a:off x="8271806" y="5111977"/>
            <a:ext cx="3780285" cy="1318803"/>
          </a:xfrm>
          <a:prstGeom prst="accentCallout2">
            <a:avLst>
              <a:gd name="adj1" fmla="val 63140"/>
              <a:gd name="adj2" fmla="val -1263"/>
              <a:gd name="adj3" fmla="val 63168"/>
              <a:gd name="adj4" fmla="val -36915"/>
              <a:gd name="adj5" fmla="val -6488"/>
              <a:gd name="adj6" fmla="val -36926"/>
            </a:avLst>
          </a:prstGeom>
          <a:ln w="25400"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render function is called again and again and displays the result of </a:t>
            </a:r>
            <a:r>
              <a:rPr lang="en-US" sz="2400" b="1" dirty="0" err="1"/>
              <a:t>setState</a:t>
            </a:r>
            <a:r>
              <a:rPr lang="en-US" sz="2400" b="1" dirty="0"/>
              <a:t>( )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2593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conditional rendering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2262999"/>
            <a:ext cx="1219200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render() {		</a:t>
            </a:r>
          </a:p>
          <a:p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	if (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this.state.lat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&amp;&amp; !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this.state.errorMessage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){						return &lt;div&gt;Latitude: {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this.state.lat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} &lt;/div&gt;;}		</a:t>
            </a:r>
          </a:p>
          <a:p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	if (!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this.state.lat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&amp;&amp;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this.state.errorMessage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){	</a:t>
            </a:r>
          </a:p>
          <a:p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		return &lt;div&gt;Error: {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this.state.errorMessage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} &lt;/div&gt;;}      		return (            </a:t>
            </a:r>
          </a:p>
          <a:p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		&lt;div&gt; Loading ... &lt;/div&gt; );	</a:t>
            </a:r>
          </a:p>
          <a:p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9539350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481" y="230448"/>
            <a:ext cx="5701802" cy="65491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79" y="121262"/>
            <a:ext cx="3778770" cy="2587937"/>
          </a:xfrm>
        </p:spPr>
        <p:txBody>
          <a:bodyPr/>
          <a:lstStyle/>
          <a:p>
            <a:r>
              <a:rPr lang="en-US" dirty="0"/>
              <a:t>Component lifecycle methods</a:t>
            </a:r>
          </a:p>
        </p:txBody>
      </p:sp>
      <p:sp>
        <p:nvSpPr>
          <p:cNvPr id="5" name="Rectangle 4"/>
          <p:cNvSpPr/>
          <p:nvPr/>
        </p:nvSpPr>
        <p:spPr>
          <a:xfrm>
            <a:off x="4719885" y="1602162"/>
            <a:ext cx="3929441" cy="80946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859187" y="1580634"/>
            <a:ext cx="30527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compulsory method: </a:t>
            </a:r>
            <a:r>
              <a:rPr lang="en-US" sz="2000" dirty="0">
                <a:solidFill>
                  <a:srgbClr val="C00000"/>
                </a:solidFill>
              </a:rPr>
              <a:t>it returns JSX that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dirty="0">
                <a:solidFill>
                  <a:srgbClr val="C00000"/>
                </a:solidFill>
              </a:rPr>
              <a:t>renders the component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59187" y="2943189"/>
            <a:ext cx="2938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this is </a:t>
            </a:r>
            <a:r>
              <a:rPr lang="en-US" sz="2000"/>
              <a:t>called after the </a:t>
            </a:r>
            <a:r>
              <a:rPr lang="en-US" sz="2000" dirty="0"/>
              <a:t>component is rendered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859187" y="4174477"/>
            <a:ext cx="2938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this is </a:t>
            </a:r>
            <a:r>
              <a:rPr lang="en-US" sz="2000"/>
              <a:t>called after the </a:t>
            </a:r>
            <a:r>
              <a:rPr lang="en-US" sz="2000" dirty="0"/>
              <a:t>component </a:t>
            </a:r>
            <a:r>
              <a:rPr lang="en-US" sz="2000"/>
              <a:t>is re-rendered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8859187" y="757123"/>
            <a:ext cx="293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one-time setup</a:t>
            </a:r>
          </a:p>
        </p:txBody>
      </p:sp>
    </p:spTree>
    <p:extLst>
      <p:ext uri="{BB962C8B-B14F-4D97-AF65-F5344CB8AC3E}">
        <p14:creationId xmlns:p14="http://schemas.microsoft.com/office/powerpoint/2010/main" val="42770800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4068"/>
          </a:xfrm>
        </p:spPr>
        <p:txBody>
          <a:bodyPr/>
          <a:lstStyle/>
          <a:p>
            <a:r>
              <a:rPr lang="en-US" dirty="0"/>
              <a:t>two </a:t>
            </a:r>
            <a:r>
              <a:rPr lang="en-US"/>
              <a:t>alternative ways to define state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662658" y="1391196"/>
            <a:ext cx="8620594" cy="286601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class App extends </a:t>
            </a:r>
            <a:r>
              <a:rPr lang="en-US" sz="3400" dirty="0" err="1">
                <a:latin typeface="Consolas" charset="0"/>
                <a:ea typeface="Consolas" charset="0"/>
                <a:cs typeface="Consolas" charset="0"/>
              </a:rPr>
              <a:t>React.Component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 {	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3400" b="1" dirty="0">
                <a:latin typeface="Consolas" charset="0"/>
                <a:ea typeface="Consolas" charset="0"/>
                <a:cs typeface="Consolas" charset="0"/>
              </a:rPr>
              <a:t>constructor(</a:t>
            </a:r>
            <a:r>
              <a:rPr lang="en-US" sz="3400" b="1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props</a:t>
            </a:r>
            <a:r>
              <a:rPr lang="en-US" sz="3400" b="1" dirty="0"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 {		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		super(</a:t>
            </a:r>
            <a:r>
              <a:rPr lang="en-US" sz="34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props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);		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3400" b="1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this.state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 = {</a:t>
            </a:r>
            <a:r>
              <a:rPr lang="en-US" sz="3400" dirty="0" err="1">
                <a:latin typeface="Consolas" charset="0"/>
                <a:ea typeface="Consolas" charset="0"/>
                <a:cs typeface="Consolas" charset="0"/>
              </a:rPr>
              <a:t>lat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: null, long: null};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3400" b="1" dirty="0">
                <a:latin typeface="Consolas" charset="0"/>
                <a:ea typeface="Consolas" charset="0"/>
                <a:cs typeface="Consolas" charset="0"/>
              </a:rPr>
              <a:t>render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(){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662658" y="4749441"/>
            <a:ext cx="7031636" cy="191874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class App extends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React.Component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{	</a:t>
            </a:r>
          </a:p>
          <a:p>
            <a:pPr marL="0" indent="0">
              <a:buFont typeface="Arial"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b="1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state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= {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lat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: null, long: null};</a:t>
            </a:r>
          </a:p>
          <a:p>
            <a:pPr marL="0" indent="0">
              <a:buFont typeface="Arial"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render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(){</a:t>
            </a:r>
          </a:p>
          <a:p>
            <a:pPr marL="0" indent="0">
              <a:buFont typeface="Arial"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 marL="0" indent="0">
              <a:buFont typeface="Arial"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77540" y="4585428"/>
            <a:ext cx="301302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Babel during </a:t>
            </a:r>
            <a:r>
              <a:rPr lang="en-US" sz="2800" dirty="0" err="1"/>
              <a:t>transplining</a:t>
            </a:r>
            <a:r>
              <a:rPr lang="en-US" sz="2800" dirty="0"/>
              <a:t> generates the constructor method of (a)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4557" y="1391196"/>
            <a:ext cx="6319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(a)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4557" y="4585428"/>
            <a:ext cx="6511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30155192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0429"/>
            <a:ext cx="9843075" cy="1325563"/>
          </a:xfrm>
        </p:spPr>
        <p:txBody>
          <a:bodyPr/>
          <a:lstStyle/>
          <a:p>
            <a:r>
              <a:rPr lang="en-US" dirty="0"/>
              <a:t>state can be passed on to children-components through props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2072433"/>
            <a:ext cx="8616461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import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SeasonDisplay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from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'./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SeasonDisplay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'</a:t>
            </a:r>
          </a:p>
          <a:p>
            <a:r>
              <a:rPr lang="mr-IN" dirty="0">
                <a:latin typeface="Consolas" charset="0"/>
                <a:ea typeface="Consolas" charset="0"/>
                <a:cs typeface="Consolas" charset="0"/>
              </a:rPr>
              <a:t>…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define App component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render() {		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	if 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this.state.lat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&amp;&amp; !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this.state.errorMessage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){				return &lt;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SeasonDisplay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lat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{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this.state.lat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} /&gt;		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	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4633785"/>
            <a:ext cx="8616461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import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React </a:t>
            </a:r>
            <a:r>
              <a: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from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'react';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SeasonDisplay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(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props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 =&gt; {    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	return (      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		&lt;div&gt; The latitude is ... {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props.lat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} &lt;/div&gt;    );  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r>
              <a: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export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default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SeasonDisplay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;</a:t>
            </a:r>
          </a:p>
        </p:txBody>
      </p:sp>
      <p:sp>
        <p:nvSpPr>
          <p:cNvPr id="7" name="Rectangle 6"/>
          <p:cNvSpPr/>
          <p:nvPr/>
        </p:nvSpPr>
        <p:spPr>
          <a:xfrm>
            <a:off x="7837227" y="4765391"/>
            <a:ext cx="28440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file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SeasonDisplay.js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850325" y="2134160"/>
            <a:ext cx="183095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file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index.js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6447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0364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1217727"/>
            <a:ext cx="98785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In order to determine </a:t>
            </a:r>
            <a:r>
              <a:rPr lang="en-US" sz="2800" dirty="0"/>
              <a:t>if it is cold (winter) or warm (summer), we need the month of the year and the latitude to decide if we are in the southern or northern hemisphere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200" y="5058144"/>
            <a:ext cx="83687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Consolas" charset="0"/>
                <a:ea typeface="Consolas" charset="0"/>
                <a:cs typeface="Consolas" charset="0"/>
              </a:rPr>
              <a:t>Date().</a:t>
            </a:r>
            <a:r>
              <a:rPr lang="en-US" sz="2400" dirty="0" err="1">
                <a:solidFill>
                  <a:srgbClr val="002060"/>
                </a:solidFill>
                <a:latin typeface="Consolas" charset="0"/>
                <a:ea typeface="Consolas" charset="0"/>
                <a:cs typeface="Consolas" charset="0"/>
              </a:rPr>
              <a:t>getMonth</a:t>
            </a:r>
            <a:r>
              <a:rPr lang="en-US" sz="2400" dirty="0">
                <a:solidFill>
                  <a:srgbClr val="002060"/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/>
              <a:t>returns the current month (zero indexed)</a:t>
            </a:r>
          </a:p>
        </p:txBody>
      </p:sp>
      <p:sp>
        <p:nvSpPr>
          <p:cNvPr id="9" name="Rectangle 8"/>
          <p:cNvSpPr/>
          <p:nvPr/>
        </p:nvSpPr>
        <p:spPr>
          <a:xfrm>
            <a:off x="838200" y="5664252"/>
            <a:ext cx="107755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2060"/>
                </a:solidFill>
                <a:latin typeface="Consolas" charset="0"/>
                <a:ea typeface="Consolas" charset="0"/>
                <a:cs typeface="Consolas" charset="0"/>
              </a:rPr>
              <a:t>window.navigator.geolocation.getCurrentPosition</a:t>
            </a:r>
            <a:r>
              <a:rPr lang="en-US" sz="2400" dirty="0">
                <a:solidFill>
                  <a:srgbClr val="002060"/>
                </a:solidFill>
                <a:latin typeface="Consolas" charset="0"/>
                <a:ea typeface="Consolas" charset="0"/>
                <a:cs typeface="Consolas" charset="0"/>
              </a:rPr>
              <a:t>(callback)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ea typeface="Consolas" charset="0"/>
                <a:cs typeface="Consolas" charset="0"/>
              </a:rPr>
              <a:t>returns a position object with latitude as one of its attributes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90007"/>
            <a:ext cx="5798458" cy="228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3328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26" y="288739"/>
            <a:ext cx="10858144" cy="1325563"/>
          </a:xfrm>
        </p:spPr>
        <p:txBody>
          <a:bodyPr>
            <a:noAutofit/>
          </a:bodyPr>
          <a:lstStyle/>
          <a:p>
            <a:r>
              <a:rPr lang="en-US" sz="3600" dirty="0"/>
              <a:t>Geographical Coordinates : latitude, longitude in decimal degrees</a:t>
            </a:r>
            <a:r>
              <a:rPr lang="el-GR" sz="3600" dirty="0"/>
              <a:t>: </a:t>
            </a:r>
            <a:r>
              <a:rPr lang="en-US" sz="3600" dirty="0" err="1"/>
              <a:t>ddec</a:t>
            </a:r>
            <a:r>
              <a:rPr lang="en-US" sz="3600" dirty="0"/>
              <a:t> to DMS (degrees, minutes, seconds)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927" y="1769856"/>
            <a:ext cx="5738998" cy="1977081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Latitude</a:t>
            </a:r>
            <a:r>
              <a:rPr lang="en-US" dirty="0"/>
              <a:t>: +/-90 : positive values North hemisphere, negative values: South hemisphere</a:t>
            </a:r>
          </a:p>
        </p:txBody>
      </p:sp>
      <p:sp>
        <p:nvSpPr>
          <p:cNvPr id="4" name="Rectangle 3"/>
          <p:cNvSpPr/>
          <p:nvPr/>
        </p:nvSpPr>
        <p:spPr>
          <a:xfrm>
            <a:off x="504567" y="6267064"/>
            <a:ext cx="4633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en.wikipedia.org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/wiki/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Decimal_degrees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8926" y="3892431"/>
            <a:ext cx="5738999" cy="1977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b="1" dirty="0" err="1"/>
              <a:t>Longtitude</a:t>
            </a:r>
            <a:r>
              <a:rPr lang="en-US" dirty="0"/>
              <a:t>: +/-180 : positive values are east of Prime Meridian, negative values are west of prime Meridian</a:t>
            </a:r>
          </a:p>
        </p:txBody>
      </p:sp>
      <p:sp>
        <p:nvSpPr>
          <p:cNvPr id="9" name="Rectangle 8"/>
          <p:cNvSpPr/>
          <p:nvPr/>
        </p:nvSpPr>
        <p:spPr>
          <a:xfrm>
            <a:off x="504567" y="5742178"/>
            <a:ext cx="3747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ww.fcc.gov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/media/radio/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dms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-decimal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392" y="2372978"/>
            <a:ext cx="3851528" cy="274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059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34B31-5DC4-A94E-8BCF-9646B9696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 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EC172-E25E-A34C-B75A-08D5D8EE1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Node JS</a:t>
            </a:r>
          </a:p>
          <a:p>
            <a:r>
              <a:rPr lang="en-GB" dirty="0"/>
              <a:t>create-react-app</a:t>
            </a:r>
          </a:p>
          <a:p>
            <a:pPr marL="0" indent="0">
              <a:buNone/>
            </a:pPr>
            <a:r>
              <a:rPr lang="en-GB" sz="3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npm</a:t>
            </a:r>
            <a:r>
              <a:rPr lang="en-GB" sz="3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install –g create-react-app</a:t>
            </a:r>
          </a:p>
          <a:p>
            <a:pPr marL="0" indent="0">
              <a:buNone/>
            </a:pPr>
            <a:r>
              <a:rPr lang="en-GB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npx</a:t>
            </a:r>
            <a:r>
              <a:rPr lang="en-GB" sz="3200" dirty="0">
                <a:latin typeface="Consolas" panose="020B0609020204030204" pitchFamily="49" charset="0"/>
                <a:cs typeface="Consolas" panose="020B0609020204030204" pitchFamily="49" charset="0"/>
              </a:rPr>
              <a:t> create-react-app </a:t>
            </a:r>
            <a:r>
              <a:rPr lang="en-GB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lang="en-GB" sz="3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endParaRPr lang="en-GB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/>
              <a:t>to </a:t>
            </a:r>
            <a:r>
              <a:rPr lang="en-GB" dirty="0" err="1"/>
              <a:t>unistatll</a:t>
            </a:r>
            <a:r>
              <a:rPr lang="en-GB" dirty="0"/>
              <a:t> …</a:t>
            </a:r>
          </a:p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npm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unistall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–g create-react-app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rm –rf 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/local/bin/create-react-app</a:t>
            </a:r>
          </a:p>
          <a:p>
            <a:pPr marL="0" indent="0">
              <a:buNone/>
            </a:pPr>
            <a:endParaRPr lang="en-GB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A57E80-BB79-6D41-BB88-4058DE159051}"/>
              </a:ext>
            </a:extLst>
          </p:cNvPr>
          <p:cNvSpPr txBox="1"/>
          <p:nvPr/>
        </p:nvSpPr>
        <p:spPr>
          <a:xfrm>
            <a:off x="4256315" y="1825625"/>
            <a:ext cx="1609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>
                    <a:lumMod val="75000"/>
                  </a:schemeClr>
                </a:solidFill>
              </a:rPr>
              <a:t>-g : globally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FE28824-FCD5-CD45-A597-F263CD7B85D1}"/>
              </a:ext>
            </a:extLst>
          </p:cNvPr>
          <p:cNvCxnSpPr>
            <a:cxnSpLocks/>
          </p:cNvCxnSpPr>
          <p:nvPr/>
        </p:nvCxnSpPr>
        <p:spPr>
          <a:xfrm flipH="1">
            <a:off x="4097263" y="2422227"/>
            <a:ext cx="318104" cy="418944"/>
          </a:xfrm>
          <a:prstGeom prst="straightConnector1">
            <a:avLst/>
          </a:prstGeom>
          <a:ln w="31750" cmpd="sng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17280E3-8F85-F940-AA5E-329EF4C9B237}"/>
              </a:ext>
            </a:extLst>
          </p:cNvPr>
          <p:cNvSpPr txBox="1"/>
          <p:nvPr/>
        </p:nvSpPr>
        <p:spPr>
          <a:xfrm>
            <a:off x="8224207" y="2841171"/>
            <a:ext cx="3439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>
                    <a:lumMod val="75000"/>
                  </a:schemeClr>
                </a:solidFill>
              </a:rPr>
              <a:t>installing create-react-app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243BF5-90CC-4B49-8C79-4EA8D638F2D3}"/>
              </a:ext>
            </a:extLst>
          </p:cNvPr>
          <p:cNvSpPr txBox="1"/>
          <p:nvPr/>
        </p:nvSpPr>
        <p:spPr>
          <a:xfrm>
            <a:off x="8033658" y="3539629"/>
            <a:ext cx="39405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2">
                    <a:lumMod val="75000"/>
                  </a:schemeClr>
                </a:solidFill>
              </a:rPr>
              <a:t>running create-react-app to create </a:t>
            </a:r>
            <a:r>
              <a:rPr lang="en-GB" sz="2400" dirty="0" err="1">
                <a:solidFill>
                  <a:schemeClr val="accent2">
                    <a:lumMod val="75000"/>
                  </a:schemeClr>
                </a:solidFill>
              </a:rPr>
              <a:t>myapp</a:t>
            </a:r>
            <a:endParaRPr lang="en-GB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8860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9405"/>
          </a:xfrm>
        </p:spPr>
        <p:txBody>
          <a:bodyPr/>
          <a:lstStyle/>
          <a:p>
            <a:r>
              <a:rPr lang="en-US" dirty="0"/>
              <a:t>convert from DD to DMS and from DMS to 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4923"/>
            <a:ext cx="10515600" cy="40438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+mj-lt"/>
              </a:rPr>
              <a:t>(a) Decimal degrees (DD) to Degrees, minutes, seconds (DMS)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One degree (°) is equal to 60 minutes (') and equal to 3600 seconds ("): 1° = 60' = 3600"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The integer degrees (d) are equal to the integer part of the decimal degrees (</a:t>
            </a:r>
            <a:r>
              <a:rPr lang="en-US" sz="2000" dirty="0" err="1">
                <a:latin typeface="+mj-lt"/>
              </a:rPr>
              <a:t>dd</a:t>
            </a:r>
            <a:r>
              <a:rPr lang="en-US" sz="2000" dirty="0">
                <a:latin typeface="+mj-lt"/>
              </a:rPr>
              <a:t>): </a:t>
            </a:r>
            <a:r>
              <a:rPr lang="en-US" sz="2000" b="1" dirty="0">
                <a:latin typeface="+mj-lt"/>
              </a:rPr>
              <a:t>d = integer(</a:t>
            </a:r>
            <a:r>
              <a:rPr lang="en-US" sz="2000" b="1" dirty="0" err="1">
                <a:latin typeface="+mj-lt"/>
              </a:rPr>
              <a:t>dd</a:t>
            </a:r>
            <a:r>
              <a:rPr lang="en-US" sz="2000" b="1" dirty="0">
                <a:latin typeface="+mj-lt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The minutes (m) are equal to the integer part of the decimal degrees (</a:t>
            </a:r>
            <a:r>
              <a:rPr lang="en-US" sz="2000" dirty="0" err="1">
                <a:latin typeface="+mj-lt"/>
              </a:rPr>
              <a:t>dd</a:t>
            </a:r>
            <a:r>
              <a:rPr lang="en-US" sz="2000" dirty="0">
                <a:latin typeface="+mj-lt"/>
              </a:rPr>
              <a:t>) minus integer degrees (d) times 60: </a:t>
            </a:r>
            <a:r>
              <a:rPr lang="en-US" sz="2000" b="1" dirty="0">
                <a:latin typeface="+mj-lt"/>
              </a:rPr>
              <a:t>m = integer((</a:t>
            </a:r>
            <a:r>
              <a:rPr lang="en-US" sz="2000" b="1" dirty="0" err="1">
                <a:latin typeface="+mj-lt"/>
              </a:rPr>
              <a:t>dd</a:t>
            </a:r>
            <a:r>
              <a:rPr lang="en-US" sz="2000" b="1" dirty="0">
                <a:latin typeface="+mj-lt"/>
              </a:rPr>
              <a:t> - d) × 60)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The seconds (s) are equal to the decimal degrees (</a:t>
            </a:r>
            <a:r>
              <a:rPr lang="en-US" sz="2000" dirty="0" err="1">
                <a:latin typeface="+mj-lt"/>
              </a:rPr>
              <a:t>dd</a:t>
            </a:r>
            <a:r>
              <a:rPr lang="en-US" sz="2000" dirty="0">
                <a:latin typeface="+mj-lt"/>
              </a:rPr>
              <a:t>) minus integer degrees (d) minus minutes (m) divided by 60 times 3600: </a:t>
            </a:r>
            <a:r>
              <a:rPr lang="en-US" sz="2000" b="1" dirty="0">
                <a:latin typeface="+mj-lt"/>
              </a:rPr>
              <a:t>s = (</a:t>
            </a:r>
            <a:r>
              <a:rPr lang="en-US" sz="2000" b="1" dirty="0" err="1">
                <a:latin typeface="+mj-lt"/>
              </a:rPr>
              <a:t>dd</a:t>
            </a:r>
            <a:r>
              <a:rPr lang="en-US" sz="2000" b="1" dirty="0">
                <a:latin typeface="+mj-lt"/>
              </a:rPr>
              <a:t> - d - m/60) × 3600</a:t>
            </a:r>
          </a:p>
          <a:p>
            <a:pPr marL="0" indent="0">
              <a:buNone/>
            </a:pPr>
            <a:endParaRPr lang="en-US" sz="2000" dirty="0">
              <a:latin typeface="+mj-lt"/>
            </a:endParaRPr>
          </a:p>
          <a:p>
            <a:pPr marL="457200" indent="-457200">
              <a:buAutoNum type="alphaLcParenBoth"/>
            </a:pPr>
            <a:r>
              <a:rPr lang="en-US" sz="2400" dirty="0">
                <a:latin typeface="+mj-lt"/>
              </a:rPr>
              <a:t>Degrees, minutes, seconds (DMS) </a:t>
            </a:r>
            <a:r>
              <a:rPr lang="en-US" sz="2400" dirty="0"/>
              <a:t>to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/>
              <a:t>Decimal degrees (DD) </a:t>
            </a:r>
          </a:p>
          <a:p>
            <a:pPr marL="0" indent="0">
              <a:buNone/>
            </a:pPr>
            <a:r>
              <a:rPr lang="mr-IN" sz="2400" dirty="0" err="1"/>
              <a:t>dd</a:t>
            </a:r>
            <a:r>
              <a:rPr lang="mr-IN" sz="2400" dirty="0"/>
              <a:t> = </a:t>
            </a:r>
            <a:r>
              <a:rPr lang="mr-IN" sz="2400" dirty="0" err="1"/>
              <a:t>d</a:t>
            </a:r>
            <a:r>
              <a:rPr lang="mr-IN" sz="2400" dirty="0"/>
              <a:t> + </a:t>
            </a:r>
            <a:r>
              <a:rPr lang="mr-IN" sz="2400" dirty="0" err="1"/>
              <a:t>m</a:t>
            </a:r>
            <a:r>
              <a:rPr lang="mr-IN" sz="2400" dirty="0"/>
              <a:t>/60 + </a:t>
            </a:r>
            <a:r>
              <a:rPr lang="mr-IN" sz="2400" dirty="0" err="1"/>
              <a:t>s</a:t>
            </a:r>
            <a:r>
              <a:rPr lang="mr-IN" sz="2400" dirty="0"/>
              <a:t>/3600</a:t>
            </a:r>
          </a:p>
          <a:p>
            <a:pPr marL="457200" indent="-457200">
              <a:buAutoNum type="alphaLcParenBoth"/>
            </a:pP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5782962"/>
            <a:ext cx="11141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example:   DMS =  </a:t>
            </a:r>
            <a:r>
              <a:rPr lang="it-IT" sz="20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38°17'10.2"N 21°47'13.0"E  </a:t>
            </a:r>
            <a:r>
              <a:rPr lang="it-IT" sz="20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  <a:sym typeface="Wingdings"/>
              </a:rPr>
              <a:t></a:t>
            </a:r>
            <a:r>
              <a:rPr lang="it-IT" sz="20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DD  =   38.286159, 21.786945</a:t>
            </a:r>
            <a:endParaRPr lang="en-US" sz="2000" dirty="0">
              <a:solidFill>
                <a:srgbClr val="0070C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6373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8702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2108"/>
            <a:ext cx="10515600" cy="1186248"/>
          </a:xfrm>
        </p:spPr>
        <p:txBody>
          <a:bodyPr/>
          <a:lstStyle/>
          <a:p>
            <a:r>
              <a:rPr lang="en-US" dirty="0"/>
              <a:t>application logic in a function (e.g. </a:t>
            </a:r>
            <a:r>
              <a:rPr lang="en-US" b="1" dirty="0" err="1"/>
              <a:t>getSeason</a:t>
            </a:r>
            <a:r>
              <a:rPr lang="en-US" dirty="0"/>
              <a:t>)</a:t>
            </a:r>
          </a:p>
          <a:p>
            <a:r>
              <a:rPr lang="en-US" dirty="0"/>
              <a:t>configuration object. (e.g. </a:t>
            </a:r>
            <a:r>
              <a:rPr lang="en-US" b="1" dirty="0" err="1"/>
              <a:t>seasonConfig</a:t>
            </a:r>
            <a:r>
              <a:rPr lang="en-US" dirty="0"/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2298356"/>
            <a:ext cx="1114785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// configuration object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seasonConfig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{  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	summer: {    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		text: "it is summer, it is warm",    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iconName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: 'sun'  },  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	winter: {    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		text: "is is winter, it is cold",    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iconName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: 'snowflake'  }};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function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getSeason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lat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month) {  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// determine the season from month {0-11} and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lat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{-90, +90} 	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	if ((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lat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&gt; 0 &amp;&amp; (month &gt; 2 &amp;&amp; month &lt; 9)) || //northern hemisphere summer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	     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lat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&lt;= 0 &amp;&amp; (month &gt;= 9 || month &lt; 3))) { // southern hemisphere summer        			return "summer";      }  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	else {    return "winter";    }  }</a:t>
            </a:r>
          </a:p>
        </p:txBody>
      </p:sp>
    </p:spTree>
    <p:extLst>
      <p:ext uri="{BB962C8B-B14F-4D97-AF65-F5344CB8AC3E}">
        <p14:creationId xmlns:p14="http://schemas.microsoft.com/office/powerpoint/2010/main" val="39371902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721" y="282336"/>
            <a:ext cx="10515600" cy="860560"/>
          </a:xfrm>
        </p:spPr>
        <p:txBody>
          <a:bodyPr/>
          <a:lstStyle/>
          <a:p>
            <a:r>
              <a:rPr lang="en-US" dirty="0"/>
              <a:t>adding a </a:t>
            </a:r>
            <a:r>
              <a:rPr lang="en-US" b="1" dirty="0"/>
              <a:t>.</a:t>
            </a:r>
            <a:r>
              <a:rPr lang="en-US" b="1" dirty="0" err="1"/>
              <a:t>css</a:t>
            </a:r>
            <a:r>
              <a:rPr lang="en-US" b="1" dirty="0"/>
              <a:t> </a:t>
            </a:r>
            <a:r>
              <a:rPr lang="en-US" dirty="0"/>
              <a:t>file to a component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420721" y="2567819"/>
            <a:ext cx="7877783" cy="369331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import './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SeasonDisplay.css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'</a:t>
            </a:r>
          </a:p>
          <a:p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SeasonDisplay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(props) =&gt; {  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month = new Date().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getMonth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();  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season =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getSeason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props.lat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month);  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{text,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iconName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} =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seasonConfig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[season]; 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return (    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&lt;div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className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{`season-display ${season}` }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&gt;       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&lt;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className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{`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icon-left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icon huge ${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iconName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}`} /&gt;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&lt;div&gt;{text} &lt;/div&gt;      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&lt;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className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{`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icon-right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icon huge ${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iconName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}`} /&gt;    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&lt;/div&gt;    );  }</a:t>
            </a:r>
          </a:p>
        </p:txBody>
      </p:sp>
      <p:sp>
        <p:nvSpPr>
          <p:cNvPr id="4" name="Rectangle 3"/>
          <p:cNvSpPr/>
          <p:nvPr/>
        </p:nvSpPr>
        <p:spPr>
          <a:xfrm>
            <a:off x="7881026" y="1225686"/>
            <a:ext cx="4492558" cy="48013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.icon-left {	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	position: absolute;	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	top: 20px;	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	left: 20px;}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.icon-right {	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	position: absolute;	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	bottom: 20px;	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	right: 20px;}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.season-display {	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	display: flex;	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	justify-content: center;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	align-items: center;	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	height: 100vh;}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.winter {	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	background-color: blue;}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.summer {	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	background-color: orange;}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21" y="1142896"/>
            <a:ext cx="1416605" cy="12688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590" y="1146411"/>
            <a:ext cx="1379424" cy="124116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767571" y="1037046"/>
            <a:ext cx="233749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b="1">
                <a:latin typeface="Consolas" charset="0"/>
                <a:ea typeface="Consolas" charset="0"/>
                <a:cs typeface="Consolas" charset="0"/>
              </a:rPr>
              <a:t>SeasonDisplay.css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75851" y="2383153"/>
            <a:ext cx="221086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b="1">
                <a:latin typeface="Consolas" charset="0"/>
                <a:ea typeface="Consolas" charset="0"/>
                <a:cs typeface="Consolas" charset="0"/>
              </a:rPr>
              <a:t>SeasonDisplay.js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6625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7866" y="365125"/>
            <a:ext cx="6088705" cy="9578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Make all necessary changes so that the timer works ok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690688"/>
            <a:ext cx="10395857" cy="489364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class </a:t>
            </a:r>
            <a:r>
              <a:rPr lang="en-US" sz="2400" dirty="0">
                <a:solidFill>
                  <a:srgbClr val="002060"/>
                </a:solidFill>
              </a:rPr>
              <a:t>Clock</a:t>
            </a:r>
            <a:r>
              <a:rPr lang="en-US" sz="2400" dirty="0"/>
              <a:t> extends </a:t>
            </a:r>
            <a:r>
              <a:rPr lang="en-US" sz="2400" dirty="0" err="1"/>
              <a:t>React.Component</a:t>
            </a:r>
            <a:r>
              <a:rPr lang="en-US" sz="2400" dirty="0"/>
              <a:t> {       </a:t>
            </a:r>
          </a:p>
          <a:p>
            <a:r>
              <a:rPr lang="en-US" sz="2400" dirty="0"/>
              <a:t>	 </a:t>
            </a:r>
            <a:r>
              <a:rPr lang="en-US" sz="2400" dirty="0" err="1">
                <a:solidFill>
                  <a:srgbClr val="002060"/>
                </a:solidFill>
              </a:rPr>
              <a:t>componentDidMount</a:t>
            </a:r>
            <a:r>
              <a:rPr lang="en-US" sz="2400" dirty="0"/>
              <a:t>() {            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setInterval</a:t>
            </a:r>
            <a:r>
              <a:rPr lang="en-US" sz="2400" dirty="0"/>
              <a:t>(() =&gt; {                </a:t>
            </a:r>
          </a:p>
          <a:p>
            <a:r>
              <a:rPr lang="en-US" sz="2400" dirty="0"/>
              <a:t>			</a:t>
            </a:r>
            <a:r>
              <a:rPr lang="en-US" sz="2400" dirty="0" err="1"/>
              <a:t>this.time</a:t>
            </a:r>
            <a:r>
              <a:rPr lang="en-US" sz="2400" dirty="0"/>
              <a:t> = new Date().</a:t>
            </a:r>
            <a:r>
              <a:rPr lang="en-US" sz="2400" dirty="0" err="1"/>
              <a:t>toLocaleTimeString</a:t>
            </a:r>
            <a:r>
              <a:rPr lang="en-US" sz="2400" dirty="0"/>
              <a:t>()   </a:t>
            </a:r>
          </a:p>
          <a:p>
            <a:r>
              <a:rPr lang="en-US" sz="2400" dirty="0"/>
              <a:t>		 },   1000)       </a:t>
            </a:r>
          </a:p>
          <a:p>
            <a:r>
              <a:rPr lang="en-US" sz="2400" dirty="0"/>
              <a:t>	 }               </a:t>
            </a:r>
          </a:p>
          <a:p>
            <a:r>
              <a:rPr lang="en-US" sz="2400" dirty="0"/>
              <a:t>	 </a:t>
            </a:r>
            <a:r>
              <a:rPr lang="en-US" sz="2400" dirty="0">
                <a:solidFill>
                  <a:srgbClr val="002060"/>
                </a:solidFill>
              </a:rPr>
              <a:t>render</a:t>
            </a:r>
            <a:r>
              <a:rPr lang="en-US" sz="2400" dirty="0"/>
              <a:t>() {            </a:t>
            </a:r>
          </a:p>
          <a:p>
            <a:r>
              <a:rPr lang="en-US" sz="2400" dirty="0"/>
              <a:t>		return (               </a:t>
            </a:r>
          </a:p>
          <a:p>
            <a:r>
              <a:rPr lang="en-US" sz="2400" dirty="0"/>
              <a:t>			 &lt;div </a:t>
            </a:r>
            <a:r>
              <a:rPr lang="en-US" sz="2400" dirty="0" err="1"/>
              <a:t>className</a:t>
            </a:r>
            <a:r>
              <a:rPr lang="en-US" sz="2400" dirty="0"/>
              <a:t>="time"&gt;                    </a:t>
            </a:r>
          </a:p>
          <a:p>
            <a:r>
              <a:rPr lang="en-US" sz="2400" dirty="0"/>
              <a:t>				The time is: {</a:t>
            </a:r>
            <a:r>
              <a:rPr lang="en-US" sz="2400" dirty="0" err="1"/>
              <a:t>this.time</a:t>
            </a:r>
            <a:r>
              <a:rPr lang="en-US" sz="2400" dirty="0"/>
              <a:t>}                </a:t>
            </a:r>
          </a:p>
          <a:p>
            <a:r>
              <a:rPr lang="en-US" sz="2400" dirty="0"/>
              <a:t>			&lt;/div&gt;            );        </a:t>
            </a:r>
          </a:p>
          <a:p>
            <a:r>
              <a:rPr lang="en-US" sz="2400" dirty="0"/>
              <a:t>	}    </a:t>
            </a:r>
          </a:p>
          <a:p>
            <a:r>
              <a:rPr lang="en-US" sz="2400" dirty="0"/>
              <a:t>}    </a:t>
            </a:r>
          </a:p>
        </p:txBody>
      </p:sp>
    </p:spTree>
    <p:extLst>
      <p:ext uri="{BB962C8B-B14F-4D97-AF65-F5344CB8AC3E}">
        <p14:creationId xmlns:p14="http://schemas.microsoft.com/office/powerpoint/2010/main" val="9193231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523361" y="860261"/>
            <a:ext cx="7444902" cy="535531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&lt;!DOCTYPE </a:t>
            </a:r>
            <a:r>
              <a:rPr lang="en-US" b="1" dirty="0">
                <a:solidFill>
                  <a:srgbClr val="0000FF"/>
                </a:solidFill>
              </a:rPr>
              <a:t>html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b="1" dirty="0">
                <a:solidFill>
                  <a:srgbClr val="000080"/>
                </a:solidFill>
              </a:rPr>
              <a:t>html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b="1" dirty="0">
                <a:solidFill>
                  <a:srgbClr val="000080"/>
                </a:solidFill>
              </a:rPr>
              <a:t>head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b="1" dirty="0">
                <a:solidFill>
                  <a:srgbClr val="000080"/>
                </a:solidFill>
              </a:rPr>
              <a:t>style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p { font-family: Arial;</a:t>
            </a:r>
            <a:br>
              <a:rPr lang="en-US" dirty="0"/>
            </a:br>
            <a:r>
              <a:rPr lang="en-US" dirty="0"/>
              <a:t>            font-size: 40px;}</a:t>
            </a:r>
            <a:br>
              <a:rPr lang="en-US" dirty="0"/>
            </a:br>
            <a:r>
              <a:rPr lang="en-US" dirty="0"/>
              <a:t>    &lt;/</a:t>
            </a:r>
            <a:r>
              <a:rPr lang="en-US" b="1" dirty="0">
                <a:solidFill>
                  <a:srgbClr val="000080"/>
                </a:solidFill>
              </a:rPr>
              <a:t>style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b="1" dirty="0">
                <a:solidFill>
                  <a:srgbClr val="000080"/>
                </a:solidFill>
              </a:rPr>
              <a:t>head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b="1" dirty="0">
                <a:solidFill>
                  <a:srgbClr val="000080"/>
                </a:solidFill>
              </a:rPr>
              <a:t>body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b="1" dirty="0">
                <a:solidFill>
                  <a:srgbClr val="000080"/>
                </a:solidFill>
              </a:rPr>
              <a:t>p </a:t>
            </a:r>
            <a:r>
              <a:rPr lang="en-US" b="1" dirty="0">
                <a:solidFill>
                  <a:srgbClr val="0000FF"/>
                </a:solidFill>
              </a:rPr>
              <a:t>id=</a:t>
            </a:r>
            <a:r>
              <a:rPr lang="en-US" b="1" dirty="0">
                <a:solidFill>
                  <a:srgbClr val="008000"/>
                </a:solidFill>
              </a:rPr>
              <a:t>"demo"</a:t>
            </a:r>
            <a:r>
              <a:rPr lang="en-US" dirty="0"/>
              <a:t>&gt;&lt;/</a:t>
            </a:r>
            <a:r>
              <a:rPr lang="en-US" b="1" dirty="0">
                <a:solidFill>
                  <a:srgbClr val="000080"/>
                </a:solidFill>
              </a:rPr>
              <a:t>p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b="1" dirty="0">
                <a:solidFill>
                  <a:srgbClr val="000080"/>
                </a:solidFill>
              </a:rPr>
              <a:t>script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 err="1"/>
              <a:t>setInterval</a:t>
            </a:r>
            <a:r>
              <a:rPr lang="en-US" dirty="0"/>
              <a:t>(</a:t>
            </a:r>
            <a:r>
              <a:rPr lang="en-US" dirty="0" err="1"/>
              <a:t>myTimer</a:t>
            </a:r>
            <a:r>
              <a:rPr lang="en-US" dirty="0"/>
              <a:t>, 1000);</a:t>
            </a:r>
            <a:br>
              <a:rPr lang="en-US" dirty="0"/>
            </a:br>
            <a:r>
              <a:rPr lang="en-US" b="1" dirty="0"/>
              <a:t>function</a:t>
            </a:r>
            <a:r>
              <a:rPr lang="en-US" dirty="0"/>
              <a:t> </a:t>
            </a:r>
            <a:r>
              <a:rPr lang="en-US" dirty="0" err="1"/>
              <a:t>myTimer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const</a:t>
            </a:r>
            <a:r>
              <a:rPr lang="en-US" dirty="0"/>
              <a:t> d = new Date();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 = </a:t>
            </a:r>
            <a:r>
              <a:rPr lang="en-US" dirty="0" err="1"/>
              <a:t>d.toLocaleTimeString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&lt;/</a:t>
            </a:r>
            <a:r>
              <a:rPr lang="en-US" b="1" dirty="0">
                <a:solidFill>
                  <a:srgbClr val="000080"/>
                </a:solidFill>
              </a:rPr>
              <a:t>script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b="1" dirty="0">
                <a:solidFill>
                  <a:srgbClr val="000080"/>
                </a:solidFill>
              </a:rPr>
              <a:t>body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b="1" dirty="0">
                <a:solidFill>
                  <a:srgbClr val="000080"/>
                </a:solidFill>
              </a:rPr>
              <a:t>html</a:t>
            </a:r>
            <a:r>
              <a:rPr lang="en-US" dirty="0"/>
              <a:t>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8844063" y="1379065"/>
            <a:ext cx="2799945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cs-CZ" sz="3600">
                <a:solidFill>
                  <a:srgbClr val="000000"/>
                </a:solidFill>
                <a:latin typeface="Arial" charset="0"/>
              </a:rPr>
              <a:t>23:49:36</a:t>
            </a:r>
          </a:p>
          <a:p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992" y="379639"/>
            <a:ext cx="3383604" cy="2572628"/>
          </a:xfrm>
        </p:spPr>
        <p:txBody>
          <a:bodyPr/>
          <a:lstStyle/>
          <a:p>
            <a:r>
              <a:rPr lang="en-US" dirty="0"/>
              <a:t>a digital clock in JavaScript</a:t>
            </a:r>
          </a:p>
        </p:txBody>
      </p:sp>
      <p:sp>
        <p:nvSpPr>
          <p:cNvPr id="8" name="Rectangle 7"/>
          <p:cNvSpPr/>
          <p:nvPr/>
        </p:nvSpPr>
        <p:spPr>
          <a:xfrm>
            <a:off x="619327" y="2618304"/>
            <a:ext cx="38213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setInterval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func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, t);</a:t>
            </a:r>
            <a:br>
              <a:rPr lang="en-US" sz="2400" dirty="0"/>
            </a:br>
            <a:r>
              <a:rPr lang="en-US" sz="2400" dirty="0"/>
              <a:t>repeats the </a:t>
            </a:r>
            <a:r>
              <a:rPr lang="en-US" sz="2400" dirty="0" err="1"/>
              <a:t>func</a:t>
            </a:r>
            <a:r>
              <a:rPr lang="en-US" sz="2400" dirty="0"/>
              <a:t> every</a:t>
            </a:r>
          </a:p>
          <a:p>
            <a:r>
              <a:rPr lang="en-US" sz="2400" dirty="0"/>
              <a:t>t </a:t>
            </a:r>
            <a:r>
              <a:rPr lang="en-US" sz="2400" dirty="0" err="1"/>
              <a:t>msec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11098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9322" y="300308"/>
            <a:ext cx="10515600" cy="1325563"/>
          </a:xfrm>
        </p:spPr>
        <p:txBody>
          <a:bodyPr/>
          <a:lstStyle/>
          <a:p>
            <a:r>
              <a:rPr lang="en-US"/>
              <a:t>exercise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6217" y="484170"/>
            <a:ext cx="6088705" cy="95783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Make all necessary changes so that the timer works ok</a:t>
            </a:r>
          </a:p>
        </p:txBody>
      </p:sp>
      <p:sp>
        <p:nvSpPr>
          <p:cNvPr id="4" name="Rectangle 3"/>
          <p:cNvSpPr/>
          <p:nvPr/>
        </p:nvSpPr>
        <p:spPr>
          <a:xfrm>
            <a:off x="1019322" y="1625869"/>
            <a:ext cx="10144125" cy="5078313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import React from 'react';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import './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Clock.css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'</a:t>
            </a:r>
          </a:p>
          <a:p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dirty="0">
                <a:solidFill>
                  <a:srgbClr val="002060"/>
                </a:solidFill>
                <a:latin typeface="Consolas" charset="0"/>
                <a:ea typeface="Consolas" charset="0"/>
                <a:cs typeface="Consolas" charset="0"/>
              </a:rPr>
              <a:t>Clock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extends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React.Component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{      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>
                <a:solidFill>
                  <a:srgbClr val="002060"/>
                </a:solidFill>
                <a:latin typeface="Consolas" charset="0"/>
                <a:ea typeface="Consolas" charset="0"/>
                <a:cs typeface="Consolas" charset="0"/>
              </a:rPr>
              <a:t>constructor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(props){		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super(props);		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this.state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{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time:null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};	}   	 </a:t>
            </a:r>
          </a:p>
          <a:p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onsolas" charset="0"/>
                <a:ea typeface="Consolas" charset="0"/>
                <a:cs typeface="Consolas" charset="0"/>
              </a:rPr>
              <a:t>componentDidMount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 {            		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setInterval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(() =&gt; {                			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this.setState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 {time: new Date().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toLocaleTimeString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()})},   1000);    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};	 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>
                <a:solidFill>
                  <a:srgbClr val="002060"/>
                </a:solidFill>
                <a:latin typeface="Consolas" charset="0"/>
                <a:ea typeface="Consolas" charset="0"/>
                <a:cs typeface="Consolas" charset="0"/>
              </a:rPr>
              <a:t>render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 {            	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return (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&lt;div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className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="time"&gt; The time is: {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this.state.time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}&lt;/div&gt;            );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}    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export default Clock;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86822" y="1890405"/>
            <a:ext cx="3848100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main change is that we need to introduce state. We then include as callback in the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setInterval</a:t>
            </a:r>
            <a:r>
              <a:rPr lang="en-US" dirty="0"/>
              <a:t> function the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setState</a:t>
            </a:r>
            <a:r>
              <a:rPr lang="en-US" dirty="0"/>
              <a:t> call that updates the state, then we pass the </a:t>
            </a:r>
            <a:r>
              <a:rPr lang="en-US" dirty="0" err="1"/>
              <a:t>this.state</a:t>
            </a:r>
            <a:r>
              <a:rPr lang="en-US" dirty="0"/>
              <a:t> value to the JSX</a:t>
            </a:r>
          </a:p>
        </p:txBody>
      </p:sp>
    </p:spTree>
    <p:extLst>
      <p:ext uri="{BB962C8B-B14F-4D97-AF65-F5344CB8AC3E}">
        <p14:creationId xmlns:p14="http://schemas.microsoft.com/office/powerpoint/2010/main" val="37160707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user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6891" y="695578"/>
            <a:ext cx="3096909" cy="66465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project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pictures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891" y="1580959"/>
            <a:ext cx="3711643" cy="26420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170225" y="2331854"/>
            <a:ext cx="1487024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SearchBar</a:t>
            </a:r>
            <a:r>
              <a:rPr lang="en-US" sz="2000" dirty="0"/>
              <a:t> component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190691" y="3277432"/>
            <a:ext cx="1466558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ImageList</a:t>
            </a:r>
            <a:r>
              <a:rPr lang="en-US" sz="2000" dirty="0"/>
              <a:t> component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56891" y="1360234"/>
            <a:ext cx="3911103" cy="3170099"/>
          </a:xfrm>
          <a:prstGeom prst="rect">
            <a:avLst/>
          </a:prstGeom>
          <a:solidFill>
            <a:schemeClr val="accent4">
              <a:lumMod val="20000"/>
              <a:lumOff val="80000"/>
              <a:alpha val="4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App</a:t>
            </a:r>
          </a:p>
          <a:p>
            <a:r>
              <a:rPr lang="en-US" sz="2000" dirty="0"/>
              <a:t>component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35" y="2211731"/>
            <a:ext cx="6626425" cy="21822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38200" y="1544899"/>
            <a:ext cx="5854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let us build a </a:t>
            </a:r>
            <a:r>
              <a:rPr lang="en-US" sz="2800" b="1" dirty="0" err="1"/>
              <a:t>searchBar</a:t>
            </a:r>
            <a:r>
              <a:rPr lang="en-US" sz="2800" dirty="0"/>
              <a:t> component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1595" y="5980056"/>
            <a:ext cx="6643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&lt;input type="text"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onChange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 {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this.onInputChange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}/&gt;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48335" y="483434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onInputChange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(event) {		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console.log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event.target.value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);	}</a:t>
            </a:r>
          </a:p>
        </p:txBody>
      </p:sp>
    </p:spTree>
    <p:extLst>
      <p:ext uri="{BB962C8B-B14F-4D97-AF65-F5344CB8AC3E}">
        <p14:creationId xmlns:p14="http://schemas.microsoft.com/office/powerpoint/2010/main" val="10016677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577" y="482690"/>
            <a:ext cx="10818222" cy="941161"/>
          </a:xfrm>
        </p:spPr>
        <p:txBody>
          <a:bodyPr/>
          <a:lstStyle/>
          <a:p>
            <a:r>
              <a:rPr lang="en-US" dirty="0"/>
              <a:t>invoking a callback in a child</a:t>
            </a:r>
          </a:p>
        </p:txBody>
      </p:sp>
      <p:sp>
        <p:nvSpPr>
          <p:cNvPr id="4" name="Rectangle 3"/>
          <p:cNvSpPr/>
          <p:nvPr/>
        </p:nvSpPr>
        <p:spPr>
          <a:xfrm>
            <a:off x="535577" y="1541416"/>
            <a:ext cx="10818222" cy="2272938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App</a:t>
            </a:r>
          </a:p>
          <a:p>
            <a:r>
              <a:rPr lang="en-US" sz="2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onSearchSubmit</a:t>
            </a:r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(term){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console.log</a:t>
            </a:r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("app", term);	}	</a:t>
            </a:r>
          </a:p>
          <a:p>
            <a:endParaRPr lang="en-US" sz="24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2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SearchBar</a:t>
            </a:r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onSearchSubmit</a:t>
            </a:r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= {</a:t>
            </a:r>
            <a:r>
              <a:rPr lang="en-US" sz="2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this.onSearchSubmit</a:t>
            </a:r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}/&gt; 				</a:t>
            </a:r>
          </a:p>
        </p:txBody>
      </p:sp>
      <p:sp>
        <p:nvSpPr>
          <p:cNvPr id="7" name="Rectangle 6"/>
          <p:cNvSpPr/>
          <p:nvPr/>
        </p:nvSpPr>
        <p:spPr>
          <a:xfrm>
            <a:off x="535577" y="3931919"/>
            <a:ext cx="10818222" cy="263692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600" dirty="0" err="1">
                <a:solidFill>
                  <a:schemeClr val="tx1"/>
                </a:solidFill>
              </a:rPr>
              <a:t>SearchBar</a:t>
            </a:r>
            <a:endParaRPr lang="en-US" sz="3200" dirty="0">
              <a:solidFill>
                <a:schemeClr val="tx1"/>
              </a:solidFill>
            </a:endParaRPr>
          </a:p>
          <a:p>
            <a:r>
              <a:rPr lang="en-US" sz="2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onFormSubmit</a:t>
            </a:r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(event) {		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event.preventDefault</a:t>
            </a:r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();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not to refresh on submit	</a:t>
            </a:r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this.props.</a:t>
            </a:r>
            <a:r>
              <a:rPr lang="en-US" sz="2400" b="1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onSearchSubmit</a:t>
            </a:r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this.state.term</a:t>
            </a:r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);	}</a:t>
            </a:r>
          </a:p>
          <a:p>
            <a:endParaRPr lang="en-US" sz="2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&lt;form </a:t>
            </a:r>
            <a:r>
              <a:rPr lang="en-US" sz="2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onSubmit</a:t>
            </a:r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={(e) =&gt; {</a:t>
            </a:r>
            <a:r>
              <a:rPr lang="en-US" sz="2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this.onFormSubmit</a:t>
            </a:r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(e)}}&gt;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arrow function for callbacks to address the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this problem</a:t>
            </a:r>
          </a:p>
        </p:txBody>
      </p:sp>
      <p:sp>
        <p:nvSpPr>
          <p:cNvPr id="8" name="Rectangle 7"/>
          <p:cNvSpPr/>
          <p:nvPr/>
        </p:nvSpPr>
        <p:spPr>
          <a:xfrm>
            <a:off x="9187541" y="267213"/>
            <a:ext cx="2638697" cy="198171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App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440088" y="1101573"/>
            <a:ext cx="2133602" cy="1023258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SearchBar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671266" y="2482104"/>
            <a:ext cx="530081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pass a callback as prop  to </a:t>
            </a:r>
            <a:r>
              <a:rPr lang="en-US" sz="2800">
                <a:solidFill>
                  <a:schemeClr val="accent2">
                    <a:lumMod val="50000"/>
                  </a:schemeClr>
                </a:solidFill>
              </a:rPr>
              <a:t>the child</a:t>
            </a:r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17075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an ajax request to an API (</a:t>
            </a:r>
            <a:r>
              <a:rPr lang="en-US" dirty="0" err="1"/>
              <a:t>api.unsplash.com</a:t>
            </a:r>
            <a:r>
              <a:rPr lang="en-US" dirty="0"/>
              <a:t>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91" y="1690688"/>
            <a:ext cx="9070128" cy="3233004"/>
          </a:xfrm>
        </p:spPr>
      </p:pic>
      <p:sp>
        <p:nvSpPr>
          <p:cNvPr id="5" name="TextBox 4"/>
          <p:cNvSpPr txBox="1"/>
          <p:nvPr/>
        </p:nvSpPr>
        <p:spPr>
          <a:xfrm>
            <a:off x="1037491" y="5033575"/>
            <a:ext cx="98627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two different approaches: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b="1" dirty="0" err="1"/>
              <a:t>axios</a:t>
            </a:r>
            <a:r>
              <a:rPr lang="en-US" sz="3200" dirty="0"/>
              <a:t> package       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npm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installl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3200" dirty="0">
                <a:solidFill>
                  <a:schemeClr val="accent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–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save 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axios</a:t>
            </a:r>
            <a:endParaRPr lang="en-US" sz="3200" dirty="0">
              <a:solidFill>
                <a:schemeClr val="accent1">
                  <a:lumMod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3200" b="1" dirty="0"/>
              <a:t>fetch</a:t>
            </a:r>
            <a:r>
              <a:rPr lang="en-US" sz="3200" dirty="0"/>
              <a:t> (function built into modern browsers)</a:t>
            </a:r>
          </a:p>
        </p:txBody>
      </p:sp>
    </p:spTree>
    <p:extLst>
      <p:ext uri="{BB962C8B-B14F-4D97-AF65-F5344CB8AC3E}">
        <p14:creationId xmlns:p14="http://schemas.microsoft.com/office/powerpoint/2010/main" val="257333646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0220"/>
          </a:xfrm>
        </p:spPr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GET request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5345"/>
            <a:ext cx="10515600" cy="3716609"/>
          </a:xfrm>
          <a:ln>
            <a:solidFill>
              <a:schemeClr val="accent1"/>
            </a:solidFill>
          </a:ln>
        </p:spPr>
        <p:txBody>
          <a:bodyPr>
            <a:normAutofit fontScale="92500" lnSpcReduction="1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class App extends </a:t>
            </a:r>
            <a:r>
              <a:rPr lang="en-US" dirty="0" err="1"/>
              <a:t>React.Component</a:t>
            </a:r>
            <a:r>
              <a:rPr lang="en-US" dirty="0"/>
              <a:t> {	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 </a:t>
            </a:r>
            <a:r>
              <a:rPr lang="en-US" dirty="0" err="1"/>
              <a:t>onSearchSubmit</a:t>
            </a:r>
            <a:r>
              <a:rPr lang="en-US" dirty="0"/>
              <a:t>(term){		</a:t>
            </a:r>
            <a:r>
              <a:rPr lang="en-US" dirty="0" err="1"/>
              <a:t>axios.get</a:t>
            </a:r>
            <a:r>
              <a:rPr lang="en-US" dirty="0"/>
              <a:t>('https://</a:t>
            </a:r>
            <a:r>
              <a:rPr lang="en-US" dirty="0" err="1"/>
              <a:t>api.unsplash.com</a:t>
            </a:r>
            <a:r>
              <a:rPr lang="en-US" dirty="0"/>
              <a:t>/search/photos', {			      	    </a:t>
            </a:r>
            <a:r>
              <a:rPr lang="en-US" dirty="0" err="1">
                <a:solidFill>
                  <a:srgbClr val="002060"/>
                </a:solidFill>
              </a:rPr>
              <a:t>params</a:t>
            </a:r>
            <a:r>
              <a:rPr lang="en-US" dirty="0"/>
              <a:t>:  { query: term },			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    </a:t>
            </a:r>
            <a:r>
              <a:rPr lang="en-US" dirty="0">
                <a:solidFill>
                  <a:srgbClr val="002060"/>
                </a:solidFill>
              </a:rPr>
              <a:t>headers</a:t>
            </a:r>
            <a:r>
              <a:rPr lang="en-US" dirty="0"/>
              <a:t>: {				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		Authorization: 'Client-ID b9d6bb97fecc94c4</a:t>
            </a:r>
            <a:r>
              <a:rPr lang="mr-IN" dirty="0"/>
              <a:t>…</a:t>
            </a:r>
            <a:r>
              <a:rPr lang="en-US" dirty="0"/>
              <a:t>'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		}		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 }).</a:t>
            </a:r>
            <a:r>
              <a:rPr lang="en-US" b="1" dirty="0"/>
              <a:t>then</a:t>
            </a:r>
            <a:r>
              <a:rPr lang="en-US" dirty="0"/>
              <a:t>( (response) =&gt; {   </a:t>
            </a:r>
            <a:r>
              <a:rPr lang="en-US" dirty="0">
                <a:solidFill>
                  <a:srgbClr val="C00000"/>
                </a:solidFill>
              </a:rPr>
              <a:t>// promise based syntax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	</a:t>
            </a:r>
            <a:r>
              <a:rPr lang="en-US" dirty="0" err="1"/>
              <a:t>console.log</a:t>
            </a:r>
            <a:r>
              <a:rPr lang="en-US" dirty="0"/>
              <a:t>(</a:t>
            </a:r>
            <a:r>
              <a:rPr lang="en-US" dirty="0" err="1"/>
              <a:t>response.data.results</a:t>
            </a:r>
            <a:r>
              <a:rPr lang="en-US" dirty="0"/>
              <a:t>);	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 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5239469"/>
            <a:ext cx="3716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alternatively  </a:t>
            </a:r>
            <a:r>
              <a:rPr lang="en-US" sz="2400" dirty="0" err="1">
                <a:solidFill>
                  <a:srgbClr val="C00000"/>
                </a:solidFill>
              </a:rPr>
              <a:t>async</a:t>
            </a:r>
            <a:r>
              <a:rPr lang="en-US" sz="2400" dirty="0">
                <a:solidFill>
                  <a:srgbClr val="C00000"/>
                </a:solidFill>
              </a:rPr>
              <a:t> syntax </a:t>
            </a:r>
            <a:r>
              <a:rPr lang="mr-IN" sz="2400" dirty="0">
                <a:solidFill>
                  <a:srgbClr val="C00000"/>
                </a:solidFill>
              </a:rPr>
              <a:t>…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5759008"/>
            <a:ext cx="10515600" cy="8309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	</a:t>
            </a:r>
            <a:r>
              <a:rPr lang="en-US" sz="2400" b="1" dirty="0" err="1"/>
              <a:t>async</a:t>
            </a:r>
            <a:r>
              <a:rPr lang="en-US" sz="2400" dirty="0"/>
              <a:t> </a:t>
            </a:r>
            <a:r>
              <a:rPr lang="en-US" sz="2400" dirty="0" err="1"/>
              <a:t>onSearchSubmit</a:t>
            </a:r>
            <a:r>
              <a:rPr lang="en-US" sz="2400" dirty="0"/>
              <a:t>(term) {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const</a:t>
            </a:r>
            <a:r>
              <a:rPr lang="en-US" sz="2400" dirty="0"/>
              <a:t> response = </a:t>
            </a:r>
            <a:r>
              <a:rPr lang="en-US" sz="2400" b="1" dirty="0"/>
              <a:t>await</a:t>
            </a:r>
            <a:r>
              <a:rPr lang="en-US" sz="2400" dirty="0"/>
              <a:t> </a:t>
            </a:r>
            <a:r>
              <a:rPr lang="en-US" sz="2400" dirty="0" err="1"/>
              <a:t>axios.get</a:t>
            </a:r>
            <a:r>
              <a:rPr lang="en-US" sz="2400" dirty="0"/>
              <a:t>( </a:t>
            </a:r>
            <a:r>
              <a:rPr lang="mr-IN" sz="2400" dirty="0"/>
              <a:t>…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52369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AED8F-3353-3B48-BE88-A11161B10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installing and creating an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2ED57-F19E-D643-8948-9B2A6EC91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3854"/>
            <a:ext cx="1110544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npx</a:t>
            </a:r>
            <a:r>
              <a:rPr lang="en-GB" sz="3200" dirty="0">
                <a:latin typeface="Consolas" panose="020B0609020204030204" pitchFamily="49" charset="0"/>
                <a:cs typeface="Consolas" panose="020B0609020204030204" pitchFamily="49" charset="0"/>
              </a:rPr>
              <a:t> --ignore-existing create-react-app </a:t>
            </a:r>
            <a:r>
              <a:rPr lang="en-GB" sz="3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lang="en-GB" sz="3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dirty="0"/>
              <a:t>………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Installing packages. This might take a couple of minutes.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Installing react, react-</a:t>
            </a:r>
            <a:r>
              <a:rPr lang="en-GB" sz="2400" dirty="0" err="1">
                <a:solidFill>
                  <a:schemeClr val="bg1">
                    <a:lumMod val="65000"/>
                  </a:schemeClr>
                </a:solidFill>
                <a:latin typeface="+mj-lt"/>
              </a:rPr>
              <a:t>dom</a:t>
            </a:r>
            <a:r>
              <a:rPr lang="en-GB" sz="24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, and react-scripts...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added </a:t>
            </a:r>
            <a:r>
              <a:rPr lang="en-GB" sz="2400" dirty="0">
                <a:solidFill>
                  <a:srgbClr val="C00000"/>
                </a:solidFill>
                <a:latin typeface="+mj-lt"/>
              </a:rPr>
              <a:t>1810</a:t>
            </a:r>
            <a:r>
              <a:rPr lang="en-GB" sz="24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r>
              <a:rPr lang="en-GB" sz="2400" dirty="0">
                <a:solidFill>
                  <a:srgbClr val="C00000"/>
                </a:solidFill>
                <a:latin typeface="+mj-lt"/>
              </a:rPr>
              <a:t>packages</a:t>
            </a:r>
            <a:r>
              <a:rPr lang="en-GB" sz="24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 from 770 contributors and audited 931495 packages in 165.644s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found 0 vulnerabilities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988102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array.map</a:t>
            </a:r>
            <a:r>
              <a:rPr lang="en-US" dirty="0"/>
              <a:t>(function)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03585"/>
            <a:ext cx="10515600" cy="387337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const</a:t>
            </a:r>
            <a:r>
              <a:rPr lang="en-US" dirty="0"/>
              <a:t> images = </a:t>
            </a:r>
            <a:r>
              <a:rPr lang="en-US" dirty="0" err="1"/>
              <a:t>this.props.images.map</a:t>
            </a:r>
            <a:r>
              <a:rPr lang="en-US" dirty="0"/>
              <a:t>((</a:t>
            </a:r>
            <a:r>
              <a:rPr lang="en-US" dirty="0" err="1"/>
              <a:t>i</a:t>
            </a:r>
            <a:r>
              <a:rPr lang="en-US" dirty="0"/>
              <a:t>) =&gt; {			</a:t>
            </a:r>
          </a:p>
          <a:p>
            <a:pPr marL="0" indent="0">
              <a:buNone/>
            </a:pPr>
            <a:r>
              <a:rPr lang="en-US" dirty="0"/>
              <a:t>	return &lt;</a:t>
            </a:r>
            <a:r>
              <a:rPr lang="en-US" dirty="0" err="1"/>
              <a:t>img</a:t>
            </a:r>
            <a:r>
              <a:rPr lang="en-US" dirty="0"/>
              <a:t> key={</a:t>
            </a:r>
            <a:r>
              <a:rPr lang="en-US" dirty="0" err="1"/>
              <a:t>i.id</a:t>
            </a:r>
            <a:r>
              <a:rPr lang="en-US" dirty="0"/>
              <a:t>} alt={</a:t>
            </a:r>
            <a:r>
              <a:rPr lang="en-US" dirty="0" err="1"/>
              <a:t>i.description</a:t>
            </a:r>
            <a:r>
              <a:rPr lang="en-US" dirty="0"/>
              <a:t>} </a:t>
            </a:r>
            <a:r>
              <a:rPr lang="en-US" dirty="0" err="1"/>
              <a:t>src</a:t>
            </a:r>
            <a:r>
              <a:rPr lang="en-US" dirty="0"/>
              <a:t>={</a:t>
            </a:r>
            <a:r>
              <a:rPr lang="en-US" dirty="0" err="1"/>
              <a:t>i.urls.small</a:t>
            </a:r>
            <a:r>
              <a:rPr lang="en-US" dirty="0"/>
              <a:t>} /&gt; 		}); 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4545747"/>
            <a:ext cx="9313985" cy="163121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index.js:1452 Warning: Each child in an array or iterator should have a unique "key" </a:t>
            </a:r>
            <a:r>
              <a:rPr lang="en-US" sz="2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prop.Check</a:t>
            </a:r>
            <a:r>
              <a:rPr lang="en-US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the render method of `Images`. See https://</a:t>
            </a:r>
            <a:r>
              <a:rPr lang="en-US" sz="2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fb.me</a:t>
            </a:r>
            <a:r>
              <a:rPr lang="en-US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/react-warning-keys for more information.    in </a:t>
            </a:r>
            <a:r>
              <a:rPr lang="en-US" sz="2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img</a:t>
            </a:r>
            <a:r>
              <a:rPr lang="en-US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(at Images.js:8)    in Images (at App.js:30)    in div (at App.js:28)    in App (at </a:t>
            </a:r>
            <a:r>
              <a:rPr lang="en-US" sz="2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src</a:t>
            </a:r>
            <a:r>
              <a:rPr lang="en-US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/index.js:6)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0" y="550852"/>
            <a:ext cx="48291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how to extract images from the API call results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202723" y="3341077"/>
            <a:ext cx="316523" cy="1204670"/>
          </a:xfrm>
          <a:prstGeom prst="straightConnector1">
            <a:avLst/>
          </a:prstGeom>
          <a:ln w="31750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86233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38200" y="2760749"/>
            <a:ext cx="10407722" cy="224676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.image-list {	</a:t>
            </a:r>
          </a:p>
          <a:p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display: grid;	</a:t>
            </a:r>
          </a:p>
          <a:p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grid-row-gap: 10px;	</a:t>
            </a:r>
          </a:p>
          <a:p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grid-column-gap: 10px;	</a:t>
            </a:r>
          </a:p>
          <a:p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grid-template-columns: repeat(auto-fill,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minmax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(250px, 1fr));}</a:t>
            </a:r>
          </a:p>
          <a:p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.image-list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img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{	</a:t>
            </a:r>
          </a:p>
          <a:p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width: 250px;}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display:grid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198"/>
          <a:stretch/>
        </p:blipFill>
        <p:spPr>
          <a:xfrm>
            <a:off x="4289077" y="415286"/>
            <a:ext cx="1806923" cy="1878184"/>
          </a:xfrm>
        </p:spPr>
      </p:pic>
      <p:sp>
        <p:nvSpPr>
          <p:cNvPr id="6" name="Rectangle 5"/>
          <p:cNvSpPr/>
          <p:nvPr/>
        </p:nvSpPr>
        <p:spPr>
          <a:xfrm>
            <a:off x="838200" y="5334052"/>
            <a:ext cx="10407722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import './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Images.css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'</a:t>
            </a:r>
          </a:p>
          <a:p>
            <a:r>
              <a:rPr lang="mr-IN" dirty="0">
                <a:latin typeface="Consolas" charset="0"/>
                <a:ea typeface="Consolas" charset="0"/>
                <a:cs typeface="Consolas" charset="0"/>
              </a:rPr>
              <a:t>…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return (&lt;div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className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="image-list" &gt; {images} &lt;/div&gt;);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877" y="774164"/>
            <a:ext cx="5042045" cy="183304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3801742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the DOM with </a:t>
            </a:r>
            <a:r>
              <a:rPr lang="en-US" b="1" dirty="0"/>
              <a:t>refs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4777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refs</a:t>
            </a:r>
            <a:r>
              <a:rPr lang="en-US" dirty="0"/>
              <a:t> give access to single DOM element</a:t>
            </a:r>
          </a:p>
          <a:p>
            <a:pPr marL="0" indent="0">
              <a:buNone/>
            </a:pPr>
            <a:r>
              <a:rPr lang="en-US" dirty="0"/>
              <a:t>we create refs in the constructor, assign them to instance variables, and pass to a particular JSX element as props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3508332"/>
            <a:ext cx="776416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5A5C5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b="1" dirty="0" err="1">
                <a:solidFill>
                  <a:srgbClr val="FAC863"/>
                </a:solidFill>
                <a:latin typeface="Consolas" charset="0"/>
                <a:ea typeface="Consolas" charset="0"/>
                <a:cs typeface="Consolas" charset="0"/>
              </a:rPr>
              <a:t>MyComponent</a:t>
            </a:r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b="1" dirty="0">
                <a:solidFill>
                  <a:srgbClr val="C5A5C5"/>
                </a:solidFill>
                <a:latin typeface="Consolas" charset="0"/>
                <a:ea typeface="Consolas" charset="0"/>
                <a:cs typeface="Consolas" charset="0"/>
              </a:rPr>
              <a:t>extends</a:t>
            </a:r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b="1" dirty="0" err="1">
                <a:solidFill>
                  <a:srgbClr val="FAC863"/>
                </a:solidFill>
                <a:latin typeface="Consolas" charset="0"/>
                <a:ea typeface="Consolas" charset="0"/>
                <a:cs typeface="Consolas" charset="0"/>
              </a:rPr>
              <a:t>React</a:t>
            </a:r>
            <a:r>
              <a:rPr lang="en-US" sz="2400" b="1" dirty="0" err="1">
                <a:solidFill>
                  <a:srgbClr val="88C6BE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sz="2400" b="1" dirty="0" err="1">
                <a:solidFill>
                  <a:srgbClr val="FAC863"/>
                </a:solidFill>
                <a:latin typeface="Consolas" charset="0"/>
                <a:ea typeface="Consolas" charset="0"/>
                <a:cs typeface="Consolas" charset="0"/>
              </a:rPr>
              <a:t>Component</a:t>
            </a:r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b="1" dirty="0">
                <a:solidFill>
                  <a:srgbClr val="88C6BE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b="1" dirty="0">
                <a:solidFill>
                  <a:srgbClr val="79B6F2"/>
                </a:solidFill>
                <a:latin typeface="Consolas" charset="0"/>
                <a:ea typeface="Consolas" charset="0"/>
                <a:cs typeface="Consolas" charset="0"/>
              </a:rPr>
              <a:t>constructor</a:t>
            </a:r>
            <a:r>
              <a:rPr lang="en-US" sz="2400" b="1" dirty="0">
                <a:solidFill>
                  <a:srgbClr val="88C6BE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props</a:t>
            </a:r>
            <a:r>
              <a:rPr lang="en-US" sz="2400" b="1" dirty="0">
                <a:solidFill>
                  <a:srgbClr val="88C6BE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b="1" dirty="0">
                <a:solidFill>
                  <a:srgbClr val="88C6BE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2400" b="1" dirty="0">
                <a:solidFill>
                  <a:srgbClr val="88C6BE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b="1" dirty="0">
                <a:solidFill>
                  <a:srgbClr val="C5A5C5"/>
                </a:solidFill>
                <a:latin typeface="Consolas" charset="0"/>
                <a:ea typeface="Consolas" charset="0"/>
                <a:cs typeface="Consolas" charset="0"/>
              </a:rPr>
              <a:t>super</a:t>
            </a:r>
            <a:r>
              <a:rPr lang="en-US" sz="2400" b="1" dirty="0">
                <a:solidFill>
                  <a:srgbClr val="88C6BE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props</a:t>
            </a:r>
            <a:r>
              <a:rPr lang="en-US" sz="2400" b="1" dirty="0">
                <a:solidFill>
                  <a:srgbClr val="88C6BE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sz="2400" b="1" dirty="0">
                <a:solidFill>
                  <a:srgbClr val="C5A5C5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b="1" dirty="0" err="1">
                <a:solidFill>
                  <a:srgbClr val="C5A5C5"/>
                </a:solidFill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en-US" sz="2400" b="1" dirty="0" err="1">
                <a:solidFill>
                  <a:srgbClr val="88C6BE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sz="2400" b="1" dirty="0" err="1">
                <a:latin typeface="Consolas" charset="0"/>
                <a:ea typeface="Consolas" charset="0"/>
                <a:cs typeface="Consolas" charset="0"/>
              </a:rPr>
              <a:t>myRef</a:t>
            </a:r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b="1" dirty="0" err="1">
                <a:latin typeface="Consolas" charset="0"/>
                <a:ea typeface="Consolas" charset="0"/>
                <a:cs typeface="Consolas" charset="0"/>
              </a:rPr>
              <a:t>React</a:t>
            </a:r>
            <a:r>
              <a:rPr lang="en-US" sz="2400" b="1" dirty="0" err="1">
                <a:solidFill>
                  <a:srgbClr val="88C6BE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sz="2400" b="1" dirty="0" err="1">
                <a:solidFill>
                  <a:srgbClr val="79B6F2"/>
                </a:solidFill>
                <a:latin typeface="Consolas" charset="0"/>
                <a:ea typeface="Consolas" charset="0"/>
                <a:cs typeface="Consolas" charset="0"/>
              </a:rPr>
              <a:t>createRef</a:t>
            </a:r>
            <a:r>
              <a:rPr lang="en-US" sz="2400" b="1" dirty="0">
                <a:solidFill>
                  <a:srgbClr val="88C6BE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b="1" dirty="0">
                <a:solidFill>
                  <a:srgbClr val="88C6BE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b="1" dirty="0">
                <a:solidFill>
                  <a:srgbClr val="79B6F2"/>
                </a:solidFill>
                <a:latin typeface="Consolas" charset="0"/>
                <a:ea typeface="Consolas" charset="0"/>
                <a:cs typeface="Consolas" charset="0"/>
              </a:rPr>
              <a:t>render</a:t>
            </a:r>
            <a:r>
              <a:rPr lang="en-US" sz="2400" b="1" dirty="0">
                <a:solidFill>
                  <a:srgbClr val="88C6BE"/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b="1" dirty="0">
                <a:solidFill>
                  <a:srgbClr val="88C6BE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sz="2400" b="1" dirty="0">
                <a:solidFill>
                  <a:srgbClr val="C5A5C5"/>
                </a:solidFill>
                <a:latin typeface="Consolas" charset="0"/>
                <a:ea typeface="Consolas" charset="0"/>
                <a:cs typeface="Consolas" charset="0"/>
              </a:rPr>
              <a:t>	return</a:t>
            </a:r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b="1" dirty="0">
                <a:solidFill>
                  <a:srgbClr val="88C6BE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2400" b="1" dirty="0">
                <a:solidFill>
                  <a:srgbClr val="FC929E"/>
                </a:solidFill>
                <a:latin typeface="Consolas" charset="0"/>
                <a:ea typeface="Consolas" charset="0"/>
                <a:cs typeface="Consolas" charset="0"/>
              </a:rPr>
              <a:t>div </a:t>
            </a:r>
            <a:r>
              <a:rPr lang="en-US" sz="2400" b="1" dirty="0">
                <a:solidFill>
                  <a:srgbClr val="C5A5C5"/>
                </a:solidFill>
                <a:latin typeface="Consolas" charset="0"/>
                <a:ea typeface="Consolas" charset="0"/>
                <a:cs typeface="Consolas" charset="0"/>
              </a:rPr>
              <a:t>ref</a:t>
            </a:r>
            <a:r>
              <a:rPr lang="en-US" sz="2400" b="1" dirty="0">
                <a:solidFill>
                  <a:srgbClr val="88C6BE"/>
                </a:solidFill>
                <a:latin typeface="Consolas" charset="0"/>
                <a:ea typeface="Consolas" charset="0"/>
                <a:cs typeface="Consolas" charset="0"/>
              </a:rPr>
              <a:t>={</a:t>
            </a:r>
            <a:r>
              <a:rPr lang="en-US" sz="2400" b="1" dirty="0" err="1">
                <a:solidFill>
                  <a:srgbClr val="C5A5C5"/>
                </a:solidFill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en-US" sz="2400" b="1" dirty="0" err="1">
                <a:solidFill>
                  <a:srgbClr val="88C6BE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sz="2400" b="1" dirty="0" err="1">
                <a:solidFill>
                  <a:srgbClr val="FC929E"/>
                </a:solidFill>
                <a:latin typeface="Consolas" charset="0"/>
                <a:ea typeface="Consolas" charset="0"/>
                <a:cs typeface="Consolas" charset="0"/>
              </a:rPr>
              <a:t>myRef</a:t>
            </a:r>
            <a:r>
              <a:rPr lang="en-US" sz="2400" b="1" dirty="0">
                <a:solidFill>
                  <a:srgbClr val="88C6BE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r>
              <a:rPr lang="en-US" sz="2400" b="1" dirty="0">
                <a:solidFill>
                  <a:srgbClr val="FC929E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b="1" dirty="0">
                <a:solidFill>
                  <a:srgbClr val="88C6BE"/>
                </a:solidFill>
                <a:latin typeface="Consolas" charset="0"/>
                <a:ea typeface="Consolas" charset="0"/>
                <a:cs typeface="Consolas" charset="0"/>
              </a:rPr>
              <a:t>/&gt;;</a:t>
            </a:r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b="1" dirty="0">
                <a:solidFill>
                  <a:srgbClr val="88C6BE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b="1" dirty="0">
                <a:solidFill>
                  <a:srgbClr val="88C6BE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400" b="1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87496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7556"/>
          </a:xfrm>
        </p:spPr>
        <p:txBody>
          <a:bodyPr>
            <a:normAutofit/>
          </a:bodyPr>
          <a:lstStyle/>
          <a:p>
            <a:r>
              <a:rPr lang="en-US" sz="4000" dirty="0"/>
              <a:t>each individual image as a component </a:t>
            </a:r>
            <a:r>
              <a:rPr lang="en-US" sz="4000" dirty="0" err="1">
                <a:solidFill>
                  <a:srgbClr val="002060"/>
                </a:solidFill>
              </a:rPr>
              <a:t>ImageCard</a:t>
            </a:r>
            <a:endParaRPr lang="en-US" sz="4000" dirty="0">
              <a:solidFill>
                <a:srgbClr val="00206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1609630"/>
            <a:ext cx="10515600" cy="452431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ImageCard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extends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React.Component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{	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constructor(props){		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super(props)		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err="1">
                <a:solidFill>
                  <a:srgbClr val="002060"/>
                </a:solidFill>
                <a:latin typeface="Consolas" charset="0"/>
                <a:ea typeface="Consolas" charset="0"/>
                <a:cs typeface="Consolas" charset="0"/>
              </a:rPr>
              <a:t>this.imageRef</a:t>
            </a:r>
            <a:r>
              <a:rPr lang="en-US" dirty="0">
                <a:solidFill>
                  <a:srgbClr val="002060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dirty="0" err="1">
                <a:solidFill>
                  <a:srgbClr val="002060"/>
                </a:solidFill>
                <a:latin typeface="Consolas" charset="0"/>
                <a:ea typeface="Consolas" charset="0"/>
                <a:cs typeface="Consolas" charset="0"/>
              </a:rPr>
              <a:t>React.createRef</a:t>
            </a:r>
            <a:r>
              <a:rPr lang="en-US" dirty="0">
                <a:solidFill>
                  <a:srgbClr val="00206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};</a:t>
            </a:r>
          </a:p>
          <a:p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componentDidMount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 {.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after mounting the component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console.log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this.imageRef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this.imageRef.current.addEventListener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	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//after loading the image	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   'load', () =&gt; {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console.log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solidFill>
                  <a:srgbClr val="002060"/>
                </a:solidFill>
                <a:latin typeface="Consolas" charset="0"/>
                <a:ea typeface="Consolas" charset="0"/>
                <a:cs typeface="Consolas" charset="0"/>
              </a:rPr>
              <a:t>this.imageRef.current.clientHeight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);});	}; 	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render (){		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return (			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&lt;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img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Consolas" charset="0"/>
                <a:ea typeface="Consolas" charset="0"/>
                <a:cs typeface="Consolas" charset="0"/>
              </a:rPr>
              <a:t>ref={</a:t>
            </a:r>
            <a:r>
              <a:rPr lang="en-US" dirty="0" err="1">
                <a:solidFill>
                  <a:srgbClr val="002060"/>
                </a:solidFill>
                <a:latin typeface="Consolas" charset="0"/>
                <a:ea typeface="Consolas" charset="0"/>
                <a:cs typeface="Consolas" charset="0"/>
              </a:rPr>
              <a:t>this.imageRef</a:t>
            </a:r>
            <a:r>
              <a:rPr lang="en-US" dirty="0">
                <a:solidFill>
                  <a:srgbClr val="002060"/>
                </a:solidFill>
                <a:latin typeface="Consolas" charset="0"/>
                <a:ea typeface="Consolas" charset="0"/>
                <a:cs typeface="Consolas" charset="0"/>
              </a:rPr>
              <a:t>}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src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={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this.props.src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} alt={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this.props.alt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} /&gt;);     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export default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ImageCard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1062682"/>
            <a:ext cx="9862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 need to know the height of the individual image from the DOM (the loaded </a:t>
            </a:r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image object)</a:t>
            </a:r>
          </a:p>
        </p:txBody>
      </p:sp>
    </p:spTree>
    <p:extLst>
      <p:ext uri="{BB962C8B-B14F-4D97-AF65-F5344CB8AC3E}">
        <p14:creationId xmlns:p14="http://schemas.microsoft.com/office/powerpoint/2010/main" val="212432646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11868"/>
            <a:ext cx="4285343" cy="1325563"/>
          </a:xfrm>
        </p:spPr>
        <p:txBody>
          <a:bodyPr>
            <a:normAutofit/>
          </a:bodyPr>
          <a:lstStyle/>
          <a:p>
            <a:r>
              <a:rPr lang="en-US" sz="5400" dirty="0"/>
              <a:t>a </a:t>
            </a:r>
            <a:r>
              <a:rPr lang="en-US" sz="5400"/>
              <a:t>mini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2362994"/>
            <a:ext cx="4465319" cy="35063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/>
              <a:t>Using the  </a:t>
            </a:r>
            <a:r>
              <a:rPr lang="en-US" sz="5400" b="1" dirty="0" err="1"/>
              <a:t>chatkit</a:t>
            </a:r>
            <a:r>
              <a:rPr lang="en-US" sz="5400" b="1" dirty="0"/>
              <a:t> </a:t>
            </a:r>
            <a:r>
              <a:rPr lang="en-US" sz="5400" b="1" dirty="0" err="1"/>
              <a:t>api</a:t>
            </a:r>
            <a:r>
              <a:rPr lang="en-US" sz="5400" b="1" dirty="0"/>
              <a:t> </a:t>
            </a:r>
            <a:r>
              <a:rPr lang="en-US" sz="5400" dirty="0"/>
              <a:t>to </a:t>
            </a:r>
            <a:r>
              <a:rPr lang="en-US" sz="6000" dirty="0"/>
              <a:t>build a chat app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887" y="1147763"/>
            <a:ext cx="3727672" cy="515982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429829" y="2068060"/>
            <a:ext cx="4093029" cy="4239532"/>
          </a:xfrm>
          <a:prstGeom prst="rect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408559" y="1433392"/>
            <a:ext cx="854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solidFill>
                  <a:srgbClr val="CC3300"/>
                </a:solidFill>
              </a:rPr>
              <a:t>App</a:t>
            </a:r>
          </a:p>
        </p:txBody>
      </p:sp>
      <p:sp>
        <p:nvSpPr>
          <p:cNvPr id="7" name="Rectangle 6"/>
          <p:cNvSpPr/>
          <p:nvPr/>
        </p:nvSpPr>
        <p:spPr>
          <a:xfrm>
            <a:off x="6868973" y="5363389"/>
            <a:ext cx="3425371" cy="821193"/>
          </a:xfrm>
          <a:prstGeom prst="rect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48739" y="5455376"/>
            <a:ext cx="345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CC3300"/>
                </a:solidFill>
              </a:rPr>
              <a:t>SendMessageForm</a:t>
            </a:r>
            <a:endParaRPr lang="en-US" sz="3200" dirty="0">
              <a:solidFill>
                <a:srgbClr val="CC33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32037" y="2888343"/>
            <a:ext cx="3425371" cy="2409731"/>
          </a:xfrm>
          <a:prstGeom prst="rect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3657" y="2188238"/>
            <a:ext cx="3425371" cy="577096"/>
          </a:xfrm>
          <a:prstGeom prst="rect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208599" y="3103186"/>
            <a:ext cx="345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CC3300"/>
                </a:solidFill>
              </a:rPr>
              <a:t>DialogueBox</a:t>
            </a:r>
            <a:endParaRPr lang="en-US" sz="3200" dirty="0">
              <a:solidFill>
                <a:srgbClr val="CC33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30880" y="2268289"/>
            <a:ext cx="1735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CC3300"/>
                </a:solidFill>
              </a:rPr>
              <a:t>TitleBox</a:t>
            </a:r>
            <a:endParaRPr lang="en-US" sz="3200" dirty="0">
              <a:solidFill>
                <a:srgbClr val="CC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97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 animBg="1"/>
      <p:bldP spid="11" grpId="0"/>
      <p:bldP spid="12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3217" y="356417"/>
            <a:ext cx="5230583" cy="1325563"/>
          </a:xfrm>
        </p:spPr>
        <p:txBody>
          <a:bodyPr>
            <a:normAutofit/>
          </a:bodyPr>
          <a:lstStyle/>
          <a:p>
            <a:r>
              <a:rPr lang="en-US" sz="4800"/>
              <a:t>Components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61683"/>
            <a:ext cx="3727672" cy="515982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87142" y="1681980"/>
            <a:ext cx="4093029" cy="4239532"/>
          </a:xfrm>
          <a:prstGeom prst="rect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65872" y="1047312"/>
            <a:ext cx="854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solidFill>
                  <a:srgbClr val="CC3300"/>
                </a:solidFill>
              </a:rPr>
              <a:t>App</a:t>
            </a:r>
          </a:p>
        </p:txBody>
      </p:sp>
      <p:sp>
        <p:nvSpPr>
          <p:cNvPr id="7" name="Rectangle 6"/>
          <p:cNvSpPr/>
          <p:nvPr/>
        </p:nvSpPr>
        <p:spPr>
          <a:xfrm>
            <a:off x="1026286" y="4977309"/>
            <a:ext cx="3425371" cy="821193"/>
          </a:xfrm>
          <a:prstGeom prst="rect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06052" y="5069296"/>
            <a:ext cx="345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CC3300"/>
                </a:solidFill>
              </a:rPr>
              <a:t>SendMessageForm</a:t>
            </a:r>
            <a:endParaRPr lang="en-US" sz="3200" dirty="0">
              <a:solidFill>
                <a:srgbClr val="CC33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89350" y="2502263"/>
            <a:ext cx="3425371" cy="2409731"/>
          </a:xfrm>
          <a:prstGeom prst="rect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20970" y="1802158"/>
            <a:ext cx="3425371" cy="577096"/>
          </a:xfrm>
          <a:prstGeom prst="rect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365912" y="2717106"/>
            <a:ext cx="345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CC3300"/>
                </a:solidFill>
              </a:rPr>
              <a:t>DialogueBox</a:t>
            </a:r>
            <a:endParaRPr lang="en-US" sz="3200" dirty="0">
              <a:solidFill>
                <a:srgbClr val="CC33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88193" y="1882209"/>
            <a:ext cx="1735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CC3300"/>
                </a:solidFill>
              </a:rPr>
              <a:t>TitleBox</a:t>
            </a:r>
            <a:endParaRPr lang="en-US" sz="3200" dirty="0">
              <a:solidFill>
                <a:srgbClr val="CC33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599679" y="1882209"/>
            <a:ext cx="3754119" cy="3771862"/>
          </a:xfrm>
          <a:prstGeom prst="rect">
            <a:avLst/>
          </a:prstGeom>
          <a:solidFill>
            <a:schemeClr val="accent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200" b="1" dirty="0"/>
              <a:t>App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7739820" y="2544882"/>
            <a:ext cx="3395540" cy="799618"/>
          </a:xfrm>
          <a:prstGeom prst="rect">
            <a:avLst/>
          </a:prstGeom>
          <a:solidFill>
            <a:schemeClr val="accent2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200" b="1"/>
              <a:t>TitleBox</a:t>
            </a:r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7739820" y="3543930"/>
            <a:ext cx="3395540" cy="799618"/>
          </a:xfrm>
          <a:prstGeom prst="rect">
            <a:avLst/>
          </a:prstGeom>
          <a:solidFill>
            <a:schemeClr val="accent2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200" b="1" dirty="0" err="1"/>
              <a:t>DialogueBox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7739820" y="4542978"/>
            <a:ext cx="3395540" cy="799618"/>
          </a:xfrm>
          <a:prstGeom prst="rect">
            <a:avLst/>
          </a:prstGeom>
          <a:solidFill>
            <a:schemeClr val="accent2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200" b="1" dirty="0" err="1"/>
              <a:t>SendMessageForm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870601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class App extends </a:t>
            </a:r>
            <a:r>
              <a:rPr lang="en-US" dirty="0" err="1"/>
              <a:t>React.Component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	render() {</a:t>
            </a:r>
            <a:br>
              <a:rPr lang="en-US" dirty="0"/>
            </a:br>
            <a:r>
              <a:rPr lang="en-US" dirty="0"/>
              <a:t>		return (</a:t>
            </a:r>
            <a:br>
              <a:rPr lang="en-US" dirty="0"/>
            </a:br>
            <a:r>
              <a:rPr lang="en-US" dirty="0"/>
              <a:t>			&lt;div </a:t>
            </a:r>
            <a:r>
              <a:rPr lang="en-US" dirty="0" err="1"/>
              <a:t>className</a:t>
            </a:r>
            <a:r>
              <a:rPr lang="en-US" dirty="0"/>
              <a:t>="app"&gt;</a:t>
            </a:r>
            <a:br>
              <a:rPr lang="en-US" dirty="0"/>
            </a:br>
            <a:r>
              <a:rPr lang="en-US" dirty="0"/>
              <a:t>				&lt;</a:t>
            </a:r>
            <a:r>
              <a:rPr lang="en-US" dirty="0" err="1"/>
              <a:t>TitleBox</a:t>
            </a:r>
            <a:r>
              <a:rPr lang="en-US" dirty="0"/>
              <a:t> /&gt;</a:t>
            </a:r>
            <a:br>
              <a:rPr lang="en-US" dirty="0"/>
            </a:br>
            <a:r>
              <a:rPr lang="en-US" dirty="0"/>
              <a:t>				&lt;</a:t>
            </a:r>
            <a:r>
              <a:rPr lang="en-US" dirty="0" err="1"/>
              <a:t>MessageBox</a:t>
            </a:r>
            <a:r>
              <a:rPr lang="en-US" dirty="0"/>
              <a:t> /&gt;</a:t>
            </a:r>
            <a:br>
              <a:rPr lang="en-US" dirty="0"/>
            </a:br>
            <a:r>
              <a:rPr lang="en-US" dirty="0"/>
              <a:t>				&lt;</a:t>
            </a:r>
            <a:r>
              <a:rPr lang="en-US" dirty="0" err="1"/>
              <a:t>SendMessageForm</a:t>
            </a:r>
            <a:r>
              <a:rPr lang="en-US" dirty="0"/>
              <a:t> /&gt;</a:t>
            </a:r>
            <a:br>
              <a:rPr lang="en-US" dirty="0"/>
            </a:br>
            <a:r>
              <a:rPr lang="en-US" dirty="0"/>
              <a:t>			&lt;/div&gt;</a:t>
            </a:r>
            <a:br>
              <a:rPr lang="en-US" dirty="0"/>
            </a:br>
            <a:r>
              <a:rPr lang="en-US" dirty="0"/>
              <a:t>			)</a:t>
            </a:r>
            <a:br>
              <a:rPr lang="en-US" dirty="0"/>
            </a:br>
            <a:r>
              <a:rPr lang="en-US" dirty="0"/>
              <a:t>		}  }</a:t>
            </a:r>
          </a:p>
        </p:txBody>
      </p:sp>
    </p:spTree>
    <p:extLst>
      <p:ext uri="{BB962C8B-B14F-4D97-AF65-F5344CB8AC3E}">
        <p14:creationId xmlns:p14="http://schemas.microsoft.com/office/powerpoint/2010/main" val="415600881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4147"/>
          </a:xfrm>
        </p:spPr>
        <p:txBody>
          <a:bodyPr/>
          <a:lstStyle/>
          <a:p>
            <a:r>
              <a:rPr lang="en-US" dirty="0"/>
              <a:t>additional frameworks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9016"/>
            <a:ext cx="10515600" cy="4677947"/>
          </a:xfrm>
        </p:spPr>
        <p:txBody>
          <a:bodyPr>
            <a:normAutofit/>
          </a:bodyPr>
          <a:lstStyle/>
          <a:p>
            <a:r>
              <a:rPr lang="en-US" sz="4400" dirty="0"/>
              <a:t>semantic </a:t>
            </a:r>
            <a:r>
              <a:rPr lang="en-US" sz="4400" dirty="0" err="1"/>
              <a:t>ui</a:t>
            </a:r>
            <a:r>
              <a:rPr lang="en-US" sz="4400" dirty="0"/>
              <a:t>  (</a:t>
            </a:r>
            <a:r>
              <a:rPr lang="en-US" sz="4400" dirty="0" err="1"/>
              <a:t>css</a:t>
            </a:r>
            <a:r>
              <a:rPr lang="en-US" sz="4400" dirty="0"/>
              <a:t> framework)</a:t>
            </a:r>
          </a:p>
          <a:p>
            <a:pPr marL="0" indent="0">
              <a:buNone/>
            </a:pPr>
            <a:r>
              <a:rPr lang="en-US" sz="3200" dirty="0"/>
              <a:t>User Interface is the language of the web</a:t>
            </a:r>
          </a:p>
          <a:p>
            <a:pPr marL="0" indent="0">
              <a:buNone/>
            </a:pPr>
            <a:r>
              <a:rPr lang="en-US" sz="3200" dirty="0"/>
              <a:t>search for content delivery network </a:t>
            </a:r>
            <a:r>
              <a:rPr lang="en-US" sz="3200" dirty="0" err="1"/>
              <a:t>url</a:t>
            </a:r>
            <a:r>
              <a:rPr lang="en-US" sz="3200" dirty="0"/>
              <a:t> for </a:t>
            </a:r>
            <a:r>
              <a:rPr lang="en-US" sz="3200" dirty="0" err="1"/>
              <a:t>semantic.min.css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in the </a:t>
            </a:r>
            <a:r>
              <a:rPr lang="en-US" sz="3200" b="1" dirty="0"/>
              <a:t>public/ </a:t>
            </a:r>
            <a:r>
              <a:rPr lang="en-US" sz="3200" b="1" dirty="0" err="1"/>
              <a:t>index.html</a:t>
            </a:r>
            <a:r>
              <a:rPr lang="en-US" sz="3200" b="1" dirty="0"/>
              <a:t> </a:t>
            </a:r>
            <a:r>
              <a:rPr lang="en-US" sz="3200" dirty="0"/>
              <a:t>we insert </a:t>
            </a:r>
            <a:r>
              <a:rPr lang="mr-IN" sz="3200" dirty="0"/>
              <a:t>…</a:t>
            </a:r>
            <a:endParaRPr lang="en-US" sz="3200" dirty="0"/>
          </a:p>
          <a:p>
            <a:pPr marL="0" indent="0">
              <a:buNone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&lt;link </a:t>
            </a:r>
            <a:r>
              <a:rPr 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rel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="stylesheet", </a:t>
            </a:r>
            <a:r>
              <a:rPr 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href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="https://</a:t>
            </a:r>
            <a:r>
              <a:rPr 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cdnjs.cloudflare.com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/ajax/libs/semantic-</a:t>
            </a:r>
            <a:r>
              <a:rPr 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ui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/2.4.1/</a:t>
            </a:r>
            <a:r>
              <a:rPr 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semantic.min.css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 /&gt; </a:t>
            </a:r>
          </a:p>
        </p:txBody>
      </p:sp>
    </p:spTree>
    <p:extLst>
      <p:ext uri="{BB962C8B-B14F-4D97-AF65-F5344CB8AC3E}">
        <p14:creationId xmlns:p14="http://schemas.microsoft.com/office/powerpoint/2010/main" val="379494604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service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err="1"/>
              <a:t>unsplash.com</a:t>
            </a:r>
            <a:endParaRPr lang="en-US" sz="60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/>
              <a:t>a free searchable images database</a:t>
            </a:r>
          </a:p>
        </p:txBody>
      </p:sp>
    </p:spTree>
    <p:extLst>
      <p:ext uri="{BB962C8B-B14F-4D97-AF65-F5344CB8AC3E}">
        <p14:creationId xmlns:p14="http://schemas.microsoft.com/office/powerpoint/2010/main" val="243949141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9059"/>
          </a:xfrm>
        </p:spPr>
        <p:txBody>
          <a:bodyPr/>
          <a:lstStyle/>
          <a:p>
            <a:r>
              <a:rPr lang="en-US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98033"/>
            <a:ext cx="10515600" cy="3178930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Boduch</a:t>
            </a:r>
            <a:r>
              <a:rPr lang="en-US" dirty="0"/>
              <a:t> A. (2017) React and React Native, </a:t>
            </a:r>
            <a:r>
              <a:rPr lang="en-US" dirty="0" err="1"/>
              <a:t>Packt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udemy</a:t>
            </a:r>
            <a:r>
              <a:rPr lang="en-US" dirty="0"/>
              <a:t> course by S. </a:t>
            </a:r>
            <a:r>
              <a:rPr lang="en-US" dirty="0" err="1"/>
              <a:t>Grider</a:t>
            </a:r>
            <a:r>
              <a:rPr lang="en-US" dirty="0"/>
              <a:t> ($)</a:t>
            </a:r>
          </a:p>
        </p:txBody>
      </p:sp>
    </p:spTree>
    <p:extLst>
      <p:ext uri="{BB962C8B-B14F-4D97-AF65-F5344CB8AC3E}">
        <p14:creationId xmlns:p14="http://schemas.microsoft.com/office/powerpoint/2010/main" val="833876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5901"/>
            <a:ext cx="10515600" cy="1325563"/>
          </a:xfrm>
        </p:spPr>
        <p:txBody>
          <a:bodyPr/>
          <a:lstStyle/>
          <a:p>
            <a:r>
              <a:rPr lang="en-US" dirty="0"/>
              <a:t>eventually… to start the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61464"/>
            <a:ext cx="10515600" cy="133730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>
                <a:latin typeface="Consolas" charset="0"/>
                <a:ea typeface="Consolas" charset="0"/>
                <a:cs typeface="Consolas" charset="0"/>
              </a:rPr>
              <a:t>cd </a:t>
            </a:r>
            <a:r>
              <a:rPr lang="en-US" sz="4000" dirty="0" err="1">
                <a:latin typeface="Consolas" charset="0"/>
                <a:ea typeface="Consolas" charset="0"/>
                <a:cs typeface="Consolas" charset="0"/>
              </a:rPr>
              <a:t>myapp</a:t>
            </a:r>
            <a:endParaRPr lang="en-US" sz="4000" dirty="0">
              <a:latin typeface="Consolas" charset="0"/>
              <a:ea typeface="Consolas" charset="0"/>
              <a:cs typeface="Consolas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err="1">
                <a:latin typeface="Consolas" charset="0"/>
                <a:ea typeface="Consolas" charset="0"/>
                <a:cs typeface="Consolas" charset="0"/>
              </a:rPr>
              <a:t>npm</a:t>
            </a:r>
            <a:r>
              <a:rPr lang="en-US" sz="4000" dirty="0">
                <a:latin typeface="Consolas" charset="0"/>
                <a:ea typeface="Consolas" charset="0"/>
                <a:cs typeface="Consolas" charset="0"/>
              </a:rPr>
              <a:t> start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3389859"/>
            <a:ext cx="99386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4BC26"/>
                </a:solidFill>
                <a:effectLst/>
                <a:latin typeface="Menlo" charset="0"/>
              </a:rPr>
              <a:t>Compiled successfully!</a:t>
            </a:r>
          </a:p>
          <a:p>
            <a:br>
              <a:rPr lang="en-US" dirty="0">
                <a:solidFill>
                  <a:srgbClr val="000000"/>
                </a:solidFill>
                <a:effectLst/>
                <a:latin typeface="Menlo" charset="0"/>
              </a:rPr>
            </a:br>
            <a:endParaRPr lang="en-US" dirty="0">
              <a:solidFill>
                <a:srgbClr val="000000"/>
              </a:solidFill>
              <a:effectLst/>
              <a:latin typeface="Menlo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charset="0"/>
              </a:rPr>
              <a:t>You can now view </a:t>
            </a:r>
            <a:r>
              <a:rPr lang="en-US" b="1" dirty="0" err="1">
                <a:solidFill>
                  <a:srgbClr val="000000"/>
                </a:solidFill>
                <a:effectLst/>
                <a:latin typeface="Menlo" charset="0"/>
              </a:rPr>
              <a:t>myapp</a:t>
            </a:r>
            <a:r>
              <a:rPr lang="en-US" dirty="0">
                <a:solidFill>
                  <a:srgbClr val="000000"/>
                </a:solidFill>
                <a:effectLst/>
                <a:latin typeface="Menlo" charset="0"/>
              </a:rPr>
              <a:t> in the browser.</a:t>
            </a:r>
          </a:p>
          <a:p>
            <a:br>
              <a:rPr lang="en-US" dirty="0">
                <a:solidFill>
                  <a:srgbClr val="000000"/>
                </a:solidFill>
                <a:effectLst/>
                <a:latin typeface="Menlo" charset="0"/>
              </a:rPr>
            </a:br>
            <a:endParaRPr lang="en-US" dirty="0">
              <a:solidFill>
                <a:srgbClr val="000000"/>
              </a:solidFill>
              <a:effectLst/>
              <a:latin typeface="Menlo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charset="0"/>
              </a:rPr>
              <a:t>  </a:t>
            </a:r>
            <a:r>
              <a:rPr lang="en-US" b="1" dirty="0">
                <a:solidFill>
                  <a:srgbClr val="000000"/>
                </a:solidFill>
                <a:effectLst/>
                <a:latin typeface="Menlo" charset="0"/>
              </a:rPr>
              <a:t>Local:</a:t>
            </a:r>
            <a:r>
              <a:rPr lang="en-US" dirty="0">
                <a:solidFill>
                  <a:srgbClr val="000000"/>
                </a:solidFill>
                <a:effectLst/>
                <a:latin typeface="Menlo" charset="0"/>
              </a:rPr>
              <a:t>            http://localhost:</a:t>
            </a:r>
            <a:r>
              <a:rPr lang="en-US" b="1" dirty="0">
                <a:solidFill>
                  <a:srgbClr val="000000"/>
                </a:solidFill>
                <a:effectLst/>
                <a:latin typeface="Menlo" charset="0"/>
              </a:rPr>
              <a:t>3000</a:t>
            </a:r>
            <a:r>
              <a:rPr lang="en-US" dirty="0">
                <a:solidFill>
                  <a:srgbClr val="000000"/>
                </a:solidFill>
                <a:effectLst/>
                <a:latin typeface="Menlo" charset="0"/>
              </a:rPr>
              <a:t>/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charset="0"/>
              </a:rPr>
              <a:t>  </a:t>
            </a:r>
            <a:r>
              <a:rPr lang="en-US" b="1" dirty="0">
                <a:solidFill>
                  <a:srgbClr val="000000"/>
                </a:solidFill>
                <a:effectLst/>
                <a:latin typeface="Menlo" charset="0"/>
              </a:rPr>
              <a:t>On Your Network:</a:t>
            </a:r>
            <a:r>
              <a:rPr lang="en-US" dirty="0">
                <a:solidFill>
                  <a:srgbClr val="000000"/>
                </a:solidFill>
                <a:effectLst/>
                <a:latin typeface="Menlo" charset="0"/>
              </a:rPr>
              <a:t>  http://192.168.1.4:</a:t>
            </a:r>
            <a:r>
              <a:rPr lang="en-US" b="1" dirty="0">
                <a:solidFill>
                  <a:srgbClr val="000000"/>
                </a:solidFill>
                <a:effectLst/>
                <a:latin typeface="Menlo" charset="0"/>
              </a:rPr>
              <a:t>3000</a:t>
            </a:r>
            <a:r>
              <a:rPr lang="en-US" dirty="0">
                <a:solidFill>
                  <a:srgbClr val="000000"/>
                </a:solidFill>
                <a:effectLst/>
                <a:latin typeface="Menlo" charset="0"/>
              </a:rPr>
              <a:t>/</a:t>
            </a:r>
          </a:p>
          <a:p>
            <a:br>
              <a:rPr lang="en-US" dirty="0">
                <a:solidFill>
                  <a:srgbClr val="000000"/>
                </a:solidFill>
                <a:effectLst/>
                <a:latin typeface="Menlo" charset="0"/>
              </a:rPr>
            </a:br>
            <a:endParaRPr lang="en-US" dirty="0">
              <a:solidFill>
                <a:srgbClr val="000000"/>
              </a:solidFill>
              <a:effectLst/>
              <a:latin typeface="Menlo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charset="0"/>
              </a:rPr>
              <a:t>Note that the development build is not optimized.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charset="0"/>
              </a:rPr>
              <a:t>To create a production build, use </a:t>
            </a:r>
            <a:r>
              <a:rPr lang="en-US" dirty="0" err="1">
                <a:solidFill>
                  <a:srgbClr val="33BBC8"/>
                </a:solidFill>
                <a:effectLst/>
                <a:latin typeface="Menlo" charset="0"/>
              </a:rPr>
              <a:t>npm</a:t>
            </a:r>
            <a:r>
              <a:rPr lang="en-US" dirty="0">
                <a:solidFill>
                  <a:srgbClr val="33BBC8"/>
                </a:solidFill>
                <a:effectLst/>
                <a:latin typeface="Menlo" charset="0"/>
              </a:rPr>
              <a:t> run build</a:t>
            </a:r>
            <a:r>
              <a:rPr lang="en-US" dirty="0">
                <a:solidFill>
                  <a:srgbClr val="000000"/>
                </a:solidFill>
                <a:effectLst/>
                <a:latin typeface="Menlo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7129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CDEDB-D84F-0346-8180-36B557002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14" y="876753"/>
            <a:ext cx="10515600" cy="2141537"/>
          </a:xfrm>
        </p:spPr>
        <p:txBody>
          <a:bodyPr>
            <a:normAutofit fontScale="90000"/>
          </a:bodyPr>
          <a:lstStyle/>
          <a:p>
            <a:r>
              <a:rPr lang="en-GB" dirty="0"/>
              <a:t>why so many dependencies?</a:t>
            </a:r>
            <a:br>
              <a:rPr lang="en-GB" dirty="0"/>
            </a:br>
            <a:br>
              <a:rPr lang="en-GB" dirty="0"/>
            </a:br>
            <a:r>
              <a:rPr lang="en-GB" dirty="0"/>
              <a:t>libraries like Babel, Webpack, Dev Server are also included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18B98-9220-064D-92D7-967A09809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33799"/>
            <a:ext cx="10515600" cy="2525486"/>
          </a:xfrm>
          <a:ln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GB" dirty="0"/>
              <a:t>ES5 is the mostly supported version of JavaScript</a:t>
            </a:r>
          </a:p>
          <a:p>
            <a:r>
              <a:rPr lang="en-GB" dirty="0"/>
              <a:t>ES2015 and later are not fully supported by users' browsers</a:t>
            </a:r>
          </a:p>
          <a:p>
            <a:endParaRPr lang="en-GB" dirty="0"/>
          </a:p>
          <a:p>
            <a:r>
              <a:rPr lang="en-GB" dirty="0"/>
              <a:t>Babel produces an ES5 version of our code</a:t>
            </a:r>
          </a:p>
          <a:p>
            <a:r>
              <a:rPr lang="en-GB" dirty="0"/>
              <a:t>Babel is included in a new React project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A79252-E806-B140-BCFE-CC34F67C5FBD}"/>
              </a:ext>
            </a:extLst>
          </p:cNvPr>
          <p:cNvSpPr txBox="1"/>
          <p:nvPr/>
        </p:nvSpPr>
        <p:spPr>
          <a:xfrm>
            <a:off x="838200" y="3364467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about Babel</a:t>
            </a:r>
          </a:p>
        </p:txBody>
      </p:sp>
    </p:spTree>
    <p:extLst>
      <p:ext uri="{BB962C8B-B14F-4D97-AF65-F5344CB8AC3E}">
        <p14:creationId xmlns:p14="http://schemas.microsoft.com/office/powerpoint/2010/main" val="1247456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13765"/>
            <a:ext cx="4491446" cy="4206875"/>
          </a:xfrm>
        </p:spPr>
        <p:txBody>
          <a:bodyPr>
            <a:normAutofit/>
          </a:bodyPr>
          <a:lstStyle/>
          <a:p>
            <a:r>
              <a:rPr lang="en-US" sz="4000" dirty="0"/>
              <a:t>babel + </a:t>
            </a:r>
            <a:r>
              <a:rPr lang="en-US" sz="4000" dirty="0" err="1"/>
              <a:t>webpack</a:t>
            </a:r>
            <a:r>
              <a:rPr lang="en-US" sz="4000" dirty="0"/>
              <a:t>+ dev server</a:t>
            </a:r>
            <a:r>
              <a:rPr lang="el-GR" sz="4000" dirty="0"/>
              <a:t> </a:t>
            </a:r>
            <a:br>
              <a:rPr lang="en-US" sz="4000" dirty="0"/>
            </a:br>
            <a:r>
              <a:rPr lang="el-GR" sz="4000" dirty="0">
                <a:sym typeface="Wingdings"/>
              </a:rPr>
              <a:t> </a:t>
            </a:r>
            <a:br>
              <a:rPr lang="en-US" sz="4000" dirty="0">
                <a:sym typeface="Wingdings"/>
              </a:rPr>
            </a:br>
            <a:r>
              <a:rPr lang="en-US" sz="4000" b="1" dirty="0" err="1">
                <a:sym typeface="Wingdings"/>
              </a:rPr>
              <a:t>transpiling</a:t>
            </a:r>
            <a:r>
              <a:rPr lang="en-US" sz="4000" dirty="0">
                <a:sym typeface="Wingdings"/>
              </a:rPr>
              <a:t> to ES5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8484433" y="6221072"/>
            <a:ext cx="221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Boduch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2017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411" y="0"/>
            <a:ext cx="72395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753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3657</TotalTime>
  <Words>5268</Words>
  <Application>Microsoft Macintosh PowerPoint</Application>
  <PresentationFormat>Widescreen</PresentationFormat>
  <Paragraphs>626</Paragraphs>
  <Slides>69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6" baseType="lpstr">
      <vt:lpstr>Arial</vt:lpstr>
      <vt:lpstr>Calibri</vt:lpstr>
      <vt:lpstr>Calibri Light</vt:lpstr>
      <vt:lpstr>Consolas</vt:lpstr>
      <vt:lpstr>Menlo</vt:lpstr>
      <vt:lpstr>sfmono-regular</vt:lpstr>
      <vt:lpstr>Office Theme</vt:lpstr>
      <vt:lpstr>React</vt:lpstr>
      <vt:lpstr>Introduction</vt:lpstr>
      <vt:lpstr>React</vt:lpstr>
      <vt:lpstr>what is React</vt:lpstr>
      <vt:lpstr>install React</vt:lpstr>
      <vt:lpstr>installing and creating an app</vt:lpstr>
      <vt:lpstr>eventually… to start the application</vt:lpstr>
      <vt:lpstr>why so many dependencies?  libraries like Babel, Webpack, Dev Server are also included</vt:lpstr>
      <vt:lpstr>babel + webpack+ dev server    transpiling to ES5</vt:lpstr>
      <vt:lpstr>PowerPoint Presentation</vt:lpstr>
      <vt:lpstr>directory structure</vt:lpstr>
      <vt:lpstr>Our first React application</vt:lpstr>
      <vt:lpstr>our first application</vt:lpstr>
      <vt:lpstr>react component</vt:lpstr>
      <vt:lpstr>Components - functions</vt:lpstr>
      <vt:lpstr>JSX</vt:lpstr>
      <vt:lpstr>JSX</vt:lpstr>
      <vt:lpstr>let us investigate differences between JSX and HTML</vt:lpstr>
      <vt:lpstr>differences JSX  to HTML : (a) { jsVariable }</vt:lpstr>
      <vt:lpstr>differences JSX  to HTML : (b) element styling</vt:lpstr>
      <vt:lpstr>differences JSX  to HTML : (c) element class</vt:lpstr>
      <vt:lpstr>differences JSX  to HTML : (d) warnings: e.g. for</vt:lpstr>
      <vt:lpstr>test: transform the following html to JSX</vt:lpstr>
      <vt:lpstr>how to change this code in order to show the current time?</vt:lpstr>
      <vt:lpstr>Component nesting, reusability and configuration</vt:lpstr>
      <vt:lpstr>project : build a list of contacts' comments</vt:lpstr>
      <vt:lpstr>project : build a list of contacts' comments</vt:lpstr>
      <vt:lpstr>project : build a list of contacts' comments</vt:lpstr>
      <vt:lpstr>faker.js  used to fake avatar images</vt:lpstr>
      <vt:lpstr>We need to create a reusable configurable component</vt:lpstr>
      <vt:lpstr>new component</vt:lpstr>
      <vt:lpstr>new components</vt:lpstr>
      <vt:lpstr>creation of new component</vt:lpstr>
      <vt:lpstr>the props (properties) system</vt:lpstr>
      <vt:lpstr>Embedding component in components</vt:lpstr>
      <vt:lpstr>embedding components</vt:lpstr>
      <vt:lpstr>example</vt:lpstr>
      <vt:lpstr>Class components</vt:lpstr>
      <vt:lpstr>Class-based components</vt:lpstr>
      <vt:lpstr>example</vt:lpstr>
      <vt:lpstr>a class component</vt:lpstr>
      <vt:lpstr>state system</vt:lpstr>
      <vt:lpstr>example</vt:lpstr>
      <vt:lpstr>example conditional rendering</vt:lpstr>
      <vt:lpstr>Component lifecycle methods</vt:lpstr>
      <vt:lpstr>two alternative ways to define state</vt:lpstr>
      <vt:lpstr>state can be passed on to children-components through props</vt:lpstr>
      <vt:lpstr>example</vt:lpstr>
      <vt:lpstr>Geographical Coordinates : latitude, longitude in decimal degrees: ddec to DMS (degrees, minutes, seconds)</vt:lpstr>
      <vt:lpstr>convert from DD to DMS and from DMS to DD</vt:lpstr>
      <vt:lpstr>example </vt:lpstr>
      <vt:lpstr>adding a .css file to a component</vt:lpstr>
      <vt:lpstr>exercise</vt:lpstr>
      <vt:lpstr>a digital clock in JavaScript</vt:lpstr>
      <vt:lpstr>exercise solution</vt:lpstr>
      <vt:lpstr>user events</vt:lpstr>
      <vt:lpstr>invoking a callback in a child</vt:lpstr>
      <vt:lpstr>running an ajax request to an API (api.unsplash.com)</vt:lpstr>
      <vt:lpstr>axios GET request</vt:lpstr>
      <vt:lpstr>array.map(function)</vt:lpstr>
      <vt:lpstr>display:grid</vt:lpstr>
      <vt:lpstr>access the DOM with refs</vt:lpstr>
      <vt:lpstr>each individual image as a component ImageCard</vt:lpstr>
      <vt:lpstr>a mini project</vt:lpstr>
      <vt:lpstr>Components</vt:lpstr>
      <vt:lpstr>PowerPoint Presentation</vt:lpstr>
      <vt:lpstr>additional frameworks used</vt:lpstr>
      <vt:lpstr>additional service used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Αβούρης Νικόλαος</dc:creator>
  <cp:lastModifiedBy>Αβούρης Νικόλαος</cp:lastModifiedBy>
  <cp:revision>60</cp:revision>
  <dcterms:created xsi:type="dcterms:W3CDTF">2020-04-20T08:38:12Z</dcterms:created>
  <dcterms:modified xsi:type="dcterms:W3CDTF">2021-03-04T18:52:33Z</dcterms:modified>
</cp:coreProperties>
</file>