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4" r:id="rId2"/>
    <p:sldId id="287" r:id="rId3"/>
    <p:sldId id="274" r:id="rId4"/>
    <p:sldId id="290" r:id="rId5"/>
    <p:sldId id="275" r:id="rId6"/>
    <p:sldId id="277" r:id="rId7"/>
    <p:sldId id="278" r:id="rId8"/>
    <p:sldId id="279" r:id="rId9"/>
    <p:sldId id="280" r:id="rId10"/>
    <p:sldId id="281" r:id="rId11"/>
    <p:sldId id="295" r:id="rId12"/>
    <p:sldId id="283" r:id="rId13"/>
    <p:sldId id="29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ramprasad" initials="nr" lastIdx="32" clrIdx="0">
    <p:extLst>
      <p:ext uri="{19B8F6BF-5375-455C-9EA6-DF929625EA0E}">
        <p15:presenceInfo xmlns:p15="http://schemas.microsoft.com/office/powerpoint/2012/main" userId="beeefa2a413e1c3d" providerId="Windows Live"/>
      </p:ext>
    </p:extLst>
  </p:cmAuthor>
  <p:cmAuthor id="2" name="KARTHIKEYAN SUNDARAM" initials="KS" lastIdx="7" clrIdx="1">
    <p:extLst>
      <p:ext uri="{19B8F6BF-5375-455C-9EA6-DF929625EA0E}">
        <p15:presenceInfo xmlns:p15="http://schemas.microsoft.com/office/powerpoint/2012/main" userId="KARTHIKEYAN SUNDARAM" providerId="None"/>
      </p:ext>
    </p:extLst>
  </p:cmAuthor>
  <p:cmAuthor id="3" name="ABHISHEK ACHARYA" initials="AA" lastIdx="3" clrIdx="2">
    <p:extLst>
      <p:ext uri="{19B8F6BF-5375-455C-9EA6-DF929625EA0E}">
        <p15:presenceInfo xmlns:p15="http://schemas.microsoft.com/office/powerpoint/2012/main" userId="ABHISHEK ACHAR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2AADA-2ED0-40FF-A625-CB620C226DB6}" v="2" dt="2022-04-21T00:39:14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9T21:26:44.161" idx="16">
    <p:pos x="7325" y="39"/>
    <p:text>Font size can be big</p:text>
    <p:extLst>
      <p:ext uri="{C676402C-5697-4E1C-873F-D02D1690AC5C}">
        <p15:threadingInfo xmlns:p15="http://schemas.microsoft.com/office/powerpoint/2012/main" timeZoneBias="-60"/>
      </p:ext>
    </p:extLst>
  </p:cm>
  <p:cm authorId="3" dt="2022-04-21T10:18:45.708" idx="1">
    <p:pos x="7128" y="46"/>
    <p:text>Increased font size to 24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01:41:33.643" idx="30">
    <p:pos x="7396" y="68"/>
    <p:text>add more table</p:text>
    <p:extLst>
      <p:ext uri="{C676402C-5697-4E1C-873F-D02D1690AC5C}">
        <p15:threadingInfo xmlns:p15="http://schemas.microsoft.com/office/powerpoint/2012/main" timeZoneBias="-60"/>
      </p:ext>
    </p:extLst>
  </p:cm>
  <p:cm authorId="1" dt="2022-04-19T20:09:14.273" idx="31">
    <p:pos x="7505" y="2160"/>
    <p:text>Increase font of graph and labels</p:text>
    <p:extLst>
      <p:ext uri="{C676402C-5697-4E1C-873F-D02D1690AC5C}">
        <p15:threadingInfo xmlns:p15="http://schemas.microsoft.com/office/powerpoint/2012/main" timeZoneBias="-60"/>
      </p:ext>
    </p:extLst>
  </p:cm>
  <p:cm authorId="1" dt="2022-04-19T21:32:29.387" idx="32">
    <p:pos x="7505" y="726"/>
    <p:text>Datset and graph can be in different slide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9T01:46:09.319" idx="4">
    <p:pos x="10" y="10"/>
    <p:text>remove decimal</p:text>
    <p:extLst>
      <p:ext uri="{C676402C-5697-4E1C-873F-D02D1690AC5C}">
        <p15:threadingInfo xmlns:p15="http://schemas.microsoft.com/office/powerpoint/2012/main" timeZoneBias="-60"/>
      </p:ext>
    </p:extLst>
  </p:cm>
  <p:cm authorId="1" dt="2022-04-19T01:50:13.599" idx="5">
    <p:pos x="7445" y="63"/>
    <p:text>remove monthly in title</p:text>
    <p:extLst>
      <p:ext uri="{C676402C-5697-4E1C-873F-D02D1690AC5C}">
        <p15:threadingInfo xmlns:p15="http://schemas.microsoft.com/office/powerpoint/2012/main" timeZoneBias="-60"/>
      </p:ext>
    </p:extLst>
  </p:cm>
  <p:cm authorId="1" dt="2022-04-19T01:50:30.950" idx="6">
    <p:pos x="7499" y="202"/>
    <p:text>increase title and scale and labels and change color of graph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9T02:23:12.540" idx="7">
    <p:pos x="2513" y="1372"/>
    <p:text>Illinois and kentucky - why they used firearms? maybe hunting? or other reasons?</p:text>
    <p:extLst>
      <p:ext uri="{C676402C-5697-4E1C-873F-D02D1690AC5C}">
        <p15:threadingInfo xmlns:p15="http://schemas.microsoft.com/office/powerpoint/2012/main" timeZoneBias="-60"/>
      </p:ext>
    </p:extLst>
  </p:cm>
  <p:cm authorId="1" dt="2022-04-19T20:58:47.926" idx="13">
    <p:pos x="2513" y="1468"/>
    <p:text>not saying that this is necessarily due to crimes as there might be other factors which we wont delve into in the interest of time</p:text>
    <p:extLst>
      <p:ext uri="{C676402C-5697-4E1C-873F-D02D1690AC5C}">
        <p15:threadingInfo xmlns:p15="http://schemas.microsoft.com/office/powerpoint/2012/main" timeZoneBias="-60">
          <p15:parentCm authorId="1" idx="7"/>
        </p15:threadingInfo>
      </p:ext>
    </p:extLst>
  </p:cm>
  <p:cm authorId="1" dt="2022-04-19T02:46:51.920" idx="8">
    <p:pos x="7504" y="474"/>
    <p:text>add lines in excel around 2005 and 2016</p:text>
    <p:extLst>
      <p:ext uri="{C676402C-5697-4E1C-873F-D02D1690AC5C}">
        <p15:threadingInfo xmlns:p15="http://schemas.microsoft.com/office/powerpoint/2012/main" timeZoneBias="-60"/>
      </p:ext>
    </p:extLst>
  </p:cm>
  <p:cm authorId="2" dt="2022-04-20T18:23:04.958" idx="1">
    <p:pos x="2007" y="1545"/>
    <p:text>Illonois and Kentucky points can be made shorter like : Kentucky sees inconsistent rise and fall in number of background checks post 2005, which is when the gun law was approved by the state legislature. 
Illinois sees a steep rise in checks post 2016 due to the introduction of the knife law to regulate weapons in the state.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01:51:56.448" idx="2">
    <p:pos x="7482" y="1243"/>
    <p:text>increase label size</p:text>
    <p:extLst>
      <p:ext uri="{C676402C-5697-4E1C-873F-D02D1690AC5C}">
        <p15:threadingInfo xmlns:p15="http://schemas.microsoft.com/office/powerpoint/2012/main" timeZoneBias="-60"/>
      </p:ext>
    </p:extLst>
  </p:cm>
  <p:cm authorId="1" dt="2022-04-19T02:48:14.865" idx="9">
    <p:pos x="7482" y="1339"/>
    <p:text>we notice that after 2015, red states roc has subsided</p:text>
    <p:extLst>
      <p:ext uri="{C676402C-5697-4E1C-873F-D02D1690AC5C}">
        <p15:threadingInfo xmlns:p15="http://schemas.microsoft.com/office/powerpoint/2012/main" timeZoneBias="-60">
          <p15:parentCm authorId="1" idx="2"/>
        </p15:threadingInfo>
      </p:ext>
    </p:extLst>
  </p:cm>
  <p:cm authorId="1" dt="2022-04-19T03:23:48.186" idx="10">
    <p:pos x="7556" y="530"/>
    <p:text>change figure label</p:text>
    <p:extLst>
      <p:ext uri="{C676402C-5697-4E1C-873F-D02D1690AC5C}">
        <p15:threadingInfo xmlns:p15="http://schemas.microsoft.com/office/powerpoint/2012/main" timeZoneBias="-60"/>
      </p:ext>
    </p:extLst>
  </p:cm>
  <p:cm authorId="1" dt="2022-04-19T21:42:41.929" idx="19">
    <p:pos x="3456" y="2042"/>
    <p:text>Increase label size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8T01:51:56.448" idx="3">
    <p:pos x="7431" y="554"/>
    <p:text>Change y axis to millions</p:text>
    <p:extLst>
      <p:ext uri="{C676402C-5697-4E1C-873F-D02D1690AC5C}">
        <p15:threadingInfo xmlns:p15="http://schemas.microsoft.com/office/powerpoint/2012/main" timeZoneBias="-60"/>
      </p:ext>
    </p:extLst>
  </p:cm>
  <p:cm authorId="1" dt="2022-04-19T17:15:06.797" idx="11">
    <p:pos x="10" y="10"/>
    <p:text>Add note: disclaimer results expected to vary during uncertain events</p:text>
    <p:extLst>
      <p:ext uri="{C676402C-5697-4E1C-873F-D02D1690AC5C}">
        <p15:threadingInfo xmlns:p15="http://schemas.microsoft.com/office/powerpoint/2012/main" timeZoneBias="-60"/>
      </p:ext>
    </p:extLst>
  </p:cm>
  <p:cm authorId="1" dt="2022-04-19T21:44:44.152" idx="20">
    <p:pos x="7672" y="853"/>
    <p:text>add only year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C5D84-071E-46AA-A45D-CB0E5A8CCD9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A30AA-0D4C-49D4-B81D-CCA8E54876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overview</a:t>
          </a:r>
        </a:p>
      </dgm:t>
    </dgm:pt>
    <dgm:pt modelId="{E49C2D25-FD87-44FE-8527-9C1622D3D726}" type="parTrans" cxnId="{9F0ABEAC-E523-4AB8-A758-D6FF9C4E38D5}">
      <dgm:prSet/>
      <dgm:spPr/>
      <dgm:t>
        <a:bodyPr/>
        <a:lstStyle/>
        <a:p>
          <a:endParaRPr lang="en-US"/>
        </a:p>
      </dgm:t>
    </dgm:pt>
    <dgm:pt modelId="{B996C027-0B49-4089-9FC0-8B829DE4E0BF}" type="sibTrans" cxnId="{9F0ABEAC-E523-4AB8-A758-D6FF9C4E38D5}">
      <dgm:prSet/>
      <dgm:spPr/>
      <dgm:t>
        <a:bodyPr/>
        <a:lstStyle/>
        <a:p>
          <a:endParaRPr lang="en-US"/>
        </a:p>
      </dgm:t>
    </dgm:pt>
    <dgm:pt modelId="{F6530307-2490-4201-A8A2-34022B67F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Data cleaning and manipulation</a:t>
          </a:r>
          <a:endParaRPr lang="en-US" sz="2400"/>
        </a:p>
      </dgm:t>
    </dgm:pt>
    <dgm:pt modelId="{54979CB0-30D1-4C04-A7D7-392B17039144}" type="parTrans" cxnId="{6B6ECA35-0E71-4AF1-BCFF-885C572E9E92}">
      <dgm:prSet/>
      <dgm:spPr/>
      <dgm:t>
        <a:bodyPr/>
        <a:lstStyle/>
        <a:p>
          <a:endParaRPr lang="en-US"/>
        </a:p>
      </dgm:t>
    </dgm:pt>
    <dgm:pt modelId="{D7FDEA37-920A-42B5-8F19-7B4CAB47747F}" type="sibTrans" cxnId="{6B6ECA35-0E71-4AF1-BCFF-885C572E9E92}">
      <dgm:prSet/>
      <dgm:spPr/>
      <dgm:t>
        <a:bodyPr/>
        <a:lstStyle/>
        <a:p>
          <a:endParaRPr lang="en-US"/>
        </a:p>
      </dgm:t>
    </dgm:pt>
    <dgm:pt modelId="{BF599483-E150-4F0A-A14C-4E2F708E12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Exploratory data analysis</a:t>
          </a:r>
          <a:endParaRPr lang="en-US" sz="2400"/>
        </a:p>
      </dgm:t>
    </dgm:pt>
    <dgm:pt modelId="{C7127045-E7A8-4095-A773-8D77C8A614B3}" type="parTrans" cxnId="{86A482C3-C74D-44E1-BFEC-0432E4097584}">
      <dgm:prSet/>
      <dgm:spPr/>
      <dgm:t>
        <a:bodyPr/>
        <a:lstStyle/>
        <a:p>
          <a:endParaRPr lang="en-US"/>
        </a:p>
      </dgm:t>
    </dgm:pt>
    <dgm:pt modelId="{A4EC27C7-4A48-4765-80EB-927A6D86D0D9}" type="sibTrans" cxnId="{86A482C3-C74D-44E1-BFEC-0432E4097584}">
      <dgm:prSet/>
      <dgm:spPr/>
      <dgm:t>
        <a:bodyPr/>
        <a:lstStyle/>
        <a:p>
          <a:endParaRPr lang="en-US"/>
        </a:p>
      </dgm:t>
    </dgm:pt>
    <dgm:pt modelId="{A0224035-9485-4AE2-A90C-AD8BA7D82B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What does the future hold?</a:t>
          </a:r>
          <a:endParaRPr lang="en-US" sz="2400"/>
        </a:p>
      </dgm:t>
    </dgm:pt>
    <dgm:pt modelId="{00659B6F-5F97-43B4-BB95-6FB5331E5371}" type="parTrans" cxnId="{1C9F9E60-6D68-49BF-B225-4F4C448182C6}">
      <dgm:prSet/>
      <dgm:spPr/>
      <dgm:t>
        <a:bodyPr/>
        <a:lstStyle/>
        <a:p>
          <a:endParaRPr lang="en-US"/>
        </a:p>
      </dgm:t>
    </dgm:pt>
    <dgm:pt modelId="{A297E20B-9592-494D-B2EE-864C0FFD7E29}" type="sibTrans" cxnId="{1C9F9E60-6D68-49BF-B225-4F4C448182C6}">
      <dgm:prSet/>
      <dgm:spPr/>
      <dgm:t>
        <a:bodyPr/>
        <a:lstStyle/>
        <a:p>
          <a:endParaRPr lang="en-US"/>
        </a:p>
      </dgm:t>
    </dgm:pt>
    <dgm:pt modelId="{D6EA5FA9-0F71-4F96-92F7-34159D21B3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Key Insights and takeaway</a:t>
          </a:r>
          <a:endParaRPr lang="en-US" sz="2400"/>
        </a:p>
      </dgm:t>
    </dgm:pt>
    <dgm:pt modelId="{ED61FA2E-6ED1-498A-B8E3-AC70A952CA42}" type="parTrans" cxnId="{8058BAEB-6C67-41F9-BA50-FFB96AFDB2FC}">
      <dgm:prSet/>
      <dgm:spPr/>
      <dgm:t>
        <a:bodyPr/>
        <a:lstStyle/>
        <a:p>
          <a:endParaRPr lang="en-US"/>
        </a:p>
      </dgm:t>
    </dgm:pt>
    <dgm:pt modelId="{9B8706E0-664B-439B-91FE-BECF62D7F12E}" type="sibTrans" cxnId="{8058BAEB-6C67-41F9-BA50-FFB96AFDB2FC}">
      <dgm:prSet/>
      <dgm:spPr/>
      <dgm:t>
        <a:bodyPr/>
        <a:lstStyle/>
        <a:p>
          <a:endParaRPr lang="en-US"/>
        </a:p>
      </dgm:t>
    </dgm:pt>
    <dgm:pt modelId="{D5ACE712-0426-4274-9BFA-F78E4D9F16EC}" type="pres">
      <dgm:prSet presAssocID="{457C5D84-071E-46AA-A45D-CB0E5A8CCD97}" presName="root" presStyleCnt="0">
        <dgm:presLayoutVars>
          <dgm:dir/>
          <dgm:resizeHandles val="exact"/>
        </dgm:presLayoutVars>
      </dgm:prSet>
      <dgm:spPr/>
    </dgm:pt>
    <dgm:pt modelId="{C4E0E395-8CB2-4ABE-AAC4-85AF0FCCA0D8}" type="pres">
      <dgm:prSet presAssocID="{866A30AA-0D4C-49D4-B81D-CCA8E54876AE}" presName="compNode" presStyleCnt="0"/>
      <dgm:spPr/>
    </dgm:pt>
    <dgm:pt modelId="{0C784B57-63C9-4113-9376-0A88B1F19D43}" type="pres">
      <dgm:prSet presAssocID="{866A30AA-0D4C-49D4-B81D-CCA8E54876AE}" presName="bgRect" presStyleLbl="bgShp" presStyleIdx="0" presStyleCnt="5" custLinFactNeighborX="0" custLinFactNeighborY="2727"/>
      <dgm:spPr/>
    </dgm:pt>
    <dgm:pt modelId="{DBDB77AA-D574-4497-A04E-EC682BFF1A64}" type="pres">
      <dgm:prSet presAssocID="{866A30AA-0D4C-49D4-B81D-CCA8E54876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A43563-BB0B-46D7-8C5E-5D45F632834E}" type="pres">
      <dgm:prSet presAssocID="{866A30AA-0D4C-49D4-B81D-CCA8E54876AE}" presName="spaceRect" presStyleCnt="0"/>
      <dgm:spPr/>
    </dgm:pt>
    <dgm:pt modelId="{C60A6B07-25E9-48C0-8B98-098D8F2B9AEF}" type="pres">
      <dgm:prSet presAssocID="{866A30AA-0D4C-49D4-B81D-CCA8E54876AE}" presName="parTx" presStyleLbl="revTx" presStyleIdx="0" presStyleCnt="5">
        <dgm:presLayoutVars>
          <dgm:chMax val="0"/>
          <dgm:chPref val="0"/>
        </dgm:presLayoutVars>
      </dgm:prSet>
      <dgm:spPr/>
    </dgm:pt>
    <dgm:pt modelId="{A29D4AE4-E5C2-41E6-B474-4851D827D36D}" type="pres">
      <dgm:prSet presAssocID="{B996C027-0B49-4089-9FC0-8B829DE4E0BF}" presName="sibTrans" presStyleCnt="0"/>
      <dgm:spPr/>
    </dgm:pt>
    <dgm:pt modelId="{0D5743DE-6FA8-4918-B514-2DA3AD1214B0}" type="pres">
      <dgm:prSet presAssocID="{F6530307-2490-4201-A8A2-34022B67FA7E}" presName="compNode" presStyleCnt="0"/>
      <dgm:spPr/>
    </dgm:pt>
    <dgm:pt modelId="{D88CBBE7-9D40-4250-A0C2-67654C7AE5AE}" type="pres">
      <dgm:prSet presAssocID="{F6530307-2490-4201-A8A2-34022B67FA7E}" presName="bgRect" presStyleLbl="bgShp" presStyleIdx="1" presStyleCnt="5"/>
      <dgm:spPr/>
    </dgm:pt>
    <dgm:pt modelId="{01A54EFF-70E7-413F-BCBD-883287C477B4}" type="pres">
      <dgm:prSet presAssocID="{F6530307-2490-4201-A8A2-34022B67FA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EC5786-D454-4260-AC5E-E835E16C3AE1}" type="pres">
      <dgm:prSet presAssocID="{F6530307-2490-4201-A8A2-34022B67FA7E}" presName="spaceRect" presStyleCnt="0"/>
      <dgm:spPr/>
    </dgm:pt>
    <dgm:pt modelId="{A8D16133-D564-4F8D-BB85-BFA8B6434725}" type="pres">
      <dgm:prSet presAssocID="{F6530307-2490-4201-A8A2-34022B67FA7E}" presName="parTx" presStyleLbl="revTx" presStyleIdx="1" presStyleCnt="5">
        <dgm:presLayoutVars>
          <dgm:chMax val="0"/>
          <dgm:chPref val="0"/>
        </dgm:presLayoutVars>
      </dgm:prSet>
      <dgm:spPr/>
    </dgm:pt>
    <dgm:pt modelId="{35B335B2-069E-40BA-BFBD-974C2EA05FEF}" type="pres">
      <dgm:prSet presAssocID="{D7FDEA37-920A-42B5-8F19-7B4CAB47747F}" presName="sibTrans" presStyleCnt="0"/>
      <dgm:spPr/>
    </dgm:pt>
    <dgm:pt modelId="{6942D8CF-D0FC-479D-A45C-60B6C917F795}" type="pres">
      <dgm:prSet presAssocID="{BF599483-E150-4F0A-A14C-4E2F708E1287}" presName="compNode" presStyleCnt="0"/>
      <dgm:spPr/>
    </dgm:pt>
    <dgm:pt modelId="{5E1EF65F-DE41-4408-806C-CD0747CBDE1E}" type="pres">
      <dgm:prSet presAssocID="{BF599483-E150-4F0A-A14C-4E2F708E1287}" presName="bgRect" presStyleLbl="bgShp" presStyleIdx="2" presStyleCnt="5"/>
      <dgm:spPr/>
    </dgm:pt>
    <dgm:pt modelId="{251B2AB5-1089-41DB-8BA6-C795DFD14764}" type="pres">
      <dgm:prSet presAssocID="{BF599483-E150-4F0A-A14C-4E2F708E12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112746C-2141-445D-A9AB-C8EF7254CF55}" type="pres">
      <dgm:prSet presAssocID="{BF599483-E150-4F0A-A14C-4E2F708E1287}" presName="spaceRect" presStyleCnt="0"/>
      <dgm:spPr/>
    </dgm:pt>
    <dgm:pt modelId="{049EB758-339A-403F-83FA-87652530C476}" type="pres">
      <dgm:prSet presAssocID="{BF599483-E150-4F0A-A14C-4E2F708E1287}" presName="parTx" presStyleLbl="revTx" presStyleIdx="2" presStyleCnt="5">
        <dgm:presLayoutVars>
          <dgm:chMax val="0"/>
          <dgm:chPref val="0"/>
        </dgm:presLayoutVars>
      </dgm:prSet>
      <dgm:spPr/>
    </dgm:pt>
    <dgm:pt modelId="{1AF0C983-D4D1-490E-B396-DF1167F8A0CD}" type="pres">
      <dgm:prSet presAssocID="{A4EC27C7-4A48-4765-80EB-927A6D86D0D9}" presName="sibTrans" presStyleCnt="0"/>
      <dgm:spPr/>
    </dgm:pt>
    <dgm:pt modelId="{F94921FD-F7A7-4A57-9928-42DF9CA3C714}" type="pres">
      <dgm:prSet presAssocID="{A0224035-9485-4AE2-A90C-AD8BA7D82BEC}" presName="compNode" presStyleCnt="0"/>
      <dgm:spPr/>
    </dgm:pt>
    <dgm:pt modelId="{337F472C-7A4B-4BCD-B7E4-61BD61EE0247}" type="pres">
      <dgm:prSet presAssocID="{A0224035-9485-4AE2-A90C-AD8BA7D82BEC}" presName="bgRect" presStyleLbl="bgShp" presStyleIdx="3" presStyleCnt="5"/>
      <dgm:spPr/>
    </dgm:pt>
    <dgm:pt modelId="{32892AB1-EE97-4975-BFCC-C28D87C7D716}" type="pres">
      <dgm:prSet presAssocID="{A0224035-9485-4AE2-A90C-AD8BA7D82B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0C0CA68-A111-4F2E-BC5C-E590B842273C}" type="pres">
      <dgm:prSet presAssocID="{A0224035-9485-4AE2-A90C-AD8BA7D82BEC}" presName="spaceRect" presStyleCnt="0"/>
      <dgm:spPr/>
    </dgm:pt>
    <dgm:pt modelId="{EAE61B5D-5370-42E4-8925-1D7E3B16A515}" type="pres">
      <dgm:prSet presAssocID="{A0224035-9485-4AE2-A90C-AD8BA7D82BEC}" presName="parTx" presStyleLbl="revTx" presStyleIdx="3" presStyleCnt="5">
        <dgm:presLayoutVars>
          <dgm:chMax val="0"/>
          <dgm:chPref val="0"/>
        </dgm:presLayoutVars>
      </dgm:prSet>
      <dgm:spPr/>
    </dgm:pt>
    <dgm:pt modelId="{8223F497-5DFB-422B-8F8E-DCBA312ECEAA}" type="pres">
      <dgm:prSet presAssocID="{A297E20B-9592-494D-B2EE-864C0FFD7E29}" presName="sibTrans" presStyleCnt="0"/>
      <dgm:spPr/>
    </dgm:pt>
    <dgm:pt modelId="{8D55CA7A-8A17-4458-AAF0-E08567C6889B}" type="pres">
      <dgm:prSet presAssocID="{D6EA5FA9-0F71-4F96-92F7-34159D21B3B0}" presName="compNode" presStyleCnt="0"/>
      <dgm:spPr/>
    </dgm:pt>
    <dgm:pt modelId="{66FA7772-86DE-4115-9E32-05804AB3D891}" type="pres">
      <dgm:prSet presAssocID="{D6EA5FA9-0F71-4F96-92F7-34159D21B3B0}" presName="bgRect" presStyleLbl="bgShp" presStyleIdx="4" presStyleCnt="5"/>
      <dgm:spPr/>
    </dgm:pt>
    <dgm:pt modelId="{1EBB0180-3472-4C36-9451-4D76A2EA7814}" type="pres">
      <dgm:prSet presAssocID="{D6EA5FA9-0F71-4F96-92F7-34159D21B3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58072EE-54B8-48A7-8435-B56E42AABEC1}" type="pres">
      <dgm:prSet presAssocID="{D6EA5FA9-0F71-4F96-92F7-34159D21B3B0}" presName="spaceRect" presStyleCnt="0"/>
      <dgm:spPr/>
    </dgm:pt>
    <dgm:pt modelId="{F2C480AA-1AE3-45C7-8112-1D5BFAFBB95A}" type="pres">
      <dgm:prSet presAssocID="{D6EA5FA9-0F71-4F96-92F7-34159D21B3B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B6ECA35-0E71-4AF1-BCFF-885C572E9E92}" srcId="{457C5D84-071E-46AA-A45D-CB0E5A8CCD97}" destId="{F6530307-2490-4201-A8A2-34022B67FA7E}" srcOrd="1" destOrd="0" parTransId="{54979CB0-30D1-4C04-A7D7-392B17039144}" sibTransId="{D7FDEA37-920A-42B5-8F19-7B4CAB47747F}"/>
    <dgm:cxn modelId="{C1E2E75B-36CC-45D0-B572-1323871567A0}" type="presOf" srcId="{D6EA5FA9-0F71-4F96-92F7-34159D21B3B0}" destId="{F2C480AA-1AE3-45C7-8112-1D5BFAFBB95A}" srcOrd="0" destOrd="0" presId="urn:microsoft.com/office/officeart/2018/2/layout/IconVerticalSolidList"/>
    <dgm:cxn modelId="{C31AD25D-25C3-43A5-953A-5D76319775B9}" type="presOf" srcId="{A0224035-9485-4AE2-A90C-AD8BA7D82BEC}" destId="{EAE61B5D-5370-42E4-8925-1D7E3B16A515}" srcOrd="0" destOrd="0" presId="urn:microsoft.com/office/officeart/2018/2/layout/IconVerticalSolidList"/>
    <dgm:cxn modelId="{1C9F9E60-6D68-49BF-B225-4F4C448182C6}" srcId="{457C5D84-071E-46AA-A45D-CB0E5A8CCD97}" destId="{A0224035-9485-4AE2-A90C-AD8BA7D82BEC}" srcOrd="3" destOrd="0" parTransId="{00659B6F-5F97-43B4-BB95-6FB5331E5371}" sibTransId="{A297E20B-9592-494D-B2EE-864C0FFD7E29}"/>
    <dgm:cxn modelId="{69DCCF67-D0C6-4B21-81A8-D2BF85BAC585}" type="presOf" srcId="{F6530307-2490-4201-A8A2-34022B67FA7E}" destId="{A8D16133-D564-4F8D-BB85-BFA8B6434725}" srcOrd="0" destOrd="0" presId="urn:microsoft.com/office/officeart/2018/2/layout/IconVerticalSolidList"/>
    <dgm:cxn modelId="{4B188274-AD4B-449F-9F06-C7E1AA9E1DA7}" type="presOf" srcId="{866A30AA-0D4C-49D4-B81D-CCA8E54876AE}" destId="{C60A6B07-25E9-48C0-8B98-098D8F2B9AEF}" srcOrd="0" destOrd="0" presId="urn:microsoft.com/office/officeart/2018/2/layout/IconVerticalSolidList"/>
    <dgm:cxn modelId="{5FCF6F9D-2C53-48A9-80E3-695546AED21B}" type="presOf" srcId="{BF599483-E150-4F0A-A14C-4E2F708E1287}" destId="{049EB758-339A-403F-83FA-87652530C476}" srcOrd="0" destOrd="0" presId="urn:microsoft.com/office/officeart/2018/2/layout/IconVerticalSolidList"/>
    <dgm:cxn modelId="{FAFC7CAC-3C39-460B-89CE-B16BB0D6C9E3}" type="presOf" srcId="{457C5D84-071E-46AA-A45D-CB0E5A8CCD97}" destId="{D5ACE712-0426-4274-9BFA-F78E4D9F16EC}" srcOrd="0" destOrd="0" presId="urn:microsoft.com/office/officeart/2018/2/layout/IconVerticalSolidList"/>
    <dgm:cxn modelId="{9F0ABEAC-E523-4AB8-A758-D6FF9C4E38D5}" srcId="{457C5D84-071E-46AA-A45D-CB0E5A8CCD97}" destId="{866A30AA-0D4C-49D4-B81D-CCA8E54876AE}" srcOrd="0" destOrd="0" parTransId="{E49C2D25-FD87-44FE-8527-9C1622D3D726}" sibTransId="{B996C027-0B49-4089-9FC0-8B829DE4E0BF}"/>
    <dgm:cxn modelId="{86A482C3-C74D-44E1-BFEC-0432E4097584}" srcId="{457C5D84-071E-46AA-A45D-CB0E5A8CCD97}" destId="{BF599483-E150-4F0A-A14C-4E2F708E1287}" srcOrd="2" destOrd="0" parTransId="{C7127045-E7A8-4095-A773-8D77C8A614B3}" sibTransId="{A4EC27C7-4A48-4765-80EB-927A6D86D0D9}"/>
    <dgm:cxn modelId="{8058BAEB-6C67-41F9-BA50-FFB96AFDB2FC}" srcId="{457C5D84-071E-46AA-A45D-CB0E5A8CCD97}" destId="{D6EA5FA9-0F71-4F96-92F7-34159D21B3B0}" srcOrd="4" destOrd="0" parTransId="{ED61FA2E-6ED1-498A-B8E3-AC70A952CA42}" sibTransId="{9B8706E0-664B-439B-91FE-BECF62D7F12E}"/>
    <dgm:cxn modelId="{8C32DA95-AB5A-40CC-AA8C-DE4F242774F0}" type="presParOf" srcId="{D5ACE712-0426-4274-9BFA-F78E4D9F16EC}" destId="{C4E0E395-8CB2-4ABE-AAC4-85AF0FCCA0D8}" srcOrd="0" destOrd="0" presId="urn:microsoft.com/office/officeart/2018/2/layout/IconVerticalSolidList"/>
    <dgm:cxn modelId="{8BA3DA24-4CA1-4A52-A58A-1A4FD5125609}" type="presParOf" srcId="{C4E0E395-8CB2-4ABE-AAC4-85AF0FCCA0D8}" destId="{0C784B57-63C9-4113-9376-0A88B1F19D43}" srcOrd="0" destOrd="0" presId="urn:microsoft.com/office/officeart/2018/2/layout/IconVerticalSolidList"/>
    <dgm:cxn modelId="{3E201BD1-E586-410B-9554-904860202FBA}" type="presParOf" srcId="{C4E0E395-8CB2-4ABE-AAC4-85AF0FCCA0D8}" destId="{DBDB77AA-D574-4497-A04E-EC682BFF1A64}" srcOrd="1" destOrd="0" presId="urn:microsoft.com/office/officeart/2018/2/layout/IconVerticalSolidList"/>
    <dgm:cxn modelId="{266B4EFF-1FB6-4412-AA60-F528C7D30AB8}" type="presParOf" srcId="{C4E0E395-8CB2-4ABE-AAC4-85AF0FCCA0D8}" destId="{ABA43563-BB0B-46D7-8C5E-5D45F632834E}" srcOrd="2" destOrd="0" presId="urn:microsoft.com/office/officeart/2018/2/layout/IconVerticalSolidList"/>
    <dgm:cxn modelId="{E4253720-B3B0-49BC-A31B-37B38A28C542}" type="presParOf" srcId="{C4E0E395-8CB2-4ABE-AAC4-85AF0FCCA0D8}" destId="{C60A6B07-25E9-48C0-8B98-098D8F2B9AEF}" srcOrd="3" destOrd="0" presId="urn:microsoft.com/office/officeart/2018/2/layout/IconVerticalSolidList"/>
    <dgm:cxn modelId="{014E2349-A632-46D4-8A23-65459CCE09ED}" type="presParOf" srcId="{D5ACE712-0426-4274-9BFA-F78E4D9F16EC}" destId="{A29D4AE4-E5C2-41E6-B474-4851D827D36D}" srcOrd="1" destOrd="0" presId="urn:microsoft.com/office/officeart/2018/2/layout/IconVerticalSolidList"/>
    <dgm:cxn modelId="{E1638788-8813-4939-ADEF-890CEAD27006}" type="presParOf" srcId="{D5ACE712-0426-4274-9BFA-F78E4D9F16EC}" destId="{0D5743DE-6FA8-4918-B514-2DA3AD1214B0}" srcOrd="2" destOrd="0" presId="urn:microsoft.com/office/officeart/2018/2/layout/IconVerticalSolidList"/>
    <dgm:cxn modelId="{FBE81D8E-5D76-4B12-854E-1885C4751353}" type="presParOf" srcId="{0D5743DE-6FA8-4918-B514-2DA3AD1214B0}" destId="{D88CBBE7-9D40-4250-A0C2-67654C7AE5AE}" srcOrd="0" destOrd="0" presId="urn:microsoft.com/office/officeart/2018/2/layout/IconVerticalSolidList"/>
    <dgm:cxn modelId="{7067019C-DFE7-4641-838A-FD386154CAD2}" type="presParOf" srcId="{0D5743DE-6FA8-4918-B514-2DA3AD1214B0}" destId="{01A54EFF-70E7-413F-BCBD-883287C477B4}" srcOrd="1" destOrd="0" presId="urn:microsoft.com/office/officeart/2018/2/layout/IconVerticalSolidList"/>
    <dgm:cxn modelId="{77F823A1-9708-46DA-9975-C6B92A44BF46}" type="presParOf" srcId="{0D5743DE-6FA8-4918-B514-2DA3AD1214B0}" destId="{42EC5786-D454-4260-AC5E-E835E16C3AE1}" srcOrd="2" destOrd="0" presId="urn:microsoft.com/office/officeart/2018/2/layout/IconVerticalSolidList"/>
    <dgm:cxn modelId="{531CCE92-4FBE-42C0-8224-30B551548387}" type="presParOf" srcId="{0D5743DE-6FA8-4918-B514-2DA3AD1214B0}" destId="{A8D16133-D564-4F8D-BB85-BFA8B6434725}" srcOrd="3" destOrd="0" presId="urn:microsoft.com/office/officeart/2018/2/layout/IconVerticalSolidList"/>
    <dgm:cxn modelId="{3A5C8054-534D-46DC-BF7C-C160C74F7D36}" type="presParOf" srcId="{D5ACE712-0426-4274-9BFA-F78E4D9F16EC}" destId="{35B335B2-069E-40BA-BFBD-974C2EA05FEF}" srcOrd="3" destOrd="0" presId="urn:microsoft.com/office/officeart/2018/2/layout/IconVerticalSolidList"/>
    <dgm:cxn modelId="{3CD8EC8C-FA61-4485-85BF-7AFB776F01AA}" type="presParOf" srcId="{D5ACE712-0426-4274-9BFA-F78E4D9F16EC}" destId="{6942D8CF-D0FC-479D-A45C-60B6C917F795}" srcOrd="4" destOrd="0" presId="urn:microsoft.com/office/officeart/2018/2/layout/IconVerticalSolidList"/>
    <dgm:cxn modelId="{F5E0ED7D-5754-4A1B-A1C3-EBB9F17EA49E}" type="presParOf" srcId="{6942D8CF-D0FC-479D-A45C-60B6C917F795}" destId="{5E1EF65F-DE41-4408-806C-CD0747CBDE1E}" srcOrd="0" destOrd="0" presId="urn:microsoft.com/office/officeart/2018/2/layout/IconVerticalSolidList"/>
    <dgm:cxn modelId="{33FA14DA-0B5A-45EA-8789-51CCDF988BE2}" type="presParOf" srcId="{6942D8CF-D0FC-479D-A45C-60B6C917F795}" destId="{251B2AB5-1089-41DB-8BA6-C795DFD14764}" srcOrd="1" destOrd="0" presId="urn:microsoft.com/office/officeart/2018/2/layout/IconVerticalSolidList"/>
    <dgm:cxn modelId="{ADDCE0B5-CF02-4CA6-A4E6-10A98F2F2CF3}" type="presParOf" srcId="{6942D8CF-D0FC-479D-A45C-60B6C917F795}" destId="{A112746C-2141-445D-A9AB-C8EF7254CF55}" srcOrd="2" destOrd="0" presId="urn:microsoft.com/office/officeart/2018/2/layout/IconVerticalSolidList"/>
    <dgm:cxn modelId="{B45B6F79-E658-4FEE-9FAC-BFC4B51A9E13}" type="presParOf" srcId="{6942D8CF-D0FC-479D-A45C-60B6C917F795}" destId="{049EB758-339A-403F-83FA-87652530C476}" srcOrd="3" destOrd="0" presId="urn:microsoft.com/office/officeart/2018/2/layout/IconVerticalSolidList"/>
    <dgm:cxn modelId="{98480B01-AAEC-44EA-9B80-14811D251B27}" type="presParOf" srcId="{D5ACE712-0426-4274-9BFA-F78E4D9F16EC}" destId="{1AF0C983-D4D1-490E-B396-DF1167F8A0CD}" srcOrd="5" destOrd="0" presId="urn:microsoft.com/office/officeart/2018/2/layout/IconVerticalSolidList"/>
    <dgm:cxn modelId="{9EA4D832-7F29-4C9E-922E-0AA5413E1041}" type="presParOf" srcId="{D5ACE712-0426-4274-9BFA-F78E4D9F16EC}" destId="{F94921FD-F7A7-4A57-9928-42DF9CA3C714}" srcOrd="6" destOrd="0" presId="urn:microsoft.com/office/officeart/2018/2/layout/IconVerticalSolidList"/>
    <dgm:cxn modelId="{0BE1A23A-A0DC-4DEC-9A41-C526BEB161BB}" type="presParOf" srcId="{F94921FD-F7A7-4A57-9928-42DF9CA3C714}" destId="{337F472C-7A4B-4BCD-B7E4-61BD61EE0247}" srcOrd="0" destOrd="0" presId="urn:microsoft.com/office/officeart/2018/2/layout/IconVerticalSolidList"/>
    <dgm:cxn modelId="{730EA198-BD79-4100-ACE0-B1596664E34C}" type="presParOf" srcId="{F94921FD-F7A7-4A57-9928-42DF9CA3C714}" destId="{32892AB1-EE97-4975-BFCC-C28D87C7D716}" srcOrd="1" destOrd="0" presId="urn:microsoft.com/office/officeart/2018/2/layout/IconVerticalSolidList"/>
    <dgm:cxn modelId="{C291E1D9-35D3-4DE5-A7DD-116B662297B6}" type="presParOf" srcId="{F94921FD-F7A7-4A57-9928-42DF9CA3C714}" destId="{30C0CA68-A111-4F2E-BC5C-E590B842273C}" srcOrd="2" destOrd="0" presId="urn:microsoft.com/office/officeart/2018/2/layout/IconVerticalSolidList"/>
    <dgm:cxn modelId="{8C80C86E-FF72-466B-8DB6-C5F4FF00A4D1}" type="presParOf" srcId="{F94921FD-F7A7-4A57-9928-42DF9CA3C714}" destId="{EAE61B5D-5370-42E4-8925-1D7E3B16A515}" srcOrd="3" destOrd="0" presId="urn:microsoft.com/office/officeart/2018/2/layout/IconVerticalSolidList"/>
    <dgm:cxn modelId="{E4308BF3-0785-44CC-BCEA-D7D9C79163E5}" type="presParOf" srcId="{D5ACE712-0426-4274-9BFA-F78E4D9F16EC}" destId="{8223F497-5DFB-422B-8F8E-DCBA312ECEAA}" srcOrd="7" destOrd="0" presId="urn:microsoft.com/office/officeart/2018/2/layout/IconVerticalSolidList"/>
    <dgm:cxn modelId="{29459933-21DF-4FDD-BC05-E39FF0BF5F29}" type="presParOf" srcId="{D5ACE712-0426-4274-9BFA-F78E4D9F16EC}" destId="{8D55CA7A-8A17-4458-AAF0-E08567C6889B}" srcOrd="8" destOrd="0" presId="urn:microsoft.com/office/officeart/2018/2/layout/IconVerticalSolidList"/>
    <dgm:cxn modelId="{4F5B8EC8-808E-46CE-B45B-8CDC3B3C321E}" type="presParOf" srcId="{8D55CA7A-8A17-4458-AAF0-E08567C6889B}" destId="{66FA7772-86DE-4115-9E32-05804AB3D891}" srcOrd="0" destOrd="0" presId="urn:microsoft.com/office/officeart/2018/2/layout/IconVerticalSolidList"/>
    <dgm:cxn modelId="{FCB5D84E-5B25-4357-83D8-E7462B48BB06}" type="presParOf" srcId="{8D55CA7A-8A17-4458-AAF0-E08567C6889B}" destId="{1EBB0180-3472-4C36-9451-4D76A2EA7814}" srcOrd="1" destOrd="0" presId="urn:microsoft.com/office/officeart/2018/2/layout/IconVerticalSolidList"/>
    <dgm:cxn modelId="{FE7477F7-AEFA-4E74-81E9-B22506691D1C}" type="presParOf" srcId="{8D55CA7A-8A17-4458-AAF0-E08567C6889B}" destId="{358072EE-54B8-48A7-8435-B56E42AABEC1}" srcOrd="2" destOrd="0" presId="urn:microsoft.com/office/officeart/2018/2/layout/IconVerticalSolidList"/>
    <dgm:cxn modelId="{6489B8EB-B186-4F0C-9B46-F297D7EDD433}" type="presParOf" srcId="{8D55CA7A-8A17-4458-AAF0-E08567C6889B}" destId="{F2C480AA-1AE3-45C7-8112-1D5BFAFBB9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84B57-63C9-4113-9376-0A88B1F19D43}">
      <dsp:nvSpPr>
        <dsp:cNvPr id="0" name=""/>
        <dsp:cNvSpPr/>
      </dsp:nvSpPr>
      <dsp:spPr>
        <a:xfrm>
          <a:off x="0" y="20830"/>
          <a:ext cx="5437487" cy="651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B77AA-D574-4497-A04E-EC682BFF1A64}">
      <dsp:nvSpPr>
        <dsp:cNvPr id="0" name=""/>
        <dsp:cNvSpPr/>
      </dsp:nvSpPr>
      <dsp:spPr>
        <a:xfrm>
          <a:off x="197131" y="149686"/>
          <a:ext cx="358420" cy="358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A6B07-25E9-48C0-8B98-098D8F2B9AEF}">
      <dsp:nvSpPr>
        <dsp:cNvPr id="0" name=""/>
        <dsp:cNvSpPr/>
      </dsp:nvSpPr>
      <dsp:spPr>
        <a:xfrm>
          <a:off x="752683" y="3059"/>
          <a:ext cx="4684803" cy="65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9" tIns="68969" rIns="68969" bIns="689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overview</a:t>
          </a:r>
        </a:p>
      </dsp:txBody>
      <dsp:txXfrm>
        <a:off x="752683" y="3059"/>
        <a:ext cx="4684803" cy="651674"/>
      </dsp:txXfrm>
    </dsp:sp>
    <dsp:sp modelId="{D88CBBE7-9D40-4250-A0C2-67654C7AE5AE}">
      <dsp:nvSpPr>
        <dsp:cNvPr id="0" name=""/>
        <dsp:cNvSpPr/>
      </dsp:nvSpPr>
      <dsp:spPr>
        <a:xfrm>
          <a:off x="0" y="817652"/>
          <a:ext cx="5437487" cy="651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4EFF-70E7-413F-BCBD-883287C477B4}">
      <dsp:nvSpPr>
        <dsp:cNvPr id="0" name=""/>
        <dsp:cNvSpPr/>
      </dsp:nvSpPr>
      <dsp:spPr>
        <a:xfrm>
          <a:off x="197131" y="964278"/>
          <a:ext cx="358420" cy="358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16133-D564-4F8D-BB85-BFA8B6434725}">
      <dsp:nvSpPr>
        <dsp:cNvPr id="0" name=""/>
        <dsp:cNvSpPr/>
      </dsp:nvSpPr>
      <dsp:spPr>
        <a:xfrm>
          <a:off x="752683" y="817652"/>
          <a:ext cx="4684803" cy="65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9" tIns="68969" rIns="68969" bIns="689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Data cleaning and manipulation</a:t>
          </a:r>
          <a:endParaRPr lang="en-US" sz="2400" kern="1200"/>
        </a:p>
      </dsp:txBody>
      <dsp:txXfrm>
        <a:off x="752683" y="817652"/>
        <a:ext cx="4684803" cy="651674"/>
      </dsp:txXfrm>
    </dsp:sp>
    <dsp:sp modelId="{5E1EF65F-DE41-4408-806C-CD0747CBDE1E}">
      <dsp:nvSpPr>
        <dsp:cNvPr id="0" name=""/>
        <dsp:cNvSpPr/>
      </dsp:nvSpPr>
      <dsp:spPr>
        <a:xfrm>
          <a:off x="0" y="1632244"/>
          <a:ext cx="5437487" cy="651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B2AB5-1089-41DB-8BA6-C795DFD14764}">
      <dsp:nvSpPr>
        <dsp:cNvPr id="0" name=""/>
        <dsp:cNvSpPr/>
      </dsp:nvSpPr>
      <dsp:spPr>
        <a:xfrm>
          <a:off x="197131" y="1778871"/>
          <a:ext cx="358420" cy="358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EB758-339A-403F-83FA-87652530C476}">
      <dsp:nvSpPr>
        <dsp:cNvPr id="0" name=""/>
        <dsp:cNvSpPr/>
      </dsp:nvSpPr>
      <dsp:spPr>
        <a:xfrm>
          <a:off x="752683" y="1632244"/>
          <a:ext cx="4684803" cy="65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9" tIns="68969" rIns="68969" bIns="689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Exploratory data analysis</a:t>
          </a:r>
          <a:endParaRPr lang="en-US" sz="2400" kern="1200"/>
        </a:p>
      </dsp:txBody>
      <dsp:txXfrm>
        <a:off x="752683" y="1632244"/>
        <a:ext cx="4684803" cy="651674"/>
      </dsp:txXfrm>
    </dsp:sp>
    <dsp:sp modelId="{337F472C-7A4B-4BCD-B7E4-61BD61EE0247}">
      <dsp:nvSpPr>
        <dsp:cNvPr id="0" name=""/>
        <dsp:cNvSpPr/>
      </dsp:nvSpPr>
      <dsp:spPr>
        <a:xfrm>
          <a:off x="0" y="2446837"/>
          <a:ext cx="5437487" cy="651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92AB1-EE97-4975-BFCC-C28D87C7D716}">
      <dsp:nvSpPr>
        <dsp:cNvPr id="0" name=""/>
        <dsp:cNvSpPr/>
      </dsp:nvSpPr>
      <dsp:spPr>
        <a:xfrm>
          <a:off x="197131" y="2593464"/>
          <a:ext cx="358420" cy="358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61B5D-5370-42E4-8925-1D7E3B16A515}">
      <dsp:nvSpPr>
        <dsp:cNvPr id="0" name=""/>
        <dsp:cNvSpPr/>
      </dsp:nvSpPr>
      <dsp:spPr>
        <a:xfrm>
          <a:off x="752683" y="2446837"/>
          <a:ext cx="4684803" cy="65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9" tIns="68969" rIns="68969" bIns="689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What does the future hold?</a:t>
          </a:r>
          <a:endParaRPr lang="en-US" sz="2400" kern="1200"/>
        </a:p>
      </dsp:txBody>
      <dsp:txXfrm>
        <a:off x="752683" y="2446837"/>
        <a:ext cx="4684803" cy="651674"/>
      </dsp:txXfrm>
    </dsp:sp>
    <dsp:sp modelId="{66FA7772-86DE-4115-9E32-05804AB3D891}">
      <dsp:nvSpPr>
        <dsp:cNvPr id="0" name=""/>
        <dsp:cNvSpPr/>
      </dsp:nvSpPr>
      <dsp:spPr>
        <a:xfrm>
          <a:off x="0" y="3261430"/>
          <a:ext cx="5437487" cy="65167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B0180-3472-4C36-9451-4D76A2EA7814}">
      <dsp:nvSpPr>
        <dsp:cNvPr id="0" name=""/>
        <dsp:cNvSpPr/>
      </dsp:nvSpPr>
      <dsp:spPr>
        <a:xfrm>
          <a:off x="197131" y="3408057"/>
          <a:ext cx="358420" cy="3584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480AA-1AE3-45C7-8112-1D5BFAFBB95A}">
      <dsp:nvSpPr>
        <dsp:cNvPr id="0" name=""/>
        <dsp:cNvSpPr/>
      </dsp:nvSpPr>
      <dsp:spPr>
        <a:xfrm>
          <a:off x="752683" y="3261430"/>
          <a:ext cx="4684803" cy="65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69" tIns="68969" rIns="68969" bIns="6896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Key Insights and takeaway</a:t>
          </a:r>
          <a:endParaRPr lang="en-US" sz="2400" kern="1200"/>
        </a:p>
      </dsp:txBody>
      <dsp:txXfrm>
        <a:off x="752683" y="3261430"/>
        <a:ext cx="4684803" cy="65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8277-207E-4D06-9B77-7ECBC3D6412C}" type="datetimeFigureOut">
              <a:rPr lang="en-IN" smtClean="0"/>
              <a:t>24-04-2022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999C5-93D8-485C-A294-9F3B69046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5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7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0551-BD23-4360-B5CD-ACEA7AECC75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8BB-3903-4E9D-97E0-8706975E0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CA52B-1EFA-425D-84EA-C5311182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513" y="2864973"/>
            <a:ext cx="7118974" cy="12085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400" b="1" dirty="0">
                <a:solidFill>
                  <a:schemeClr val="tx1">
                    <a:lumMod val="65000"/>
                  </a:schemeClr>
                </a:solidFill>
              </a:rPr>
              <a:t>ST662 – Topics in Data Analytics</a:t>
            </a:r>
            <a:br>
              <a:rPr lang="en-US" sz="4400" dirty="0"/>
            </a:br>
            <a:r>
              <a:rPr lang="en-US" sz="3600" b="1" dirty="0"/>
              <a:t>Project 4: Firearms Background Checks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C3E9C-DA61-43B5-A573-2399D7E57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05" y="5024737"/>
            <a:ext cx="5334931" cy="16218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i="1" dirty="0"/>
              <a:t>Naveen Ramprasad </a:t>
            </a:r>
          </a:p>
          <a:p>
            <a:pPr algn="l"/>
            <a:r>
              <a:rPr lang="en-US" sz="2000" i="1" dirty="0"/>
              <a:t>Abhishek Acharya</a:t>
            </a:r>
          </a:p>
          <a:p>
            <a:pPr algn="l"/>
            <a:r>
              <a:rPr lang="en-US" sz="2000" i="1" dirty="0"/>
              <a:t>Harsha Teja Nageshwaran</a:t>
            </a:r>
          </a:p>
          <a:p>
            <a:pPr algn="l"/>
            <a:r>
              <a:rPr lang="en-US" sz="2000" i="1" dirty="0"/>
              <a:t>Karthikeyan Sundaram</a:t>
            </a:r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1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BBF43C-CB12-4CDA-A931-C3A8BDB6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14" y="1354823"/>
            <a:ext cx="6678679" cy="4929436"/>
          </a:xfrm>
          <a:prstGeom prst="rect">
            <a:avLst/>
          </a:prstGeom>
        </p:spPr>
      </p:pic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5196000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+mn-lt"/>
              </a:rPr>
              <a:t>What does the future hold?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1B575-5223-4977-9D39-1D92EA09B548}"/>
              </a:ext>
            </a:extLst>
          </p:cNvPr>
          <p:cNvSpPr txBox="1"/>
          <p:nvPr/>
        </p:nvSpPr>
        <p:spPr>
          <a:xfrm>
            <a:off x="757124" y="1405471"/>
            <a:ext cx="5048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5. Expected Impact of Background Checks Bill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7AEFF-5566-415B-A36C-0129BCDABEC7}"/>
              </a:ext>
            </a:extLst>
          </p:cNvPr>
          <p:cNvSpPr txBox="1"/>
          <p:nvPr/>
        </p:nvSpPr>
        <p:spPr>
          <a:xfrm>
            <a:off x="757124" y="2016777"/>
            <a:ext cx="4743790" cy="36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Forecast uses Holt-Winters model for multiplicative decomposition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Expect further decrease in number of checks until end of the year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Expect rise in checks by the end of the year due to seasonal pattern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number of background checks in red states is likely to be higher than in blue states.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7B650-ACE9-46B1-9B66-A4EB89A0DD98}"/>
              </a:ext>
            </a:extLst>
          </p:cNvPr>
          <p:cNvSpPr txBox="1"/>
          <p:nvPr/>
        </p:nvSpPr>
        <p:spPr>
          <a:xfrm>
            <a:off x="9058787" y="6214900"/>
            <a:ext cx="96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224063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804671" y="640080"/>
            <a:ext cx="3531801" cy="52578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7AEFF-5566-415B-A36C-0129BCDABEC7}"/>
              </a:ext>
            </a:extLst>
          </p:cNvPr>
          <p:cNvSpPr txBox="1"/>
          <p:nvPr/>
        </p:nvSpPr>
        <p:spPr>
          <a:xfrm>
            <a:off x="5129992" y="640080"/>
            <a:ext cx="6639652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b="1" dirty="0"/>
              <a:t>Increasing trend and seasonality pattern observed over time</a:t>
            </a:r>
          </a:p>
          <a:p>
            <a:pPr marL="400050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b="1" dirty="0"/>
              <a:t>Rate of Change in Total Background Checks over Time is affected by various factors such as:</a:t>
            </a:r>
          </a:p>
          <a:p>
            <a:pPr marL="914400" lvl="1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dirty="0"/>
              <a:t>Uncertain times and elections drive variability</a:t>
            </a:r>
          </a:p>
          <a:p>
            <a:pPr marL="914400" lvl="1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dirty="0"/>
              <a:t>Inter-state laws</a:t>
            </a:r>
          </a:p>
          <a:p>
            <a:pPr marL="914400" lvl="1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dirty="0"/>
              <a:t>Political intervention</a:t>
            </a:r>
          </a:p>
          <a:p>
            <a:pPr marL="457200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b="1" dirty="0"/>
              <a:t>Impact of Enhanced Background Checks law on the future trend:</a:t>
            </a:r>
          </a:p>
          <a:p>
            <a:pPr marL="914400" lvl="1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dirty="0"/>
              <a:t>Decreasing trend overall</a:t>
            </a:r>
          </a:p>
          <a:p>
            <a:pPr marL="914400" lvl="1" indent="-342900" algn="just">
              <a:lnSpc>
                <a:spcPct val="90000"/>
              </a:lnSpc>
              <a:spcAft>
                <a:spcPts val="600"/>
              </a:spcAft>
              <a:buSzPct val="85000"/>
              <a:buFont typeface="Wingdings" panose="05000000000000000000" pitchFamily="2" charset="2"/>
              <a:buChar char="Ø"/>
            </a:pPr>
            <a:r>
              <a:rPr lang="en-US" sz="2000" dirty="0"/>
              <a:t>Red states are expected to have higher checks than Blue and Swing states</a:t>
            </a:r>
          </a:p>
        </p:txBody>
      </p:sp>
    </p:spTree>
    <p:extLst>
      <p:ext uri="{BB962C8B-B14F-4D97-AF65-F5344CB8AC3E}">
        <p14:creationId xmlns:p14="http://schemas.microsoft.com/office/powerpoint/2010/main" val="2054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4480-C1A6-466E-96AE-13A5D24D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926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4480-C1A6-466E-96AE-13A5D24D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3615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23BC-119D-4748-B5F4-8F932B5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Data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AAD44-80A1-438A-819F-C6842B5A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565"/>
            <a:ext cx="10632188" cy="4547540"/>
          </a:xfrm>
        </p:spPr>
      </p:pic>
    </p:spTree>
    <p:extLst>
      <p:ext uri="{BB962C8B-B14F-4D97-AF65-F5344CB8AC3E}">
        <p14:creationId xmlns:p14="http://schemas.microsoft.com/office/powerpoint/2010/main" val="188148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838200" y="4669978"/>
            <a:ext cx="4391024" cy="11737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700" b="1">
                <a:solidFill>
                  <a:schemeClr val="bg1"/>
                </a:solidFill>
              </a:rPr>
              <a:t>PROBLEM STATEMENT</a:t>
            </a:r>
          </a:p>
        </p:txBody>
      </p:sp>
      <p:pic>
        <p:nvPicPr>
          <p:cNvPr id="5" name="Picture 4" descr="A picture containing text, weapon&#10;&#10;Description automatically generated">
            <a:extLst>
              <a:ext uri="{FF2B5EF4-FFF2-40B4-BE49-F238E27FC236}">
                <a16:creationId xmlns:a16="http://schemas.microsoft.com/office/drawing/2014/main" id="{A9421761-8F12-43FE-A420-B2C86D551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0" b="25944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EE8525-6F9A-47A5-B1B5-56DACB685487}"/>
              </a:ext>
            </a:extLst>
          </p:cNvPr>
          <p:cNvSpPr txBox="1"/>
          <p:nvPr/>
        </p:nvSpPr>
        <p:spPr>
          <a:xfrm>
            <a:off x="5664201" y="4669978"/>
            <a:ext cx="5692774" cy="117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  <a:sym typeface="Roboto Condensed"/>
              </a:rPr>
              <a:t>Analyze the rate of change in total Firearms Background checks over time across different states in the United States 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7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AGENDA</a:t>
            </a:r>
          </a:p>
        </p:txBody>
      </p:sp>
      <p:graphicFrame>
        <p:nvGraphicFramePr>
          <p:cNvPr id="15" name="TextBox 12">
            <a:extLst>
              <a:ext uri="{FF2B5EF4-FFF2-40B4-BE49-F238E27FC236}">
                <a16:creationId xmlns:a16="http://schemas.microsoft.com/office/drawing/2014/main" id="{ECFB406B-5286-B5CE-015F-4E64BBC83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832265"/>
              </p:ext>
            </p:extLst>
          </p:nvPr>
        </p:nvGraphicFramePr>
        <p:xfrm>
          <a:off x="658512" y="1417389"/>
          <a:ext cx="5437487" cy="3916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F5F2DBA-9FB4-4DCB-90E4-423B9A331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627" y="1334261"/>
            <a:ext cx="5154948" cy="39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B37B2-97D5-4656-AC0F-0F34928D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673" y="3429000"/>
            <a:ext cx="6358701" cy="3438956"/>
          </a:xfrm>
          <a:prstGeom prst="rect">
            <a:avLst/>
          </a:prstGeom>
        </p:spPr>
      </p:pic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Data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F6DD8-2E99-4481-AE79-8CFF868DC41B}"/>
              </a:ext>
            </a:extLst>
          </p:cNvPr>
          <p:cNvSpPr txBox="1"/>
          <p:nvPr/>
        </p:nvSpPr>
        <p:spPr>
          <a:xfrm>
            <a:off x="422992" y="3619442"/>
            <a:ext cx="5338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dataset contains 15,400 rows and 25 columns spread across Nov 1998 – Mar 2022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Data contains monthly total checks for 55 states.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Collected from 7 different 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C8E47-51EC-45F9-AA54-067E9182C74E}"/>
              </a:ext>
            </a:extLst>
          </p:cNvPr>
          <p:cNvSpPr txBox="1"/>
          <p:nvPr/>
        </p:nvSpPr>
        <p:spPr>
          <a:xfrm>
            <a:off x="422992" y="4819771"/>
            <a:ext cx="4670611" cy="119230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Permit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Pre-Pawn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Redemption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Returned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Rentals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Private Sale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Return to Seller</a:t>
            </a: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8FFD-1A98-4FC6-A970-C6F22FC4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6" y="1152686"/>
            <a:ext cx="11636748" cy="2225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1F571-BD74-43EE-BD37-C79C85DA28C3}"/>
              </a:ext>
            </a:extLst>
          </p:cNvPr>
          <p:cNvSpPr txBox="1"/>
          <p:nvPr/>
        </p:nvSpPr>
        <p:spPr>
          <a:xfrm>
            <a:off x="11223812" y="6642039"/>
            <a:ext cx="788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16020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49BB7-CC3F-455E-939A-0EE09F038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7" t="1013" r="912" b="1757"/>
          <a:stretch/>
        </p:blipFill>
        <p:spPr>
          <a:xfrm>
            <a:off x="5844219" y="987832"/>
            <a:ext cx="6087711" cy="4941913"/>
          </a:xfrm>
          <a:prstGeom prst="rect">
            <a:avLst/>
          </a:prstGeom>
        </p:spPr>
      </p:pic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Data Handling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F6DD8-2E99-4481-AE79-8CFF868DC41B}"/>
              </a:ext>
            </a:extLst>
          </p:cNvPr>
          <p:cNvSpPr txBox="1"/>
          <p:nvPr/>
        </p:nvSpPr>
        <p:spPr>
          <a:xfrm>
            <a:off x="757125" y="1172146"/>
            <a:ext cx="533887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Data sanity checks: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Outliers identification in background checks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Duplicates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Gaps in time series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Missing values in the monthly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14C3-53B8-4C96-857D-3334B5055177}"/>
              </a:ext>
            </a:extLst>
          </p:cNvPr>
          <p:cNvSpPr txBox="1"/>
          <p:nvPr/>
        </p:nvSpPr>
        <p:spPr>
          <a:xfrm>
            <a:off x="757124" y="3429000"/>
            <a:ext cx="533887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Results: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No duplicate records were found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3B3838"/>
                </a:solidFill>
                <a:effectLst/>
                <a:latin typeface="Calibri" panose="020F0502020204030204" pitchFamily="34" charset="0"/>
              </a:rPr>
              <a:t>Transactions with more than 20% missing values are imputed with zeros, while others are imputed with the median. 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Time series data is consistent without gaps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4DC4A-AF94-4235-AD12-8BB9EEC3CAF3}"/>
              </a:ext>
            </a:extLst>
          </p:cNvPr>
          <p:cNvSpPr txBox="1"/>
          <p:nvPr/>
        </p:nvSpPr>
        <p:spPr>
          <a:xfrm>
            <a:off x="8529870" y="5847348"/>
            <a:ext cx="96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42104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872629" y="529710"/>
            <a:ext cx="7518400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1B575-5223-4977-9D39-1D92EA09B548}"/>
              </a:ext>
            </a:extLst>
          </p:cNvPr>
          <p:cNvSpPr txBox="1"/>
          <p:nvPr/>
        </p:nvSpPr>
        <p:spPr>
          <a:xfrm>
            <a:off x="757125" y="1281953"/>
            <a:ext cx="45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Total Background Checks Over Time - Yearly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14C3-53B8-4C96-857D-3334B5055177}"/>
              </a:ext>
            </a:extLst>
          </p:cNvPr>
          <p:cNvSpPr txBox="1"/>
          <p:nvPr/>
        </p:nvSpPr>
        <p:spPr>
          <a:xfrm>
            <a:off x="757125" y="1543868"/>
            <a:ext cx="523410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Steady growth in the number of background checks post 2006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Disproportionate spikes in checks for the years 2016 and 2020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1998 and 2022 consist of data for just 3 months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Unexpected decrease in total background checks in 2021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F6C19-AF8B-4EB1-915A-FD2D5F254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920320"/>
            <a:ext cx="5827059" cy="4826055"/>
          </a:xfrm>
          <a:prstGeom prst="rect">
            <a:avLst/>
          </a:prstGeom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25F0AB4B-C523-4BD9-8740-B99A5AAC9184}"/>
              </a:ext>
            </a:extLst>
          </p:cNvPr>
          <p:cNvSpPr/>
          <p:nvPr/>
        </p:nvSpPr>
        <p:spPr>
          <a:xfrm>
            <a:off x="11470734" y="1281953"/>
            <a:ext cx="143435" cy="1434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03ED57E-27E0-4EEE-AC7E-479563EBCECA}"/>
              </a:ext>
            </a:extLst>
          </p:cNvPr>
          <p:cNvSpPr/>
          <p:nvPr/>
        </p:nvSpPr>
        <p:spPr>
          <a:xfrm>
            <a:off x="10371045" y="2350387"/>
            <a:ext cx="152400" cy="1516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E13E9BD-EA00-4CDF-97DB-DB2DB5DC9445}"/>
              </a:ext>
            </a:extLst>
          </p:cNvPr>
          <p:cNvSpPr/>
          <p:nvPr/>
        </p:nvSpPr>
        <p:spPr>
          <a:xfrm>
            <a:off x="11247178" y="1209858"/>
            <a:ext cx="143435" cy="1434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5460795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1B575-5223-4977-9D39-1D92EA09B548}"/>
              </a:ext>
            </a:extLst>
          </p:cNvPr>
          <p:cNvSpPr txBox="1"/>
          <p:nvPr/>
        </p:nvSpPr>
        <p:spPr>
          <a:xfrm>
            <a:off x="757125" y="1281953"/>
            <a:ext cx="503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Total Background Checks Over Time - Monthly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AF214-3D7E-478E-9A18-FF95315F29D7}"/>
              </a:ext>
            </a:extLst>
          </p:cNvPr>
          <p:cNvSpPr txBox="1"/>
          <p:nvPr/>
        </p:nvSpPr>
        <p:spPr>
          <a:xfrm>
            <a:off x="749773" y="1741296"/>
            <a:ext cx="4817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Seasonality is observed with higher number of checks in the beginning and end of the year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Total checks trending upwards by years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Unexpected growth in number of checks during unforeseen events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5C9FF6-EDFF-4E95-B8D0-42718DCE8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57" y="3218624"/>
            <a:ext cx="4522579" cy="3549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BC13CC-F79B-43AD-9221-462E1B474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67" y="1271432"/>
            <a:ext cx="5895902" cy="558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5470420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1B575-5223-4977-9D39-1D92EA09B548}"/>
              </a:ext>
            </a:extLst>
          </p:cNvPr>
          <p:cNvSpPr txBox="1"/>
          <p:nvPr/>
        </p:nvSpPr>
        <p:spPr>
          <a:xfrm>
            <a:off x="757125" y="1281953"/>
            <a:ext cx="433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State-level Analysis – Top 6 States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AF214-3D7E-478E-9A18-FF95315F29D7}"/>
              </a:ext>
            </a:extLst>
          </p:cNvPr>
          <p:cNvSpPr txBox="1"/>
          <p:nvPr/>
        </p:nvSpPr>
        <p:spPr>
          <a:xfrm>
            <a:off x="757126" y="1867213"/>
            <a:ext cx="47086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All states have a gradual rise in number of background checks over the years except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Illinois and Kentucky.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Kentucky sees inconsistent rise and fall in number of background checks post 2005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Illinois sees a steep rise in checks post 2016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Inter-state laws have an effect on Rate of Change in background checks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A2026A-9946-499F-B9A1-73AD84F3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31" y="1013705"/>
            <a:ext cx="5993443" cy="5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BB07D1-71C8-4082-8908-0C01CCB6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53" y="1047079"/>
            <a:ext cx="5880816" cy="5810921"/>
          </a:xfrm>
          <a:prstGeom prst="rect">
            <a:avLst/>
          </a:prstGeom>
        </p:spPr>
      </p:pic>
      <p:sp>
        <p:nvSpPr>
          <p:cNvPr id="4" name="Google Shape;816;p8">
            <a:extLst>
              <a:ext uri="{FF2B5EF4-FFF2-40B4-BE49-F238E27FC236}">
                <a16:creationId xmlns:a16="http://schemas.microsoft.com/office/drawing/2014/main" id="{05FBAA41-8681-45E0-811E-C98395E3BC78}"/>
              </a:ext>
            </a:extLst>
          </p:cNvPr>
          <p:cNvSpPr txBox="1">
            <a:spLocks/>
          </p:cNvSpPr>
          <p:nvPr/>
        </p:nvSpPr>
        <p:spPr>
          <a:xfrm>
            <a:off x="757125" y="516467"/>
            <a:ext cx="5807304" cy="471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+mn-lt"/>
              </a:rPr>
              <a:t>Exploratory Data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1B575-5223-4977-9D39-1D92EA09B548}"/>
              </a:ext>
            </a:extLst>
          </p:cNvPr>
          <p:cNvSpPr txBox="1"/>
          <p:nvPr/>
        </p:nvSpPr>
        <p:spPr>
          <a:xfrm>
            <a:off x="757123" y="1075548"/>
            <a:ext cx="5630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4. Political Intervention on the Background Checks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7AEFF-5566-415B-A36C-0129BCDABEC7}"/>
              </a:ext>
            </a:extLst>
          </p:cNvPr>
          <p:cNvSpPr txBox="1"/>
          <p:nvPr/>
        </p:nvSpPr>
        <p:spPr>
          <a:xfrm>
            <a:off x="757123" y="1475658"/>
            <a:ext cx="5047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Red states have significantly higher background checks than blue states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Unforeseen events result in greater volatility in blue states than red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</a:rPr>
              <a:t>Steeper slope for red states over the years 2005-2015 and for blue states over 2015-2020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BE66B-F3A8-4CE1-BE2A-52AB4E1A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9" y="3241948"/>
            <a:ext cx="5047130" cy="36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6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507</Words>
  <Application>Microsoft Office PowerPoint</Application>
  <PresentationFormat>Widescreen</PresentationFormat>
  <Paragraphs>78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ST662 – Topics in Data Analytics Project 4: Firearms Background Checks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Overview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KARTHIKEYAN SUNDARAM</dc:creator>
  <cp:lastModifiedBy>naveen ramprasad</cp:lastModifiedBy>
  <cp:revision>126</cp:revision>
  <dcterms:created xsi:type="dcterms:W3CDTF">2022-04-16T21:51:39Z</dcterms:created>
  <dcterms:modified xsi:type="dcterms:W3CDTF">2022-04-24T15:01:37Z</dcterms:modified>
</cp:coreProperties>
</file>