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oogleblog.blogspot.com/2007/02/stuck-in-traffic.html" TargetMode="External"/><Relationship Id="rId4" Type="http://schemas.openxmlformats.org/officeDocument/2006/relationships/hyperlink" Target="https://support.google.com/business/answer/6263531?hl=e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195549" y="299500"/>
            <a:ext cx="8737800" cy="2052600"/>
          </a:xfrm>
          <a:prstGeom prst="rect">
            <a:avLst/>
          </a:prstGeom>
        </p:spPr>
        <p:txBody>
          <a:bodyPr anchorCtr="0" anchor="b" bIns="91425" lIns="91425" rIns="91425" tIns="91425">
            <a:noAutofit/>
          </a:bodyPr>
          <a:lstStyle/>
          <a:p>
            <a:pPr lvl="0" algn="l">
              <a:spcBef>
                <a:spcPts val="0"/>
              </a:spcBef>
              <a:buNone/>
            </a:pPr>
            <a:r>
              <a:rPr lang="en" sz="4800"/>
              <a:t>Machine Learning for Parking Difficulty</a:t>
            </a:r>
          </a:p>
        </p:txBody>
      </p:sp>
      <p:pic>
        <p:nvPicPr>
          <p:cNvPr id="55" name="Shape 55"/>
          <p:cNvPicPr preferRelativeResize="0"/>
          <p:nvPr/>
        </p:nvPicPr>
        <p:blipFill>
          <a:blip r:embed="rId3">
            <a:alphaModFix/>
          </a:blip>
          <a:stretch>
            <a:fillRect/>
          </a:stretch>
        </p:blipFill>
        <p:spPr>
          <a:xfrm>
            <a:off x="3328700" y="2656899"/>
            <a:ext cx="2486599" cy="2486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Building this feature is hard...</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Parking is very variable </a:t>
            </a:r>
            <a:br>
              <a:rPr lang="en"/>
            </a:br>
          </a:p>
          <a:p>
            <a:pPr indent="-228600" lvl="0" marL="457200" rtl="0">
              <a:spcBef>
                <a:spcPts val="0"/>
              </a:spcBef>
            </a:pPr>
            <a:r>
              <a:rPr lang="en"/>
              <a:t>Can’t account for illegal parking, park with a permit, or depart early from still-paid meters</a:t>
            </a:r>
            <a:br>
              <a:rPr lang="en"/>
            </a:br>
          </a:p>
          <a:p>
            <a:pPr indent="-228600" lvl="0" marL="457200" rtl="0">
              <a:spcBef>
                <a:spcPts val="0"/>
              </a:spcBef>
            </a:pPr>
            <a:r>
              <a:rPr lang="en"/>
              <a:t>Parking structures are more complex</a:t>
            </a:r>
            <a:br>
              <a:rPr lang="en"/>
            </a:br>
          </a:p>
          <a:p>
            <a:pPr indent="-228600" lvl="0" marL="457200" rtl="0">
              <a:spcBef>
                <a:spcPts val="0"/>
              </a:spcBef>
            </a:pPr>
            <a:r>
              <a:rPr lang="en"/>
              <a:t>Supply and demand for parking is in constant flux </a:t>
            </a:r>
            <a:br>
              <a:rPr lang="en"/>
            </a:b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Ground Truth Data</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7350" lvl="0" rtl="0" algn="ctr">
              <a:spcBef>
                <a:spcPts val="0"/>
              </a:spcBef>
              <a:buClr>
                <a:schemeClr val="dk1"/>
              </a:buClr>
              <a:buSzPct val="61111"/>
              <a:buFont typeface="Arial"/>
              <a:buNone/>
            </a:pPr>
            <a:r>
              <a:rPr lang="en">
                <a:solidFill>
                  <a:schemeClr val="dk1"/>
                </a:solidFill>
                <a:highlight>
                  <a:srgbClr val="FFFF00"/>
                </a:highlight>
                <a:latin typeface="Roboto"/>
                <a:ea typeface="Roboto"/>
                <a:cs typeface="Roboto"/>
                <a:sym typeface="Roboto"/>
              </a:rPr>
              <a:t>Gathering high-quality ground truth data is often a key challenge in building any ML solution. </a:t>
            </a:r>
            <a:r>
              <a:rPr lang="en">
                <a:solidFill>
                  <a:schemeClr val="dk1"/>
                </a:solidFill>
                <a:latin typeface="Roboto"/>
                <a:ea typeface="Roboto"/>
                <a:cs typeface="Roboto"/>
                <a:sym typeface="Roboto"/>
              </a:rPr>
              <a:t>We began by asking individuals at a diverse set of locations and times if they found the parking difficult. But we learned that answers to subjective questions like this produces inconsistent results </a:t>
            </a:r>
            <a:r>
              <a:rPr b="1" lang="en">
                <a:solidFill>
                  <a:schemeClr val="dk1"/>
                </a:solidFill>
                <a:latin typeface="Roboto"/>
                <a:ea typeface="Roboto"/>
                <a:cs typeface="Roboto"/>
                <a:sym typeface="Roboto"/>
              </a:rPr>
              <a:t>- </a:t>
            </a:r>
            <a:r>
              <a:rPr b="1" lang="en">
                <a:solidFill>
                  <a:schemeClr val="dk1"/>
                </a:solidFill>
                <a:highlight>
                  <a:srgbClr val="FFFF00"/>
                </a:highlight>
                <a:latin typeface="Roboto"/>
                <a:ea typeface="Roboto"/>
                <a:cs typeface="Roboto"/>
                <a:sym typeface="Roboto"/>
              </a:rPr>
              <a:t>for a given location and time, one person may answer that it was “</a:t>
            </a:r>
            <a:r>
              <a:rPr b="1" i="1" lang="en">
                <a:solidFill>
                  <a:schemeClr val="dk1"/>
                </a:solidFill>
                <a:highlight>
                  <a:srgbClr val="FFFF00"/>
                </a:highlight>
                <a:latin typeface="Roboto"/>
                <a:ea typeface="Roboto"/>
                <a:cs typeface="Roboto"/>
                <a:sym typeface="Roboto"/>
              </a:rPr>
              <a:t>easy</a:t>
            </a:r>
            <a:r>
              <a:rPr b="1" lang="en">
                <a:solidFill>
                  <a:schemeClr val="dk1"/>
                </a:solidFill>
                <a:highlight>
                  <a:srgbClr val="FFFF00"/>
                </a:highlight>
                <a:latin typeface="Roboto"/>
                <a:ea typeface="Roboto"/>
                <a:cs typeface="Roboto"/>
                <a:sym typeface="Roboto"/>
              </a:rPr>
              <a:t>” to find parking while another found it “</a:t>
            </a:r>
            <a:r>
              <a:rPr b="1" i="1" lang="en">
                <a:solidFill>
                  <a:schemeClr val="dk1"/>
                </a:solidFill>
                <a:highlight>
                  <a:srgbClr val="FFFF00"/>
                </a:highlight>
                <a:latin typeface="Roboto"/>
                <a:ea typeface="Roboto"/>
                <a:cs typeface="Roboto"/>
                <a:sym typeface="Roboto"/>
              </a:rPr>
              <a:t>difficult.</a:t>
            </a:r>
            <a:r>
              <a:rPr b="1" lang="en">
                <a:solidFill>
                  <a:schemeClr val="dk1"/>
                </a:solidFill>
                <a:highlight>
                  <a:srgbClr val="FFFF00"/>
                </a:highlight>
                <a:latin typeface="Roboto"/>
                <a:ea typeface="Roboto"/>
                <a:cs typeface="Roboto"/>
                <a:sym typeface="Roboto"/>
              </a:rPr>
              <a:t>” Switching to objective questions like “</a:t>
            </a:r>
            <a:r>
              <a:rPr b="1" i="1" lang="en">
                <a:solidFill>
                  <a:schemeClr val="dk1"/>
                </a:solidFill>
                <a:highlight>
                  <a:srgbClr val="FFFF00"/>
                </a:highlight>
                <a:latin typeface="Roboto"/>
                <a:ea typeface="Roboto"/>
                <a:cs typeface="Roboto"/>
                <a:sym typeface="Roboto"/>
              </a:rPr>
              <a:t>How long did it it take to find parking?</a:t>
            </a:r>
            <a:r>
              <a:rPr b="1" lang="en">
                <a:solidFill>
                  <a:schemeClr val="dk1"/>
                </a:solidFill>
                <a:highlight>
                  <a:srgbClr val="FFFF00"/>
                </a:highlight>
                <a:latin typeface="Roboto"/>
                <a:ea typeface="Roboto"/>
                <a:cs typeface="Roboto"/>
                <a:sym typeface="Roboto"/>
              </a:rPr>
              <a:t>” led to an increase in answer confidence, enabling us to crowdsource a high-quality set of ground truth data with over 100K responses.</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Model Features</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buSzPct val="100000"/>
              <a:buFont typeface="Roboto"/>
            </a:pPr>
            <a:r>
              <a:rPr lang="en" sz="1400">
                <a:solidFill>
                  <a:schemeClr val="dk1"/>
                </a:solidFill>
                <a:latin typeface="Roboto"/>
                <a:ea typeface="Roboto"/>
                <a:cs typeface="Roboto"/>
                <a:sym typeface="Roboto"/>
              </a:rPr>
              <a:t>Utilize anonymous aggregated information from users who opt to share their location data, which already is a vital source of information for estimates of </a:t>
            </a:r>
            <a:r>
              <a:rPr lang="en" sz="1400">
                <a:solidFill>
                  <a:srgbClr val="4184F3"/>
                </a:solidFill>
                <a:latin typeface="Roboto"/>
                <a:ea typeface="Roboto"/>
                <a:cs typeface="Roboto"/>
                <a:sym typeface="Roboto"/>
                <a:hlinkClick r:id="rId3"/>
              </a:rPr>
              <a:t>live traffic</a:t>
            </a:r>
            <a:r>
              <a:rPr lang="en" sz="1400">
                <a:solidFill>
                  <a:schemeClr val="dk1"/>
                </a:solidFill>
                <a:latin typeface="Roboto"/>
                <a:ea typeface="Roboto"/>
                <a:cs typeface="Roboto"/>
                <a:sym typeface="Roboto"/>
              </a:rPr>
              <a:t> or </a:t>
            </a:r>
            <a:r>
              <a:rPr lang="en" sz="1400">
                <a:solidFill>
                  <a:srgbClr val="4184F3"/>
                </a:solidFill>
                <a:latin typeface="Roboto"/>
                <a:ea typeface="Roboto"/>
                <a:cs typeface="Roboto"/>
                <a:sym typeface="Roboto"/>
                <a:hlinkClick r:id="rId4"/>
              </a:rPr>
              <a:t>popular times and visit durations</a:t>
            </a:r>
            <a:r>
              <a:rPr lang="en" sz="1400">
                <a:solidFill>
                  <a:schemeClr val="dk1"/>
                </a:solidFill>
                <a:latin typeface="Roboto"/>
                <a:ea typeface="Roboto"/>
                <a:cs typeface="Roboto"/>
                <a:sym typeface="Roboto"/>
              </a:rPr>
              <a:t>. </a:t>
            </a:r>
            <a:br>
              <a:rPr lang="en" sz="1400">
                <a:solidFill>
                  <a:schemeClr val="dk1"/>
                </a:solidFill>
                <a:latin typeface="Roboto"/>
                <a:ea typeface="Roboto"/>
                <a:cs typeface="Roboto"/>
                <a:sym typeface="Roboto"/>
              </a:rPr>
            </a:br>
          </a:p>
          <a:p>
            <a:pPr indent="-317500" lvl="0" marL="457200" rtl="0">
              <a:spcBef>
                <a:spcPts val="0"/>
              </a:spcBef>
              <a:buClr>
                <a:schemeClr val="dk1"/>
              </a:buClr>
              <a:buSzPct val="100000"/>
              <a:buFont typeface="Roboto"/>
            </a:pPr>
            <a:r>
              <a:rPr lang="en" sz="1400">
                <a:solidFill>
                  <a:schemeClr val="dk1"/>
                </a:solidFill>
                <a:latin typeface="Roboto"/>
                <a:ea typeface="Roboto"/>
                <a:cs typeface="Roboto"/>
                <a:sym typeface="Roboto"/>
              </a:rPr>
              <a:t>Need more robust aggregate features</a:t>
            </a:r>
            <a:br>
              <a:rPr lang="en" sz="1400">
                <a:solidFill>
                  <a:schemeClr val="dk1"/>
                </a:solidFill>
                <a:latin typeface="Roboto"/>
                <a:ea typeface="Roboto"/>
                <a:cs typeface="Roboto"/>
                <a:sym typeface="Roboto"/>
              </a:rPr>
            </a:br>
            <a:r>
              <a:rPr lang="en" sz="1400">
                <a:solidFill>
                  <a:schemeClr val="dk1"/>
                </a:solidFill>
                <a:latin typeface="Roboto"/>
                <a:ea typeface="Roboto"/>
                <a:cs typeface="Roboto"/>
                <a:sym typeface="Roboto"/>
              </a:rPr>
              <a:t> </a:t>
            </a:r>
          </a:p>
          <a:p>
            <a:pPr indent="-317500" lvl="0" marL="457200" rtl="0">
              <a:spcBef>
                <a:spcPts val="0"/>
              </a:spcBef>
              <a:buClr>
                <a:schemeClr val="dk1"/>
              </a:buClr>
              <a:buSzPct val="100000"/>
              <a:buFont typeface="Roboto"/>
            </a:pPr>
            <a:r>
              <a:rPr lang="en" sz="1400">
                <a:solidFill>
                  <a:schemeClr val="dk1"/>
                </a:solidFill>
                <a:latin typeface="Roboto"/>
                <a:ea typeface="Roboto"/>
                <a:cs typeface="Roboto"/>
                <a:sym typeface="Roboto"/>
              </a:rPr>
              <a:t>Dispersion of parking locations, time-of-day and date dependence of parking (e.g. what if users park close to a destination in the early morning, but further away at busier hours?), historical parking data and more. In the end, we decided on roughly twenty different features along these lines for our model. Then it was time to tune the model performance.</a:t>
            </a:r>
            <a:br>
              <a:rPr lang="en" sz="1400">
                <a:solidFill>
                  <a:schemeClr val="dk1"/>
                </a:solidFill>
                <a:latin typeface="Roboto"/>
                <a:ea typeface="Roboto"/>
                <a:cs typeface="Roboto"/>
                <a:sym typeface="Roboto"/>
              </a:rPr>
            </a:br>
          </a:p>
          <a:p>
            <a:pPr indent="-317500" lvl="0" marL="457200">
              <a:spcBef>
                <a:spcPts val="0"/>
              </a:spcBef>
              <a:buClr>
                <a:schemeClr val="dk1"/>
              </a:buClr>
              <a:buSzPct val="100000"/>
              <a:buFont typeface="Roboto"/>
            </a:pPr>
            <a:r>
              <a:rPr lang="en" sz="1400">
                <a:solidFill>
                  <a:schemeClr val="dk1"/>
                </a:solidFill>
                <a:latin typeface="Roboto"/>
                <a:ea typeface="Roboto"/>
                <a:cs typeface="Roboto"/>
                <a:sym typeface="Roboto"/>
              </a:rPr>
              <a:t>Fingerprinting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pic>
        <p:nvPicPr>
          <p:cNvPr id="78" name="Shape 78"/>
          <p:cNvPicPr preferRelativeResize="0"/>
          <p:nvPr/>
        </p:nvPicPr>
        <p:blipFill>
          <a:blip r:embed="rId3">
            <a:alphaModFix/>
          </a:blip>
          <a:stretch>
            <a:fillRect/>
          </a:stretch>
        </p:blipFill>
        <p:spPr>
          <a:xfrm>
            <a:off x="2345000" y="529175"/>
            <a:ext cx="4454000" cy="4085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Model</a:t>
            </a: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Logistic Regression</a:t>
            </a:r>
          </a:p>
          <a:p>
            <a:pPr lvl="0">
              <a:spcBef>
                <a:spcPts val="0"/>
              </a:spcBef>
              <a:buNone/>
            </a:pPr>
            <a:r>
              <a:t/>
            </a:r>
            <a:endParaRPr/>
          </a:p>
          <a:p>
            <a:pPr lvl="0">
              <a:spcBef>
                <a:spcPts val="0"/>
              </a:spcBef>
              <a:buNone/>
            </a:pPr>
            <a:r>
              <a:t/>
            </a:r>
            <a:endParaRPr/>
          </a:p>
        </p:txBody>
      </p:sp>
      <p:pic>
        <p:nvPicPr>
          <p:cNvPr id="85" name="Shape 85"/>
          <p:cNvPicPr preferRelativeResize="0"/>
          <p:nvPr/>
        </p:nvPicPr>
        <p:blipFill>
          <a:blip r:embed="rId3">
            <a:alphaModFix/>
          </a:blip>
          <a:stretch>
            <a:fillRect/>
          </a:stretch>
        </p:blipFill>
        <p:spPr>
          <a:xfrm>
            <a:off x="1687700" y="1666375"/>
            <a:ext cx="5620773" cy="281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Results</a:t>
            </a:r>
          </a:p>
        </p:txBody>
      </p:sp>
      <p:pic>
        <p:nvPicPr>
          <p:cNvPr id="91" name="Shape 91"/>
          <p:cNvPicPr preferRelativeResize="0"/>
          <p:nvPr/>
        </p:nvPicPr>
        <p:blipFill>
          <a:blip r:embed="rId3">
            <a:alphaModFix/>
          </a:blip>
          <a:stretch>
            <a:fillRect/>
          </a:stretch>
        </p:blipFill>
        <p:spPr>
          <a:xfrm>
            <a:off x="2478122" y="850225"/>
            <a:ext cx="4103676" cy="4125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