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omes.cs.washington.edu/~pedrod/papers/cacm12.pdf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Few Useful Things to Know about ML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homes.cs.washington.edu/~pedrod/papers/cacm12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6.png"/><Relationship Id="rId6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n" sz="3600"/>
              <a:t>A Few Useful Things to Know about Machine Learning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 sz="1800"/>
              <a:t>Pedro Domingos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l">
              <a:spcBef>
                <a:spcPts val="0"/>
              </a:spcBef>
              <a:buNone/>
            </a:pPr>
            <a:r>
              <a:rPr lang="en" sz="1800"/>
              <a:t>Original Article: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Few Useful things to Know about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Data Beats Cleverer Algorithm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260" y="1255550"/>
            <a:ext cx="520263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 Many Models, Not Just One 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278837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Simplicity Does Not Imply Accuracy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152" y="1890727"/>
            <a:ext cx="4478574" cy="16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Representable Doesn’t Imply Learnable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25" y="1547875"/>
            <a:ext cx="7713900" cy="24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Correlation Does Not Imply Causation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748" y="1380050"/>
            <a:ext cx="4874949" cy="296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	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017725"/>
            <a:ext cx="4566300" cy="402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Automatically learn programs from </a:t>
            </a:r>
            <a:r>
              <a:rPr i="1" lang="en"/>
              <a:t>data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Machine Learning  ~ Representation + Evaluation + Optimization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Representation: What features do you use to represent the input?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Evaluation: How does the machine score itself?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Often </a:t>
            </a:r>
            <a:r>
              <a:rPr lang="en"/>
              <a:t>difference</a:t>
            </a:r>
            <a:r>
              <a:rPr lang="en"/>
              <a:t> between what we </a:t>
            </a:r>
            <a:r>
              <a:rPr lang="en"/>
              <a:t>optimize</a:t>
            </a:r>
            <a:r>
              <a:rPr lang="en"/>
              <a:t> for and metrics that matter for products and businesses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Optimization: How do you search for the algorithms that score best on the scoring function?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775" y="1300662"/>
            <a:ext cx="3063899" cy="254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187" y="751600"/>
            <a:ext cx="6719624" cy="395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Aside: Linear Regression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5" y="2218125"/>
            <a:ext cx="3139124" cy="2108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591185" y="1445325"/>
            <a:ext cx="2037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algn="ctr">
              <a:spcBef>
                <a:spcPts val="0"/>
              </a:spcBef>
              <a:buNone/>
            </a:pPr>
            <a:r>
              <a:rPr i="1" lang="en" sz="1200"/>
              <a:t>Representation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924" y="2408150"/>
            <a:ext cx="23431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3651725" y="1506375"/>
            <a:ext cx="23952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 sz="1200"/>
          </a:p>
          <a:p>
            <a:pPr lvl="0" rtl="0" algn="ctr">
              <a:spcBef>
                <a:spcPts val="0"/>
              </a:spcBef>
              <a:buNone/>
            </a:pPr>
            <a:r>
              <a:rPr i="1" lang="en" sz="1200"/>
              <a:t>Evaluation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 sz="12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5312" y="3061000"/>
            <a:ext cx="2408049" cy="180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3899" y="2829603"/>
            <a:ext cx="2482750" cy="16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6519250" y="1506375"/>
            <a:ext cx="23952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 sz="1200"/>
          </a:p>
          <a:p>
            <a:pPr lvl="0" rtl="0" algn="ctr">
              <a:spcBef>
                <a:spcPts val="0"/>
              </a:spcBef>
              <a:buNone/>
            </a:pPr>
            <a:r>
              <a:rPr i="1" lang="en" sz="1200"/>
              <a:t>Optimization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 sz="12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It’s Generalization That Counts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Fundamentally</a:t>
            </a:r>
            <a:r>
              <a:rPr lang="en"/>
              <a:t> goal of ML is to </a:t>
            </a:r>
            <a:r>
              <a:rPr i="1" lang="en"/>
              <a:t>generalize beyond examples in the training set.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Common Mistake for Beginners: Test on the training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Don’t use your </a:t>
            </a:r>
            <a:r>
              <a:rPr i="1" lang="en"/>
              <a:t>test data to tune the knobs</a:t>
            </a:r>
            <a:r>
              <a:rPr lang="en"/>
              <a:t>. You can split into </a:t>
            </a:r>
            <a:r>
              <a:rPr i="1" lang="en"/>
              <a:t>train, validation, and test data sets.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holding out data reduces amount of data for training, cross validate!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Is Not Enough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50" y="1581400"/>
            <a:ext cx="4610124" cy="170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074" y="1428851"/>
            <a:ext cx="3256150" cy="22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Lack of Generalization Has Many Faces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Bias-Variance Trade Off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Bias is learner’s tendency to consistently learn the same wrong thing (underfitting)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No Learning on Train or Test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Variance is tendency to learn random things irrespective of the real signal (overfitting)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Example of Overfitting: 100% on Training Data, 50% on Test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Curse of Dimensionality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393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Generalization becomes much harder with a larger input space 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400" y="1170125"/>
            <a:ext cx="4597199" cy="266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 is the Key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050" y="1899575"/>
            <a:ext cx="28289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675" y="1899575"/>
            <a:ext cx="36576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