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5" r:id="rId3"/>
    <p:sldId id="257" r:id="rId4"/>
    <p:sldId id="288" r:id="rId5"/>
    <p:sldId id="289" r:id="rId6"/>
    <p:sldId id="290" r:id="rId7"/>
    <p:sldId id="291" r:id="rId8"/>
    <p:sldId id="258" r:id="rId9"/>
    <p:sldId id="259" r:id="rId10"/>
    <p:sldId id="260" r:id="rId11"/>
    <p:sldId id="261" r:id="rId12"/>
    <p:sldId id="262" r:id="rId13"/>
    <p:sldId id="263" r:id="rId14"/>
    <p:sldId id="264" r:id="rId15"/>
    <p:sldId id="271" r:id="rId16"/>
    <p:sldId id="286" r:id="rId17"/>
    <p:sldId id="287" r:id="rId18"/>
    <p:sldId id="272" r:id="rId19"/>
    <p:sldId id="273" r:id="rId20"/>
    <p:sldId id="274" r:id="rId21"/>
    <p:sldId id="275" r:id="rId22"/>
    <p:sldId id="276" r:id="rId23"/>
    <p:sldId id="277" r:id="rId24"/>
    <p:sldId id="278" r:id="rId25"/>
    <p:sldId id="279" r:id="rId26"/>
    <p:sldId id="280" r:id="rId27"/>
    <p:sldId id="283" r:id="rId28"/>
    <p:sldId id="27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3" autoAdjust="0"/>
    <p:restoredTop sz="94687" autoAdjust="0"/>
  </p:normalViewPr>
  <p:slideViewPr>
    <p:cSldViewPr>
      <p:cViewPr varScale="1">
        <p:scale>
          <a:sx n="92" d="100"/>
          <a:sy n="92" d="100"/>
        </p:scale>
        <p:origin x="-768" y="-102"/>
      </p:cViewPr>
      <p:guideLst>
        <p:guide orient="horz" pos="2160"/>
        <p:guide pos="2880"/>
      </p:guideLst>
    </p:cSldViewPr>
  </p:slideViewPr>
  <p:outlineViewPr>
    <p:cViewPr>
      <p:scale>
        <a:sx n="33" d="100"/>
        <a:sy n="33" d="100"/>
      </p:scale>
      <p:origin x="0" y="1464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27D7011-54D5-4591-AD6D-E3DEBE35FA5D}" type="datetimeFigureOut">
              <a:rPr lang="en-US" smtClean="0"/>
              <a:t>3/10/2018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7616E1E-F18A-4690-B7EB-78A192D0E97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7D7011-54D5-4591-AD6D-E3DEBE35FA5D}"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7D7011-54D5-4591-AD6D-E3DEBE35FA5D}"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7D7011-54D5-4591-AD6D-E3DEBE35FA5D}"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27D7011-54D5-4591-AD6D-E3DEBE35FA5D}"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16E1E-F18A-4690-B7EB-78A192D0E97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27D7011-54D5-4591-AD6D-E3DEBE35FA5D}"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27D7011-54D5-4591-AD6D-E3DEBE35FA5D}" type="datetimeFigureOut">
              <a:rPr lang="en-US" smtClean="0"/>
              <a:t>3/10/2018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27D7011-54D5-4591-AD6D-E3DEBE35FA5D}" type="datetimeFigureOut">
              <a:rPr lang="en-US" smtClean="0"/>
              <a:t>3/10/2018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D7011-54D5-4591-AD6D-E3DEBE35FA5D}" type="datetimeFigureOut">
              <a:rPr lang="en-US" smtClean="0"/>
              <a:t>3/10/2018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27D7011-54D5-4591-AD6D-E3DEBE35FA5D}"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27D7011-54D5-4591-AD6D-E3DEBE35FA5D}"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7616E1E-F18A-4690-B7EB-78A192D0E97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27D7011-54D5-4591-AD6D-E3DEBE35FA5D}" type="datetimeFigureOut">
              <a:rPr lang="en-US" smtClean="0"/>
              <a:t>3/10/2018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7616E1E-F18A-4690-B7EB-78A192D0E97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FULL STACK TRAINING</a:t>
            </a:r>
            <a:endParaRPr lang="en-US" dirty="0"/>
          </a:p>
        </p:txBody>
      </p:sp>
    </p:spTree>
    <p:extLst>
      <p:ext uri="{BB962C8B-B14F-4D97-AF65-F5344CB8AC3E}">
        <p14:creationId xmlns:p14="http://schemas.microsoft.com/office/powerpoint/2010/main" val="3017242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Agile Characteristics</a:t>
            </a:r>
            <a:endParaRPr lang="en-US" sz="4000" dirty="0"/>
          </a:p>
        </p:txBody>
      </p:sp>
      <p:sp>
        <p:nvSpPr>
          <p:cNvPr id="3" name="Content Placeholder 2"/>
          <p:cNvSpPr>
            <a:spLocks noGrp="1"/>
          </p:cNvSpPr>
          <p:nvPr>
            <p:ph idx="1"/>
          </p:nvPr>
        </p:nvSpPr>
        <p:spPr/>
        <p:txBody>
          <a:bodyPr>
            <a:normAutofit/>
          </a:bodyPr>
          <a:lstStyle/>
          <a:p>
            <a:r>
              <a:rPr lang="en-US" sz="2400" dirty="0"/>
              <a:t>Iterative/incremental and Ready to </a:t>
            </a:r>
            <a:r>
              <a:rPr lang="en-US" sz="2400" dirty="0" smtClean="0"/>
              <a:t>Evolve</a:t>
            </a:r>
          </a:p>
          <a:p>
            <a:pPr lvl="1"/>
            <a:r>
              <a:rPr lang="en-US" sz="1600" dirty="0"/>
              <a:t>break a problem into smaller </a:t>
            </a:r>
            <a:r>
              <a:rPr lang="en-US" sz="1600" dirty="0" smtClean="0"/>
              <a:t>tasks.</a:t>
            </a:r>
          </a:p>
          <a:p>
            <a:pPr lvl="1"/>
            <a:r>
              <a:rPr lang="en-US" sz="1600" dirty="0"/>
              <a:t>There is no direct long-term planning for any </a:t>
            </a:r>
            <a:r>
              <a:rPr lang="en-US" sz="1600" dirty="0" smtClean="0"/>
              <a:t>requirement.</a:t>
            </a:r>
          </a:p>
          <a:p>
            <a:pPr lvl="1"/>
            <a:r>
              <a:rPr lang="en-US" sz="1600" dirty="0"/>
              <a:t>iterations are planned which are of vary short period of </a:t>
            </a:r>
            <a:r>
              <a:rPr lang="en-US" sz="1600" dirty="0" smtClean="0"/>
              <a:t>time.</a:t>
            </a:r>
          </a:p>
          <a:p>
            <a:pPr lvl="1"/>
            <a:r>
              <a:rPr lang="en-US" sz="1600" dirty="0"/>
              <a:t>A cross-functional team is created for each </a:t>
            </a:r>
            <a:r>
              <a:rPr lang="en-US" sz="1600" dirty="0" smtClean="0"/>
              <a:t>iteration.</a:t>
            </a:r>
          </a:p>
          <a:p>
            <a:r>
              <a:rPr lang="en-US" sz="2400" dirty="0" smtClean="0"/>
              <a:t>Face-to-face Communication</a:t>
            </a:r>
          </a:p>
          <a:p>
            <a:pPr lvl="1"/>
            <a:r>
              <a:rPr lang="en-US" sz="1600" dirty="0"/>
              <a:t>Each agile team should have a customer representative such as a product </a:t>
            </a:r>
            <a:r>
              <a:rPr lang="en-US" sz="1600" dirty="0" smtClean="0"/>
              <a:t>owner.</a:t>
            </a:r>
            <a:endParaRPr lang="en-US" sz="1800" dirty="0" smtClean="0"/>
          </a:p>
          <a:p>
            <a:pPr lvl="1"/>
            <a:r>
              <a:rPr lang="en-US" sz="1600" dirty="0"/>
              <a:t>This representative is authorized to act on behalf of the stakeholders and he can answer the queries of the developers in between iterations.</a:t>
            </a:r>
            <a:endParaRPr lang="en-US" sz="1600" dirty="0" smtClean="0"/>
          </a:p>
          <a:p>
            <a:r>
              <a:rPr lang="en-US" sz="2400" dirty="0" smtClean="0"/>
              <a:t>Feedback Loop</a:t>
            </a:r>
          </a:p>
          <a:p>
            <a:pPr lvl="1"/>
            <a:r>
              <a:rPr lang="en-US" sz="1800" dirty="0"/>
              <a:t>Daily stand-up is a common culture of any agile </a:t>
            </a:r>
            <a:r>
              <a:rPr lang="en-US" sz="1800" dirty="0" smtClean="0"/>
              <a:t>development, called </a:t>
            </a:r>
            <a:r>
              <a:rPr lang="en-US" sz="1800" b="1" dirty="0" smtClean="0"/>
              <a:t>Daily Scrum</a:t>
            </a:r>
          </a:p>
          <a:p>
            <a:pPr marL="393192" lvl="1" indent="0">
              <a:buNone/>
            </a:pPr>
            <a:endParaRPr lang="en-US" sz="2200" b="1" dirty="0"/>
          </a:p>
          <a:p>
            <a:endParaRPr lang="en-US" dirty="0"/>
          </a:p>
        </p:txBody>
      </p:sp>
    </p:spTree>
    <p:extLst>
      <p:ext uri="{BB962C8B-B14F-4D97-AF65-F5344CB8AC3E}">
        <p14:creationId xmlns:p14="http://schemas.microsoft.com/office/powerpoint/2010/main" val="2232209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Daily Stand Up</a:t>
            </a:r>
            <a:endParaRPr lang="en-US" dirty="0"/>
          </a:p>
        </p:txBody>
      </p:sp>
      <p:sp>
        <p:nvSpPr>
          <p:cNvPr id="3" name="Content Placeholder 2"/>
          <p:cNvSpPr>
            <a:spLocks noGrp="1"/>
          </p:cNvSpPr>
          <p:nvPr>
            <p:ph idx="1"/>
          </p:nvPr>
        </p:nvSpPr>
        <p:spPr/>
        <p:txBody>
          <a:bodyPr>
            <a:normAutofit/>
          </a:bodyPr>
          <a:lstStyle/>
          <a:p>
            <a:r>
              <a:rPr lang="en-US" sz="2000" dirty="0"/>
              <a:t>A daily stand-up is a daily status meeting among all team members and it is held roughly for 15 minutes.</a:t>
            </a:r>
          </a:p>
          <a:p>
            <a:r>
              <a:rPr lang="en-US" sz="2000" dirty="0"/>
              <a:t>Every member has to answer three important questions −</a:t>
            </a:r>
          </a:p>
          <a:p>
            <a:pPr lvl="1"/>
            <a:r>
              <a:rPr lang="en-US" sz="2000" dirty="0"/>
              <a:t>What I did yesterday?</a:t>
            </a:r>
          </a:p>
          <a:p>
            <a:pPr lvl="1"/>
            <a:r>
              <a:rPr lang="en-US" sz="2000" dirty="0"/>
              <a:t>What I'll do today?</a:t>
            </a:r>
          </a:p>
          <a:p>
            <a:pPr lvl="1"/>
            <a:r>
              <a:rPr lang="en-US" sz="2000" dirty="0"/>
              <a:t>Any impediment I am facing.../ I am blocked due to...</a:t>
            </a:r>
          </a:p>
          <a:p>
            <a:r>
              <a:rPr lang="en-US" sz="2000" dirty="0"/>
              <a:t>Daily stand-up is for status update, not for any discussion. For discussion, team members should schedule another meeting at a different time.</a:t>
            </a:r>
          </a:p>
          <a:p>
            <a:r>
              <a:rPr lang="en-US" sz="2000" dirty="0"/>
              <a:t>Participants usually stand instead of sitting so that the meeting gets over quickly.</a:t>
            </a:r>
          </a:p>
        </p:txBody>
      </p:sp>
    </p:spTree>
    <p:extLst>
      <p:ext uri="{BB962C8B-B14F-4D97-AF65-F5344CB8AC3E}">
        <p14:creationId xmlns:p14="http://schemas.microsoft.com/office/powerpoint/2010/main" val="1376132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Importance of Daily Stand Up</a:t>
            </a:r>
            <a:endParaRPr lang="en-US" sz="4000" dirty="0"/>
          </a:p>
        </p:txBody>
      </p:sp>
      <p:sp>
        <p:nvSpPr>
          <p:cNvPr id="3" name="Content Placeholder 2"/>
          <p:cNvSpPr>
            <a:spLocks noGrp="1"/>
          </p:cNvSpPr>
          <p:nvPr>
            <p:ph idx="1"/>
          </p:nvPr>
        </p:nvSpPr>
        <p:spPr/>
        <p:txBody>
          <a:bodyPr>
            <a:normAutofit/>
          </a:bodyPr>
          <a:lstStyle/>
          <a:p>
            <a:r>
              <a:rPr lang="en-US" sz="2400" dirty="0"/>
              <a:t>The team can evaluate the progress on a daily basis and see if they can deliver as per the iteration plan.</a:t>
            </a:r>
          </a:p>
          <a:p>
            <a:r>
              <a:rPr lang="en-US" sz="2400" dirty="0"/>
              <a:t>Each team member informs all about his/ her commitments for the day.</a:t>
            </a:r>
          </a:p>
          <a:p>
            <a:r>
              <a:rPr lang="en-US" sz="2400" dirty="0"/>
              <a:t>It provides visibility to the team on any delay or obstacles</a:t>
            </a:r>
            <a:r>
              <a:rPr lang="en-US" sz="2400" dirty="0" smtClean="0"/>
              <a:t>.</a:t>
            </a:r>
            <a:endParaRPr lang="en-US" sz="2400" dirty="0"/>
          </a:p>
        </p:txBody>
      </p:sp>
    </p:spTree>
    <p:extLst>
      <p:ext uri="{BB962C8B-B14F-4D97-AF65-F5344CB8AC3E}">
        <p14:creationId xmlns:p14="http://schemas.microsoft.com/office/powerpoint/2010/main" val="1376132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Attendees </a:t>
            </a:r>
            <a:endParaRPr lang="en-US" dirty="0"/>
          </a:p>
        </p:txBody>
      </p:sp>
      <p:sp>
        <p:nvSpPr>
          <p:cNvPr id="3" name="Content Placeholder 2"/>
          <p:cNvSpPr>
            <a:spLocks noGrp="1"/>
          </p:cNvSpPr>
          <p:nvPr>
            <p:ph idx="1"/>
          </p:nvPr>
        </p:nvSpPr>
        <p:spPr/>
        <p:txBody>
          <a:bodyPr/>
          <a:lstStyle/>
          <a:p>
            <a:r>
              <a:rPr lang="en-US" dirty="0"/>
              <a:t>The scrum master, the product owner, and the delivery team should attend the stand-up on a daily basis.</a:t>
            </a:r>
          </a:p>
          <a:p>
            <a:r>
              <a:rPr lang="en-US" dirty="0"/>
              <a:t>Stakeholders and Customers are encouraged to attend the meeting and they can act as an observer, but they are not supposed to participate in stand-ups.</a:t>
            </a:r>
          </a:p>
          <a:p>
            <a:r>
              <a:rPr lang="en-US" dirty="0"/>
              <a:t>It is the scrum master's responsibility to take note of each team member's queries and the problems they are facing</a:t>
            </a:r>
            <a:r>
              <a:rPr lang="en-US" dirty="0" smtClean="0"/>
              <a:t>.</a:t>
            </a:r>
            <a:endParaRPr lang="en-US" dirty="0"/>
          </a:p>
        </p:txBody>
      </p:sp>
    </p:spTree>
    <p:extLst>
      <p:ext uri="{BB962C8B-B14F-4D97-AF65-F5344CB8AC3E}">
        <p14:creationId xmlns:p14="http://schemas.microsoft.com/office/powerpoint/2010/main" val="1376132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 Geographical Teams</a:t>
            </a:r>
            <a:endParaRPr lang="en-US" dirty="0"/>
          </a:p>
        </p:txBody>
      </p:sp>
      <p:sp>
        <p:nvSpPr>
          <p:cNvPr id="5" name="Content Placeholder 4"/>
          <p:cNvSpPr>
            <a:spLocks noGrp="1"/>
          </p:cNvSpPr>
          <p:nvPr>
            <p:ph idx="1"/>
          </p:nvPr>
        </p:nvSpPr>
        <p:spPr/>
        <p:txBody>
          <a:bodyPr>
            <a:normAutofit/>
          </a:bodyPr>
          <a:lstStyle/>
          <a:p>
            <a:r>
              <a:rPr lang="en-US" sz="3200" baseline="-25000" dirty="0"/>
              <a:t>Stand-ups can be done in multiple ways, in case the agile team members are operating from different time zones −</a:t>
            </a:r>
          </a:p>
          <a:p>
            <a:r>
              <a:rPr lang="en-US" sz="3200" baseline="-25000" dirty="0"/>
              <a:t>Select a member on a rotational basis, who can attend the stand-up meeting of teams located in different time zones.</a:t>
            </a:r>
          </a:p>
          <a:p>
            <a:r>
              <a:rPr lang="en-US" sz="3200" baseline="-25000" dirty="0"/>
              <a:t>Have a separate stand-up per team, update the status of the stand-up in a tool such as Rally, SharePoint, Wikis, etc.</a:t>
            </a:r>
          </a:p>
          <a:p>
            <a:r>
              <a:rPr lang="en-US" sz="3200" baseline="-25000" dirty="0"/>
              <a:t>Have a wide variety of communication tools ready like conference call, video conferencing, instant messengers, or any other third-party knowledge sharing tools.</a:t>
            </a:r>
          </a:p>
        </p:txBody>
      </p:sp>
    </p:spTree>
    <p:extLst>
      <p:ext uri="{BB962C8B-B14F-4D97-AF65-F5344CB8AC3E}">
        <p14:creationId xmlns:p14="http://schemas.microsoft.com/office/powerpoint/2010/main" val="1376132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Terminologies </a:t>
            </a:r>
            <a:endParaRPr lang="en-US" sz="4000" dirty="0"/>
          </a:p>
        </p:txBody>
      </p:sp>
      <p:sp>
        <p:nvSpPr>
          <p:cNvPr id="3" name="Content Placeholder 2"/>
          <p:cNvSpPr>
            <a:spLocks noGrp="1"/>
          </p:cNvSpPr>
          <p:nvPr>
            <p:ph idx="1"/>
          </p:nvPr>
        </p:nvSpPr>
        <p:spPr/>
        <p:txBody>
          <a:bodyPr>
            <a:normAutofit/>
          </a:bodyPr>
          <a:lstStyle/>
          <a:p>
            <a:r>
              <a:rPr lang="en-IN" sz="1800" dirty="0" smtClean="0"/>
              <a:t>User Story</a:t>
            </a:r>
          </a:p>
          <a:p>
            <a:pPr lvl="1"/>
            <a:r>
              <a:rPr lang="en-US" sz="1800" dirty="0"/>
              <a:t>A user story is a requirement which is formulated in a few sentences in everyday language of an user and it should be completed within an iteration</a:t>
            </a:r>
            <a:endParaRPr lang="en-IN" sz="1800" dirty="0" smtClean="0"/>
          </a:p>
          <a:p>
            <a:r>
              <a:rPr lang="en-IN" sz="1800" dirty="0" smtClean="0"/>
              <a:t>Iteration/Spring</a:t>
            </a:r>
          </a:p>
          <a:p>
            <a:pPr lvl="1"/>
            <a:r>
              <a:rPr lang="en-US" sz="1800" dirty="0"/>
              <a:t>An iteration is a time boxed collection of user stories / defects to be worked upon and accepted within the release of a product. Iterations are defined during iteration planning meeting and completed with an iteration demo and review meeting. An iteration is also termed as a </a:t>
            </a:r>
            <a:r>
              <a:rPr lang="en-US" sz="1800" b="1" dirty="0"/>
              <a:t>sprint</a:t>
            </a:r>
            <a:endParaRPr lang="en-IN" sz="1800" dirty="0" smtClean="0"/>
          </a:p>
          <a:p>
            <a:r>
              <a:rPr lang="en-IN" sz="2000" dirty="0" smtClean="0"/>
              <a:t>Release</a:t>
            </a:r>
          </a:p>
          <a:p>
            <a:pPr lvl="1"/>
            <a:r>
              <a:rPr lang="en-US" sz="1800" dirty="0"/>
              <a:t>A release is a major milestone that represents an internal or external delivery of working, tested version of the product/system</a:t>
            </a:r>
            <a:endParaRPr lang="en-IN" sz="1800" dirty="0" smtClean="0"/>
          </a:p>
          <a:p>
            <a:endParaRPr lang="en-US" dirty="0"/>
          </a:p>
        </p:txBody>
      </p:sp>
    </p:spTree>
    <p:extLst>
      <p:ext uri="{BB962C8B-B14F-4D97-AF65-F5344CB8AC3E}">
        <p14:creationId xmlns:p14="http://schemas.microsoft.com/office/powerpoint/2010/main" val="4070274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Terminologies </a:t>
            </a:r>
            <a:endParaRPr lang="en-US" sz="4000" dirty="0"/>
          </a:p>
        </p:txBody>
      </p:sp>
      <p:sp>
        <p:nvSpPr>
          <p:cNvPr id="3" name="Content Placeholder 2"/>
          <p:cNvSpPr>
            <a:spLocks noGrp="1"/>
          </p:cNvSpPr>
          <p:nvPr>
            <p:ph idx="1"/>
          </p:nvPr>
        </p:nvSpPr>
        <p:spPr/>
        <p:txBody>
          <a:bodyPr>
            <a:normAutofit fontScale="92500" lnSpcReduction="20000"/>
          </a:bodyPr>
          <a:lstStyle/>
          <a:p>
            <a:r>
              <a:rPr lang="en-US" sz="2000" b="1" dirty="0"/>
              <a:t>Acceptance Criteria</a:t>
            </a:r>
          </a:p>
          <a:p>
            <a:pPr lvl="1"/>
            <a:r>
              <a:rPr lang="en-US" sz="1800" dirty="0"/>
              <a:t>It is the conditions set by the product owner or the customer in order to accept a feature to be valid and adhering to their requirements.</a:t>
            </a:r>
          </a:p>
          <a:p>
            <a:r>
              <a:rPr lang="en-US" sz="2000" b="1" dirty="0"/>
              <a:t>Feature</a:t>
            </a:r>
          </a:p>
          <a:p>
            <a:pPr lvl="1"/>
            <a:r>
              <a:rPr lang="en-US" sz="1800" dirty="0"/>
              <a:t>An improvement done to a product or capability of value to stakeholder which can be developed in a release.</a:t>
            </a:r>
          </a:p>
          <a:p>
            <a:r>
              <a:rPr lang="en-US" sz="2000" b="1" dirty="0"/>
              <a:t>Product Owner</a:t>
            </a:r>
          </a:p>
          <a:p>
            <a:pPr lvl="1"/>
            <a:r>
              <a:rPr lang="en-US" sz="1800" dirty="0"/>
              <a:t>The product owner is a member of the Agile delivery team, responsible to collect and rank business requirements in the product backlog. A product owner communicates what is to be done in a release/iteration. He/she sets the commitments and is responsible to protect team from any change in requirements during an iteration.</a:t>
            </a:r>
          </a:p>
          <a:p>
            <a:r>
              <a:rPr lang="en-US" sz="2000" b="1" dirty="0"/>
              <a:t>Task</a:t>
            </a:r>
          </a:p>
          <a:p>
            <a:pPr lvl="1"/>
            <a:r>
              <a:rPr lang="en-US" sz="1800" dirty="0"/>
              <a:t>It is a unit of work that contributes towards the completion of a user story within an iteration. User stories are decomposed into multiple tasks and each task can be divided between team members marking them as owner of the tasks. Team members can take responsibility of each task, update estimates, log work done or to-do as desired.</a:t>
            </a:r>
          </a:p>
          <a:p>
            <a:endParaRPr lang="en-US" sz="2000" dirty="0"/>
          </a:p>
        </p:txBody>
      </p:sp>
    </p:spTree>
    <p:extLst>
      <p:ext uri="{BB962C8B-B14F-4D97-AF65-F5344CB8AC3E}">
        <p14:creationId xmlns:p14="http://schemas.microsoft.com/office/powerpoint/2010/main" val="3003259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Terminologies </a:t>
            </a:r>
            <a:endParaRPr lang="en-US" sz="4000" dirty="0"/>
          </a:p>
        </p:txBody>
      </p:sp>
      <p:sp>
        <p:nvSpPr>
          <p:cNvPr id="3" name="Content Placeholder 2"/>
          <p:cNvSpPr>
            <a:spLocks noGrp="1"/>
          </p:cNvSpPr>
          <p:nvPr>
            <p:ph idx="1"/>
          </p:nvPr>
        </p:nvSpPr>
        <p:spPr/>
        <p:txBody>
          <a:bodyPr>
            <a:normAutofit/>
          </a:bodyPr>
          <a:lstStyle/>
          <a:p>
            <a:r>
              <a:rPr lang="en-US" sz="2000" b="1" dirty="0"/>
              <a:t>Task</a:t>
            </a:r>
          </a:p>
          <a:p>
            <a:pPr lvl="1"/>
            <a:r>
              <a:rPr lang="en-US" sz="1800" dirty="0"/>
              <a:t>It is a unit of work that contributes towards the completion of a user story within an iteration. User stories are decomposed into multiple tasks and each task can be divided between team members marking them as owner of the tasks. Team members can take responsibility of each </a:t>
            </a:r>
            <a:r>
              <a:rPr lang="en-US" sz="1800" dirty="0" smtClean="0"/>
              <a:t>task</a:t>
            </a:r>
            <a:r>
              <a:rPr lang="en-US" sz="1800" dirty="0"/>
              <a:t>, update estimates, log work done or to-do as desired</a:t>
            </a:r>
            <a:r>
              <a:rPr lang="en-US" sz="1800" dirty="0" smtClean="0"/>
              <a:t>.</a:t>
            </a:r>
          </a:p>
          <a:p>
            <a:r>
              <a:rPr lang="en-US" sz="2000" b="1" dirty="0"/>
              <a:t>Velocity</a:t>
            </a:r>
          </a:p>
          <a:p>
            <a:pPr lvl="1"/>
            <a:r>
              <a:rPr lang="en-US" sz="1800" dirty="0"/>
              <a:t>A measure to weight the accepted work in an iteration or </a:t>
            </a:r>
            <a:r>
              <a:rPr lang="en-US" sz="1800" dirty="0" err="1"/>
              <a:t>timebox</a:t>
            </a:r>
            <a:r>
              <a:rPr lang="en-US" sz="1800" dirty="0"/>
              <a:t>. Normally it is the sum of story points accepted in an iteration.</a:t>
            </a:r>
          </a:p>
          <a:p>
            <a:r>
              <a:rPr lang="en-US" sz="2000" b="1" dirty="0"/>
              <a:t>Capacity</a:t>
            </a:r>
          </a:p>
          <a:p>
            <a:pPr lvl="1"/>
            <a:r>
              <a:rPr lang="en-US" sz="1800" dirty="0"/>
              <a:t>It is the amount of work a team can take to complete in one iteration.</a:t>
            </a:r>
          </a:p>
          <a:p>
            <a:endParaRPr lang="en-US" sz="2000" dirty="0"/>
          </a:p>
        </p:txBody>
      </p:sp>
    </p:spTree>
    <p:extLst>
      <p:ext uri="{BB962C8B-B14F-4D97-AF65-F5344CB8AC3E}">
        <p14:creationId xmlns:p14="http://schemas.microsoft.com/office/powerpoint/2010/main" val="2039429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7630616" cy="754408"/>
          </a:xfrm>
        </p:spPr>
        <p:txBody>
          <a:bodyPr>
            <a:normAutofit/>
          </a:bodyPr>
          <a:lstStyle/>
          <a:p>
            <a:r>
              <a:rPr lang="en-IN" sz="4000" dirty="0" smtClean="0"/>
              <a:t>Scrum - Overview</a:t>
            </a:r>
            <a:endParaRPr lang="en-US" sz="4000" dirty="0"/>
          </a:p>
        </p:txBody>
      </p:sp>
      <p:sp>
        <p:nvSpPr>
          <p:cNvPr id="5" name="Text Placeholder 4"/>
          <p:cNvSpPr>
            <a:spLocks noGrp="1"/>
          </p:cNvSpPr>
          <p:nvPr>
            <p:ph type="body" idx="2"/>
          </p:nvPr>
        </p:nvSpPr>
        <p:spPr>
          <a:xfrm>
            <a:off x="685800" y="1412776"/>
            <a:ext cx="2743200" cy="4835624"/>
          </a:xfrm>
        </p:spPr>
        <p:txBody>
          <a:bodyPr/>
          <a:lstStyle/>
          <a:p>
            <a:pPr marL="285750" indent="-285750">
              <a:buFont typeface="Arial" panose="020B0604020202020204" pitchFamily="34" charset="0"/>
              <a:buChar char="•"/>
            </a:pPr>
            <a:r>
              <a:rPr lang="en-US" dirty="0"/>
              <a:t>Scrum is a framework within which people can address complex adaptive problems, while productively and creatively delivering products of the highest possible </a:t>
            </a:r>
            <a:r>
              <a:rPr lang="en-US" dirty="0" smtClean="0"/>
              <a:t>value</a:t>
            </a:r>
          </a:p>
          <a:p>
            <a:pPr marL="285750" indent="-285750">
              <a:buFont typeface="Arial" panose="020B0604020202020204" pitchFamily="34" charset="0"/>
              <a:buChar char="•"/>
            </a:pPr>
            <a:r>
              <a:rPr lang="en-US" dirty="0" smtClean="0"/>
              <a:t>Developed by Ken </a:t>
            </a:r>
            <a:r>
              <a:rPr lang="en-US" dirty="0" err="1"/>
              <a:t>Schwaber</a:t>
            </a:r>
            <a:r>
              <a:rPr lang="en-US" dirty="0"/>
              <a:t> and Jeff Sutherland </a:t>
            </a:r>
            <a:endParaRPr lang="en-US" dirty="0" smtClean="0"/>
          </a:p>
          <a:p>
            <a:pPr marL="285750" indent="-285750">
              <a:buFont typeface="Arial" panose="020B0604020202020204" pitchFamily="34" charset="0"/>
              <a:buChar char="•"/>
            </a:pPr>
            <a:r>
              <a:rPr lang="en-US" dirty="0"/>
              <a:t>The Scrum framework consists of Scrum Teams and their associated roles, events, artifacts, and rules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75050" y="2024197"/>
            <a:ext cx="5111750" cy="3612880"/>
          </a:xfrm>
        </p:spPr>
      </p:pic>
    </p:spTree>
    <p:extLst>
      <p:ext uri="{BB962C8B-B14F-4D97-AF65-F5344CB8AC3E}">
        <p14:creationId xmlns:p14="http://schemas.microsoft.com/office/powerpoint/2010/main" val="2954128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Sprint</a:t>
            </a:r>
            <a:endParaRPr lang="en-US" dirty="0"/>
          </a:p>
        </p:txBody>
      </p:sp>
      <p:sp>
        <p:nvSpPr>
          <p:cNvPr id="9" name="Content Placeholder 8"/>
          <p:cNvSpPr>
            <a:spLocks noGrp="1"/>
          </p:cNvSpPr>
          <p:nvPr>
            <p:ph idx="1"/>
          </p:nvPr>
        </p:nvSpPr>
        <p:spPr/>
        <p:txBody>
          <a:bodyPr>
            <a:normAutofit/>
          </a:bodyPr>
          <a:lstStyle/>
          <a:p>
            <a:r>
              <a:rPr lang="en-IN" sz="2000" dirty="0" smtClean="0"/>
              <a:t>Sprint is the heart of Scrum. Time boxed between 1 to 4 weeks where a releasable product increment is created.</a:t>
            </a:r>
          </a:p>
          <a:p>
            <a:r>
              <a:rPr lang="en-US" sz="2000" dirty="0"/>
              <a:t>Sprint. Sprints consist of the Sprint planning, daily scrums, the development work, the Sprint review, and the Sprint </a:t>
            </a:r>
            <a:r>
              <a:rPr lang="en-US" sz="2000" dirty="0" smtClean="0"/>
              <a:t>retrospective.</a:t>
            </a:r>
          </a:p>
          <a:p>
            <a:pPr lvl="1"/>
            <a:r>
              <a:rPr lang="en-US" sz="1600" dirty="0"/>
              <a:t>In Sprint planning, the work to be performed in the Sprint is planned collaboratively by the Scrum Team.</a:t>
            </a:r>
          </a:p>
          <a:p>
            <a:pPr lvl="1"/>
            <a:r>
              <a:rPr lang="en-US" sz="1600" dirty="0"/>
              <a:t>The Daily Scrum Meeting is a 15-minute time-boxed event for the Scrum Team to synchronize the activities and create a plan for that day.</a:t>
            </a:r>
          </a:p>
          <a:p>
            <a:pPr lvl="1"/>
            <a:r>
              <a:rPr lang="en-US" sz="1600" dirty="0"/>
              <a:t>A Sprint Review is held at the end of the Sprint to inspect the Increment and make changes to the Product Backlog, if needed.</a:t>
            </a:r>
          </a:p>
          <a:p>
            <a:pPr lvl="1"/>
            <a:r>
              <a:rPr lang="en-US" sz="1600" dirty="0"/>
              <a:t>The Sprint Retrospective occurs after the Sprint Review and prior to the next Sprint Planning. In this meeting, the Scrum Team is to inspect itself and create a plan for improvements to be enacted during the subsequent Sprint.</a:t>
            </a:r>
          </a:p>
          <a:p>
            <a:pPr lvl="1"/>
            <a:endParaRPr lang="en-US" sz="1800" dirty="0"/>
          </a:p>
        </p:txBody>
      </p:sp>
    </p:spTree>
    <p:extLst>
      <p:ext uri="{BB962C8B-B14F-4D97-AF65-F5344CB8AC3E}">
        <p14:creationId xmlns:p14="http://schemas.microsoft.com/office/powerpoint/2010/main" val="1074140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514352"/>
            <a:ext cx="7198568" cy="1162050"/>
          </a:xfrm>
        </p:spPr>
        <p:txBody>
          <a:bodyPr/>
          <a:lstStyle/>
          <a:p>
            <a:r>
              <a:rPr lang="en-IN" sz="4400" dirty="0" smtClean="0"/>
              <a:t>Java Class Loading</a:t>
            </a:r>
            <a:endParaRPr lang="en-US" sz="4400" dirty="0"/>
          </a:p>
        </p:txBody>
      </p:sp>
      <p:sp>
        <p:nvSpPr>
          <p:cNvPr id="7" name="Text Placeholder 6"/>
          <p:cNvSpPr>
            <a:spLocks noGrp="1"/>
          </p:cNvSpPr>
          <p:nvPr>
            <p:ph type="body" idx="2"/>
          </p:nvPr>
        </p:nvSpPr>
        <p:spPr/>
        <p:txBody>
          <a:bodyPr/>
          <a:lstStyle/>
          <a:p>
            <a:r>
              <a:rPr lang="en-IN" sz="2800" dirty="0" smtClean="0"/>
              <a:t>Java Class</a:t>
            </a:r>
            <a:endParaRPr lang="en-US" sz="2800" dirty="0" smtClean="0"/>
          </a:p>
          <a:p>
            <a:endParaRPr lang="en-US" dirty="0" smtClean="0"/>
          </a:p>
          <a:p>
            <a:r>
              <a:rPr lang="en-US" dirty="0" smtClean="0"/>
              <a:t>A </a:t>
            </a:r>
            <a:r>
              <a:rPr lang="en-US" b="1" dirty="0"/>
              <a:t>Java class file</a:t>
            </a:r>
            <a:r>
              <a:rPr lang="en-US" dirty="0"/>
              <a:t> is a file (with the .class filename extension) containing Java bytecode that can be executed on the Java Virtual Machine (JVM). A Java class file is usually produced by a Java compiler from Java programming language source files (.java files) containing Java classes (alternatively, other JVM languages can also be used to create class files)</a:t>
            </a:r>
            <a:endParaRPr lang="en-IN" dirty="0" smtClean="0"/>
          </a:p>
          <a:p>
            <a:pPr marL="285750" indent="-285750">
              <a:buFont typeface="Arial" panose="020B0604020202020204" pitchFamily="34" charset="0"/>
              <a:buChar char="•"/>
            </a:pPr>
            <a:endParaRPr lang="en-US" dirty="0"/>
          </a:p>
        </p:txBody>
      </p:sp>
      <p:sp>
        <p:nvSpPr>
          <p:cNvPr id="2" name="Content Placeholder 1"/>
          <p:cNvSpPr>
            <a:spLocks noGrp="1"/>
          </p:cNvSpPr>
          <p:nvPr>
            <p:ph sz="half" idx="1"/>
          </p:nvPr>
        </p:nvSpPr>
        <p:spPr/>
        <p:txBody>
          <a:bodyPr/>
          <a:lstStyle/>
          <a:p>
            <a:r>
              <a:rPr lang="en-IN" dirty="0" smtClean="0"/>
              <a:t>Java Object</a:t>
            </a:r>
          </a:p>
          <a:p>
            <a:endParaRPr lang="en-IN" dirty="0"/>
          </a:p>
          <a:p>
            <a:pPr marL="0" indent="0">
              <a:buNone/>
            </a:pPr>
            <a:endParaRPr lang="en-IN" dirty="0" smtClean="0"/>
          </a:p>
          <a:p>
            <a:endParaRPr lang="en-IN" dirty="0"/>
          </a:p>
          <a:p>
            <a:endParaRPr lang="en-US" dirty="0"/>
          </a:p>
        </p:txBody>
      </p:sp>
      <p:pic>
        <p:nvPicPr>
          <p:cNvPr id="1027" name="Picture 3" descr="C:\Users\navraman.ORADEV\Documents\SGS\Training\Naveen\concepts-objec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2575791"/>
            <a:ext cx="368617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7727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Roles</a:t>
            </a:r>
            <a:endParaRPr lang="en-US" sz="4000" dirty="0"/>
          </a:p>
        </p:txBody>
      </p:sp>
      <p:sp>
        <p:nvSpPr>
          <p:cNvPr id="4" name="Content Placeholder 3"/>
          <p:cNvSpPr>
            <a:spLocks noGrp="1"/>
          </p:cNvSpPr>
          <p:nvPr>
            <p:ph idx="1"/>
          </p:nvPr>
        </p:nvSpPr>
        <p:spPr/>
        <p:txBody>
          <a:bodyPr>
            <a:normAutofit fontScale="70000" lnSpcReduction="20000"/>
          </a:bodyPr>
          <a:lstStyle/>
          <a:p>
            <a:r>
              <a:rPr lang="en-US" b="1" dirty="0" smtClean="0"/>
              <a:t>Scrum Master</a:t>
            </a:r>
          </a:p>
          <a:p>
            <a:pPr lvl="1"/>
            <a:r>
              <a:rPr lang="en-US" dirty="0"/>
              <a:t>making the process run smoothly</a:t>
            </a:r>
          </a:p>
          <a:p>
            <a:pPr lvl="1"/>
            <a:r>
              <a:rPr lang="en-US" dirty="0"/>
              <a:t>removing obstacles that impact productivity</a:t>
            </a:r>
          </a:p>
          <a:p>
            <a:pPr lvl="1"/>
            <a:r>
              <a:rPr lang="en-US" dirty="0"/>
              <a:t>organizing and facilitating the critical </a:t>
            </a:r>
            <a:r>
              <a:rPr lang="en-US" dirty="0" smtClean="0"/>
              <a:t>meetings</a:t>
            </a:r>
            <a:endParaRPr lang="en-US" b="1" dirty="0"/>
          </a:p>
          <a:p>
            <a:r>
              <a:rPr lang="en-US" b="1" dirty="0"/>
              <a:t>Product </a:t>
            </a:r>
            <a:r>
              <a:rPr lang="en-US" b="1" dirty="0" smtClean="0"/>
              <a:t>Owner</a:t>
            </a:r>
          </a:p>
          <a:p>
            <a:pPr lvl="1"/>
            <a:r>
              <a:rPr lang="en-US" dirty="0"/>
              <a:t>Expressing Product Backlog items clearly.</a:t>
            </a:r>
          </a:p>
          <a:p>
            <a:pPr lvl="1"/>
            <a:r>
              <a:rPr lang="en-US" dirty="0"/>
              <a:t>Ordering the Product Backlog items to best achieve goals and missions.</a:t>
            </a:r>
          </a:p>
          <a:p>
            <a:pPr lvl="1"/>
            <a:r>
              <a:rPr lang="en-US" dirty="0"/>
              <a:t>Optimizing the value of the work the Team performs.</a:t>
            </a:r>
          </a:p>
          <a:p>
            <a:pPr lvl="1"/>
            <a:r>
              <a:rPr lang="en-US" dirty="0"/>
              <a:t>Ensuring that the Product Backlog is visible, transparent, and clear to all, and shows what the Team will work on further.</a:t>
            </a:r>
          </a:p>
          <a:p>
            <a:pPr lvl="1"/>
            <a:r>
              <a:rPr lang="en-US" dirty="0"/>
              <a:t>Ensuring that the Team understands items in the Product Backlog to the level needed</a:t>
            </a:r>
            <a:r>
              <a:rPr lang="en-US" dirty="0" smtClean="0"/>
              <a:t>.</a:t>
            </a:r>
            <a:endParaRPr lang="en-US" b="1" dirty="0" smtClean="0"/>
          </a:p>
          <a:p>
            <a:r>
              <a:rPr lang="en-IN" b="1" dirty="0" smtClean="0"/>
              <a:t>Team</a:t>
            </a:r>
          </a:p>
          <a:p>
            <a:pPr lvl="1"/>
            <a:r>
              <a:rPr lang="en-US" dirty="0"/>
              <a:t>self-organizing and </a:t>
            </a:r>
            <a:r>
              <a:rPr lang="en-US" dirty="0" smtClean="0"/>
              <a:t>cross-functional</a:t>
            </a:r>
          </a:p>
          <a:p>
            <a:pPr lvl="1"/>
            <a:r>
              <a:rPr lang="en-US" dirty="0"/>
              <a:t>comprises of analysts, designers, developers, testers, etc. as appropriate and as relevant to the project</a:t>
            </a:r>
          </a:p>
          <a:p>
            <a:pPr lvl="1"/>
            <a:endParaRPr lang="en-US" b="1" dirty="0"/>
          </a:p>
          <a:p>
            <a:endParaRPr lang="en-US" dirty="0"/>
          </a:p>
        </p:txBody>
      </p:sp>
    </p:spTree>
    <p:extLst>
      <p:ext uri="{BB962C8B-B14F-4D97-AF65-F5344CB8AC3E}">
        <p14:creationId xmlns:p14="http://schemas.microsoft.com/office/powerpoint/2010/main" val="710839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The </a:t>
            </a:r>
            <a:r>
              <a:rPr lang="en-IN" dirty="0" err="1" smtClean="0"/>
              <a:t>ScrumMaster</a:t>
            </a:r>
            <a:endParaRPr lang="en-US" dirty="0"/>
          </a:p>
        </p:txBody>
      </p:sp>
      <p:sp>
        <p:nvSpPr>
          <p:cNvPr id="3" name="Content Placeholder 2"/>
          <p:cNvSpPr>
            <a:spLocks noGrp="1"/>
          </p:cNvSpPr>
          <p:nvPr>
            <p:ph sz="half" idx="1"/>
          </p:nvPr>
        </p:nvSpPr>
        <p:spPr/>
        <p:txBody>
          <a:bodyPr>
            <a:normAutofit fontScale="70000" lnSpcReduction="20000"/>
          </a:bodyPr>
          <a:lstStyle/>
          <a:p>
            <a:r>
              <a:rPr lang="en-US" b="1" dirty="0" err="1"/>
              <a:t>ScrumMaster</a:t>
            </a:r>
            <a:r>
              <a:rPr lang="en-US" b="1" dirty="0"/>
              <a:t> Services to the Product </a:t>
            </a:r>
            <a:r>
              <a:rPr lang="en-US" b="1" dirty="0" smtClean="0"/>
              <a:t>Owner</a:t>
            </a:r>
          </a:p>
          <a:p>
            <a:pPr lvl="1"/>
            <a:r>
              <a:rPr lang="en-US" dirty="0"/>
              <a:t>Finding techniques for effective Product Backlog management.</a:t>
            </a:r>
          </a:p>
          <a:p>
            <a:pPr lvl="1"/>
            <a:r>
              <a:rPr lang="en-US" dirty="0"/>
              <a:t>Helping the Scrum Team understand the need for clear and concise Product Backlog items.</a:t>
            </a:r>
          </a:p>
          <a:p>
            <a:pPr lvl="1"/>
            <a:r>
              <a:rPr lang="en-US" dirty="0"/>
              <a:t>Understanding product planning in an empirical environment.</a:t>
            </a:r>
          </a:p>
          <a:p>
            <a:pPr lvl="1"/>
            <a:r>
              <a:rPr lang="en-US" dirty="0"/>
              <a:t>Ensuring that the Product Owner knows how to arrange the Product Backlog to maximize value.</a:t>
            </a:r>
          </a:p>
          <a:p>
            <a:pPr lvl="1"/>
            <a:r>
              <a:rPr lang="en-US" dirty="0"/>
              <a:t>Understanding and practicing agility.</a:t>
            </a:r>
          </a:p>
          <a:p>
            <a:pPr lvl="1"/>
            <a:r>
              <a:rPr lang="en-US" dirty="0"/>
              <a:t>Facilitating Scrum events as needed.</a:t>
            </a:r>
          </a:p>
          <a:p>
            <a:endParaRPr lang="en-US" b="1" dirty="0"/>
          </a:p>
          <a:p>
            <a:endParaRPr lang="en-US" dirty="0"/>
          </a:p>
        </p:txBody>
      </p:sp>
      <p:sp>
        <p:nvSpPr>
          <p:cNvPr id="4" name="Content Placeholder 3"/>
          <p:cNvSpPr>
            <a:spLocks noGrp="1"/>
          </p:cNvSpPr>
          <p:nvPr>
            <p:ph sz="half" idx="2"/>
          </p:nvPr>
        </p:nvSpPr>
        <p:spPr/>
        <p:txBody>
          <a:bodyPr>
            <a:normAutofit fontScale="70000" lnSpcReduction="20000"/>
          </a:bodyPr>
          <a:lstStyle/>
          <a:p>
            <a:r>
              <a:rPr lang="en-US" b="1" dirty="0" err="1"/>
              <a:t>ScrumMaster</a:t>
            </a:r>
            <a:r>
              <a:rPr lang="en-US" b="1" dirty="0"/>
              <a:t> Services to the Scrum Team</a:t>
            </a:r>
          </a:p>
          <a:p>
            <a:r>
              <a:rPr lang="en-US" dirty="0"/>
              <a:t>Coaching the Scrum Team in self-organization and cross-functionality. </a:t>
            </a:r>
          </a:p>
          <a:p>
            <a:r>
              <a:rPr lang="en-US" dirty="0"/>
              <a:t>Helping the Scrum Team to create high-value products.</a:t>
            </a:r>
          </a:p>
          <a:p>
            <a:r>
              <a:rPr lang="en-US" dirty="0"/>
              <a:t>Removing impediments to the Scrum Team’s progress.</a:t>
            </a:r>
          </a:p>
          <a:p>
            <a:r>
              <a:rPr lang="en-US" dirty="0"/>
              <a:t>Facilitating Scrum events as requested or needed.</a:t>
            </a:r>
          </a:p>
          <a:p>
            <a:r>
              <a:rPr lang="en-US" dirty="0"/>
              <a:t>Coaching the Scrum Team in organizational environments in which Scrum is not yet fully adopted and understood.</a:t>
            </a:r>
          </a:p>
          <a:p>
            <a:endParaRPr lang="en-US" dirty="0"/>
          </a:p>
        </p:txBody>
      </p:sp>
    </p:spTree>
    <p:extLst>
      <p:ext uri="{BB962C8B-B14F-4D97-AF65-F5344CB8AC3E}">
        <p14:creationId xmlns:p14="http://schemas.microsoft.com/office/powerpoint/2010/main" val="4543338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Events</a:t>
            </a:r>
            <a:endParaRPr lang="en-US" dirty="0"/>
          </a:p>
        </p:txBody>
      </p:sp>
      <p:sp>
        <p:nvSpPr>
          <p:cNvPr id="11" name="Content Placeholder 10"/>
          <p:cNvSpPr>
            <a:spLocks noGrp="1"/>
          </p:cNvSpPr>
          <p:nvPr>
            <p:ph idx="1"/>
          </p:nvPr>
        </p:nvSpPr>
        <p:spPr/>
        <p:txBody>
          <a:bodyPr/>
          <a:lstStyle/>
          <a:p>
            <a:r>
              <a:rPr lang="en-US" dirty="0"/>
              <a:t>The Sprint</a:t>
            </a:r>
          </a:p>
          <a:p>
            <a:r>
              <a:rPr lang="en-US" dirty="0"/>
              <a:t>Sprint Planning</a:t>
            </a:r>
          </a:p>
          <a:p>
            <a:r>
              <a:rPr lang="en-US" dirty="0"/>
              <a:t>Daily Scrum Meetings</a:t>
            </a:r>
          </a:p>
          <a:p>
            <a:r>
              <a:rPr lang="en-US" dirty="0"/>
              <a:t>The Sprint Review</a:t>
            </a:r>
          </a:p>
          <a:p>
            <a:r>
              <a:rPr lang="en-US" dirty="0"/>
              <a:t>The Sprint </a:t>
            </a:r>
            <a:r>
              <a:rPr lang="en-US" dirty="0" smtClean="0"/>
              <a:t>Retrospective</a:t>
            </a:r>
            <a:endParaRPr lang="en-US" dirty="0"/>
          </a:p>
        </p:txBody>
      </p:sp>
    </p:spTree>
    <p:extLst>
      <p:ext uri="{BB962C8B-B14F-4D97-AF65-F5344CB8AC3E}">
        <p14:creationId xmlns:p14="http://schemas.microsoft.com/office/powerpoint/2010/main" val="4139535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Scrum Artifacts</a:t>
            </a:r>
            <a:endParaRPr lang="en-US" sz="4000" dirty="0"/>
          </a:p>
        </p:txBody>
      </p:sp>
      <p:sp>
        <p:nvSpPr>
          <p:cNvPr id="7" name="Content Placeholder 6"/>
          <p:cNvSpPr>
            <a:spLocks noGrp="1"/>
          </p:cNvSpPr>
          <p:nvPr>
            <p:ph idx="1"/>
          </p:nvPr>
        </p:nvSpPr>
        <p:spPr/>
        <p:txBody>
          <a:bodyPr/>
          <a:lstStyle/>
          <a:p>
            <a:r>
              <a:rPr lang="en-US" dirty="0"/>
              <a:t>Product Backlog</a:t>
            </a:r>
          </a:p>
          <a:p>
            <a:r>
              <a:rPr lang="en-US" dirty="0"/>
              <a:t>Sprint Backlog</a:t>
            </a:r>
          </a:p>
          <a:p>
            <a:r>
              <a:rPr lang="en-US" dirty="0"/>
              <a:t>Burn-Down Chart</a:t>
            </a:r>
          </a:p>
          <a:p>
            <a:r>
              <a:rPr lang="en-US" dirty="0" smtClean="0"/>
              <a:t>Increment</a:t>
            </a:r>
            <a:endParaRPr lang="en-US" dirty="0"/>
          </a:p>
        </p:txBody>
      </p:sp>
    </p:spTree>
    <p:extLst>
      <p:ext uri="{BB962C8B-B14F-4D97-AF65-F5344CB8AC3E}">
        <p14:creationId xmlns:p14="http://schemas.microsoft.com/office/powerpoint/2010/main" val="7108398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User Stories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major benefit of User Story lies in the user centric definition itself. This is because, ultimately, it is the user who will be using the product in the relevant user scenarios. It connects the end users to the team members.</a:t>
            </a:r>
          </a:p>
          <a:p>
            <a:r>
              <a:rPr lang="en-US" dirty="0"/>
              <a:t>The syntax of the User Story itself ensures to capture the goal or benefit or value that the user wants to achieve.</a:t>
            </a:r>
          </a:p>
          <a:p>
            <a:r>
              <a:rPr lang="en-US" dirty="0"/>
              <a:t>Since the acceptance criteria forms part of user story itself, it will be an added advantage to the Scrum Team.</a:t>
            </a:r>
          </a:p>
          <a:p>
            <a:r>
              <a:rPr lang="en-US" dirty="0"/>
              <a:t>It is possible to make changes to a user story in course of the execution of the project. If the scope of the user story becomes large, it needs to be split into smaller user stories. The conditions in the acceptance criterion can also be changed.</a:t>
            </a:r>
          </a:p>
          <a:p>
            <a:r>
              <a:rPr lang="en-US" dirty="0"/>
              <a:t>As working product increments are delivered to the users at the end of each sprint, the scrum team can get feedback from the users in sprint review meeting. This enables incorporation of feedback into the product continuously.</a:t>
            </a:r>
          </a:p>
        </p:txBody>
      </p:sp>
    </p:spTree>
    <p:extLst>
      <p:ext uri="{BB962C8B-B14F-4D97-AF65-F5344CB8AC3E}">
        <p14:creationId xmlns:p14="http://schemas.microsoft.com/office/powerpoint/2010/main" val="4543338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en-IN" dirty="0" smtClean="0"/>
              <a:t>Burn Down Chart</a:t>
            </a:r>
            <a:endParaRPr lang="en-US" dirty="0"/>
          </a:p>
        </p:txBody>
      </p:sp>
      <p:pic>
        <p:nvPicPr>
          <p:cNvPr id="14" name="Content Placeholder 1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9512" y="1628800"/>
            <a:ext cx="4038600" cy="3312368"/>
          </a:xfrm>
        </p:spPr>
      </p:pic>
      <p:pic>
        <p:nvPicPr>
          <p:cNvPr id="15" name="Content Placeholder 1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56571" y="1412776"/>
            <a:ext cx="3800475" cy="2232248"/>
          </a:xfrm>
        </p:spPr>
      </p:pic>
      <p:pic>
        <p:nvPicPr>
          <p:cNvPr id="2050" name="Picture 2" descr="C:\Users\navraman.ORADEV\Documents\SGS\Training\Naveen\scrum_bum_down_chart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3789040"/>
            <a:ext cx="4057650" cy="23812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467544" y="5267697"/>
            <a:ext cx="2808312" cy="369332"/>
          </a:xfrm>
          <a:prstGeom prst="rect">
            <a:avLst/>
          </a:prstGeom>
          <a:noFill/>
        </p:spPr>
        <p:txBody>
          <a:bodyPr wrap="square" rtlCol="0">
            <a:spAutoFit/>
          </a:bodyPr>
          <a:lstStyle/>
          <a:p>
            <a:r>
              <a:rPr lang="en-IN" b="1" dirty="0" smtClean="0">
                <a:solidFill>
                  <a:srgbClr val="00B0F0"/>
                </a:solidFill>
              </a:rPr>
              <a:t>PLANNED</a:t>
            </a:r>
            <a:endParaRPr lang="en-US" b="1" dirty="0">
              <a:solidFill>
                <a:srgbClr val="00B0F0"/>
              </a:solidFill>
            </a:endParaRPr>
          </a:p>
        </p:txBody>
      </p:sp>
      <p:sp>
        <p:nvSpPr>
          <p:cNvPr id="18" name="TextBox 17"/>
          <p:cNvSpPr txBox="1"/>
          <p:nvPr/>
        </p:nvSpPr>
        <p:spPr>
          <a:xfrm>
            <a:off x="8485634" y="1628800"/>
            <a:ext cx="478854" cy="1754326"/>
          </a:xfrm>
          <a:prstGeom prst="rect">
            <a:avLst/>
          </a:prstGeom>
          <a:noFill/>
        </p:spPr>
        <p:txBody>
          <a:bodyPr wrap="square" rtlCol="0">
            <a:spAutoFit/>
          </a:bodyPr>
          <a:lstStyle/>
          <a:p>
            <a:r>
              <a:rPr lang="en-IN" dirty="0" smtClean="0">
                <a:solidFill>
                  <a:srgbClr val="00B0F0"/>
                </a:solidFill>
              </a:rPr>
              <a:t>A</a:t>
            </a:r>
          </a:p>
          <a:p>
            <a:r>
              <a:rPr lang="en-IN" dirty="0" smtClean="0">
                <a:solidFill>
                  <a:srgbClr val="00B0F0"/>
                </a:solidFill>
              </a:rPr>
              <a:t>C</a:t>
            </a:r>
          </a:p>
          <a:p>
            <a:r>
              <a:rPr lang="en-IN" dirty="0" smtClean="0">
                <a:solidFill>
                  <a:srgbClr val="00B0F0"/>
                </a:solidFill>
              </a:rPr>
              <a:t>T</a:t>
            </a:r>
          </a:p>
          <a:p>
            <a:r>
              <a:rPr lang="en-IN" dirty="0" smtClean="0">
                <a:solidFill>
                  <a:srgbClr val="00B0F0"/>
                </a:solidFill>
              </a:rPr>
              <a:t>U</a:t>
            </a:r>
          </a:p>
          <a:p>
            <a:r>
              <a:rPr lang="en-IN" dirty="0" smtClean="0">
                <a:solidFill>
                  <a:srgbClr val="00B0F0"/>
                </a:solidFill>
              </a:rPr>
              <a:t>A</a:t>
            </a:r>
          </a:p>
          <a:p>
            <a:r>
              <a:rPr lang="en-IN" dirty="0">
                <a:solidFill>
                  <a:srgbClr val="00B0F0"/>
                </a:solidFill>
              </a:rPr>
              <a:t>L</a:t>
            </a:r>
            <a:endParaRPr lang="en-US" dirty="0">
              <a:solidFill>
                <a:srgbClr val="00B0F0"/>
              </a:solidFill>
            </a:endParaRPr>
          </a:p>
        </p:txBody>
      </p:sp>
      <p:sp>
        <p:nvSpPr>
          <p:cNvPr id="19" name="TextBox 18"/>
          <p:cNvSpPr txBox="1"/>
          <p:nvPr/>
        </p:nvSpPr>
        <p:spPr>
          <a:xfrm>
            <a:off x="8532440" y="3920625"/>
            <a:ext cx="288032" cy="1754326"/>
          </a:xfrm>
          <a:prstGeom prst="rect">
            <a:avLst/>
          </a:prstGeom>
          <a:noFill/>
        </p:spPr>
        <p:txBody>
          <a:bodyPr wrap="square" rtlCol="0">
            <a:spAutoFit/>
          </a:bodyPr>
          <a:lstStyle/>
          <a:p>
            <a:r>
              <a:rPr lang="en-IN" dirty="0" smtClean="0">
                <a:solidFill>
                  <a:srgbClr val="00B0F0"/>
                </a:solidFill>
              </a:rPr>
              <a:t>I</a:t>
            </a:r>
          </a:p>
          <a:p>
            <a:r>
              <a:rPr lang="en-IN" dirty="0" smtClean="0">
                <a:solidFill>
                  <a:srgbClr val="00B0F0"/>
                </a:solidFill>
              </a:rPr>
              <a:t>D</a:t>
            </a:r>
          </a:p>
          <a:p>
            <a:r>
              <a:rPr lang="en-IN" dirty="0" smtClean="0">
                <a:solidFill>
                  <a:srgbClr val="00B0F0"/>
                </a:solidFill>
              </a:rPr>
              <a:t>E</a:t>
            </a:r>
          </a:p>
          <a:p>
            <a:r>
              <a:rPr lang="en-IN" dirty="0" smtClean="0">
                <a:solidFill>
                  <a:srgbClr val="00B0F0"/>
                </a:solidFill>
              </a:rPr>
              <a:t>A</a:t>
            </a:r>
          </a:p>
          <a:p>
            <a:r>
              <a:rPr lang="en-IN" dirty="0" smtClean="0">
                <a:solidFill>
                  <a:srgbClr val="00B0F0"/>
                </a:solidFill>
              </a:rPr>
              <a:t>L</a:t>
            </a:r>
          </a:p>
          <a:p>
            <a:endParaRPr lang="en-US" dirty="0">
              <a:solidFill>
                <a:srgbClr val="00B0F0"/>
              </a:solidFill>
            </a:endParaRPr>
          </a:p>
        </p:txBody>
      </p:sp>
    </p:spTree>
    <p:extLst>
      <p:ext uri="{BB962C8B-B14F-4D97-AF65-F5344CB8AC3E}">
        <p14:creationId xmlns:p14="http://schemas.microsoft.com/office/powerpoint/2010/main" val="4139535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Estimation</a:t>
            </a:r>
            <a:endParaRPr lang="en-US" sz="4000" dirty="0"/>
          </a:p>
        </p:txBody>
      </p:sp>
      <p:sp>
        <p:nvSpPr>
          <p:cNvPr id="7" name="Content Placeholder 6"/>
          <p:cNvSpPr>
            <a:spLocks noGrp="1"/>
          </p:cNvSpPr>
          <p:nvPr>
            <p:ph idx="1"/>
          </p:nvPr>
        </p:nvSpPr>
        <p:spPr/>
        <p:txBody>
          <a:bodyPr>
            <a:normAutofit/>
          </a:bodyPr>
          <a:lstStyle/>
          <a:p>
            <a:r>
              <a:rPr lang="en-US" sz="2400" dirty="0"/>
              <a:t>Numeric Sizing (1 through 10)</a:t>
            </a:r>
          </a:p>
          <a:p>
            <a:r>
              <a:rPr lang="en-US" sz="2400" dirty="0"/>
              <a:t>T-shirt Sizes (XS, S, M, L, XL XXL, XXXL)</a:t>
            </a:r>
          </a:p>
          <a:p>
            <a:r>
              <a:rPr lang="en-US" sz="2400" dirty="0"/>
              <a:t>Fibonacci Sequence (1, 2, 3, 5, 8, 13, 21, 34, etc.)</a:t>
            </a:r>
          </a:p>
          <a:p>
            <a:r>
              <a:rPr lang="en-US" sz="2400" dirty="0"/>
              <a:t>Dog Breeds (Chihuahua,………,Great Dane)</a:t>
            </a:r>
          </a:p>
          <a:p>
            <a:r>
              <a:rPr lang="en-US" sz="2400" dirty="0"/>
              <a:t>Planning Poker Estimation </a:t>
            </a:r>
            <a:r>
              <a:rPr lang="en-US" sz="2400" dirty="0" smtClean="0"/>
              <a:t>Technique</a:t>
            </a:r>
          </a:p>
          <a:p>
            <a:pPr lvl="1"/>
            <a:r>
              <a:rPr lang="en-US" sz="2000" dirty="0"/>
              <a:t>Expert Opinion based Estimation </a:t>
            </a:r>
            <a:r>
              <a:rPr lang="en-US" sz="2000" dirty="0" smtClean="0"/>
              <a:t>approach</a:t>
            </a:r>
          </a:p>
          <a:p>
            <a:pPr lvl="1"/>
            <a:r>
              <a:rPr lang="en-US" sz="2000" dirty="0"/>
              <a:t>Analogy Estimation uses comparison of User </a:t>
            </a:r>
            <a:r>
              <a:rPr lang="en-US" sz="2000" dirty="0" smtClean="0"/>
              <a:t>Stories</a:t>
            </a:r>
          </a:p>
          <a:p>
            <a:pPr lvl="1"/>
            <a:r>
              <a:rPr lang="en-US" sz="2000" dirty="0"/>
              <a:t>Disaggregation Estimation is done by splitting a User Story into smaller, easier-to-estimate User Stories</a:t>
            </a:r>
          </a:p>
        </p:txBody>
      </p:sp>
    </p:spTree>
    <p:extLst>
      <p:ext uri="{BB962C8B-B14F-4D97-AF65-F5344CB8AC3E}">
        <p14:creationId xmlns:p14="http://schemas.microsoft.com/office/powerpoint/2010/main" val="8614022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 FOR THE DAY</a:t>
            </a:r>
            <a:endParaRPr lang="en-US" dirty="0"/>
          </a:p>
        </p:txBody>
      </p:sp>
      <p:sp>
        <p:nvSpPr>
          <p:cNvPr id="5" name="Content Placeholder 4"/>
          <p:cNvSpPr>
            <a:spLocks noGrp="1"/>
          </p:cNvSpPr>
          <p:nvPr>
            <p:ph idx="1"/>
          </p:nvPr>
        </p:nvSpPr>
        <p:spPr/>
        <p:txBody>
          <a:bodyPr/>
          <a:lstStyle/>
          <a:p>
            <a:r>
              <a:rPr lang="en-US" dirty="0" smtClean="0"/>
              <a:t>Create an account on </a:t>
            </a:r>
            <a:r>
              <a:rPr lang="en-US" dirty="0" err="1" smtClean="0"/>
              <a:t>IceScrum</a:t>
            </a:r>
            <a:r>
              <a:rPr lang="en-US" dirty="0" smtClean="0"/>
              <a:t> (TBD by the Product Owner).</a:t>
            </a:r>
          </a:p>
          <a:p>
            <a:r>
              <a:rPr lang="en-IN" dirty="0" smtClean="0"/>
              <a:t>Create a Team</a:t>
            </a:r>
            <a:endParaRPr lang="en-US" dirty="0" smtClean="0"/>
          </a:p>
          <a:p>
            <a:r>
              <a:rPr lang="en-IN" dirty="0" smtClean="0"/>
              <a:t>Assign Project/Team Name.</a:t>
            </a:r>
          </a:p>
          <a:p>
            <a:r>
              <a:rPr lang="en-IN" dirty="0" smtClean="0"/>
              <a:t>Play around with the demo project</a:t>
            </a:r>
          </a:p>
          <a:p>
            <a:r>
              <a:rPr lang="en-IN" dirty="0" smtClean="0"/>
              <a:t>Create 2 User Stories for the upcoming project.</a:t>
            </a:r>
          </a:p>
          <a:p>
            <a:r>
              <a:rPr lang="en-IN" dirty="0" smtClean="0"/>
              <a:t>Add team members to the project.</a:t>
            </a:r>
            <a:endParaRPr lang="en-US" dirty="0"/>
          </a:p>
        </p:txBody>
      </p:sp>
    </p:spTree>
    <p:extLst>
      <p:ext uri="{BB962C8B-B14F-4D97-AF65-F5344CB8AC3E}">
        <p14:creationId xmlns:p14="http://schemas.microsoft.com/office/powerpoint/2010/main" val="1455676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HAVE A NICE DAY</a:t>
            </a:r>
            <a:endParaRPr lang="en-US" dirty="0"/>
          </a:p>
        </p:txBody>
      </p:sp>
    </p:spTree>
    <p:extLst>
      <p:ext uri="{BB962C8B-B14F-4D97-AF65-F5344CB8AC3E}">
        <p14:creationId xmlns:p14="http://schemas.microsoft.com/office/powerpoint/2010/main" val="1376132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800" dirty="0" smtClean="0"/>
              <a:t>Java Class Loading</a:t>
            </a:r>
            <a:endParaRPr lang="en-US" sz="4800" dirty="0"/>
          </a:p>
        </p:txBody>
      </p:sp>
      <p:sp>
        <p:nvSpPr>
          <p:cNvPr id="5" name="Text Placeholder 4"/>
          <p:cNvSpPr>
            <a:spLocks noGrp="1"/>
          </p:cNvSpPr>
          <p:nvPr>
            <p:ph idx="1"/>
          </p:nvPr>
        </p:nvSpPr>
        <p:spPr/>
        <p:txBody>
          <a:bodyPr>
            <a:normAutofit/>
          </a:bodyPr>
          <a:lstStyle/>
          <a:p>
            <a:pPr marL="285750" indent="-285750">
              <a:buFont typeface="Arial" panose="020B0604020202020204" pitchFamily="34" charset="0"/>
              <a:buChar char="•"/>
            </a:pPr>
            <a:r>
              <a:rPr lang="en-IN" sz="2400" dirty="0"/>
              <a:t>What happens when this line is executed in Java?</a:t>
            </a:r>
            <a:endParaRPr lang="en-US" sz="2400" dirty="0"/>
          </a:p>
          <a:p>
            <a:pPr marL="0" indent="0">
              <a:buNone/>
            </a:pPr>
            <a:endParaRPr lang="en-US" sz="1800" b="1" dirty="0"/>
          </a:p>
          <a:p>
            <a:pPr marL="0" indent="0">
              <a:buNone/>
            </a:pPr>
            <a:r>
              <a:rPr lang="en-US" sz="1800" b="1" dirty="0"/>
              <a:t>	</a:t>
            </a:r>
            <a:r>
              <a:rPr lang="en-US" sz="3200" b="1" dirty="0"/>
              <a:t>Car myCar;</a:t>
            </a:r>
          </a:p>
          <a:p>
            <a:pPr marL="0" indent="0">
              <a:buNone/>
            </a:pPr>
            <a:r>
              <a:rPr lang="en-US" sz="3200" b="1" dirty="0"/>
              <a:t>	myCar =  new Car();</a:t>
            </a:r>
          </a:p>
          <a:p>
            <a:pPr marL="285750" indent="-285750">
              <a:buFont typeface="Arial" panose="020B0604020202020204" pitchFamily="34" charset="0"/>
              <a:buChar char="•"/>
            </a:pPr>
            <a:endParaRPr lang="en-US" sz="1800" b="1" dirty="0"/>
          </a:p>
        </p:txBody>
      </p:sp>
    </p:spTree>
    <p:extLst>
      <p:ext uri="{BB962C8B-B14F-4D97-AF65-F5344CB8AC3E}">
        <p14:creationId xmlns:p14="http://schemas.microsoft.com/office/powerpoint/2010/main" val="3361099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800" dirty="0" smtClean="0"/>
              <a:t>Java Class Loading</a:t>
            </a:r>
            <a:endParaRPr lang="en-US" sz="4800" dirty="0"/>
          </a:p>
        </p:txBody>
      </p:sp>
      <p:sp>
        <p:nvSpPr>
          <p:cNvPr id="5" name="Text Placeholder 4"/>
          <p:cNvSpPr>
            <a:spLocks noGrp="1"/>
          </p:cNvSpPr>
          <p:nvPr>
            <p:ph idx="1"/>
          </p:nvPr>
        </p:nvSpPr>
        <p:spPr/>
        <p:txBody>
          <a:bodyPr>
            <a:normAutofit/>
          </a:bodyPr>
          <a:lstStyle/>
          <a:p>
            <a:pPr marL="285750" indent="-285750">
              <a:buFont typeface="Arial" panose="020B0604020202020204" pitchFamily="34" charset="0"/>
              <a:buChar char="•"/>
            </a:pPr>
            <a:r>
              <a:rPr lang="en-IN" sz="2400" dirty="0" smtClean="0"/>
              <a:t>What happens when this line is executed in Java?</a:t>
            </a:r>
            <a:endParaRPr lang="en-US" sz="2400" dirty="0"/>
          </a:p>
          <a:p>
            <a:pPr marL="0" indent="0">
              <a:buNone/>
            </a:pPr>
            <a:endParaRPr lang="en-US" sz="1800" b="1" dirty="0" smtClean="0"/>
          </a:p>
          <a:p>
            <a:pPr marL="0" indent="0">
              <a:buNone/>
            </a:pPr>
            <a:r>
              <a:rPr lang="en-US" sz="1800" b="1" dirty="0"/>
              <a:t>	</a:t>
            </a:r>
            <a:r>
              <a:rPr lang="en-US" sz="3200" b="1" dirty="0" smtClean="0"/>
              <a:t>Car myCar;</a:t>
            </a:r>
          </a:p>
          <a:p>
            <a:pPr marL="0" indent="0">
              <a:buNone/>
            </a:pPr>
            <a:r>
              <a:rPr lang="en-US" sz="3200" b="1" dirty="0" smtClean="0"/>
              <a:t>	myCar =  </a:t>
            </a:r>
            <a:r>
              <a:rPr lang="en-US" sz="3200" b="1" dirty="0"/>
              <a:t>new Car</a:t>
            </a:r>
            <a:r>
              <a:rPr lang="en-US" sz="3200" b="1" dirty="0" smtClean="0"/>
              <a:t>();</a:t>
            </a:r>
          </a:p>
          <a:p>
            <a:pPr marL="285750" indent="-285750">
              <a:buFont typeface="Arial" panose="020B0604020202020204" pitchFamily="34" charset="0"/>
              <a:buChar char="•"/>
            </a:pPr>
            <a:r>
              <a:rPr lang="en-IN" sz="1800" dirty="0" smtClean="0"/>
              <a:t>Line 1 creates a reference of type ‘Car’ in the Stack</a:t>
            </a:r>
          </a:p>
          <a:p>
            <a:pPr marL="285750" indent="-285750">
              <a:buFont typeface="Arial" panose="020B0604020202020204" pitchFamily="34" charset="0"/>
              <a:buChar char="•"/>
            </a:pPr>
            <a:endParaRPr lang="en-US" sz="1800" dirty="0" smtClean="0"/>
          </a:p>
        </p:txBody>
      </p:sp>
    </p:spTree>
    <p:extLst>
      <p:ext uri="{BB962C8B-B14F-4D97-AF65-F5344CB8AC3E}">
        <p14:creationId xmlns:p14="http://schemas.microsoft.com/office/powerpoint/2010/main" val="3932289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800" dirty="0" smtClean="0"/>
              <a:t>Java Class Loading</a:t>
            </a:r>
            <a:endParaRPr lang="en-US" sz="4800" dirty="0"/>
          </a:p>
        </p:txBody>
      </p:sp>
      <p:sp>
        <p:nvSpPr>
          <p:cNvPr id="5" name="Text Placeholder 4"/>
          <p:cNvSpPr>
            <a:spLocks noGrp="1"/>
          </p:cNvSpPr>
          <p:nvPr>
            <p:ph idx="1"/>
          </p:nvPr>
        </p:nvSpPr>
        <p:spPr/>
        <p:txBody>
          <a:bodyPr>
            <a:normAutofit/>
          </a:bodyPr>
          <a:lstStyle/>
          <a:p>
            <a:pPr marL="285750" indent="-285750">
              <a:buFont typeface="Arial" panose="020B0604020202020204" pitchFamily="34" charset="0"/>
              <a:buChar char="•"/>
            </a:pPr>
            <a:r>
              <a:rPr lang="en-IN" sz="2400" dirty="0"/>
              <a:t>What happens when this line is executed in Java?</a:t>
            </a:r>
            <a:endParaRPr lang="en-US" sz="2400" dirty="0"/>
          </a:p>
          <a:p>
            <a:pPr marL="0" indent="0">
              <a:buNone/>
            </a:pPr>
            <a:endParaRPr lang="en-US" sz="1800" b="1" dirty="0"/>
          </a:p>
          <a:p>
            <a:pPr marL="0" indent="0">
              <a:buNone/>
            </a:pPr>
            <a:r>
              <a:rPr lang="en-US" sz="1800" b="1" dirty="0"/>
              <a:t>	</a:t>
            </a:r>
            <a:r>
              <a:rPr lang="en-US" sz="3200" b="1" dirty="0"/>
              <a:t>Car myCar;</a:t>
            </a:r>
          </a:p>
          <a:p>
            <a:pPr marL="0" indent="0">
              <a:buNone/>
            </a:pPr>
            <a:r>
              <a:rPr lang="en-US" sz="3200" b="1" dirty="0"/>
              <a:t>	myCar =  new Car();</a:t>
            </a:r>
          </a:p>
          <a:p>
            <a:pPr marL="285750" indent="-285750">
              <a:buFont typeface="Arial" panose="020B0604020202020204" pitchFamily="34" charset="0"/>
              <a:buChar char="•"/>
            </a:pPr>
            <a:r>
              <a:rPr lang="en-IN" sz="1800" dirty="0"/>
              <a:t>Line 1 creates a reference of type ‘Car’ in the Stack</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IN" sz="1800" dirty="0" smtClean="0"/>
              <a:t>Lot of action happens in Line 2</a:t>
            </a:r>
          </a:p>
          <a:p>
            <a:pPr marL="651510" lvl="1" indent="-285750">
              <a:buFont typeface="Arial" panose="020B0604020202020204" pitchFamily="34" charset="0"/>
              <a:buChar char="•"/>
            </a:pPr>
            <a:r>
              <a:rPr lang="en-IN" sz="1600" dirty="0" smtClean="0"/>
              <a:t>The ‘Car’ class is loaded into the main memory.</a:t>
            </a:r>
          </a:p>
          <a:p>
            <a:pPr marL="651510" lvl="1" indent="-285750">
              <a:buFont typeface="Arial" panose="020B0604020202020204" pitchFamily="34" charset="0"/>
              <a:buChar char="•"/>
            </a:pPr>
            <a:r>
              <a:rPr lang="en-IN" sz="1600" dirty="0" smtClean="0"/>
              <a:t>Memory is allocated for the members of ‘Car’ class in heap space.</a:t>
            </a:r>
          </a:p>
          <a:p>
            <a:pPr marL="651510" lvl="1" indent="-285750">
              <a:buFont typeface="Arial" panose="020B0604020202020204" pitchFamily="34" charset="0"/>
              <a:buChar char="•"/>
            </a:pPr>
            <a:r>
              <a:rPr lang="en-IN" sz="1600" dirty="0" smtClean="0"/>
              <a:t>Fields are initialized to their default values. (Q: What happens to Static fields? When are they initialized)</a:t>
            </a:r>
          </a:p>
          <a:p>
            <a:pPr marL="651510" lvl="1" indent="-285750">
              <a:buFont typeface="Arial" panose="020B0604020202020204" pitchFamily="34" charset="0"/>
              <a:buChar char="•"/>
            </a:pPr>
            <a:r>
              <a:rPr lang="en-IN" sz="1600" dirty="0" smtClean="0"/>
              <a:t>Chosen constructor </a:t>
            </a:r>
            <a:r>
              <a:rPr lang="en-IN" sz="1600" dirty="0"/>
              <a:t> </a:t>
            </a:r>
            <a:r>
              <a:rPr lang="en-IN" sz="1600" dirty="0" smtClean="0"/>
              <a:t>is invoked</a:t>
            </a:r>
            <a:endParaRPr lang="en-US" sz="1600" dirty="0" smtClean="0"/>
          </a:p>
        </p:txBody>
      </p:sp>
    </p:spTree>
    <p:extLst>
      <p:ext uri="{BB962C8B-B14F-4D97-AF65-F5344CB8AC3E}">
        <p14:creationId xmlns:p14="http://schemas.microsoft.com/office/powerpoint/2010/main" val="3932289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800" dirty="0" smtClean="0"/>
              <a:t>Java Class Loading</a:t>
            </a:r>
            <a:endParaRPr lang="en-US" sz="4800" dirty="0"/>
          </a:p>
        </p:txBody>
      </p:sp>
      <p:sp>
        <p:nvSpPr>
          <p:cNvPr id="5" name="Text Placeholder 4"/>
          <p:cNvSpPr>
            <a:spLocks noGrp="1"/>
          </p:cNvSpPr>
          <p:nvPr>
            <p:ph idx="1"/>
          </p:nvPr>
        </p:nvSpPr>
        <p:spPr/>
        <p:txBody>
          <a:bodyPr>
            <a:normAutofit/>
          </a:bodyPr>
          <a:lstStyle/>
          <a:p>
            <a:pPr marL="0" indent="0">
              <a:buNone/>
            </a:pPr>
            <a:r>
              <a:rPr lang="en-US" sz="1800" b="1" dirty="0"/>
              <a:t>	</a:t>
            </a:r>
            <a:r>
              <a:rPr lang="en-US" sz="3200" b="1" dirty="0"/>
              <a:t>Car myCar;</a:t>
            </a:r>
          </a:p>
          <a:p>
            <a:pPr marL="0" indent="0">
              <a:buNone/>
            </a:pPr>
            <a:r>
              <a:rPr lang="en-US" sz="3200" b="1" dirty="0"/>
              <a:t>	myCar =  new Car</a:t>
            </a:r>
            <a:r>
              <a:rPr lang="en-US" sz="3200" b="1" dirty="0" smtClean="0"/>
              <a:t>();</a:t>
            </a:r>
          </a:p>
          <a:p>
            <a:pPr marL="0" indent="0">
              <a:buNone/>
            </a:pPr>
            <a:r>
              <a:rPr lang="en-IN" sz="3200" b="1" dirty="0" smtClean="0"/>
              <a:t>	Class </a:t>
            </a:r>
            <a:r>
              <a:rPr lang="en-IN" sz="3200" b="1" dirty="0" err="1" smtClean="0"/>
              <a:t>myCarClass</a:t>
            </a:r>
            <a:r>
              <a:rPr lang="en-IN" sz="3200" b="1" dirty="0" smtClean="0"/>
              <a:t> = </a:t>
            </a:r>
            <a:r>
              <a:rPr lang="en-IN" sz="3200" b="1" dirty="0" err="1" smtClean="0"/>
              <a:t>myCar.getClass</a:t>
            </a:r>
            <a:r>
              <a:rPr lang="en-IN" sz="3200" b="1" dirty="0" smtClean="0"/>
              <a:t>();</a:t>
            </a:r>
            <a:endParaRPr lang="en-US" sz="3200" b="1" dirty="0"/>
          </a:p>
          <a:p>
            <a:pPr marL="285750" indent="-285750">
              <a:buFont typeface="Arial" panose="020B0604020202020204" pitchFamily="34" charset="0"/>
              <a:buChar char="•"/>
            </a:pPr>
            <a:r>
              <a:rPr lang="en-IN" sz="1800" dirty="0" smtClean="0"/>
              <a:t>Now what is </a:t>
            </a:r>
            <a:r>
              <a:rPr lang="en-IN" sz="1800" dirty="0" err="1" smtClean="0"/>
              <a:t>myCarClass</a:t>
            </a:r>
            <a:r>
              <a:rPr lang="en-IN" sz="1800" dirty="0" smtClean="0"/>
              <a:t>?</a:t>
            </a:r>
            <a:endParaRPr lang="en-IN" sz="1800" dirty="0"/>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402690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800" dirty="0" smtClean="0"/>
              <a:t>Java Class Loading</a:t>
            </a:r>
            <a:endParaRPr lang="en-US" sz="4800" dirty="0"/>
          </a:p>
        </p:txBody>
      </p:sp>
      <p:sp>
        <p:nvSpPr>
          <p:cNvPr id="5" name="Text Placeholder 4"/>
          <p:cNvSpPr>
            <a:spLocks noGrp="1"/>
          </p:cNvSpPr>
          <p:nvPr>
            <p:ph idx="1"/>
          </p:nvPr>
        </p:nvSpPr>
        <p:spPr/>
        <p:txBody>
          <a:bodyPr>
            <a:normAutofit/>
          </a:bodyPr>
          <a:lstStyle/>
          <a:p>
            <a:pPr marL="0" indent="0">
              <a:buNone/>
            </a:pPr>
            <a:r>
              <a:rPr lang="en-US" sz="1800" b="1" dirty="0"/>
              <a:t>	</a:t>
            </a:r>
            <a:r>
              <a:rPr lang="en-US" sz="3200" b="1" dirty="0"/>
              <a:t>Car myCar;</a:t>
            </a:r>
          </a:p>
          <a:p>
            <a:pPr marL="0" indent="0">
              <a:buNone/>
            </a:pPr>
            <a:r>
              <a:rPr lang="en-US" sz="3200" b="1" dirty="0"/>
              <a:t>	myCar =  new Car();</a:t>
            </a:r>
          </a:p>
          <a:p>
            <a:pPr marL="0" indent="0">
              <a:buNone/>
            </a:pPr>
            <a:r>
              <a:rPr lang="en-IN" sz="3200" b="1" dirty="0"/>
              <a:t>	Class </a:t>
            </a:r>
            <a:r>
              <a:rPr lang="en-IN" sz="3200" b="1" dirty="0" err="1"/>
              <a:t>myCarClass</a:t>
            </a:r>
            <a:r>
              <a:rPr lang="en-IN" sz="3200" b="1" dirty="0"/>
              <a:t> = </a:t>
            </a:r>
            <a:r>
              <a:rPr lang="en-IN" sz="3200" b="1" dirty="0" err="1"/>
              <a:t>myCar.getClass</a:t>
            </a:r>
            <a:r>
              <a:rPr lang="en-IN" sz="3200" b="1" dirty="0"/>
              <a:t>();</a:t>
            </a:r>
            <a:endParaRPr lang="en-US" sz="3200" b="1" dirty="0"/>
          </a:p>
          <a:p>
            <a:pPr marL="285750" indent="-285750">
              <a:buFont typeface="Arial" panose="020B0604020202020204" pitchFamily="34" charset="0"/>
              <a:buChar char="•"/>
            </a:pPr>
            <a:r>
              <a:rPr lang="en-IN" sz="1800" dirty="0"/>
              <a:t>Now what is </a:t>
            </a:r>
            <a:r>
              <a:rPr lang="en-IN" sz="1800" dirty="0" err="1"/>
              <a:t>myCarClass</a:t>
            </a:r>
            <a:r>
              <a:rPr lang="en-IN" sz="1800" dirty="0"/>
              <a:t>?</a:t>
            </a:r>
          </a:p>
          <a:p>
            <a:pPr marL="285750" indent="-285750">
              <a:buFont typeface="Arial" panose="020B0604020202020204" pitchFamily="34" charset="0"/>
              <a:buChar char="•"/>
            </a:pPr>
            <a:r>
              <a:rPr lang="en-IN" sz="1800" dirty="0" smtClean="0"/>
              <a:t>What we get is a Runtime class of the ‘Car’ </a:t>
            </a:r>
            <a:r>
              <a:rPr lang="en-IN" sz="1800" dirty="0" err="1" smtClean="0"/>
              <a:t>myCar</a:t>
            </a:r>
            <a:r>
              <a:rPr lang="en-IN" sz="1800" smtClean="0"/>
              <a:t> object.</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402690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Agile Manifesto</a:t>
            </a:r>
            <a:endParaRPr lang="en-US" dirty="0"/>
          </a:p>
        </p:txBody>
      </p:sp>
      <p:sp>
        <p:nvSpPr>
          <p:cNvPr id="2" name="Content Placeholder 1"/>
          <p:cNvSpPr>
            <a:spLocks noGrp="1"/>
          </p:cNvSpPr>
          <p:nvPr>
            <p:ph idx="1"/>
          </p:nvPr>
        </p:nvSpPr>
        <p:spPr/>
        <p:txBody>
          <a:bodyPr>
            <a:normAutofit/>
          </a:bodyPr>
          <a:lstStyle/>
          <a:p>
            <a:r>
              <a:rPr lang="en-IN" dirty="0" smtClean="0"/>
              <a:t>Published in 2001 </a:t>
            </a:r>
          </a:p>
          <a:p>
            <a:r>
              <a:rPr lang="en-US" dirty="0"/>
              <a:t>The four core values of  agile software development as stated by the Agile Manifesto emphasize:</a:t>
            </a:r>
          </a:p>
          <a:p>
            <a:pPr lvl="1"/>
            <a:r>
              <a:rPr lang="en-US" dirty="0"/>
              <a:t>Individuals and interactions over processes and tools.</a:t>
            </a:r>
          </a:p>
          <a:p>
            <a:pPr lvl="1"/>
            <a:r>
              <a:rPr lang="en-US" dirty="0"/>
              <a:t>Working software over comprehensive documentation.</a:t>
            </a:r>
          </a:p>
          <a:p>
            <a:pPr lvl="1"/>
            <a:r>
              <a:rPr lang="en-US" dirty="0"/>
              <a:t>Customer collaboration over contract negotiation.</a:t>
            </a:r>
          </a:p>
          <a:p>
            <a:pPr lvl="1"/>
            <a:r>
              <a:rPr lang="en-US" dirty="0"/>
              <a:t>Responding to change over following a plan.</a:t>
            </a:r>
          </a:p>
          <a:p>
            <a:endParaRPr lang="en-US" dirty="0"/>
          </a:p>
        </p:txBody>
      </p:sp>
    </p:spTree>
    <p:extLst>
      <p:ext uri="{BB962C8B-B14F-4D97-AF65-F5344CB8AC3E}">
        <p14:creationId xmlns:p14="http://schemas.microsoft.com/office/powerpoint/2010/main" val="3689946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t>12 Principles of Agile Manifesto</a:t>
            </a:r>
            <a:endParaRPr lang="en-US" sz="3600" dirty="0"/>
          </a:p>
        </p:txBody>
      </p:sp>
      <p:sp>
        <p:nvSpPr>
          <p:cNvPr id="8" name="Rectangle 2"/>
          <p:cNvSpPr>
            <a:spLocks noChangeArrowheads="1"/>
          </p:cNvSpPr>
          <p:nvPr/>
        </p:nvSpPr>
        <p:spPr bwMode="auto">
          <a:xfrm>
            <a:off x="2378075" y="1779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762600668"/>
              </p:ext>
            </p:extLst>
          </p:nvPr>
        </p:nvGraphicFramePr>
        <p:xfrm>
          <a:off x="971600" y="2132857"/>
          <a:ext cx="7344816" cy="3616274"/>
        </p:xfrm>
        <a:graphic>
          <a:graphicData uri="http://schemas.openxmlformats.org/drawingml/2006/table">
            <a:tbl>
              <a:tblPr>
                <a:tableStyleId>{5C22544A-7EE6-4342-B048-85BDC9FD1C3A}</a:tableStyleId>
              </a:tblPr>
              <a:tblGrid>
                <a:gridCol w="2044282"/>
                <a:gridCol w="5300534"/>
              </a:tblGrid>
              <a:tr h="212722">
                <a:tc>
                  <a:txBody>
                    <a:bodyPr/>
                    <a:lstStyle/>
                    <a:p>
                      <a:pPr algn="ctr" fontAlgn="ctr"/>
                      <a:r>
                        <a:rPr lang="en-US" sz="1100" u="none" strike="noStrike" dirty="0">
                          <a:effectLst/>
                        </a:rPr>
                        <a:t>Principle</a:t>
                      </a:r>
                      <a:endParaRPr lang="en-US" sz="1100" b="1" i="1" u="none" strike="noStrike" dirty="0">
                        <a:solidFill>
                          <a:srgbClr val="7F7F7F"/>
                        </a:solidFill>
                        <a:effectLst/>
                        <a:latin typeface="Calibri"/>
                      </a:endParaRPr>
                    </a:p>
                  </a:txBody>
                  <a:tcPr marL="9525" marR="9525" marT="9525" marB="0" anchor="ctr"/>
                </a:tc>
                <a:tc>
                  <a:txBody>
                    <a:bodyPr/>
                    <a:lstStyle/>
                    <a:p>
                      <a:pPr algn="ctr" fontAlgn="ctr"/>
                      <a:r>
                        <a:rPr lang="en-US" sz="1100" u="none" strike="noStrike">
                          <a:effectLst/>
                        </a:rPr>
                        <a:t>Description</a:t>
                      </a:r>
                      <a:endParaRPr lang="en-US" sz="1100" b="1" i="1" u="none" strike="noStrike">
                        <a:solidFill>
                          <a:srgbClr val="7F7F7F"/>
                        </a:solidFill>
                        <a:effectLst/>
                        <a:latin typeface="Calibri"/>
                      </a:endParaRPr>
                    </a:p>
                  </a:txBody>
                  <a:tcPr marL="9525" marR="9525" marT="9525" marB="0" anchor="ctr"/>
                </a:tc>
              </a:tr>
              <a:tr h="212722">
                <a:tc>
                  <a:txBody>
                    <a:bodyPr/>
                    <a:lstStyle/>
                    <a:p>
                      <a:pPr algn="l" fontAlgn="ctr"/>
                      <a:r>
                        <a:rPr lang="en-US" sz="1100" u="none" strike="noStrike">
                          <a:effectLst/>
                        </a:rPr>
                        <a:t>Satisfaction and Delivery</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Customer satisfaction through early and continuous working software.</a:t>
                      </a:r>
                      <a:endParaRPr lang="en-US" sz="1100" b="0" i="1" u="none" strike="noStrike">
                        <a:solidFill>
                          <a:srgbClr val="7F7F7F"/>
                        </a:solidFill>
                        <a:effectLst/>
                        <a:latin typeface="Calibri"/>
                      </a:endParaRPr>
                    </a:p>
                  </a:txBody>
                  <a:tcPr marL="9525" marR="9525" marT="9525" marB="0" anchor="ctr"/>
                </a:tc>
              </a:tr>
              <a:tr h="212722">
                <a:tc>
                  <a:txBody>
                    <a:bodyPr/>
                    <a:lstStyle/>
                    <a:p>
                      <a:pPr algn="l" fontAlgn="ctr"/>
                      <a:r>
                        <a:rPr lang="en-US" sz="1100" u="none" strike="noStrike">
                          <a:effectLst/>
                        </a:rPr>
                        <a:t>Welcoming Change</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dirty="0">
                          <a:effectLst/>
                        </a:rPr>
                        <a:t>Welcome changing requirements, even at later stages of development.</a:t>
                      </a:r>
                      <a:endParaRPr lang="en-US" sz="1100" b="0" i="1" u="none" strike="noStrike" dirty="0">
                        <a:solidFill>
                          <a:srgbClr val="7F7F7F"/>
                        </a:solidFill>
                        <a:effectLst/>
                        <a:latin typeface="Calibri"/>
                      </a:endParaRPr>
                    </a:p>
                  </a:txBody>
                  <a:tcPr marL="9525" marR="9525" marT="9525" marB="0" anchor="ctr"/>
                </a:tc>
              </a:tr>
              <a:tr h="212722">
                <a:tc>
                  <a:txBody>
                    <a:bodyPr/>
                    <a:lstStyle/>
                    <a:p>
                      <a:pPr algn="l" fontAlgn="ctr"/>
                      <a:r>
                        <a:rPr lang="en-US" sz="1100" u="none" strike="noStrike">
                          <a:effectLst/>
                        </a:rPr>
                        <a:t>Deliver Frequently</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Deliver working software frequently (weekly rather than monthly).</a:t>
                      </a:r>
                      <a:endParaRPr lang="en-US" sz="1100" b="0" i="1" u="none" strike="noStrike">
                        <a:solidFill>
                          <a:srgbClr val="7F7F7F"/>
                        </a:solidFill>
                        <a:effectLst/>
                        <a:latin typeface="Calibri"/>
                      </a:endParaRPr>
                    </a:p>
                  </a:txBody>
                  <a:tcPr marL="9525" marR="9525" marT="9525" marB="0" anchor="ctr"/>
                </a:tc>
              </a:tr>
              <a:tr h="212722">
                <a:tc>
                  <a:txBody>
                    <a:bodyPr/>
                    <a:lstStyle/>
                    <a:p>
                      <a:pPr algn="l" fontAlgn="ctr"/>
                      <a:r>
                        <a:rPr lang="en-US" sz="1100" u="none" strike="noStrike">
                          <a:effectLst/>
                        </a:rPr>
                        <a:t>Communication is the Key</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Ensure close association of developers with business people on daily basis.</a:t>
                      </a:r>
                      <a:endParaRPr lang="en-US" sz="1100" b="0" i="1" u="none" strike="noStrike">
                        <a:solidFill>
                          <a:srgbClr val="7F7F7F"/>
                        </a:solidFill>
                        <a:effectLst/>
                        <a:latin typeface="Calibri"/>
                      </a:endParaRPr>
                    </a:p>
                  </a:txBody>
                  <a:tcPr marL="9525" marR="9525" marT="9525" marB="0" anchor="ctr"/>
                </a:tc>
              </a:tr>
              <a:tr h="425444">
                <a:tc>
                  <a:txBody>
                    <a:bodyPr/>
                    <a:lstStyle/>
                    <a:p>
                      <a:pPr algn="l" fontAlgn="ctr"/>
                      <a:r>
                        <a:rPr lang="en-US" sz="1100" u="none" strike="noStrike">
                          <a:effectLst/>
                        </a:rPr>
                        <a:t>Environment and Trust</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Build projects around motivated individuals. Give them necessary support and trust them.</a:t>
                      </a:r>
                      <a:endParaRPr lang="en-US" sz="1100" b="0" i="1" u="none" strike="noStrike">
                        <a:solidFill>
                          <a:srgbClr val="7F7F7F"/>
                        </a:solidFill>
                        <a:effectLst/>
                        <a:latin typeface="Calibri"/>
                      </a:endParaRPr>
                    </a:p>
                  </a:txBody>
                  <a:tcPr marL="9525" marR="9525" marT="9525" marB="0" anchor="ctr"/>
                </a:tc>
              </a:tr>
              <a:tr h="425444">
                <a:tc>
                  <a:txBody>
                    <a:bodyPr/>
                    <a:lstStyle/>
                    <a:p>
                      <a:pPr algn="l" fontAlgn="ctr"/>
                      <a:r>
                        <a:rPr lang="en-US" sz="1100" u="none" strike="noStrike">
                          <a:effectLst/>
                        </a:rPr>
                        <a:t>Face-to-face Communication</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Encourage face-to-face conversation to ensure efficient and effective communication.</a:t>
                      </a:r>
                      <a:endParaRPr lang="en-US" sz="1100" b="0" i="1" u="none" strike="noStrike">
                        <a:solidFill>
                          <a:srgbClr val="7F7F7F"/>
                        </a:solidFill>
                        <a:effectLst/>
                        <a:latin typeface="Calibri"/>
                      </a:endParaRPr>
                    </a:p>
                  </a:txBody>
                  <a:tcPr marL="9525" marR="9525" marT="9525" marB="0" anchor="ctr"/>
                </a:tc>
              </a:tr>
              <a:tr h="425444">
                <a:tc>
                  <a:txBody>
                    <a:bodyPr/>
                    <a:lstStyle/>
                    <a:p>
                      <a:pPr algn="l" fontAlgn="ctr"/>
                      <a:r>
                        <a:rPr lang="en-US" sz="1100" u="none" strike="noStrike">
                          <a:effectLst/>
                        </a:rPr>
                        <a:t>Software as Measure of Progress</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Working software is the primary measure of progress.</a:t>
                      </a:r>
                      <a:endParaRPr lang="en-US" sz="1100" b="0" i="1" u="none" strike="noStrike">
                        <a:solidFill>
                          <a:srgbClr val="7F7F7F"/>
                        </a:solidFill>
                        <a:effectLst/>
                        <a:latin typeface="Calibri"/>
                      </a:endParaRPr>
                    </a:p>
                  </a:txBody>
                  <a:tcPr marL="9525" marR="9525" marT="9525" marB="0" anchor="ctr"/>
                </a:tc>
              </a:tr>
              <a:tr h="425444">
                <a:tc>
                  <a:txBody>
                    <a:bodyPr/>
                    <a:lstStyle/>
                    <a:p>
                      <a:pPr algn="l" fontAlgn="ctr"/>
                      <a:r>
                        <a:rPr lang="en-US" sz="1100" u="none" strike="noStrike">
                          <a:effectLst/>
                        </a:rPr>
                        <a:t>Sustainable Development</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Promote sustainable development with the ability to maintain a constant pace throughout the development.</a:t>
                      </a:r>
                      <a:endParaRPr lang="en-US" sz="1100" b="0" i="1" u="none" strike="noStrike">
                        <a:solidFill>
                          <a:srgbClr val="7F7F7F"/>
                        </a:solidFill>
                        <a:effectLst/>
                        <a:latin typeface="Calibri"/>
                      </a:endParaRPr>
                    </a:p>
                  </a:txBody>
                  <a:tcPr marL="9525" marR="9525" marT="9525" marB="0" anchor="ctr"/>
                </a:tc>
              </a:tr>
              <a:tr h="212722">
                <a:tc>
                  <a:txBody>
                    <a:bodyPr/>
                    <a:lstStyle/>
                    <a:p>
                      <a:pPr algn="l" fontAlgn="ctr"/>
                      <a:r>
                        <a:rPr lang="en-US" sz="1100" u="none" strike="noStrike">
                          <a:effectLst/>
                        </a:rPr>
                        <a:t>Attention to Details</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Continuous attention to technical excellence and good design.</a:t>
                      </a:r>
                      <a:endParaRPr lang="en-US" sz="1100" b="0" i="1" u="none" strike="noStrike">
                        <a:solidFill>
                          <a:srgbClr val="7F7F7F"/>
                        </a:solidFill>
                        <a:effectLst/>
                        <a:latin typeface="Calibri"/>
                      </a:endParaRPr>
                    </a:p>
                  </a:txBody>
                  <a:tcPr marL="9525" marR="9525" marT="9525" marB="0" anchor="ctr"/>
                </a:tc>
              </a:tr>
              <a:tr h="212722">
                <a:tc>
                  <a:txBody>
                    <a:bodyPr/>
                    <a:lstStyle/>
                    <a:p>
                      <a:pPr algn="l" fontAlgn="ctr"/>
                      <a:r>
                        <a:rPr lang="en-US" sz="1100" u="none" strike="noStrike">
                          <a:effectLst/>
                        </a:rPr>
                        <a:t>The Power of Less</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Simplicity is essential.</a:t>
                      </a:r>
                      <a:endParaRPr lang="en-US" sz="1100" b="0" i="1" u="none" strike="noStrike">
                        <a:solidFill>
                          <a:srgbClr val="7F7F7F"/>
                        </a:solidFill>
                        <a:effectLst/>
                        <a:latin typeface="Calibri"/>
                      </a:endParaRPr>
                    </a:p>
                  </a:txBody>
                  <a:tcPr marL="9525" marR="9525" marT="9525" marB="0" anchor="ctr"/>
                </a:tc>
              </a:tr>
              <a:tr h="425444">
                <a:tc>
                  <a:txBody>
                    <a:bodyPr/>
                    <a:lstStyle/>
                    <a:p>
                      <a:pPr algn="l" fontAlgn="ctr"/>
                      <a:r>
                        <a:rPr lang="en-US" sz="1100" u="none" strike="noStrike">
                          <a:effectLst/>
                        </a:rPr>
                        <a:t>Self-organizing Teams</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dirty="0">
                          <a:effectLst/>
                        </a:rPr>
                        <a:t>Regular attention of the team on becoming effective in changing circumstances.</a:t>
                      </a:r>
                      <a:endParaRPr lang="en-US" sz="1100" b="0" i="1" u="none" strike="noStrike" dirty="0">
                        <a:solidFill>
                          <a:srgbClr val="7F7F7F"/>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41036926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330</TotalTime>
  <Words>1893</Words>
  <Application>Microsoft Office PowerPoint</Application>
  <PresentationFormat>On-screen Show (4:3)</PresentationFormat>
  <Paragraphs>215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FULL STACK TRAINING</vt:lpstr>
      <vt:lpstr>Java Class Loading</vt:lpstr>
      <vt:lpstr>Java Class Loading</vt:lpstr>
      <vt:lpstr>Java Class Loading</vt:lpstr>
      <vt:lpstr>Java Class Loading</vt:lpstr>
      <vt:lpstr>Java Class Loading</vt:lpstr>
      <vt:lpstr>Java Class Loading</vt:lpstr>
      <vt:lpstr>Agile Manifesto</vt:lpstr>
      <vt:lpstr>12 Principles of Agile Manifesto</vt:lpstr>
      <vt:lpstr>Agile Characteristics</vt:lpstr>
      <vt:lpstr>Daily Stand Up</vt:lpstr>
      <vt:lpstr>Importance of Daily Stand Up</vt:lpstr>
      <vt:lpstr>Attendees </vt:lpstr>
      <vt:lpstr>Multi Geographical Teams</vt:lpstr>
      <vt:lpstr>Terminologies </vt:lpstr>
      <vt:lpstr>Terminologies </vt:lpstr>
      <vt:lpstr>Terminologies </vt:lpstr>
      <vt:lpstr>Scrum - Overview</vt:lpstr>
      <vt:lpstr>Sprint</vt:lpstr>
      <vt:lpstr>Roles</vt:lpstr>
      <vt:lpstr>The ScrumMaster</vt:lpstr>
      <vt:lpstr>Events</vt:lpstr>
      <vt:lpstr>Scrum Artifacts</vt:lpstr>
      <vt:lpstr>User Stories</vt:lpstr>
      <vt:lpstr>Burn Down Chart</vt:lpstr>
      <vt:lpstr>Estimation</vt:lpstr>
      <vt:lpstr>TASK FOR THE DAY</vt:lpstr>
      <vt:lpstr>HAVE A NICE DAY</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TRAINING</dc:title>
  <dc:creator>Naveen Ramanathan</dc:creator>
  <cp:lastModifiedBy>Naveen Ramanathan</cp:lastModifiedBy>
  <cp:revision>59</cp:revision>
  <dcterms:created xsi:type="dcterms:W3CDTF">2018-03-08T11:12:56Z</dcterms:created>
  <dcterms:modified xsi:type="dcterms:W3CDTF">2018-03-10T05:29:30Z</dcterms:modified>
</cp:coreProperties>
</file>