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74" r:id="rId14"/>
    <p:sldId id="275" r:id="rId15"/>
    <p:sldId id="276" r:id="rId16"/>
    <p:sldId id="277" r:id="rId17"/>
    <p:sldId id="278" r:id="rId18"/>
    <p:sldId id="279" r:id="rId19"/>
    <p:sldId id="280" r:id="rId20"/>
    <p:sldId id="283" r:id="rId21"/>
    <p:sldId id="284" r:id="rId22"/>
    <p:sldId id="281" r:id="rId23"/>
    <p:sldId id="282" r:id="rId24"/>
    <p:sldId id="269"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6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27D7011-54D5-4591-AD6D-E3DEBE35FA5D}" type="datetimeFigureOut">
              <a:rPr lang="en-US" smtClean="0"/>
              <a:t>3/9/2018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7616E1E-F18A-4690-B7EB-78A192D0E97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7D7011-54D5-4591-AD6D-E3DEBE35FA5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7D7011-54D5-4591-AD6D-E3DEBE35FA5D}"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7D7011-54D5-4591-AD6D-E3DEBE35FA5D}"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7D7011-54D5-4591-AD6D-E3DEBE35FA5D}"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D7011-54D5-4591-AD6D-E3DEBE35FA5D}" type="datetimeFigureOut">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7D7011-54D5-4591-AD6D-E3DEBE35FA5D}"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7D7011-54D5-4591-AD6D-E3DEBE35FA5D}"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7616E1E-F18A-4690-B7EB-78A192D0E97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7D7011-54D5-4591-AD6D-E3DEBE35FA5D}" type="datetimeFigureOut">
              <a:rPr lang="en-US" smtClean="0"/>
              <a:t>3/9/2018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616E1E-F18A-4690-B7EB-78A192D0E97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FULL STACK TRAINING</a:t>
            </a:r>
            <a:endParaRPr lang="en-US" dirty="0"/>
          </a:p>
        </p:txBody>
      </p:sp>
    </p:spTree>
    <p:extLst>
      <p:ext uri="{BB962C8B-B14F-4D97-AF65-F5344CB8AC3E}">
        <p14:creationId xmlns:p14="http://schemas.microsoft.com/office/powerpoint/2010/main" val="3017242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4174232" cy="1162050"/>
          </a:xfrm>
        </p:spPr>
        <p:txBody>
          <a:bodyPr/>
          <a:lstStyle/>
          <a:p>
            <a:r>
              <a:rPr lang="en-IN" sz="4000" dirty="0" smtClean="0"/>
              <a:t>Iterative Model</a:t>
            </a:r>
            <a:endParaRPr lang="en-US" sz="4000" dirty="0"/>
          </a:p>
        </p:txBody>
      </p:sp>
      <p:sp>
        <p:nvSpPr>
          <p:cNvPr id="5" name="Text Placeholder 4"/>
          <p:cNvSpPr>
            <a:spLocks noGrp="1"/>
          </p:cNvSpPr>
          <p:nvPr>
            <p:ph type="body" idx="2"/>
          </p:nvPr>
        </p:nvSpPr>
        <p:spPr/>
        <p:txBody>
          <a:bodyPr>
            <a:normAutofit fontScale="92500"/>
          </a:bodyPr>
          <a:lstStyle/>
          <a:p>
            <a:pPr marL="285750" indent="-285750">
              <a:buFont typeface="Arial" panose="020B0604020202020204" pitchFamily="34" charset="0"/>
              <a:buChar char="•"/>
            </a:pPr>
            <a:r>
              <a:rPr lang="en-US" sz="2000" dirty="0" smtClean="0"/>
              <a:t>More </a:t>
            </a:r>
            <a:r>
              <a:rPr lang="en-US" sz="2000" dirty="0"/>
              <a:t>than one iteration of the software development cycle may be in progress at the same time</a:t>
            </a:r>
            <a:endParaRPr lang="en-US" sz="2000" b="1" dirty="0" smtClean="0"/>
          </a:p>
          <a:p>
            <a:pPr marL="285750" indent="-285750">
              <a:buFont typeface="Arial" panose="020B0604020202020204" pitchFamily="34" charset="0"/>
              <a:buChar char="•"/>
            </a:pPr>
            <a:r>
              <a:rPr lang="en-US" sz="2000" dirty="0" smtClean="0"/>
              <a:t>Incremental build approach</a:t>
            </a:r>
          </a:p>
          <a:p>
            <a:pPr marL="285750" indent="-285750">
              <a:buFont typeface="Arial" panose="020B0604020202020204" pitchFamily="34" charset="0"/>
              <a:buChar char="•"/>
            </a:pPr>
            <a:r>
              <a:rPr lang="en-US" sz="2000" dirty="0"/>
              <a:t>As the software evolves through successive cycles, tests must be repeated and extended to verify each version of the software.</a:t>
            </a:r>
            <a:endParaRPr lang="en-US" sz="2000" b="1" dirty="0"/>
          </a:p>
          <a:p>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927271"/>
            <a:ext cx="5111750" cy="2070258"/>
          </a:xfrm>
        </p:spPr>
      </p:pic>
    </p:spTree>
    <p:extLst>
      <p:ext uri="{BB962C8B-B14F-4D97-AF65-F5344CB8AC3E}">
        <p14:creationId xmlns:p14="http://schemas.microsoft.com/office/powerpoint/2010/main" val="4070274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Where to apply Iterative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Requirements of the complete system are clearly defined and understood.</a:t>
            </a:r>
          </a:p>
          <a:p>
            <a:r>
              <a:rPr lang="en-US" dirty="0"/>
              <a:t>Major requirements must be defined; however, some functionalities or requested enhancements may evolve with time.</a:t>
            </a:r>
          </a:p>
          <a:p>
            <a:r>
              <a:rPr lang="en-US" dirty="0"/>
              <a:t>There is a time to the market constraint.</a:t>
            </a:r>
          </a:p>
          <a:p>
            <a:r>
              <a:rPr lang="en-US" dirty="0"/>
              <a:t>A new technology is being used and is being learnt by the development team while working on the project.</a:t>
            </a:r>
          </a:p>
          <a:p>
            <a:r>
              <a:rPr lang="en-US" dirty="0"/>
              <a:t>Resources with needed skill sets are not available and are planned to be used on contract basis for specific iterations.</a:t>
            </a:r>
          </a:p>
          <a:p>
            <a:r>
              <a:rPr lang="en-US" dirty="0"/>
              <a:t>There are some high-risk features and goals which may change in the future.</a:t>
            </a:r>
          </a:p>
          <a:p>
            <a:pPr marL="0" indent="0">
              <a:buNone/>
            </a:pPr>
            <a:endParaRPr lang="en-US" dirty="0"/>
          </a:p>
        </p:txBody>
      </p:sp>
    </p:spTree>
    <p:extLst>
      <p:ext uri="{BB962C8B-B14F-4D97-AF65-F5344CB8AC3E}">
        <p14:creationId xmlns:p14="http://schemas.microsoft.com/office/powerpoint/2010/main" val="2954128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Iterative Model</a:t>
            </a:r>
            <a:endParaRPr lang="en-US" dirty="0"/>
          </a:p>
        </p:txBody>
      </p:sp>
      <p:sp>
        <p:nvSpPr>
          <p:cNvPr id="4" name="Text Placeholder 3"/>
          <p:cNvSpPr>
            <a:spLocks noGrp="1"/>
          </p:cNvSpPr>
          <p:nvPr>
            <p:ph type="body" idx="1"/>
          </p:nvPr>
        </p:nvSpPr>
        <p:spPr/>
        <p:txBody>
          <a:bodyPr/>
          <a:lstStyle/>
          <a:p>
            <a:r>
              <a:rPr lang="en-IN" dirty="0" smtClean="0"/>
              <a:t>Pros</a:t>
            </a:r>
            <a:endParaRPr lang="en-US" dirty="0"/>
          </a:p>
        </p:txBody>
      </p:sp>
      <p:sp>
        <p:nvSpPr>
          <p:cNvPr id="6" name="Text Placeholder 5"/>
          <p:cNvSpPr>
            <a:spLocks noGrp="1"/>
          </p:cNvSpPr>
          <p:nvPr>
            <p:ph type="body" sz="half" idx="3"/>
          </p:nvPr>
        </p:nvSpPr>
        <p:spPr/>
        <p:txBody>
          <a:bodyPr/>
          <a:lstStyle/>
          <a:p>
            <a:r>
              <a:rPr lang="en-IN" dirty="0" smtClean="0"/>
              <a:t>Cons</a:t>
            </a:r>
            <a:endParaRPr lang="en-US" dirty="0"/>
          </a:p>
        </p:txBody>
      </p:sp>
      <p:sp>
        <p:nvSpPr>
          <p:cNvPr id="5" name="Content Placeholder 4"/>
          <p:cNvSpPr>
            <a:spLocks noGrp="1"/>
          </p:cNvSpPr>
          <p:nvPr>
            <p:ph sz="quarter" idx="2"/>
          </p:nvPr>
        </p:nvSpPr>
        <p:spPr/>
        <p:txBody>
          <a:bodyPr>
            <a:normAutofit fontScale="55000" lnSpcReduction="20000"/>
          </a:bodyPr>
          <a:lstStyle/>
          <a:p>
            <a:r>
              <a:rPr lang="en-US" dirty="0"/>
              <a:t>Some working functionality can be developed quickly and early in the life cycle.</a:t>
            </a:r>
          </a:p>
          <a:p>
            <a:r>
              <a:rPr lang="en-US" dirty="0"/>
              <a:t>Results are obtained early and periodically.</a:t>
            </a:r>
          </a:p>
          <a:p>
            <a:r>
              <a:rPr lang="en-US" dirty="0"/>
              <a:t>Parallel development can be planned.</a:t>
            </a:r>
          </a:p>
          <a:p>
            <a:r>
              <a:rPr lang="en-US" dirty="0"/>
              <a:t>Progress can be measured.</a:t>
            </a:r>
          </a:p>
          <a:p>
            <a:r>
              <a:rPr lang="en-US" dirty="0"/>
              <a:t>Less costly to change the scope/requirements.</a:t>
            </a:r>
          </a:p>
          <a:p>
            <a:r>
              <a:rPr lang="en-US" dirty="0"/>
              <a:t>Testing and debugging during smaller iteration is easy.</a:t>
            </a:r>
          </a:p>
          <a:p>
            <a:r>
              <a:rPr lang="en-US" dirty="0"/>
              <a:t>Risks are identified and resolved during iteration; and each iteration is an easily managed milestone.</a:t>
            </a:r>
          </a:p>
          <a:p>
            <a:r>
              <a:rPr lang="en-US" dirty="0"/>
              <a:t>Easier to manage risk - High risk part is done first.</a:t>
            </a:r>
          </a:p>
          <a:p>
            <a:r>
              <a:rPr lang="en-US" dirty="0"/>
              <a:t>With every increment, operational product is delivered.</a:t>
            </a:r>
          </a:p>
          <a:p>
            <a:r>
              <a:rPr lang="en-US" dirty="0"/>
              <a:t>Issues, challenges and risks identified from each increment can be utilized/applied to the next increment.</a:t>
            </a:r>
          </a:p>
          <a:p>
            <a:r>
              <a:rPr lang="en-US" dirty="0"/>
              <a:t>Risk analysis is better.</a:t>
            </a:r>
          </a:p>
          <a:p>
            <a:r>
              <a:rPr lang="en-US" dirty="0"/>
              <a:t>It supports changing requirements.</a:t>
            </a:r>
          </a:p>
          <a:p>
            <a:r>
              <a:rPr lang="en-US" dirty="0"/>
              <a:t>Initial Operating time is less.</a:t>
            </a:r>
          </a:p>
          <a:p>
            <a:r>
              <a:rPr lang="en-US" dirty="0"/>
              <a:t>Better suited for large and mission-critical projects.</a:t>
            </a:r>
          </a:p>
          <a:p>
            <a:r>
              <a:rPr lang="en-US" dirty="0"/>
              <a:t>During the life cycle, software is produced early which facilitates customer evaluation and feedback.</a:t>
            </a:r>
          </a:p>
          <a:p>
            <a:endParaRPr lang="en-US" dirty="0"/>
          </a:p>
        </p:txBody>
      </p:sp>
      <p:sp>
        <p:nvSpPr>
          <p:cNvPr id="7" name="Content Placeholder 6"/>
          <p:cNvSpPr>
            <a:spLocks noGrp="1"/>
          </p:cNvSpPr>
          <p:nvPr>
            <p:ph sz="quarter" idx="4"/>
          </p:nvPr>
        </p:nvSpPr>
        <p:spPr/>
        <p:txBody>
          <a:bodyPr>
            <a:normAutofit fontScale="62500" lnSpcReduction="20000"/>
          </a:bodyPr>
          <a:lstStyle/>
          <a:p>
            <a:r>
              <a:rPr lang="en-US" dirty="0"/>
              <a:t>More resources may be required.</a:t>
            </a:r>
          </a:p>
          <a:p>
            <a:r>
              <a:rPr lang="en-US" dirty="0"/>
              <a:t>Although cost of change is lesser, but it is not very suitable for changing requirements.</a:t>
            </a:r>
          </a:p>
          <a:p>
            <a:r>
              <a:rPr lang="en-US" dirty="0"/>
              <a:t>More management attention is required.</a:t>
            </a:r>
          </a:p>
          <a:p>
            <a:r>
              <a:rPr lang="en-US" dirty="0"/>
              <a:t>System architecture or design issues may arise because not all requirements are gathered in the beginning of the entire life cycle.</a:t>
            </a:r>
          </a:p>
          <a:p>
            <a:r>
              <a:rPr lang="en-US" dirty="0"/>
              <a:t>Defining increments may require definition of the complete system.</a:t>
            </a:r>
          </a:p>
          <a:p>
            <a:r>
              <a:rPr lang="en-US" dirty="0"/>
              <a:t>Not suitable for smaller projects.</a:t>
            </a:r>
          </a:p>
          <a:p>
            <a:r>
              <a:rPr lang="en-US" dirty="0"/>
              <a:t>Management complexity is more.</a:t>
            </a:r>
          </a:p>
          <a:p>
            <a:r>
              <a:rPr lang="en-US" dirty="0"/>
              <a:t>End of project may not be known which is a risk.</a:t>
            </a:r>
          </a:p>
          <a:p>
            <a:r>
              <a:rPr lang="en-US" dirty="0"/>
              <a:t>Highly skilled resources are required for risk analysis.</a:t>
            </a:r>
          </a:p>
          <a:p>
            <a:r>
              <a:rPr lang="en-US" dirty="0"/>
              <a:t>Projects progress is highly dependent upon the risk analysis phase.</a:t>
            </a:r>
          </a:p>
          <a:p>
            <a:endParaRPr lang="en-US" dirty="0"/>
          </a:p>
        </p:txBody>
      </p:sp>
    </p:spTree>
    <p:extLst>
      <p:ext uri="{BB962C8B-B14F-4D97-AF65-F5344CB8AC3E}">
        <p14:creationId xmlns:p14="http://schemas.microsoft.com/office/powerpoint/2010/main" val="1074140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4174232" cy="1162050"/>
          </a:xfrm>
        </p:spPr>
        <p:txBody>
          <a:bodyPr/>
          <a:lstStyle/>
          <a:p>
            <a:r>
              <a:rPr lang="en-IN" sz="4000" dirty="0" smtClean="0"/>
              <a:t>Spiral Model</a:t>
            </a:r>
            <a:endParaRPr lang="en-US" sz="4000" dirty="0"/>
          </a:p>
        </p:txBody>
      </p:sp>
      <p:sp>
        <p:nvSpPr>
          <p:cNvPr id="5" name="Text Placeholder 4"/>
          <p:cNvSpPr>
            <a:spLocks noGrp="1"/>
          </p:cNvSpPr>
          <p:nvPr>
            <p:ph type="body" idx="2"/>
          </p:nvPr>
        </p:nvSpPr>
        <p:spPr/>
        <p:txBody>
          <a:bodyPr>
            <a:normAutofit lnSpcReduction="10000"/>
          </a:bodyPr>
          <a:lstStyle/>
          <a:p>
            <a:pPr marL="285750" indent="-285750">
              <a:buFont typeface="Arial" panose="020B0604020202020204" pitchFamily="34" charset="0"/>
              <a:buChar char="•"/>
            </a:pPr>
            <a:r>
              <a:rPr lang="en-US" b="1" dirty="0"/>
              <a:t>Identification</a:t>
            </a:r>
          </a:p>
          <a:p>
            <a:r>
              <a:rPr lang="en-US" dirty="0"/>
              <a:t>This phase starts with gathering the business requirements in the baseline </a:t>
            </a:r>
            <a:r>
              <a:rPr lang="en-US" dirty="0" smtClean="0"/>
              <a:t>spiral.</a:t>
            </a:r>
          </a:p>
          <a:p>
            <a:pPr marL="285750" indent="-285750">
              <a:buFont typeface="Arial" panose="020B0604020202020204" pitchFamily="34" charset="0"/>
              <a:buChar char="•"/>
            </a:pPr>
            <a:r>
              <a:rPr lang="en-US" b="1" dirty="0"/>
              <a:t>Design</a:t>
            </a:r>
          </a:p>
          <a:p>
            <a:r>
              <a:rPr lang="en-US" dirty="0"/>
              <a:t>The Design phase starts with the conceptual design in the baseline spiral and involves architectural design, logical design of modules, physical product design and the final design in the subsequent spirals</a:t>
            </a:r>
          </a:p>
          <a:p>
            <a:r>
              <a:rPr lang="en-US" b="1" dirty="0"/>
              <a:t>Construct or Build</a:t>
            </a:r>
          </a:p>
          <a:p>
            <a:r>
              <a:rPr lang="en-US" dirty="0"/>
              <a:t>The Construct phase refers to production of the actual software product at every spiral. In the baseline spiral, when the product is just thought of and the design is being developed a POC (Proof of Concept) is developed in this phase to get customer feedback</a:t>
            </a:r>
          </a:p>
          <a:p>
            <a:pPr marL="285750" indent="-285750">
              <a:buFont typeface="Arial" panose="020B0604020202020204" pitchFamily="34" charset="0"/>
              <a:buChar char="•"/>
            </a:pPr>
            <a:r>
              <a:rPr lang="en-US" b="1" dirty="0"/>
              <a:t>Evaluation and Risk Analysis</a:t>
            </a:r>
          </a:p>
          <a:p>
            <a:endParaRPr lang="en-US" dirty="0"/>
          </a:p>
          <a:p>
            <a:pPr marL="285750" indent="-285750">
              <a:buFont typeface="Arial" panose="020B0604020202020204" pitchFamily="34" charset="0"/>
              <a:buChar char="•"/>
            </a:pPr>
            <a:endParaRPr lang="en-IN" dirty="0" smtClean="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927271"/>
            <a:ext cx="5111750" cy="2070258"/>
          </a:xfrm>
        </p:spPr>
      </p:pic>
    </p:spTree>
    <p:extLst>
      <p:ext uri="{BB962C8B-B14F-4D97-AF65-F5344CB8AC3E}">
        <p14:creationId xmlns:p14="http://schemas.microsoft.com/office/powerpoint/2010/main" val="710839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Where to apply Spiral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When there is a budget constraint and risk evaluation is important.</a:t>
            </a:r>
          </a:p>
          <a:p>
            <a:r>
              <a:rPr lang="en-US" dirty="0"/>
              <a:t>For medium to high-risk projects.</a:t>
            </a:r>
          </a:p>
          <a:p>
            <a:r>
              <a:rPr lang="en-US" dirty="0"/>
              <a:t>Long-term project commitment because of potential changes to economic priorities as the requirements change with time.</a:t>
            </a:r>
          </a:p>
          <a:p>
            <a:r>
              <a:rPr lang="en-US" dirty="0"/>
              <a:t>Customer is not sure of their requirements which is usually the case.</a:t>
            </a:r>
          </a:p>
          <a:p>
            <a:r>
              <a:rPr lang="en-US" dirty="0"/>
              <a:t>Requirements are complex and need evaluation to get clarity.</a:t>
            </a:r>
          </a:p>
          <a:p>
            <a:r>
              <a:rPr lang="en-US" dirty="0"/>
              <a:t>New product line which should be released in phases to get enough customer feedback.</a:t>
            </a:r>
          </a:p>
          <a:p>
            <a:r>
              <a:rPr lang="en-US" dirty="0"/>
              <a:t>Significant changes are expected in the product during the development cycle.</a:t>
            </a:r>
          </a:p>
          <a:p>
            <a:pPr marL="0" indent="0">
              <a:buNone/>
            </a:pPr>
            <a:endParaRPr lang="en-US" dirty="0"/>
          </a:p>
        </p:txBody>
      </p:sp>
    </p:spTree>
    <p:extLst>
      <p:ext uri="{BB962C8B-B14F-4D97-AF65-F5344CB8AC3E}">
        <p14:creationId xmlns:p14="http://schemas.microsoft.com/office/powerpoint/2010/main" val="454333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Spiral Model</a:t>
            </a:r>
            <a:endParaRPr lang="en-US" dirty="0"/>
          </a:p>
        </p:txBody>
      </p:sp>
      <p:sp>
        <p:nvSpPr>
          <p:cNvPr id="4" name="Text Placeholder 3"/>
          <p:cNvSpPr>
            <a:spLocks noGrp="1"/>
          </p:cNvSpPr>
          <p:nvPr>
            <p:ph type="body" idx="1"/>
          </p:nvPr>
        </p:nvSpPr>
        <p:spPr/>
        <p:txBody>
          <a:bodyPr/>
          <a:lstStyle/>
          <a:p>
            <a:r>
              <a:rPr lang="en-IN" dirty="0" smtClean="0"/>
              <a:t>Pros</a:t>
            </a:r>
            <a:endParaRPr lang="en-US" dirty="0"/>
          </a:p>
        </p:txBody>
      </p:sp>
      <p:sp>
        <p:nvSpPr>
          <p:cNvPr id="6" name="Text Placeholder 5"/>
          <p:cNvSpPr>
            <a:spLocks noGrp="1"/>
          </p:cNvSpPr>
          <p:nvPr>
            <p:ph type="body" sz="half" idx="3"/>
          </p:nvPr>
        </p:nvSpPr>
        <p:spPr/>
        <p:txBody>
          <a:bodyPr/>
          <a:lstStyle/>
          <a:p>
            <a:r>
              <a:rPr lang="en-IN" dirty="0" smtClean="0"/>
              <a:t>Cons</a:t>
            </a:r>
            <a:endParaRPr lang="en-US" dirty="0"/>
          </a:p>
        </p:txBody>
      </p:sp>
      <p:sp>
        <p:nvSpPr>
          <p:cNvPr id="5" name="Content Placeholder 4"/>
          <p:cNvSpPr>
            <a:spLocks noGrp="1"/>
          </p:cNvSpPr>
          <p:nvPr>
            <p:ph sz="quarter" idx="2"/>
          </p:nvPr>
        </p:nvSpPr>
        <p:spPr/>
        <p:txBody>
          <a:bodyPr>
            <a:normAutofit fontScale="92500" lnSpcReduction="10000"/>
          </a:bodyPr>
          <a:lstStyle/>
          <a:p>
            <a:r>
              <a:rPr lang="en-US" dirty="0"/>
              <a:t>Changing requirements can be accommodated.</a:t>
            </a:r>
          </a:p>
          <a:p>
            <a:r>
              <a:rPr lang="en-US" dirty="0"/>
              <a:t>Allows extensive use of prototypes.</a:t>
            </a:r>
          </a:p>
          <a:p>
            <a:r>
              <a:rPr lang="en-US" dirty="0"/>
              <a:t>Requirements can be captured more accurately.</a:t>
            </a:r>
          </a:p>
          <a:p>
            <a:r>
              <a:rPr lang="en-US" dirty="0"/>
              <a:t>Users see the system early.</a:t>
            </a:r>
          </a:p>
          <a:p>
            <a:r>
              <a:rPr lang="en-US" dirty="0"/>
              <a:t>Development can be divided into smaller parts and the risky parts can be developed earlier which helps in better risk management.</a:t>
            </a:r>
          </a:p>
        </p:txBody>
      </p:sp>
      <p:sp>
        <p:nvSpPr>
          <p:cNvPr id="7" name="Content Placeholder 6"/>
          <p:cNvSpPr>
            <a:spLocks noGrp="1"/>
          </p:cNvSpPr>
          <p:nvPr>
            <p:ph sz="quarter" idx="4"/>
          </p:nvPr>
        </p:nvSpPr>
        <p:spPr/>
        <p:txBody>
          <a:bodyPr>
            <a:normAutofit fontScale="92500"/>
          </a:bodyPr>
          <a:lstStyle/>
          <a:p>
            <a:r>
              <a:rPr lang="en-US" dirty="0"/>
              <a:t>Management is more complex.</a:t>
            </a:r>
          </a:p>
          <a:p>
            <a:r>
              <a:rPr lang="en-US" dirty="0"/>
              <a:t>End of the project may not be known early.</a:t>
            </a:r>
          </a:p>
          <a:p>
            <a:r>
              <a:rPr lang="en-US" dirty="0"/>
              <a:t>Not suitable for small or low risk projects and could be expensive for small projects.</a:t>
            </a:r>
          </a:p>
          <a:p>
            <a:r>
              <a:rPr lang="en-US" dirty="0"/>
              <a:t>Process is complex</a:t>
            </a:r>
          </a:p>
          <a:p>
            <a:r>
              <a:rPr lang="en-US" dirty="0"/>
              <a:t>Spiral may go on indefinitely.</a:t>
            </a:r>
          </a:p>
          <a:p>
            <a:r>
              <a:rPr lang="en-US" dirty="0"/>
              <a:t>Large number of intermediate stages requires excessive documentation.</a:t>
            </a:r>
          </a:p>
        </p:txBody>
      </p:sp>
    </p:spTree>
    <p:extLst>
      <p:ext uri="{BB962C8B-B14F-4D97-AF65-F5344CB8AC3E}">
        <p14:creationId xmlns:p14="http://schemas.microsoft.com/office/powerpoint/2010/main" val="4139535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4174232" cy="1162050"/>
          </a:xfrm>
        </p:spPr>
        <p:txBody>
          <a:bodyPr/>
          <a:lstStyle/>
          <a:p>
            <a:r>
              <a:rPr lang="en-IN" sz="4000" dirty="0" smtClean="0"/>
              <a:t>V-Model</a:t>
            </a:r>
            <a:endParaRPr lang="en-US" sz="4000" dirty="0"/>
          </a:p>
        </p:txBody>
      </p:sp>
      <p:sp>
        <p:nvSpPr>
          <p:cNvPr id="5" name="Text Placeholder 4"/>
          <p:cNvSpPr>
            <a:spLocks noGrp="1"/>
          </p:cNvSpPr>
          <p:nvPr>
            <p:ph type="body" idx="2"/>
          </p:nvPr>
        </p:nvSpPr>
        <p:spPr/>
        <p:txBody>
          <a:bodyPr>
            <a:noAutofit/>
          </a:bodyPr>
          <a:lstStyle/>
          <a:p>
            <a:pPr marL="285750" indent="-285750">
              <a:buFont typeface="Arial" panose="020B0604020202020204" pitchFamily="34" charset="0"/>
              <a:buChar char="•"/>
            </a:pPr>
            <a:r>
              <a:rPr lang="en-US" sz="1800" b="1" dirty="0"/>
              <a:t>Business Requirement </a:t>
            </a:r>
            <a:r>
              <a:rPr lang="en-US" sz="1800" b="1" dirty="0" smtClean="0"/>
              <a:t>Analysis</a:t>
            </a:r>
          </a:p>
          <a:p>
            <a:pPr marL="285750" indent="-285750">
              <a:buFont typeface="Arial" panose="020B0604020202020204" pitchFamily="34" charset="0"/>
              <a:buChar char="•"/>
            </a:pPr>
            <a:r>
              <a:rPr lang="en-US" sz="1800" b="1" dirty="0"/>
              <a:t>System </a:t>
            </a:r>
            <a:r>
              <a:rPr lang="en-US" sz="1800" b="1" dirty="0" smtClean="0"/>
              <a:t>Design</a:t>
            </a:r>
          </a:p>
          <a:p>
            <a:pPr marL="285750" indent="-285750">
              <a:buFont typeface="Arial" panose="020B0604020202020204" pitchFamily="34" charset="0"/>
              <a:buChar char="•"/>
            </a:pPr>
            <a:r>
              <a:rPr lang="en-US" sz="1800" b="1" dirty="0"/>
              <a:t>Architectural Design</a:t>
            </a:r>
          </a:p>
          <a:p>
            <a:pPr marL="925830" lvl="1" indent="-285750">
              <a:buFont typeface="Arial" panose="020B0604020202020204" pitchFamily="34" charset="0"/>
              <a:buChar char="•"/>
            </a:pPr>
            <a:r>
              <a:rPr lang="en-IN" sz="1600" b="1" dirty="0" smtClean="0"/>
              <a:t>HLD</a:t>
            </a:r>
            <a:endParaRPr lang="en-US" sz="1600" b="1" dirty="0"/>
          </a:p>
          <a:p>
            <a:pPr marL="285750" indent="-285750">
              <a:buFont typeface="Arial" panose="020B0604020202020204" pitchFamily="34" charset="0"/>
              <a:buChar char="•"/>
            </a:pPr>
            <a:r>
              <a:rPr lang="en-US" sz="1800" b="1" dirty="0"/>
              <a:t>Module </a:t>
            </a:r>
            <a:r>
              <a:rPr lang="en-US" sz="1800" b="1" dirty="0" smtClean="0"/>
              <a:t>Design</a:t>
            </a:r>
          </a:p>
          <a:p>
            <a:pPr marL="925830" lvl="1" indent="-285750">
              <a:buFont typeface="Arial" panose="020B0604020202020204" pitchFamily="34" charset="0"/>
              <a:buChar char="•"/>
            </a:pPr>
            <a:r>
              <a:rPr lang="en-IN" sz="1600" b="1" dirty="0" smtClean="0"/>
              <a:t>LLD</a:t>
            </a:r>
            <a:endParaRPr lang="en-US" sz="1600" b="1" dirty="0"/>
          </a:p>
          <a:p>
            <a:pPr marL="285750" indent="-285750">
              <a:buFont typeface="Arial" panose="020B0604020202020204" pitchFamily="34" charset="0"/>
              <a:buChar char="•"/>
            </a:pPr>
            <a:r>
              <a:rPr lang="en-US" sz="1800" b="1" dirty="0"/>
              <a:t>Coding Phase</a:t>
            </a:r>
          </a:p>
          <a:p>
            <a:pPr marL="285750" indent="-285750">
              <a:buFont typeface="Arial" panose="020B0604020202020204" pitchFamily="34" charset="0"/>
              <a:buChar char="•"/>
            </a:pPr>
            <a:r>
              <a:rPr lang="en-US" sz="1800" b="1" dirty="0"/>
              <a:t>Validation </a:t>
            </a:r>
            <a:r>
              <a:rPr lang="en-US" sz="1800" b="1" dirty="0" smtClean="0"/>
              <a:t>Phases</a:t>
            </a:r>
          </a:p>
          <a:p>
            <a:pPr marL="925830" lvl="1" indent="-285750">
              <a:buFont typeface="Arial" panose="020B0604020202020204" pitchFamily="34" charset="0"/>
              <a:buChar char="•"/>
            </a:pPr>
            <a:r>
              <a:rPr lang="en-US" sz="1600" b="1" dirty="0"/>
              <a:t>Unit Testing</a:t>
            </a:r>
          </a:p>
          <a:p>
            <a:pPr marL="925830" lvl="1" indent="-285750">
              <a:buFont typeface="Arial" panose="020B0604020202020204" pitchFamily="34" charset="0"/>
              <a:buChar char="•"/>
            </a:pPr>
            <a:r>
              <a:rPr lang="en-US" sz="1600" b="1" dirty="0"/>
              <a:t>Integration Testing</a:t>
            </a:r>
          </a:p>
          <a:p>
            <a:pPr marL="925830" lvl="1" indent="-285750">
              <a:buFont typeface="Arial" panose="020B0604020202020204" pitchFamily="34" charset="0"/>
              <a:buChar char="•"/>
            </a:pPr>
            <a:r>
              <a:rPr lang="en-US" sz="1600" b="1" dirty="0"/>
              <a:t>System Testing</a:t>
            </a:r>
          </a:p>
          <a:p>
            <a:pPr marL="925830" lvl="1" indent="-285750">
              <a:buFont typeface="Arial" panose="020B0604020202020204" pitchFamily="34" charset="0"/>
              <a:buChar char="•"/>
            </a:pPr>
            <a:r>
              <a:rPr lang="en-US" sz="1600" b="1" dirty="0"/>
              <a:t>Acceptance Testing</a:t>
            </a:r>
          </a:p>
          <a:p>
            <a:pPr marL="925830" lvl="1" indent="-285750">
              <a:buFont typeface="Arial" panose="020B0604020202020204" pitchFamily="34" charset="0"/>
              <a:buChar char="•"/>
            </a:pPr>
            <a:endParaRPr lang="en-US" sz="1600" b="1" dirty="0"/>
          </a:p>
          <a:p>
            <a:r>
              <a:rPr lang="en-IN" sz="1800" dirty="0" smtClean="0"/>
              <a:t>						</a:t>
            </a:r>
            <a:endParaRPr lang="en-IN" sz="18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279782"/>
            <a:ext cx="5111750" cy="3365235"/>
          </a:xfrm>
        </p:spPr>
      </p:pic>
    </p:spTree>
    <p:extLst>
      <p:ext uri="{BB962C8B-B14F-4D97-AF65-F5344CB8AC3E}">
        <p14:creationId xmlns:p14="http://schemas.microsoft.com/office/powerpoint/2010/main" val="710839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Where to apply V-Model</a:t>
            </a:r>
            <a:endParaRPr lang="en-US" dirty="0"/>
          </a:p>
        </p:txBody>
      </p:sp>
      <p:sp>
        <p:nvSpPr>
          <p:cNvPr id="3" name="Content Placeholder 2"/>
          <p:cNvSpPr>
            <a:spLocks noGrp="1"/>
          </p:cNvSpPr>
          <p:nvPr>
            <p:ph idx="1"/>
          </p:nvPr>
        </p:nvSpPr>
        <p:spPr/>
        <p:txBody>
          <a:bodyPr>
            <a:normAutofit/>
          </a:bodyPr>
          <a:lstStyle/>
          <a:p>
            <a:r>
              <a:rPr lang="en-US" dirty="0"/>
              <a:t>Requirements are well defined, clearly documented and fixed.</a:t>
            </a:r>
          </a:p>
          <a:p>
            <a:r>
              <a:rPr lang="en-US" dirty="0"/>
              <a:t>Product definition is stable.</a:t>
            </a:r>
          </a:p>
          <a:p>
            <a:r>
              <a:rPr lang="en-US" dirty="0"/>
              <a:t>Technology is not dynamic and is well understood by the project team.</a:t>
            </a:r>
          </a:p>
          <a:p>
            <a:r>
              <a:rPr lang="en-US" dirty="0"/>
              <a:t>There are no ambiguous or undefined requirements.</a:t>
            </a:r>
          </a:p>
          <a:p>
            <a:r>
              <a:rPr lang="en-US" dirty="0"/>
              <a:t>The project is short.</a:t>
            </a:r>
          </a:p>
          <a:p>
            <a:pPr marL="0" indent="0">
              <a:buNone/>
            </a:pPr>
            <a:endParaRPr lang="en-US" dirty="0"/>
          </a:p>
        </p:txBody>
      </p:sp>
    </p:spTree>
    <p:extLst>
      <p:ext uri="{BB962C8B-B14F-4D97-AF65-F5344CB8AC3E}">
        <p14:creationId xmlns:p14="http://schemas.microsoft.com/office/powerpoint/2010/main" val="454333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V-Model</a:t>
            </a:r>
            <a:endParaRPr lang="en-US" dirty="0"/>
          </a:p>
        </p:txBody>
      </p:sp>
      <p:sp>
        <p:nvSpPr>
          <p:cNvPr id="4" name="Text Placeholder 3"/>
          <p:cNvSpPr>
            <a:spLocks noGrp="1"/>
          </p:cNvSpPr>
          <p:nvPr>
            <p:ph type="body" idx="1"/>
          </p:nvPr>
        </p:nvSpPr>
        <p:spPr/>
        <p:txBody>
          <a:bodyPr/>
          <a:lstStyle/>
          <a:p>
            <a:r>
              <a:rPr lang="en-IN" dirty="0" smtClean="0"/>
              <a:t>Pros</a:t>
            </a:r>
            <a:endParaRPr lang="en-US" dirty="0"/>
          </a:p>
        </p:txBody>
      </p:sp>
      <p:sp>
        <p:nvSpPr>
          <p:cNvPr id="6" name="Text Placeholder 5"/>
          <p:cNvSpPr>
            <a:spLocks noGrp="1"/>
          </p:cNvSpPr>
          <p:nvPr>
            <p:ph type="body" sz="half" idx="3"/>
          </p:nvPr>
        </p:nvSpPr>
        <p:spPr/>
        <p:txBody>
          <a:bodyPr/>
          <a:lstStyle/>
          <a:p>
            <a:r>
              <a:rPr lang="en-IN" dirty="0" smtClean="0"/>
              <a:t>Cons</a:t>
            </a:r>
            <a:endParaRPr lang="en-US" dirty="0"/>
          </a:p>
        </p:txBody>
      </p:sp>
      <p:sp>
        <p:nvSpPr>
          <p:cNvPr id="5" name="Content Placeholder 4"/>
          <p:cNvSpPr>
            <a:spLocks noGrp="1"/>
          </p:cNvSpPr>
          <p:nvPr>
            <p:ph sz="quarter" idx="2"/>
          </p:nvPr>
        </p:nvSpPr>
        <p:spPr/>
        <p:txBody>
          <a:bodyPr>
            <a:normAutofit fontScale="92500" lnSpcReduction="10000"/>
          </a:bodyPr>
          <a:lstStyle/>
          <a:p>
            <a:r>
              <a:rPr lang="en-US" dirty="0"/>
              <a:t>This is a highly-disciplined model and Phases are completed one at a time.</a:t>
            </a:r>
          </a:p>
          <a:p>
            <a:r>
              <a:rPr lang="en-US" dirty="0"/>
              <a:t>Works well for smaller projects where requirements are very well understood.</a:t>
            </a:r>
          </a:p>
          <a:p>
            <a:r>
              <a:rPr lang="en-US" dirty="0"/>
              <a:t>Simple and easy to understand and use.</a:t>
            </a:r>
          </a:p>
          <a:p>
            <a:r>
              <a:rPr lang="en-US" dirty="0"/>
              <a:t>Easy to manage due to the rigidity of the model. Each phase has specific deliverables and a review process.</a:t>
            </a:r>
          </a:p>
        </p:txBody>
      </p:sp>
      <p:sp>
        <p:nvSpPr>
          <p:cNvPr id="7" name="Content Placeholder 6"/>
          <p:cNvSpPr>
            <a:spLocks noGrp="1"/>
          </p:cNvSpPr>
          <p:nvPr>
            <p:ph sz="quarter" idx="4"/>
          </p:nvPr>
        </p:nvSpPr>
        <p:spPr/>
        <p:txBody>
          <a:bodyPr>
            <a:normAutofit fontScale="85000" lnSpcReduction="10000"/>
          </a:bodyPr>
          <a:lstStyle/>
          <a:p>
            <a:r>
              <a:rPr lang="en-US" dirty="0"/>
              <a:t>High risk and uncertainty.</a:t>
            </a:r>
          </a:p>
          <a:p>
            <a:r>
              <a:rPr lang="en-US" dirty="0"/>
              <a:t>Not a good model for complex and object-oriented projects.</a:t>
            </a:r>
          </a:p>
          <a:p>
            <a:r>
              <a:rPr lang="en-US" dirty="0"/>
              <a:t>Poor model for long and ongoing projects.</a:t>
            </a:r>
          </a:p>
          <a:p>
            <a:r>
              <a:rPr lang="en-US" dirty="0"/>
              <a:t>Not suitable for the projects where requirements are at a moderate to high risk of changing.</a:t>
            </a:r>
          </a:p>
          <a:p>
            <a:r>
              <a:rPr lang="en-US" dirty="0"/>
              <a:t>Once an application is in the testing stage, it is difficult to go back and change a functionality.</a:t>
            </a:r>
          </a:p>
          <a:p>
            <a:r>
              <a:rPr lang="en-US" dirty="0"/>
              <a:t>No working software is produced until late during the life cycle.</a:t>
            </a:r>
          </a:p>
        </p:txBody>
      </p:sp>
    </p:spTree>
    <p:extLst>
      <p:ext uri="{BB962C8B-B14F-4D97-AF65-F5344CB8AC3E}">
        <p14:creationId xmlns:p14="http://schemas.microsoft.com/office/powerpoint/2010/main" val="4139535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4174232" cy="1162050"/>
          </a:xfrm>
        </p:spPr>
        <p:txBody>
          <a:bodyPr/>
          <a:lstStyle/>
          <a:p>
            <a:r>
              <a:rPr lang="en-IN" sz="4000" dirty="0" smtClean="0"/>
              <a:t>Agile Model</a:t>
            </a:r>
            <a:endParaRPr lang="en-US" sz="4000" dirty="0"/>
          </a:p>
        </p:txBody>
      </p:sp>
      <p:sp>
        <p:nvSpPr>
          <p:cNvPr id="5" name="Text Placeholder 4"/>
          <p:cNvSpPr>
            <a:spLocks noGrp="1"/>
          </p:cNvSpPr>
          <p:nvPr>
            <p:ph type="body" idx="2"/>
          </p:nvPr>
        </p:nvSpPr>
        <p:spPr/>
        <p:txBody>
          <a:bodyPr>
            <a:noAutofit/>
          </a:bodyPr>
          <a:lstStyle/>
          <a:p>
            <a:pPr marL="285750" indent="-285750">
              <a:buFont typeface="Arial" panose="020B0604020202020204" pitchFamily="34" charset="0"/>
              <a:buChar char="•"/>
            </a:pPr>
            <a:r>
              <a:rPr lang="en-IN" sz="1800" b="1" dirty="0" smtClean="0"/>
              <a:t>Each Iteration involves:</a:t>
            </a:r>
          </a:p>
          <a:p>
            <a:pPr lvl="1"/>
            <a:r>
              <a:rPr lang="en-US" sz="1600" dirty="0"/>
              <a:t>Planning</a:t>
            </a:r>
          </a:p>
          <a:p>
            <a:pPr lvl="1"/>
            <a:r>
              <a:rPr lang="en-US" sz="1600" dirty="0"/>
              <a:t>Requirements Analysis</a:t>
            </a:r>
          </a:p>
          <a:p>
            <a:pPr lvl="1"/>
            <a:r>
              <a:rPr lang="en-US" sz="1600" dirty="0"/>
              <a:t>Design</a:t>
            </a:r>
          </a:p>
          <a:p>
            <a:pPr lvl="1"/>
            <a:r>
              <a:rPr lang="en-US" sz="1600" dirty="0"/>
              <a:t>Coding</a:t>
            </a:r>
          </a:p>
          <a:p>
            <a:pPr lvl="1"/>
            <a:r>
              <a:rPr lang="en-US" sz="1600" dirty="0"/>
              <a:t>Unit Testing and</a:t>
            </a:r>
          </a:p>
          <a:p>
            <a:pPr lvl="1"/>
            <a:r>
              <a:rPr lang="en-US" sz="1600" dirty="0"/>
              <a:t>Acceptance Testing.</a:t>
            </a:r>
          </a:p>
          <a:p>
            <a:pPr marL="285750" indent="-285750">
              <a:buFont typeface="Arial" panose="020B0604020202020204" pitchFamily="34" charset="0"/>
              <a:buChar char="•"/>
            </a:pPr>
            <a:endParaRPr lang="en-IN" sz="18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058273"/>
            <a:ext cx="5111750" cy="3808253"/>
          </a:xfrm>
        </p:spPr>
      </p:pic>
    </p:spTree>
    <p:extLst>
      <p:ext uri="{BB962C8B-B14F-4D97-AF65-F5344CB8AC3E}">
        <p14:creationId xmlns:p14="http://schemas.microsoft.com/office/powerpoint/2010/main" val="861402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SELF INTRODUCTION</a:t>
            </a:r>
            <a:endParaRPr lang="en-US" dirty="0"/>
          </a:p>
        </p:txBody>
      </p:sp>
      <p:sp>
        <p:nvSpPr>
          <p:cNvPr id="2" name="Content Placeholder 1"/>
          <p:cNvSpPr>
            <a:spLocks noGrp="1"/>
          </p:cNvSpPr>
          <p:nvPr>
            <p:ph idx="1"/>
          </p:nvPr>
        </p:nvSpPr>
        <p:spPr/>
        <p:txBody>
          <a:bodyPr/>
          <a:lstStyle/>
          <a:p>
            <a:r>
              <a:rPr lang="en-IN" dirty="0" smtClean="0"/>
              <a:t>NAME</a:t>
            </a:r>
          </a:p>
          <a:p>
            <a:r>
              <a:rPr lang="en-IN" dirty="0" smtClean="0"/>
              <a:t>WHERE YOU ARE FROM</a:t>
            </a:r>
          </a:p>
          <a:p>
            <a:r>
              <a:rPr lang="en-IN" dirty="0" smtClean="0"/>
              <a:t>EDUCATION</a:t>
            </a:r>
          </a:p>
          <a:p>
            <a:r>
              <a:rPr lang="en-IN" dirty="0" smtClean="0"/>
              <a:t>BRIEF WORK EXPERIENCE OVERVIEW</a:t>
            </a:r>
            <a:endParaRPr lang="en-IN" dirty="0"/>
          </a:p>
          <a:p>
            <a:r>
              <a:rPr lang="en-IN" dirty="0" smtClean="0"/>
              <a:t>SKILLS</a:t>
            </a:r>
          </a:p>
          <a:p>
            <a:r>
              <a:rPr lang="en-IN" dirty="0" smtClean="0"/>
              <a:t>WHAT YOU’D LIKE TO DO</a:t>
            </a:r>
          </a:p>
          <a:p>
            <a:r>
              <a:rPr lang="en-IN" dirty="0" smtClean="0"/>
              <a:t>WHAT BRINGS YOU HERE</a:t>
            </a:r>
          </a:p>
        </p:txBody>
      </p:sp>
    </p:spTree>
    <p:extLst>
      <p:ext uri="{BB962C8B-B14F-4D97-AF65-F5344CB8AC3E}">
        <p14:creationId xmlns:p14="http://schemas.microsoft.com/office/powerpoint/2010/main" val="3361099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Methodologies</a:t>
            </a:r>
            <a:endParaRPr lang="en-US" dirty="0"/>
          </a:p>
        </p:txBody>
      </p:sp>
      <p:sp>
        <p:nvSpPr>
          <p:cNvPr id="5" name="Content Placeholder 4"/>
          <p:cNvSpPr>
            <a:spLocks noGrp="1"/>
          </p:cNvSpPr>
          <p:nvPr>
            <p:ph idx="1"/>
          </p:nvPr>
        </p:nvSpPr>
        <p:spPr/>
        <p:txBody>
          <a:bodyPr/>
          <a:lstStyle/>
          <a:p>
            <a:r>
              <a:rPr lang="en-US" dirty="0"/>
              <a:t>Rational Unified Process (1994</a:t>
            </a:r>
            <a:r>
              <a:rPr lang="en-US" dirty="0" smtClean="0"/>
              <a:t>)</a:t>
            </a:r>
          </a:p>
          <a:p>
            <a:r>
              <a:rPr lang="en-US" dirty="0" smtClean="0"/>
              <a:t> </a:t>
            </a:r>
            <a:r>
              <a:rPr lang="en-US" b="1" dirty="0"/>
              <a:t>Scrum</a:t>
            </a:r>
            <a:r>
              <a:rPr lang="en-US" dirty="0"/>
              <a:t> (1995</a:t>
            </a:r>
            <a:r>
              <a:rPr lang="en-US" dirty="0" smtClean="0"/>
              <a:t>)</a:t>
            </a:r>
          </a:p>
          <a:p>
            <a:r>
              <a:rPr lang="en-US" dirty="0" smtClean="0"/>
              <a:t> Crystal </a:t>
            </a:r>
            <a:r>
              <a:rPr lang="en-US" dirty="0"/>
              <a:t>Clear, Extreme Programming (1996</a:t>
            </a:r>
            <a:r>
              <a:rPr lang="en-US" dirty="0" smtClean="0"/>
              <a:t>)</a:t>
            </a:r>
          </a:p>
          <a:p>
            <a:r>
              <a:rPr lang="en-US" dirty="0" smtClean="0"/>
              <a:t> </a:t>
            </a:r>
            <a:r>
              <a:rPr lang="en-US" dirty="0"/>
              <a:t>Adaptive Software </a:t>
            </a:r>
            <a:r>
              <a:rPr lang="en-US" dirty="0" smtClean="0"/>
              <a:t>Development</a:t>
            </a:r>
          </a:p>
          <a:p>
            <a:r>
              <a:rPr lang="en-US" dirty="0" smtClean="0"/>
              <a:t> </a:t>
            </a:r>
            <a:r>
              <a:rPr lang="en-US" dirty="0"/>
              <a:t>Feature Driven </a:t>
            </a:r>
            <a:r>
              <a:rPr lang="en-US" dirty="0" smtClean="0"/>
              <a:t>Development </a:t>
            </a:r>
          </a:p>
          <a:p>
            <a:r>
              <a:rPr lang="en-US" dirty="0" smtClean="0"/>
              <a:t>Dynamic </a:t>
            </a:r>
            <a:r>
              <a:rPr lang="en-US" dirty="0"/>
              <a:t>Systems Development Method (DSDM) (1995)</a:t>
            </a:r>
          </a:p>
        </p:txBody>
      </p:sp>
    </p:spTree>
    <p:extLst>
      <p:ext uri="{BB962C8B-B14F-4D97-AF65-F5344CB8AC3E}">
        <p14:creationId xmlns:p14="http://schemas.microsoft.com/office/powerpoint/2010/main" val="1455676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Manifesto</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Individuals and interactions</a:t>
            </a:r>
            <a:r>
              <a:rPr lang="en-US" dirty="0"/>
              <a:t> − In Agile development, self-organization and motivation are important, as are interactions like co-location and pair programming.</a:t>
            </a:r>
          </a:p>
          <a:p>
            <a:r>
              <a:rPr lang="en-US" b="1" dirty="0"/>
              <a:t>Working software</a:t>
            </a:r>
            <a:r>
              <a:rPr lang="en-US" dirty="0"/>
              <a:t> − Demo working software is considered the best means of communication with the customers to understand their requirements, instead of just depending on documentation.</a:t>
            </a:r>
          </a:p>
          <a:p>
            <a:r>
              <a:rPr lang="en-US" b="1" dirty="0"/>
              <a:t>Customer collaboration</a:t>
            </a:r>
            <a:r>
              <a:rPr lang="en-US" dirty="0"/>
              <a:t> − As the requirements cannot be gathered completely in the beginning of the project due to various factors, continuous customer interaction is very important to get proper product requirements.</a:t>
            </a:r>
          </a:p>
          <a:p>
            <a:r>
              <a:rPr lang="en-US" b="1" dirty="0"/>
              <a:t>Responding to change</a:t>
            </a:r>
            <a:r>
              <a:rPr lang="en-US" dirty="0"/>
              <a:t> − Agile Development is focused on quick responses to change and continuous development.</a:t>
            </a:r>
          </a:p>
          <a:p>
            <a:endParaRPr lang="en-US" dirty="0"/>
          </a:p>
        </p:txBody>
      </p:sp>
    </p:spTree>
    <p:extLst>
      <p:ext uri="{BB962C8B-B14F-4D97-AF65-F5344CB8AC3E}">
        <p14:creationId xmlns:p14="http://schemas.microsoft.com/office/powerpoint/2010/main" val="2002563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Agile vs SDLC</a:t>
            </a:r>
            <a:endParaRPr lang="en-US" dirty="0"/>
          </a:p>
        </p:txBody>
      </p:sp>
      <p:sp>
        <p:nvSpPr>
          <p:cNvPr id="3" name="Content Placeholder 2"/>
          <p:cNvSpPr>
            <a:spLocks noGrp="1"/>
          </p:cNvSpPr>
          <p:nvPr>
            <p:ph idx="1"/>
          </p:nvPr>
        </p:nvSpPr>
        <p:spPr/>
        <p:txBody>
          <a:bodyPr>
            <a:normAutofit fontScale="92500"/>
          </a:bodyPr>
          <a:lstStyle/>
          <a:p>
            <a:r>
              <a:rPr lang="en-US" dirty="0"/>
              <a:t>Agile is based on the </a:t>
            </a:r>
            <a:r>
              <a:rPr lang="en-US" b="1" dirty="0"/>
              <a:t>adaptive software development methods</a:t>
            </a:r>
            <a:r>
              <a:rPr lang="en-US" dirty="0"/>
              <a:t>, whereas the traditional SDLC models like the waterfall model is based on a predictive approach</a:t>
            </a:r>
            <a:r>
              <a:rPr lang="en-US" dirty="0" smtClean="0"/>
              <a:t>.</a:t>
            </a:r>
          </a:p>
          <a:p>
            <a:r>
              <a:rPr lang="en-US" dirty="0"/>
              <a:t>Predictive methods entirely depend on the </a:t>
            </a:r>
            <a:r>
              <a:rPr lang="en-US" b="1" dirty="0"/>
              <a:t>requirement analysis and planning</a:t>
            </a:r>
            <a:r>
              <a:rPr lang="en-US" dirty="0"/>
              <a:t> done in the </a:t>
            </a:r>
            <a:r>
              <a:rPr lang="en-US" dirty="0" smtClean="0"/>
              <a:t>beginning.</a:t>
            </a:r>
          </a:p>
          <a:p>
            <a:r>
              <a:rPr lang="en-US" dirty="0"/>
              <a:t>Agile uses an </a:t>
            </a:r>
            <a:r>
              <a:rPr lang="en-US" b="1" dirty="0"/>
              <a:t>adaptive approach</a:t>
            </a:r>
            <a:r>
              <a:rPr lang="en-US" dirty="0"/>
              <a:t> where there is no detailed planning and there is clarity on future tasks only in respect of what features need to be developed. There is feature driven development and the team adapts to the changing product requirements </a:t>
            </a:r>
            <a:r>
              <a:rPr lang="en-US" dirty="0" smtClean="0"/>
              <a:t>dynamically.</a:t>
            </a:r>
            <a:endParaRPr lang="en-US" dirty="0"/>
          </a:p>
        </p:txBody>
      </p:sp>
    </p:spTree>
    <p:extLst>
      <p:ext uri="{BB962C8B-B14F-4D97-AF65-F5344CB8AC3E}">
        <p14:creationId xmlns:p14="http://schemas.microsoft.com/office/powerpoint/2010/main" val="3798611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Methodology </a:t>
            </a:r>
            <a:endParaRPr lang="en-US" dirty="0"/>
          </a:p>
        </p:txBody>
      </p:sp>
      <p:sp>
        <p:nvSpPr>
          <p:cNvPr id="4" name="Text Placeholder 3"/>
          <p:cNvSpPr>
            <a:spLocks noGrp="1"/>
          </p:cNvSpPr>
          <p:nvPr>
            <p:ph type="body" idx="1"/>
          </p:nvPr>
        </p:nvSpPr>
        <p:spPr/>
        <p:txBody>
          <a:bodyPr/>
          <a:lstStyle/>
          <a:p>
            <a:r>
              <a:rPr lang="en-IN" dirty="0" smtClean="0"/>
              <a:t>Pros</a:t>
            </a:r>
            <a:endParaRPr lang="en-US" dirty="0"/>
          </a:p>
        </p:txBody>
      </p:sp>
      <p:sp>
        <p:nvSpPr>
          <p:cNvPr id="6" name="Text Placeholder 5"/>
          <p:cNvSpPr>
            <a:spLocks noGrp="1"/>
          </p:cNvSpPr>
          <p:nvPr>
            <p:ph type="body" sz="half" idx="3"/>
          </p:nvPr>
        </p:nvSpPr>
        <p:spPr/>
        <p:txBody>
          <a:bodyPr/>
          <a:lstStyle/>
          <a:p>
            <a:r>
              <a:rPr lang="en-IN" dirty="0" smtClean="0"/>
              <a:t>Cons</a:t>
            </a:r>
            <a:endParaRPr lang="en-US" dirty="0"/>
          </a:p>
        </p:txBody>
      </p:sp>
      <p:sp>
        <p:nvSpPr>
          <p:cNvPr id="5" name="Content Placeholder 4"/>
          <p:cNvSpPr>
            <a:spLocks noGrp="1"/>
          </p:cNvSpPr>
          <p:nvPr>
            <p:ph sz="quarter" idx="2"/>
          </p:nvPr>
        </p:nvSpPr>
        <p:spPr/>
        <p:txBody>
          <a:bodyPr>
            <a:normAutofit fontScale="70000" lnSpcReduction="20000"/>
          </a:bodyPr>
          <a:lstStyle/>
          <a:p>
            <a:r>
              <a:rPr lang="en-US" dirty="0"/>
              <a:t>Is a very realistic approach to software development.</a:t>
            </a:r>
          </a:p>
          <a:p>
            <a:r>
              <a:rPr lang="en-US" dirty="0"/>
              <a:t>Promotes teamwork and cross training.</a:t>
            </a:r>
          </a:p>
          <a:p>
            <a:r>
              <a:rPr lang="en-US" dirty="0"/>
              <a:t>Functionality can be developed rapidly and demonstrated.</a:t>
            </a:r>
          </a:p>
          <a:p>
            <a:r>
              <a:rPr lang="en-US" dirty="0"/>
              <a:t>Resource requirements are minimum.</a:t>
            </a:r>
          </a:p>
          <a:p>
            <a:r>
              <a:rPr lang="en-US" dirty="0"/>
              <a:t>Suitable for fixed or changing requirements</a:t>
            </a:r>
          </a:p>
          <a:p>
            <a:r>
              <a:rPr lang="en-US" dirty="0"/>
              <a:t>Delivers early partial working solutions.</a:t>
            </a:r>
          </a:p>
          <a:p>
            <a:r>
              <a:rPr lang="en-US" dirty="0"/>
              <a:t>Good model for environments that change steadily.</a:t>
            </a:r>
          </a:p>
          <a:p>
            <a:r>
              <a:rPr lang="en-US" dirty="0"/>
              <a:t>Minimal rules, documentation easily employed.</a:t>
            </a:r>
          </a:p>
          <a:p>
            <a:r>
              <a:rPr lang="en-US" dirty="0"/>
              <a:t>Enables concurrent development and delivery within an overall planned context.</a:t>
            </a:r>
          </a:p>
          <a:p>
            <a:r>
              <a:rPr lang="en-US" dirty="0"/>
              <a:t>Little or no planning required.</a:t>
            </a:r>
          </a:p>
          <a:p>
            <a:r>
              <a:rPr lang="en-US" dirty="0"/>
              <a:t>Easy to manage.</a:t>
            </a:r>
          </a:p>
          <a:p>
            <a:r>
              <a:rPr lang="en-US" dirty="0"/>
              <a:t>Gives flexibility to developers.</a:t>
            </a:r>
          </a:p>
        </p:txBody>
      </p:sp>
      <p:sp>
        <p:nvSpPr>
          <p:cNvPr id="7" name="Content Placeholder 6"/>
          <p:cNvSpPr>
            <a:spLocks noGrp="1"/>
          </p:cNvSpPr>
          <p:nvPr>
            <p:ph sz="quarter" idx="4"/>
          </p:nvPr>
        </p:nvSpPr>
        <p:spPr/>
        <p:txBody>
          <a:bodyPr>
            <a:normAutofit fontScale="70000" lnSpcReduction="20000"/>
          </a:bodyPr>
          <a:lstStyle/>
          <a:p>
            <a:r>
              <a:rPr lang="en-US" dirty="0"/>
              <a:t>Not suitable for handling complex dependencies.</a:t>
            </a:r>
          </a:p>
          <a:p>
            <a:r>
              <a:rPr lang="en-US" dirty="0"/>
              <a:t>More risk of sustainability, maintainability and extensibility.</a:t>
            </a:r>
          </a:p>
          <a:p>
            <a:r>
              <a:rPr lang="en-US" dirty="0"/>
              <a:t>An overall plan, an agile leader and agile PM practice is a must without which it will not work.</a:t>
            </a:r>
          </a:p>
          <a:p>
            <a:r>
              <a:rPr lang="en-US" dirty="0"/>
              <a:t>Strict delivery management dictates the scope, functionality to be delivered, and adjustments to meet the deadlines.</a:t>
            </a:r>
          </a:p>
          <a:p>
            <a:r>
              <a:rPr lang="en-US" dirty="0"/>
              <a:t>Depends heavily on customer interaction, so if customer is not clear, team can be driven in the wrong direction.</a:t>
            </a:r>
          </a:p>
          <a:p>
            <a:r>
              <a:rPr lang="en-US" dirty="0"/>
              <a:t>There is a very high individual dependency, since there is minimum documentation generated.</a:t>
            </a:r>
          </a:p>
          <a:p>
            <a:r>
              <a:rPr lang="en-US" dirty="0"/>
              <a:t>Transfer of technology to new team members may be quite challenging due to lack of documentation.</a:t>
            </a:r>
          </a:p>
        </p:txBody>
      </p:sp>
    </p:spTree>
    <p:extLst>
      <p:ext uri="{BB962C8B-B14F-4D97-AF65-F5344CB8AC3E}">
        <p14:creationId xmlns:p14="http://schemas.microsoft.com/office/powerpoint/2010/main" val="644932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FOR THE DAY</a:t>
            </a:r>
            <a:endParaRPr lang="en-US" dirty="0"/>
          </a:p>
        </p:txBody>
      </p:sp>
      <p:sp>
        <p:nvSpPr>
          <p:cNvPr id="3" name="Content Placeholder 2"/>
          <p:cNvSpPr>
            <a:spLocks noGrp="1"/>
          </p:cNvSpPr>
          <p:nvPr>
            <p:ph idx="1"/>
          </p:nvPr>
        </p:nvSpPr>
        <p:spPr/>
        <p:txBody>
          <a:bodyPr/>
          <a:lstStyle/>
          <a:p>
            <a:r>
              <a:rPr lang="en-IN" dirty="0" smtClean="0"/>
              <a:t>FORM A FOUR MEMBER TEAM</a:t>
            </a:r>
          </a:p>
          <a:p>
            <a:r>
              <a:rPr lang="en-IN" dirty="0" smtClean="0"/>
              <a:t>CHOOSE A TEAM NAME</a:t>
            </a:r>
          </a:p>
          <a:p>
            <a:r>
              <a:rPr lang="en-IN" dirty="0" smtClean="0"/>
              <a:t>CHOOSE A TEAM LEADER FOR THE WEEK</a:t>
            </a:r>
          </a:p>
          <a:p>
            <a:r>
              <a:rPr lang="en-IN" smtClean="0"/>
              <a:t>COLLECT E-MAIL IDS OF CANDIDATES</a:t>
            </a: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HAVE A NICE DAY</a:t>
            </a: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AGENDA</a:t>
            </a:r>
            <a:endParaRPr lang="en-US" dirty="0"/>
          </a:p>
        </p:txBody>
      </p:sp>
      <p:sp>
        <p:nvSpPr>
          <p:cNvPr id="2" name="Content Placeholder 1"/>
          <p:cNvSpPr>
            <a:spLocks noGrp="1"/>
          </p:cNvSpPr>
          <p:nvPr>
            <p:ph idx="1"/>
          </p:nvPr>
        </p:nvSpPr>
        <p:spPr/>
        <p:txBody>
          <a:bodyPr>
            <a:normAutofit fontScale="92500" lnSpcReduction="20000"/>
          </a:bodyPr>
          <a:lstStyle/>
          <a:p>
            <a:r>
              <a:rPr lang="en-IN" dirty="0" smtClean="0"/>
              <a:t>Week 1 – SDLC, Agile Development, useful concepts in core java, project design commencement</a:t>
            </a:r>
          </a:p>
          <a:p>
            <a:r>
              <a:rPr lang="en-IN" dirty="0" smtClean="0"/>
              <a:t>Week 2 – JMX, Manual Software Testing, continuation of project development (back end)</a:t>
            </a:r>
          </a:p>
          <a:p>
            <a:r>
              <a:rPr lang="en-IN" dirty="0" smtClean="0"/>
              <a:t>Week 3 – JMS, design of the Web APIs for the back end</a:t>
            </a:r>
          </a:p>
          <a:p>
            <a:r>
              <a:rPr lang="en-IN" dirty="0" smtClean="0"/>
              <a:t>Week 4 – Angular JS, continuation of project</a:t>
            </a:r>
          </a:p>
          <a:p>
            <a:r>
              <a:rPr lang="en-IN" dirty="0" smtClean="0"/>
              <a:t>Week 5 – Angular JS, commencement of UI design for project</a:t>
            </a:r>
          </a:p>
          <a:p>
            <a:r>
              <a:rPr lang="en-IN" dirty="0" smtClean="0"/>
              <a:t>Week 6 – Angular JS, UI design continuation </a:t>
            </a:r>
          </a:p>
          <a:p>
            <a:r>
              <a:rPr lang="en-IN" dirty="0" smtClean="0"/>
              <a:t>Week 7 – Bootstrap, UI enhancements and finalization</a:t>
            </a:r>
          </a:p>
          <a:p>
            <a:r>
              <a:rPr lang="en-IN" dirty="0" smtClean="0"/>
              <a:t>Week 8 – Authentication, Login design for Application and deployment </a:t>
            </a:r>
            <a:endParaRPr lang="en-US" dirty="0"/>
          </a:p>
        </p:txBody>
      </p:sp>
    </p:spTree>
    <p:extLst>
      <p:ext uri="{BB962C8B-B14F-4D97-AF65-F5344CB8AC3E}">
        <p14:creationId xmlns:p14="http://schemas.microsoft.com/office/powerpoint/2010/main" val="3689946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226400"/>
          </a:xfrm>
        </p:spPr>
        <p:txBody>
          <a:bodyPr>
            <a:noAutofit/>
          </a:bodyPr>
          <a:lstStyle/>
          <a:p>
            <a:r>
              <a:rPr lang="en-IN" sz="3600" dirty="0" smtClean="0"/>
              <a:t>SDLC (SOFTWARE DEVELOPMENT LIFE CYCLE)</a:t>
            </a:r>
            <a:endParaRPr lang="en-US" sz="3600" dirty="0"/>
          </a:p>
        </p:txBody>
      </p:sp>
      <p:sp>
        <p:nvSpPr>
          <p:cNvPr id="3" name="Content Placeholder 2"/>
          <p:cNvSpPr>
            <a:spLocks noGrp="1"/>
          </p:cNvSpPr>
          <p:nvPr>
            <p:ph idx="1"/>
          </p:nvPr>
        </p:nvSpPr>
        <p:spPr/>
        <p:txBody>
          <a:bodyPr/>
          <a:lstStyle/>
          <a:p>
            <a:r>
              <a:rPr lang="en-US" dirty="0"/>
              <a:t>SDLC stands for Software Development Life Cycle. SDLC is a process that consists of a series of planned activities to develop or alter the Software Products. This </a:t>
            </a:r>
            <a:r>
              <a:rPr lang="en-US" dirty="0" smtClean="0"/>
              <a:t>session will </a:t>
            </a:r>
            <a:r>
              <a:rPr lang="en-US" dirty="0"/>
              <a:t>give you an overview of the SDLC basics, SDLC models available and their application in the industry</a:t>
            </a:r>
            <a:r>
              <a:rPr lang="en-US" dirty="0" smtClean="0"/>
              <a:t>.</a:t>
            </a:r>
          </a:p>
          <a:p>
            <a:r>
              <a:rPr lang="en-IN" dirty="0" smtClean="0"/>
              <a:t>Following the SDLC overview, we will conduct a deep dive into one of the most popular SDLC methodologies ‘Agile’ and its implementation using ‘Scrum’</a:t>
            </a:r>
            <a:endParaRPr lang="en-US" dirty="0"/>
          </a:p>
        </p:txBody>
      </p:sp>
    </p:spTree>
    <p:extLst>
      <p:ext uri="{BB962C8B-B14F-4D97-AF65-F5344CB8AC3E}">
        <p14:creationId xmlns:p14="http://schemas.microsoft.com/office/powerpoint/2010/main" val="4103692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4678288" cy="1162050"/>
          </a:xfrm>
        </p:spPr>
        <p:txBody>
          <a:bodyPr/>
          <a:lstStyle/>
          <a:p>
            <a:r>
              <a:rPr lang="en-IN" sz="4000" dirty="0" smtClean="0"/>
              <a:t>SDLC Stages</a:t>
            </a:r>
            <a:endParaRPr lang="en-US" sz="4000" dirty="0"/>
          </a:p>
        </p:txBody>
      </p:sp>
      <p:sp>
        <p:nvSpPr>
          <p:cNvPr id="5" name="Text Placeholder 4"/>
          <p:cNvSpPr>
            <a:spLocks noGrp="1"/>
          </p:cNvSpPr>
          <p:nvPr>
            <p:ph type="body" idx="2"/>
          </p:nvPr>
        </p:nvSpPr>
        <p:spPr/>
        <p:txBody>
          <a:bodyPr/>
          <a:lstStyle/>
          <a:p>
            <a:r>
              <a:rPr lang="en-US" sz="1800" dirty="0">
                <a:latin typeface="+mj-lt"/>
                <a:cs typeface="Aharoni" panose="02010803020104030203" pitchFamily="2" charset="-79"/>
              </a:rPr>
              <a:t>Stage 1: Planning and Requirement Analysis</a:t>
            </a:r>
          </a:p>
          <a:p>
            <a:r>
              <a:rPr lang="en-US" sz="1800" dirty="0">
                <a:latin typeface="+mj-lt"/>
                <a:cs typeface="Aharoni" panose="02010803020104030203" pitchFamily="2" charset="-79"/>
              </a:rPr>
              <a:t>Stage 2: Defining Requirements</a:t>
            </a:r>
          </a:p>
          <a:p>
            <a:r>
              <a:rPr lang="en-US" sz="1800" dirty="0">
                <a:latin typeface="+mj-lt"/>
                <a:cs typeface="Aharoni" panose="02010803020104030203" pitchFamily="2" charset="-79"/>
              </a:rPr>
              <a:t>Stage 3: Designing the Product Architecture</a:t>
            </a:r>
          </a:p>
          <a:p>
            <a:r>
              <a:rPr lang="en-US" sz="1800" dirty="0">
                <a:latin typeface="+mj-lt"/>
                <a:cs typeface="Aharoni" panose="02010803020104030203" pitchFamily="2" charset="-79"/>
              </a:rPr>
              <a:t>Stage 4: Building or Developing the Product</a:t>
            </a:r>
          </a:p>
          <a:p>
            <a:r>
              <a:rPr lang="en-US" sz="1800" dirty="0">
                <a:latin typeface="+mj-lt"/>
                <a:cs typeface="Aharoni" panose="02010803020104030203" pitchFamily="2" charset="-79"/>
              </a:rPr>
              <a:t>Stage 5: Testing the Product</a:t>
            </a:r>
          </a:p>
          <a:p>
            <a:r>
              <a:rPr lang="en-US" sz="1800" dirty="0">
                <a:latin typeface="+mj-lt"/>
                <a:cs typeface="Aharoni" panose="02010803020104030203" pitchFamily="2" charset="-79"/>
              </a:rPr>
              <a:t>Stage 6: Deployment in the Market and Maintenance</a:t>
            </a:r>
          </a:p>
          <a:p>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007364"/>
            <a:ext cx="5111750" cy="3910072"/>
          </a:xfrm>
        </p:spPr>
      </p:pic>
    </p:spTree>
    <p:extLst>
      <p:ext uri="{BB962C8B-B14F-4D97-AF65-F5344CB8AC3E}">
        <p14:creationId xmlns:p14="http://schemas.microsoft.com/office/powerpoint/2010/main" val="2232209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 Models</a:t>
            </a:r>
            <a:endParaRPr lang="en-US" dirty="0"/>
          </a:p>
        </p:txBody>
      </p:sp>
      <p:sp>
        <p:nvSpPr>
          <p:cNvPr id="3" name="Content Placeholder 2"/>
          <p:cNvSpPr>
            <a:spLocks noGrp="1"/>
          </p:cNvSpPr>
          <p:nvPr>
            <p:ph idx="1"/>
          </p:nvPr>
        </p:nvSpPr>
        <p:spPr/>
        <p:txBody>
          <a:bodyPr/>
          <a:lstStyle/>
          <a:p>
            <a:r>
              <a:rPr lang="en-US" dirty="0"/>
              <a:t>Waterfall Model</a:t>
            </a:r>
          </a:p>
          <a:p>
            <a:r>
              <a:rPr lang="en-US" dirty="0"/>
              <a:t>Iterative Model</a:t>
            </a:r>
          </a:p>
          <a:p>
            <a:r>
              <a:rPr lang="en-US" dirty="0"/>
              <a:t>Spiral Model</a:t>
            </a:r>
          </a:p>
          <a:p>
            <a:r>
              <a:rPr lang="en-US" dirty="0"/>
              <a:t>V-Model</a:t>
            </a:r>
          </a:p>
          <a:p>
            <a:r>
              <a:rPr lang="en-US" dirty="0"/>
              <a:t>Big Bang Model</a:t>
            </a:r>
          </a:p>
          <a:p>
            <a:r>
              <a:rPr lang="en-US" dirty="0"/>
              <a:t>Agile </a:t>
            </a:r>
            <a:r>
              <a:rPr lang="en-US" dirty="0" smtClean="0"/>
              <a:t>Model </a:t>
            </a:r>
          </a:p>
          <a:p>
            <a:r>
              <a:rPr lang="en-US" dirty="0" smtClean="0"/>
              <a:t>RAD Model</a:t>
            </a:r>
          </a:p>
          <a:p>
            <a:r>
              <a:rPr lang="en-IN" dirty="0" smtClean="0"/>
              <a:t>Software Prototyping</a:t>
            </a: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4174232" cy="1162050"/>
          </a:xfrm>
        </p:spPr>
        <p:txBody>
          <a:bodyPr/>
          <a:lstStyle/>
          <a:p>
            <a:r>
              <a:rPr lang="en-IN" sz="4000" dirty="0" smtClean="0"/>
              <a:t>Waterfall Model</a:t>
            </a:r>
            <a:endParaRPr lang="en-US" sz="4000" dirty="0"/>
          </a:p>
        </p:txBody>
      </p:sp>
      <p:sp>
        <p:nvSpPr>
          <p:cNvPr id="5" name="Text Placeholder 4"/>
          <p:cNvSpPr>
            <a:spLocks noGrp="1"/>
          </p:cNvSpPr>
          <p:nvPr>
            <p:ph type="body" idx="2"/>
          </p:nvPr>
        </p:nvSpPr>
        <p:spPr/>
        <p:txBody>
          <a:bodyPr/>
          <a:lstStyle/>
          <a:p>
            <a:pPr marL="285750" indent="-285750">
              <a:buFont typeface="Arial" panose="020B0604020202020204" pitchFamily="34" charset="0"/>
              <a:buChar char="•"/>
            </a:pPr>
            <a:r>
              <a:rPr lang="en-US" sz="2000" b="1" dirty="0"/>
              <a:t>Requirement Gathering and </a:t>
            </a:r>
            <a:r>
              <a:rPr lang="en-US" sz="2000" b="1" dirty="0" smtClean="0"/>
              <a:t>analysis - </a:t>
            </a:r>
          </a:p>
          <a:p>
            <a:pPr marL="285750" indent="-285750">
              <a:buFont typeface="Arial" panose="020B0604020202020204" pitchFamily="34" charset="0"/>
              <a:buChar char="•"/>
            </a:pPr>
            <a:r>
              <a:rPr lang="en-US" sz="2000" b="1" dirty="0"/>
              <a:t>System </a:t>
            </a:r>
            <a:r>
              <a:rPr lang="en-US" sz="2000" b="1" dirty="0" smtClean="0"/>
              <a:t>Design</a:t>
            </a:r>
          </a:p>
          <a:p>
            <a:pPr marL="285750" indent="-285750">
              <a:buFont typeface="Arial" panose="020B0604020202020204" pitchFamily="34" charset="0"/>
              <a:buChar char="•"/>
            </a:pPr>
            <a:r>
              <a:rPr lang="en-US" sz="2000" b="1" dirty="0" smtClean="0"/>
              <a:t>Implementation</a:t>
            </a:r>
          </a:p>
          <a:p>
            <a:pPr marL="285750" indent="-285750">
              <a:buFont typeface="Arial" panose="020B0604020202020204" pitchFamily="34" charset="0"/>
              <a:buChar char="•"/>
            </a:pPr>
            <a:r>
              <a:rPr lang="en-US" sz="2000" b="1" dirty="0"/>
              <a:t>Integration and </a:t>
            </a:r>
            <a:r>
              <a:rPr lang="en-US" sz="2000" b="1" dirty="0" smtClean="0"/>
              <a:t>Testing</a:t>
            </a:r>
          </a:p>
          <a:p>
            <a:pPr marL="285750" indent="-285750">
              <a:buFont typeface="Arial" panose="020B0604020202020204" pitchFamily="34" charset="0"/>
              <a:buChar char="•"/>
            </a:pPr>
            <a:r>
              <a:rPr lang="en-US" sz="2000" b="1" dirty="0"/>
              <a:t>Deployment of </a:t>
            </a:r>
            <a:r>
              <a:rPr lang="en-US" sz="2000" b="1" dirty="0" smtClean="0"/>
              <a:t>system</a:t>
            </a:r>
          </a:p>
          <a:p>
            <a:pPr marL="285750" indent="-285750">
              <a:buFont typeface="Arial" panose="020B0604020202020204" pitchFamily="34" charset="0"/>
              <a:buChar char="•"/>
            </a:pPr>
            <a:r>
              <a:rPr lang="en-US" sz="2000" b="1" dirty="0" smtClean="0"/>
              <a:t>Maintenance</a:t>
            </a:r>
          </a:p>
          <a:p>
            <a:pPr marL="285750" indent="-285750">
              <a:buFont typeface="Arial" panose="020B0604020202020204" pitchFamily="34" charset="0"/>
              <a:buChar char="•"/>
            </a:pPr>
            <a:endParaRPr lang="en-US" sz="2000" b="1" dirty="0"/>
          </a:p>
          <a:p>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254224"/>
            <a:ext cx="5111750" cy="3416352"/>
          </a:xfrm>
        </p:spPr>
      </p:pic>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Where to apply Waterfall model</a:t>
            </a:r>
            <a:endParaRPr lang="en-US" dirty="0"/>
          </a:p>
        </p:txBody>
      </p:sp>
      <p:sp>
        <p:nvSpPr>
          <p:cNvPr id="3" name="Content Placeholder 2"/>
          <p:cNvSpPr>
            <a:spLocks noGrp="1"/>
          </p:cNvSpPr>
          <p:nvPr>
            <p:ph idx="1"/>
          </p:nvPr>
        </p:nvSpPr>
        <p:spPr/>
        <p:txBody>
          <a:bodyPr/>
          <a:lstStyle/>
          <a:p>
            <a:r>
              <a:rPr lang="en-US" dirty="0"/>
              <a:t>Requirements are very well documented, clear and fixed.</a:t>
            </a:r>
          </a:p>
          <a:p>
            <a:r>
              <a:rPr lang="en-US" dirty="0"/>
              <a:t>Product definition is stable.</a:t>
            </a:r>
          </a:p>
          <a:p>
            <a:r>
              <a:rPr lang="en-US" dirty="0"/>
              <a:t>Technology is understood and is not dynamic.</a:t>
            </a:r>
          </a:p>
          <a:p>
            <a:r>
              <a:rPr lang="en-US" dirty="0"/>
              <a:t>There are no ambiguous requirements.</a:t>
            </a:r>
          </a:p>
          <a:p>
            <a:r>
              <a:rPr lang="en-US" dirty="0"/>
              <a:t>Ample resources with required expertise are available to support the product.</a:t>
            </a:r>
          </a:p>
          <a:p>
            <a:r>
              <a:rPr lang="en-US" dirty="0"/>
              <a:t>The project is short.</a:t>
            </a:r>
          </a:p>
          <a:p>
            <a:pPr marL="0" indent="0">
              <a:buNone/>
            </a:pP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US" dirty="0"/>
          </a:p>
        </p:txBody>
      </p:sp>
      <p:sp>
        <p:nvSpPr>
          <p:cNvPr id="4" name="Text Placeholder 3"/>
          <p:cNvSpPr>
            <a:spLocks noGrp="1"/>
          </p:cNvSpPr>
          <p:nvPr>
            <p:ph type="body" idx="1"/>
          </p:nvPr>
        </p:nvSpPr>
        <p:spPr/>
        <p:txBody>
          <a:bodyPr/>
          <a:lstStyle/>
          <a:p>
            <a:r>
              <a:rPr lang="en-IN" dirty="0" smtClean="0"/>
              <a:t>Pros</a:t>
            </a:r>
            <a:endParaRPr lang="en-US" dirty="0"/>
          </a:p>
        </p:txBody>
      </p:sp>
      <p:sp>
        <p:nvSpPr>
          <p:cNvPr id="6" name="Text Placeholder 5"/>
          <p:cNvSpPr>
            <a:spLocks noGrp="1"/>
          </p:cNvSpPr>
          <p:nvPr>
            <p:ph type="body" sz="half" idx="3"/>
          </p:nvPr>
        </p:nvSpPr>
        <p:spPr/>
        <p:txBody>
          <a:bodyPr/>
          <a:lstStyle/>
          <a:p>
            <a:r>
              <a:rPr lang="en-IN" dirty="0" smtClean="0"/>
              <a:t>Cons</a:t>
            </a:r>
            <a:endParaRPr lang="en-US" dirty="0"/>
          </a:p>
        </p:txBody>
      </p:sp>
      <p:sp>
        <p:nvSpPr>
          <p:cNvPr id="5" name="Content Placeholder 4"/>
          <p:cNvSpPr>
            <a:spLocks noGrp="1"/>
          </p:cNvSpPr>
          <p:nvPr>
            <p:ph sz="quarter" idx="2"/>
          </p:nvPr>
        </p:nvSpPr>
        <p:spPr/>
        <p:txBody>
          <a:bodyPr>
            <a:normAutofit fontScale="77500" lnSpcReduction="20000"/>
          </a:bodyPr>
          <a:lstStyle/>
          <a:p>
            <a:r>
              <a:rPr lang="en-US" dirty="0"/>
              <a:t>Simple and easy to understand and use</a:t>
            </a:r>
          </a:p>
          <a:p>
            <a:r>
              <a:rPr lang="en-US" dirty="0"/>
              <a:t>Easy to manage due to the rigidity of the model. Each phase has specific deliverables and a review process.</a:t>
            </a:r>
          </a:p>
          <a:p>
            <a:r>
              <a:rPr lang="en-US" dirty="0"/>
              <a:t>Phases are processed and completed one at a time.</a:t>
            </a:r>
          </a:p>
          <a:p>
            <a:r>
              <a:rPr lang="en-US" dirty="0"/>
              <a:t>Works well for smaller projects where requirements are very well understood.</a:t>
            </a:r>
          </a:p>
          <a:p>
            <a:r>
              <a:rPr lang="en-US" dirty="0"/>
              <a:t>Clearly defined stages.</a:t>
            </a:r>
          </a:p>
          <a:p>
            <a:r>
              <a:rPr lang="en-US" dirty="0"/>
              <a:t>Well understood milestones.</a:t>
            </a:r>
          </a:p>
          <a:p>
            <a:r>
              <a:rPr lang="en-US" dirty="0"/>
              <a:t>Easy to arrange tasks.</a:t>
            </a:r>
          </a:p>
          <a:p>
            <a:r>
              <a:rPr lang="en-US" dirty="0"/>
              <a:t>Process and results are well documented.</a:t>
            </a:r>
          </a:p>
          <a:p>
            <a:endParaRPr lang="en-US" dirty="0"/>
          </a:p>
        </p:txBody>
      </p:sp>
      <p:sp>
        <p:nvSpPr>
          <p:cNvPr id="7" name="Content Placeholder 6"/>
          <p:cNvSpPr>
            <a:spLocks noGrp="1"/>
          </p:cNvSpPr>
          <p:nvPr>
            <p:ph sz="quarter" idx="4"/>
          </p:nvPr>
        </p:nvSpPr>
        <p:spPr/>
        <p:txBody>
          <a:bodyPr>
            <a:normAutofit fontScale="62500" lnSpcReduction="20000"/>
          </a:bodyPr>
          <a:lstStyle/>
          <a:p>
            <a:r>
              <a:rPr lang="en-US" dirty="0"/>
              <a:t>No working software is produced until late during the life cycle.</a:t>
            </a:r>
          </a:p>
          <a:p>
            <a:r>
              <a:rPr lang="en-US" dirty="0"/>
              <a:t>High amounts of risk and uncertainty.</a:t>
            </a:r>
          </a:p>
          <a:p>
            <a:r>
              <a:rPr lang="en-US" dirty="0"/>
              <a:t>Not a good model for complex and object-oriented projects.</a:t>
            </a:r>
          </a:p>
          <a:p>
            <a:r>
              <a:rPr lang="en-US" dirty="0"/>
              <a:t>Poor model for long and ongoing projects.</a:t>
            </a:r>
          </a:p>
          <a:p>
            <a:r>
              <a:rPr lang="en-US" dirty="0"/>
              <a:t>Not suitable for the projects where requirements are at a moderate to high risk of changing. So, risk and uncertainty is high with this process model.</a:t>
            </a:r>
          </a:p>
          <a:p>
            <a:r>
              <a:rPr lang="en-US" dirty="0"/>
              <a:t>It is difficult to measure progress within stages.</a:t>
            </a:r>
          </a:p>
          <a:p>
            <a:r>
              <a:rPr lang="en-US" dirty="0"/>
              <a:t>Cannot accommodate changing requirements.</a:t>
            </a:r>
          </a:p>
          <a:p>
            <a:r>
              <a:rPr lang="en-US" dirty="0"/>
              <a:t>Adjusting scope during the life cycle can end a project.</a:t>
            </a:r>
          </a:p>
          <a:p>
            <a:r>
              <a:rPr lang="en-US" dirty="0"/>
              <a:t>Integration is done as a "big-bang. at the very end, which doesn't allow identifying any technological or business bottleneck or challenges early.</a:t>
            </a:r>
          </a:p>
          <a:p>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TotalTime>
  <Words>1892</Words>
  <Application>Microsoft Office PowerPoint</Application>
  <PresentationFormat>On-screen Show (4:3)</PresentationFormat>
  <Paragraphs>226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FULL STACK TRAINING</vt:lpstr>
      <vt:lpstr>SELF INTRODUCTION</vt:lpstr>
      <vt:lpstr>AGENDA</vt:lpstr>
      <vt:lpstr>SDLC (SOFTWARE DEVELOPMENT LIFE CYCLE)</vt:lpstr>
      <vt:lpstr>SDLC Stages</vt:lpstr>
      <vt:lpstr>SDLC Models</vt:lpstr>
      <vt:lpstr>Waterfall Model</vt:lpstr>
      <vt:lpstr>Where to apply Waterfall model</vt:lpstr>
      <vt:lpstr>Waterfall Model</vt:lpstr>
      <vt:lpstr>Iterative Model</vt:lpstr>
      <vt:lpstr>Where to apply Iterative model</vt:lpstr>
      <vt:lpstr>Iterative Model</vt:lpstr>
      <vt:lpstr>Spiral Model</vt:lpstr>
      <vt:lpstr>Where to apply Spiral model</vt:lpstr>
      <vt:lpstr>Spiral Model</vt:lpstr>
      <vt:lpstr>V-Model</vt:lpstr>
      <vt:lpstr>Where to apply V-Model</vt:lpstr>
      <vt:lpstr>V-Model</vt:lpstr>
      <vt:lpstr>Agile Model</vt:lpstr>
      <vt:lpstr>Agile Methodologies</vt:lpstr>
      <vt:lpstr>Agile Manifesto</vt:lpstr>
      <vt:lpstr>Agile vs SDLC</vt:lpstr>
      <vt:lpstr>Agile Methodology </vt:lpstr>
      <vt:lpstr>TASK FOR THE DAY</vt:lpstr>
      <vt:lpstr>HAVE A NICE DAY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TRAINING</dc:title>
  <dc:creator>Naveen Ramanathan</dc:creator>
  <cp:lastModifiedBy>Naveen Ramanathan</cp:lastModifiedBy>
  <cp:revision>30</cp:revision>
  <dcterms:created xsi:type="dcterms:W3CDTF">2018-03-08T11:12:56Z</dcterms:created>
  <dcterms:modified xsi:type="dcterms:W3CDTF">2018-03-09T06:58:47Z</dcterms:modified>
</cp:coreProperties>
</file>