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84" r:id="rId2"/>
    <p:sldId id="257" r:id="rId3"/>
    <p:sldId id="258" r:id="rId4"/>
    <p:sldId id="300" r:id="rId5"/>
    <p:sldId id="263" r:id="rId6"/>
    <p:sldId id="265" r:id="rId7"/>
    <p:sldId id="260" r:id="rId8"/>
    <p:sldId id="262" r:id="rId9"/>
    <p:sldId id="266" r:id="rId10"/>
    <p:sldId id="280" r:id="rId11"/>
    <p:sldId id="289" r:id="rId12"/>
    <p:sldId id="278" r:id="rId13"/>
    <p:sldId id="294" r:id="rId14"/>
    <p:sldId id="298" r:id="rId15"/>
    <p:sldId id="296" r:id="rId16"/>
    <p:sldId id="291" r:id="rId17"/>
    <p:sldId id="292" r:id="rId18"/>
    <p:sldId id="286" r:id="rId19"/>
    <p:sldId id="301" r:id="rId20"/>
    <p:sldId id="302" r:id="rId21"/>
    <p:sldId id="270" r:id="rId22"/>
    <p:sldId id="299" r:id="rId23"/>
    <p:sldId id="281" r:id="rId24"/>
    <p:sldId id="282" r:id="rId25"/>
    <p:sldId id="283" r:id="rId26"/>
    <p:sldId id="272" r:id="rId27"/>
    <p:sldId id="273" r:id="rId28"/>
    <p:sldId id="274" r:id="rId29"/>
    <p:sldId id="276"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4681" autoAdjust="0"/>
  </p:normalViewPr>
  <p:slideViewPr>
    <p:cSldViewPr>
      <p:cViewPr>
        <p:scale>
          <a:sx n="71" d="100"/>
          <a:sy n="71" d="100"/>
        </p:scale>
        <p:origin x="-768" y="-72"/>
      </p:cViewPr>
      <p:guideLst>
        <p:guide orient="horz" pos="2160"/>
        <p:guide pos="3840"/>
      </p:guideLst>
    </p:cSldViewPr>
  </p:slideViewPr>
  <p:outlineViewPr>
    <p:cViewPr>
      <p:scale>
        <a:sx n="33" d="100"/>
        <a:sy n="33" d="100"/>
      </p:scale>
      <p:origin x="0" y="206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210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4726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415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044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039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38952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304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5094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518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047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606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438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8725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426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611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12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763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906552"/>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n.wikipedia.org/wiki/Maker_cultur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ensilica" TargetMode="External"/><Relationship Id="rId2" Type="http://schemas.openxmlformats.org/officeDocument/2006/relationships/hyperlink" Target="https://en.wikipedia.org/wiki/Reduced_instruction_set_computing" TargetMode="External"/><Relationship Id="rId1" Type="http://schemas.openxmlformats.org/officeDocument/2006/relationships/slideLayout" Target="../slideLayouts/slideLayout2.xml"/><Relationship Id="rId6" Type="http://schemas.openxmlformats.org/officeDocument/2006/relationships/hyperlink" Target="https://en.wikipedia.org/wiki/Wi-Fi" TargetMode="External"/><Relationship Id="rId5" Type="http://schemas.openxmlformats.org/officeDocument/2006/relationships/hyperlink" Target="https://en.wikipedia.org/wiki/IEEE_802.11" TargetMode="External"/><Relationship Id="rId4" Type="http://schemas.openxmlformats.org/officeDocument/2006/relationships/hyperlink" Target="https://en.wikipedia.org/wiki/ESP8266"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Linux" TargetMode="External"/><Relationship Id="rId3" Type="http://schemas.openxmlformats.org/officeDocument/2006/relationships/hyperlink" Target="https://en.wikipedia.org/wiki/Arduino" TargetMode="External"/><Relationship Id="rId7" Type="http://schemas.openxmlformats.org/officeDocument/2006/relationships/hyperlink" Target="https://en.wikipedia.org/wiki/MacOS" TargetMode="Externa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s://en.wikipedia.org/wiki/Windows" TargetMode="External"/><Relationship Id="rId11" Type="http://schemas.openxmlformats.org/officeDocument/2006/relationships/hyperlink" Target="https://en.wikipedia.org/wiki/Arduino_IDE" TargetMode="External"/><Relationship Id="rId5" Type="http://schemas.openxmlformats.org/officeDocument/2006/relationships/hyperlink" Target="https://en.wikipedia.org/wiki/Cross-platform" TargetMode="External"/><Relationship Id="rId10" Type="http://schemas.openxmlformats.org/officeDocument/2006/relationships/hyperlink" Target="https://en.wikipedia.org/wiki/C++_(programming_language)" TargetMode="External"/><Relationship Id="rId4" Type="http://schemas.openxmlformats.org/officeDocument/2006/relationships/hyperlink" Target="https://en.wikipedia.org/wiki/Integrated_development_environment" TargetMode="External"/><Relationship Id="rId9" Type="http://schemas.openxmlformats.org/officeDocument/2006/relationships/hyperlink" Target="https://en.wikipedia.org/wiki/C_(programming_languag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evonprojects.com/wp-content/uploads/2019/02/IOT-Based-Coal-Mine-Safety-Monitoring-and-Alerting-System-rx-Block.png" TargetMode="Externa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nevonprojects.com/wp-content/uploads/2019/02/IOT-Based-Coal-Mine-Safety-Monitoring-and-Alerting-System-tx-Block.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FF34D-3474-7544-A549-D7978FAD0638}"/>
              </a:ext>
            </a:extLst>
          </p:cNvPr>
          <p:cNvSpPr>
            <a:spLocks noGrp="1"/>
          </p:cNvSpPr>
          <p:nvPr>
            <p:ph type="title"/>
          </p:nvPr>
        </p:nvSpPr>
        <p:spPr/>
        <p:txBody>
          <a:bodyPr>
            <a:normAutofit fontScale="90000"/>
          </a:bodyPr>
          <a:lstStyle/>
          <a:p>
            <a:r>
              <a:rPr lang="en-US" b="1" cap="none" dirty="0">
                <a:solidFill>
                  <a:srgbClr val="FF000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VIZAG INSTITUTE OF TECHNOLOGY</a:t>
            </a:r>
            <a:r>
              <a:rPr lang="en-US" sz="1800" b="1" cap="none" dirty="0">
                <a:solidFill>
                  <a:srgbClr val="FF000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r>
            <a:br>
              <a:rPr lang="en-US" sz="1800" b="1" cap="none" dirty="0">
                <a:solidFill>
                  <a:srgbClr val="FF000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br>
            <a:r>
              <a:rPr lang="en-US" sz="1800" b="1" cap="none" dirty="0" smtClean="0">
                <a:solidFill>
                  <a:srgbClr val="FF000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sz="1600" cap="none" dirty="0" smtClean="0">
                <a:solidFill>
                  <a:srgbClr val="00206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t>
            </a:r>
            <a:r>
              <a:rPr lang="en-US" sz="1600" cap="none" dirty="0">
                <a:solidFill>
                  <a:srgbClr val="00206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Approved by AICTE, New Delhi, Affiliated to JNTUK, Kakinada)</a:t>
            </a:r>
            <a:br>
              <a:rPr lang="en-US" sz="1600" cap="none" dirty="0">
                <a:solidFill>
                  <a:srgbClr val="00206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br>
            <a:r>
              <a:rPr lang="en-US" sz="1600" cap="none" dirty="0" smtClean="0">
                <a:solidFill>
                  <a:srgbClr val="002060"/>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sz="1600" cap="none" dirty="0" err="1" smtClean="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Dakamarri</a:t>
            </a:r>
            <a:r>
              <a:rPr lang="en-US" sz="1600" cap="none"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sz="1600" cap="none" dirty="0" err="1">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Bheemunipatnam</a:t>
            </a:r>
            <a:r>
              <a:rPr lang="en-US" sz="1600" cap="none"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Visakhapatnam  – 531162</a:t>
            </a:r>
            <a:br>
              <a:rPr lang="en-US" sz="1600" cap="none"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br>
            <a:r>
              <a:rPr lang="en-US" altLang="zh-CN" sz="2400" b="1" cap="none"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Department </a:t>
            </a:r>
            <a:r>
              <a:rPr lang="en-US" altLang="zh-CN" sz="2400" b="1" cap="none" dirty="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of </a:t>
            </a:r>
            <a:r>
              <a:rPr lang="en-US" altLang="zh-CN" sz="2400" b="1" cap="none"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Electronics and Communication Engineering</a:t>
            </a:r>
            <a:r>
              <a:rPr lang="en-US" altLang="zh-CN" sz="2400" b="1" cap="none" dirty="0" smtClean="0">
                <a:solidFill>
                  <a:srgbClr val="3891A7">
                    <a:lumMod val="75000"/>
                  </a:srgb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r>
            <a:br>
              <a:rPr lang="en-US" altLang="zh-CN" sz="2400" b="1" cap="none" dirty="0" smtClean="0">
                <a:solidFill>
                  <a:srgbClr val="3891A7">
                    <a:lumMod val="75000"/>
                  </a:srgb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br>
            <a:r>
              <a:rPr lang="en-US" altLang="zh-CN" sz="2700" b="1" cap="none" dirty="0" smtClean="0">
                <a:solidFill>
                  <a:srgbClr val="3891A7">
                    <a:lumMod val="75000"/>
                  </a:srgbClr>
                </a:solidFill>
                <a:effectLst>
                  <a:outerShdw blurRad="50000" dist="30000" dir="5400000" algn="tl" rotWithShape="0">
                    <a:srgbClr val="000000">
                      <a:alpha val="30000"/>
                    </a:srgbClr>
                  </a:outerShdw>
                </a:effectLs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2200" b="1" cap="none" dirty="0" smtClean="0">
                <a:solidFill>
                  <a:srgbClr val="C32D2E"/>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sz="2200" b="1" i="1" cap="none" dirty="0" smtClean="0">
                <a:solidFill>
                  <a:schemeClr val="bg2">
                    <a:lumMod val="50000"/>
                  </a:schemeClr>
                </a:solidFill>
                <a:latin typeface="Times New Roman" pitchFamily="18" charset="0"/>
                <a:cs typeface="Times New Roman" pitchFamily="18" charset="0"/>
              </a:rPr>
              <a:t>PROJECT REPORT</a:t>
            </a:r>
            <a:br>
              <a:rPr lang="en-US" sz="2200" b="1" i="1" cap="none" dirty="0" smtClean="0">
                <a:solidFill>
                  <a:schemeClr val="bg2">
                    <a:lumMod val="50000"/>
                  </a:schemeClr>
                </a:solidFill>
                <a:latin typeface="Times New Roman" pitchFamily="18" charset="0"/>
                <a:cs typeface="Times New Roman" pitchFamily="18" charset="0"/>
              </a:rPr>
            </a:br>
            <a:r>
              <a:rPr lang="en-US" sz="2200" b="1" i="1" cap="none" dirty="0">
                <a:solidFill>
                  <a:schemeClr val="bg2">
                    <a:lumMod val="50000"/>
                  </a:schemeClr>
                </a:solidFill>
                <a:latin typeface="Times New Roman" pitchFamily="18" charset="0"/>
                <a:cs typeface="Times New Roman" pitchFamily="18" charset="0"/>
              </a:rPr>
              <a:t> </a:t>
            </a:r>
            <a:r>
              <a:rPr lang="en-US" sz="2200" b="1" i="1" cap="none" dirty="0" smtClean="0">
                <a:solidFill>
                  <a:schemeClr val="bg2">
                    <a:lumMod val="50000"/>
                  </a:schemeClr>
                </a:solidFill>
                <a:latin typeface="Times New Roman" pitchFamily="18" charset="0"/>
                <a:cs typeface="Times New Roman" pitchFamily="18" charset="0"/>
              </a:rPr>
              <a:t>                                              ON </a:t>
            </a:r>
            <a:r>
              <a:rPr lang="en-US" sz="2000" i="1" dirty="0" smtClean="0">
                <a:solidFill>
                  <a:schemeClr val="bg2">
                    <a:lumMod val="50000"/>
                  </a:schemeClr>
                </a:solidFill>
              </a:rPr>
              <a:t>                         </a:t>
            </a:r>
            <a:endParaRPr lang="en-US" sz="2200" dirty="0">
              <a:solidFill>
                <a:schemeClr val="bg2">
                  <a:lumMod val="50000"/>
                </a:schemeClr>
              </a:solidFill>
            </a:endParaRPr>
          </a:p>
        </p:txBody>
      </p:sp>
      <p:sp>
        <p:nvSpPr>
          <p:cNvPr id="5" name="Text Placeholder 4"/>
          <p:cNvSpPr>
            <a:spLocks noGrp="1"/>
          </p:cNvSpPr>
          <p:nvPr>
            <p:ph type="body" idx="1"/>
          </p:nvPr>
        </p:nvSpPr>
        <p:spPr>
          <a:xfrm>
            <a:off x="1143000" y="1824673"/>
            <a:ext cx="8382000" cy="823912"/>
          </a:xfrm>
        </p:spPr>
        <p:txBody>
          <a:bodyPr>
            <a:normAutofit/>
          </a:bodyPr>
          <a:lstStyle/>
          <a:p>
            <a:r>
              <a:rPr lang="en-US" b="1" dirty="0">
                <a:solidFill>
                  <a:schemeClr val="accent3">
                    <a:lumMod val="50000"/>
                  </a:schemeClr>
                </a:solidFill>
              </a:rPr>
              <a:t>IOT BASED ON COAL MINE SAFETY SYSTEM USING NODE </a:t>
            </a:r>
            <a:r>
              <a:rPr lang="en-US" b="1" dirty="0" smtClean="0">
                <a:solidFill>
                  <a:schemeClr val="accent3">
                    <a:lumMod val="50000"/>
                  </a:schemeClr>
                </a:solidFill>
              </a:rPr>
              <a:t>MCU</a:t>
            </a:r>
            <a:endParaRPr lang="en-US" b="1" dirty="0">
              <a:solidFill>
                <a:schemeClr val="accent3">
                  <a:lumMod val="50000"/>
                </a:schemeClr>
              </a:solidFill>
            </a:endParaRPr>
          </a:p>
        </p:txBody>
      </p:sp>
      <p:sp>
        <p:nvSpPr>
          <p:cNvPr id="7" name="Content Placeholder 6">
            <a:extLst>
              <a:ext uri="{FF2B5EF4-FFF2-40B4-BE49-F238E27FC236}">
                <a16:creationId xmlns:a16="http://schemas.microsoft.com/office/drawing/2014/main" xmlns="" id="{E8F6F518-FF29-3A4E-B983-F0FA0E1FE74D}"/>
              </a:ext>
            </a:extLst>
          </p:cNvPr>
          <p:cNvSpPr>
            <a:spLocks noGrp="1"/>
          </p:cNvSpPr>
          <p:nvPr>
            <p:ph sz="half" idx="2"/>
          </p:nvPr>
        </p:nvSpPr>
        <p:spPr>
          <a:xfrm>
            <a:off x="1066800" y="3581400"/>
            <a:ext cx="4573590" cy="2362198"/>
          </a:xfrm>
        </p:spPr>
        <p:txBody>
          <a:bodyPr>
            <a:normAutofit lnSpcReduction="10000"/>
          </a:bodyPr>
          <a:lstStyle/>
          <a:p>
            <a:pPr marL="0" indent="0">
              <a:buNone/>
            </a:pPr>
            <a:r>
              <a:rPr lang="en-US" b="1" i="1" dirty="0" smtClean="0">
                <a:solidFill>
                  <a:srgbClr val="C00000"/>
                </a:solidFill>
                <a:latin typeface="Times New Roman" panose="02020603050405020304" pitchFamily="18" charset="0"/>
                <a:cs typeface="Times New Roman" panose="02020603050405020304" pitchFamily="18" charset="0"/>
                <a:sym typeface="Arial" panose="020B0604020202020204" pitchFamily="34" charset="0"/>
              </a:rPr>
              <a:t>Under </a:t>
            </a:r>
            <a:r>
              <a:rPr lang="en-US" b="1" i="1"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the esteemed guidance of</a:t>
            </a:r>
            <a:r>
              <a:rPr lang="en-US" b="1" i="1" dirty="0" smtClean="0">
                <a:solidFill>
                  <a:srgbClr val="C00000"/>
                </a:solidFill>
                <a:latin typeface="Times New Roman" panose="02020603050405020304" pitchFamily="18" charset="0"/>
                <a:cs typeface="Times New Roman" panose="02020603050405020304" pitchFamily="18" charset="0"/>
                <a:sym typeface="Arial" panose="020B0604020202020204" pitchFamily="34" charset="0"/>
              </a:rPr>
              <a:t>:                           </a:t>
            </a:r>
            <a:endParaRPr lang="en-US" i="1" dirty="0">
              <a:solidFill>
                <a:srgbClr val="C00000"/>
              </a:solidFill>
            </a:endParaRPr>
          </a:p>
          <a:p>
            <a:pPr marL="0" indent="0">
              <a:buNone/>
            </a:pPr>
            <a:r>
              <a:rPr lang="en-US" dirty="0" err="1" smtClean="0">
                <a:solidFill>
                  <a:schemeClr val="bg1">
                    <a:lumMod val="95000"/>
                    <a:lumOff val="5000"/>
                  </a:schemeClr>
                </a:solidFill>
              </a:rPr>
              <a:t>Mrs.M.THARANGANI</a:t>
            </a:r>
            <a:r>
              <a:rPr lang="en-US" dirty="0" smtClean="0">
                <a:solidFill>
                  <a:schemeClr val="bg1">
                    <a:lumMod val="95000"/>
                    <a:lumOff val="5000"/>
                  </a:schemeClr>
                </a:solidFill>
              </a:rPr>
              <a:t> </a:t>
            </a:r>
            <a:r>
              <a:rPr lang="en-US" sz="1000" b="1" dirty="0" smtClean="0">
                <a:solidFill>
                  <a:schemeClr val="bg1">
                    <a:lumMod val="95000"/>
                    <a:lumOff val="5000"/>
                  </a:schemeClr>
                </a:solidFill>
                <a:latin typeface="Calibri" pitchFamily="34" charset="0"/>
              </a:rPr>
              <a:t>M.TECH</a:t>
            </a:r>
            <a:r>
              <a:rPr lang="en-US" sz="1500" dirty="0" smtClean="0">
                <a:solidFill>
                  <a:schemeClr val="bg1">
                    <a:lumMod val="95000"/>
                    <a:lumOff val="5000"/>
                  </a:schemeClr>
                </a:solidFill>
                <a:latin typeface="Calibri" pitchFamily="34" charset="0"/>
              </a:rPr>
              <a:t>.                                                                                   </a:t>
            </a:r>
            <a:endParaRPr lang="en-US" sz="1000" dirty="0" smtClean="0">
              <a:solidFill>
                <a:schemeClr val="bg1">
                  <a:lumMod val="95000"/>
                  <a:lumOff val="5000"/>
                </a:schemeClr>
              </a:solidFill>
              <a:latin typeface="Calibri" pitchFamily="34" charset="0"/>
            </a:endParaRPr>
          </a:p>
          <a:p>
            <a:pPr marL="0" indent="0">
              <a:buNone/>
            </a:pPr>
            <a:r>
              <a:rPr lang="en-US" sz="1800" dirty="0" smtClean="0">
                <a:solidFill>
                  <a:schemeClr val="bg1">
                    <a:lumMod val="95000"/>
                    <a:lumOff val="5000"/>
                  </a:schemeClr>
                </a:solidFill>
              </a:rPr>
              <a:t>Assistant Professor,                                                                             </a:t>
            </a:r>
          </a:p>
          <a:p>
            <a:pPr marL="0" indent="0">
              <a:buNone/>
            </a:pPr>
            <a:r>
              <a:rPr lang="en-US" sz="1800" dirty="0" smtClean="0">
                <a:solidFill>
                  <a:schemeClr val="bg1">
                    <a:lumMod val="95000"/>
                    <a:lumOff val="5000"/>
                  </a:schemeClr>
                </a:solidFill>
              </a:rPr>
              <a:t>ECE Department,</a:t>
            </a:r>
          </a:p>
          <a:p>
            <a:pPr marL="0" indent="0">
              <a:buNone/>
            </a:pPr>
            <a:r>
              <a:rPr lang="en-US" sz="1800" dirty="0" err="1" smtClean="0">
                <a:solidFill>
                  <a:schemeClr val="bg1">
                    <a:lumMod val="95000"/>
                    <a:lumOff val="5000"/>
                  </a:schemeClr>
                </a:solidFill>
              </a:rPr>
              <a:t>Vizag</a:t>
            </a:r>
            <a:r>
              <a:rPr lang="en-US" sz="1800" dirty="0" smtClean="0">
                <a:solidFill>
                  <a:schemeClr val="bg1">
                    <a:lumMod val="95000"/>
                    <a:lumOff val="5000"/>
                  </a:schemeClr>
                </a:solidFill>
              </a:rPr>
              <a:t> Institute Of Technology.</a:t>
            </a:r>
            <a:endParaRPr lang="en-US" sz="1800" dirty="0">
              <a:solidFill>
                <a:schemeClr val="bg1">
                  <a:lumMod val="95000"/>
                  <a:lumOff val="5000"/>
                </a:schemeClr>
              </a:solidFill>
            </a:endParaRPr>
          </a:p>
          <a:p>
            <a:pPr marL="0" indent="0">
              <a:buNone/>
            </a:pPr>
            <a:endParaRPr lang="en-US" sz="800" dirty="0" smtClean="0">
              <a:solidFill>
                <a:schemeClr val="bg1">
                  <a:lumMod val="95000"/>
                  <a:lumOff val="5000"/>
                </a:schemeClr>
              </a:solidFill>
              <a:latin typeface="Calibri" pitchFamily="34" charset="0"/>
            </a:endParaRPr>
          </a:p>
        </p:txBody>
      </p:sp>
      <p:sp>
        <p:nvSpPr>
          <p:cNvPr id="6" name="Text Placeholder 5"/>
          <p:cNvSpPr>
            <a:spLocks noGrp="1"/>
          </p:cNvSpPr>
          <p:nvPr>
            <p:ph type="body" sz="quarter" idx="3"/>
          </p:nvPr>
        </p:nvSpPr>
        <p:spPr>
          <a:xfrm>
            <a:off x="6934200" y="3657600"/>
            <a:ext cx="4341810" cy="424812"/>
          </a:xfrm>
        </p:spPr>
        <p:txBody>
          <a:bodyPr>
            <a:normAutofit fontScale="25000" lnSpcReduction="20000"/>
          </a:bodyPr>
          <a:lstStyle/>
          <a:p>
            <a:endParaRPr lang="en-US" b="1" i="1" dirty="0" smtClean="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a:p>
            <a:r>
              <a:rPr lang="en-US" sz="8000" b="1" i="1" dirty="0" smtClean="0">
                <a:solidFill>
                  <a:srgbClr val="C00000"/>
                </a:solidFill>
                <a:cs typeface="Times New Roman" panose="02020603050405020304" pitchFamily="18" charset="0"/>
                <a:sym typeface="Arial" panose="020B0604020202020204" pitchFamily="34" charset="0"/>
              </a:rPr>
              <a:t>Presented </a:t>
            </a:r>
            <a:r>
              <a:rPr lang="en-US" sz="8000" b="1" i="1" dirty="0">
                <a:solidFill>
                  <a:srgbClr val="C00000"/>
                </a:solidFill>
                <a:cs typeface="Times New Roman" panose="02020603050405020304" pitchFamily="18" charset="0"/>
                <a:sym typeface="Arial" panose="020B0604020202020204" pitchFamily="34" charset="0"/>
              </a:rPr>
              <a:t>by</a:t>
            </a:r>
            <a:r>
              <a:rPr lang="en-US" sz="8000" b="1" i="1" dirty="0" smtClean="0">
                <a:solidFill>
                  <a:srgbClr val="C00000"/>
                </a:solidFill>
                <a:cs typeface="Times New Roman" panose="02020603050405020304" pitchFamily="18" charset="0"/>
                <a:sym typeface="Arial" panose="020B0604020202020204" pitchFamily="34" charset="0"/>
              </a:rPr>
              <a:t>:</a:t>
            </a:r>
            <a:endParaRPr lang="en-US" sz="8000" b="1" i="1" dirty="0">
              <a:solidFill>
                <a:srgbClr val="C00000"/>
              </a:solidFill>
            </a:endParaRPr>
          </a:p>
          <a:p>
            <a:endParaRPr lang="en-US" dirty="0"/>
          </a:p>
        </p:txBody>
      </p:sp>
      <p:sp>
        <p:nvSpPr>
          <p:cNvPr id="8" name="Content Placeholder 7"/>
          <p:cNvSpPr>
            <a:spLocks noGrp="1"/>
          </p:cNvSpPr>
          <p:nvPr>
            <p:ph sz="quarter" idx="4"/>
          </p:nvPr>
        </p:nvSpPr>
        <p:spPr>
          <a:xfrm>
            <a:off x="7162800" y="3886200"/>
            <a:ext cx="4195175" cy="2971800"/>
          </a:xfrm>
        </p:spPr>
        <p:txBody>
          <a:bodyPr>
            <a:normAutofit fontScale="62500" lnSpcReduction="20000"/>
          </a:bodyPr>
          <a:lstStyle/>
          <a:p>
            <a:pPr marL="0" indent="0">
              <a:buNone/>
            </a:pPr>
            <a:r>
              <a:rPr lang="en-US" sz="2500" b="1" dirty="0" smtClean="0">
                <a:solidFill>
                  <a:schemeClr val="bg1">
                    <a:lumMod val="95000"/>
                    <a:lumOff val="5000"/>
                  </a:schemeClr>
                </a:solidFill>
                <a:latin typeface="Calibri" pitchFamily="34" charset="0"/>
              </a:rPr>
              <a:t>R.LAVANYA                                  (17PC5A0403)</a:t>
            </a:r>
          </a:p>
          <a:p>
            <a:pPr marL="0" indent="0">
              <a:buNone/>
            </a:pPr>
            <a:r>
              <a:rPr lang="en-US" sz="2500" b="1" dirty="0" smtClean="0">
                <a:solidFill>
                  <a:schemeClr val="bg1">
                    <a:lumMod val="95000"/>
                    <a:lumOff val="5000"/>
                  </a:schemeClr>
                </a:solidFill>
                <a:latin typeface="Calibri" pitchFamily="34" charset="0"/>
              </a:rPr>
              <a:t>P.SURYA HASINI                          (16PC1A0427)</a:t>
            </a:r>
          </a:p>
          <a:p>
            <a:pPr marL="0" indent="0">
              <a:buNone/>
            </a:pPr>
            <a:r>
              <a:rPr lang="en-US" sz="2500" b="1" dirty="0" smtClean="0">
                <a:solidFill>
                  <a:schemeClr val="bg1">
                    <a:lumMod val="95000"/>
                    <a:lumOff val="5000"/>
                  </a:schemeClr>
                </a:solidFill>
                <a:latin typeface="Calibri" pitchFamily="34" charset="0"/>
              </a:rPr>
              <a:t>P.SRIDEVI                                     (16PC1A0426)</a:t>
            </a:r>
          </a:p>
          <a:p>
            <a:pPr marL="0" indent="0">
              <a:buNone/>
            </a:pPr>
            <a:r>
              <a:rPr lang="en-US" sz="2500" b="1" dirty="0" smtClean="0">
                <a:solidFill>
                  <a:schemeClr val="bg1">
                    <a:lumMod val="95000"/>
                    <a:lumOff val="5000"/>
                  </a:schemeClr>
                </a:solidFill>
                <a:latin typeface="Calibri" pitchFamily="34" charset="0"/>
              </a:rPr>
              <a:t>B.HEMALATHA                            (17PC5A0401)</a:t>
            </a:r>
          </a:p>
          <a:p>
            <a:pPr marL="0" indent="0">
              <a:buNone/>
            </a:pPr>
            <a:r>
              <a:rPr lang="en-US" sz="2500" b="1" dirty="0" smtClean="0">
                <a:solidFill>
                  <a:schemeClr val="bg1">
                    <a:lumMod val="95000"/>
                    <a:lumOff val="5000"/>
                  </a:schemeClr>
                </a:solidFill>
                <a:latin typeface="Calibri" pitchFamily="34" charset="0"/>
              </a:rPr>
              <a:t>B.NAVEEN KUMAR                     (16PC1A0406)</a:t>
            </a:r>
          </a:p>
          <a:p>
            <a:pPr marL="0" indent="0">
              <a:buNone/>
            </a:pPr>
            <a:r>
              <a:rPr lang="en-US" sz="2500" b="1" dirty="0" smtClean="0">
                <a:solidFill>
                  <a:schemeClr val="bg1">
                    <a:lumMod val="95000"/>
                    <a:lumOff val="5000"/>
                  </a:schemeClr>
                </a:solidFill>
                <a:latin typeface="Calibri" pitchFamily="34" charset="0"/>
              </a:rPr>
              <a:t>P.VIJAY KUMAR                            (16PC1A0425)</a:t>
            </a:r>
          </a:p>
          <a:p>
            <a:pPr marL="0" indent="0">
              <a:buNone/>
            </a:pPr>
            <a:r>
              <a:rPr lang="en-US" sz="2500" b="1" dirty="0" smtClean="0">
                <a:solidFill>
                  <a:schemeClr val="bg1">
                    <a:lumMod val="95000"/>
                    <a:lumOff val="5000"/>
                  </a:schemeClr>
                </a:solidFill>
                <a:latin typeface="Calibri" pitchFamily="34" charset="0"/>
              </a:rPr>
              <a:t>R.TEJESH                                        (15PC1A0450)</a:t>
            </a:r>
          </a:p>
          <a:p>
            <a:pPr marL="0" indent="0">
              <a:buNone/>
            </a:pPr>
            <a:r>
              <a:rPr lang="en-US" sz="2500" b="1" dirty="0" smtClean="0">
                <a:solidFill>
                  <a:schemeClr val="bg1">
                    <a:lumMod val="95000"/>
                    <a:lumOff val="5000"/>
                  </a:schemeClr>
                </a:solidFill>
                <a:latin typeface="Calibri" pitchFamily="34" charset="0"/>
              </a:rPr>
              <a:t>R.SANTHOSH KUMAR                 (16PC1A0433)</a:t>
            </a:r>
          </a:p>
          <a:p>
            <a:pPr marL="0" indent="0">
              <a:buNone/>
            </a:pPr>
            <a:endParaRPr lang="en-US" sz="1600" dirty="0">
              <a:solidFill>
                <a:schemeClr val="bg1">
                  <a:lumMod val="95000"/>
                  <a:lumOff val="5000"/>
                </a:schemeClr>
              </a:solidFill>
            </a:endParaRPr>
          </a:p>
          <a:p>
            <a:pPr marL="0" indent="0">
              <a:buNone/>
            </a:pPr>
            <a:endParaRPr lang="en-US" sz="1600" dirty="0" smtClean="0">
              <a:solidFill>
                <a:schemeClr val="bg1">
                  <a:lumMod val="95000"/>
                  <a:lumOff val="5000"/>
                </a:schemeClr>
              </a:solidFill>
            </a:endParaRPr>
          </a:p>
          <a:p>
            <a:pPr marL="0" indent="0">
              <a:buNone/>
            </a:pPr>
            <a:endParaRPr lang="en-US" sz="1600" dirty="0">
              <a:solidFill>
                <a:schemeClr val="bg1">
                  <a:lumMod val="95000"/>
                  <a:lumOff val="5000"/>
                </a:schemeClr>
              </a:solidFill>
            </a:endParaRPr>
          </a:p>
          <a:p>
            <a:pPr marL="0" indent="0">
              <a:buNone/>
            </a:pPr>
            <a:endParaRPr lang="en-US" sz="1600" dirty="0" smtClean="0">
              <a:solidFill>
                <a:schemeClr val="bg1">
                  <a:lumMod val="95000"/>
                  <a:lumOff val="5000"/>
                </a:schemeClr>
              </a:solidFill>
            </a:endParaRPr>
          </a:p>
        </p:txBody>
      </p:sp>
      <p:pic>
        <p:nvPicPr>
          <p:cNvPr id="4" name="Picture 3" descr="Logo.png"/>
          <p:cNvPicPr>
            <a:picLocks noChangeAspect="1"/>
          </p:cNvPicPr>
          <p:nvPr/>
        </p:nvPicPr>
        <p:blipFill>
          <a:blip r:embed="rId2"/>
          <a:stretch>
            <a:fillRect/>
          </a:stretch>
        </p:blipFill>
        <p:spPr>
          <a:xfrm>
            <a:off x="8112631" y="457200"/>
            <a:ext cx="4105465" cy="2343785"/>
          </a:xfrm>
          <a:prstGeom prst="rect">
            <a:avLst/>
          </a:prstGeom>
        </p:spPr>
      </p:pic>
    </p:spTree>
    <p:extLst>
      <p:ext uri="{BB962C8B-B14F-4D97-AF65-F5344CB8AC3E}">
        <p14:creationId xmlns:p14="http://schemas.microsoft.com/office/powerpoint/2010/main" val="209251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9905998" cy="1478570"/>
          </a:xfrm>
        </p:spPr>
        <p:txBody>
          <a:bodyPr/>
          <a:lstStyle/>
          <a:p>
            <a:r>
              <a:rPr lang="en-US" b="1" dirty="0">
                <a:solidFill>
                  <a:srgbClr val="FF0000"/>
                </a:solidFill>
                <a:latin typeface="Calibri" pitchFamily="34" charset="0"/>
              </a:rPr>
              <a:t>Node</a:t>
            </a:r>
            <a:r>
              <a:rPr lang="en-US" b="1" dirty="0">
                <a:solidFill>
                  <a:schemeClr val="accent3">
                    <a:lumMod val="75000"/>
                  </a:schemeClr>
                </a:solidFill>
              </a:rPr>
              <a:t> </a:t>
            </a:r>
            <a:r>
              <a:rPr lang="en-US" b="1" dirty="0" err="1">
                <a:solidFill>
                  <a:srgbClr val="FF0000"/>
                </a:solidFill>
                <a:latin typeface="Calibri" pitchFamily="34" charset="0"/>
              </a:rPr>
              <a:t>mcu</a:t>
            </a:r>
            <a:r>
              <a:rPr lang="en-US" b="1" dirty="0">
                <a:solidFill>
                  <a:schemeClr val="accent3">
                    <a:lumMod val="75000"/>
                  </a:schemeClr>
                </a:solidFill>
              </a:rPr>
              <a:t>:</a:t>
            </a:r>
          </a:p>
        </p:txBody>
      </p:sp>
      <p:sp>
        <p:nvSpPr>
          <p:cNvPr id="3" name="Content Placeholder 2"/>
          <p:cNvSpPr>
            <a:spLocks noGrp="1"/>
          </p:cNvSpPr>
          <p:nvPr>
            <p:ph sz="half" idx="1"/>
          </p:nvPr>
        </p:nvSpPr>
        <p:spPr>
          <a:xfrm>
            <a:off x="914400" y="1752601"/>
            <a:ext cx="6326190" cy="4114798"/>
          </a:xfrm>
        </p:spPr>
        <p:txBody>
          <a:bodyPr>
            <a:normAutofit/>
          </a:bodyPr>
          <a:lstStyle/>
          <a:p>
            <a:r>
              <a:rPr lang="en-US" dirty="0"/>
              <a:t>The Node Micro Controller Unit (</a:t>
            </a:r>
            <a:r>
              <a:rPr lang="en-US" dirty="0" err="1"/>
              <a:t>NodeMCU</a:t>
            </a:r>
            <a:r>
              <a:rPr lang="en-US" dirty="0"/>
              <a:t>) is used as a gateway. It has inbuilt Wi-Fi module which is used to send the sensor data to cloud for storage and analysis.</a:t>
            </a:r>
          </a:p>
          <a:p>
            <a:r>
              <a:rPr lang="en-US" dirty="0"/>
              <a:t>Also, it consumes less power (3.3v) and is of low cost when compared to other microcontrollers /processors like </a:t>
            </a:r>
            <a:r>
              <a:rPr lang="en-US" dirty="0" err="1"/>
              <a:t>Arduino</a:t>
            </a:r>
            <a:r>
              <a:rPr lang="en-US" dirty="0"/>
              <a:t> and Raspberry pi.</a:t>
            </a:r>
          </a:p>
        </p:txBody>
      </p:sp>
      <p:sp>
        <p:nvSpPr>
          <p:cNvPr id="4" name="Content Placeholder 3"/>
          <p:cNvSpPr>
            <a:spLocks noGrp="1"/>
          </p:cNvSpPr>
          <p:nvPr>
            <p:ph sz="half" idx="2"/>
          </p:nvPr>
        </p:nvSpPr>
        <p:spPr/>
        <p:txBody>
          <a:bodyPr>
            <a:normAutofit/>
          </a:bodyPr>
          <a:lstStyle/>
          <a:p>
            <a:endParaRPr lang="en-US" dirty="0"/>
          </a:p>
        </p:txBody>
      </p:sp>
      <p:pic>
        <p:nvPicPr>
          <p:cNvPr id="6" name="image7.jpeg" descr="Image result for nodemcu">
            <a:extLst>
              <a:ext uri="{FF2B5EF4-FFF2-40B4-BE49-F238E27FC236}">
                <a16:creationId xmlns:a16="http://schemas.microsoft.com/office/drawing/2014/main" xmlns="" id="{DCC18C59-B2E5-494A-BF09-C303F8865A84}"/>
              </a:ext>
            </a:extLst>
          </p:cNvPr>
          <p:cNvPicPr/>
          <p:nvPr/>
        </p:nvPicPr>
        <p:blipFill>
          <a:blip r:embed="rId2" cstate="print"/>
          <a:stretch>
            <a:fillRect/>
          </a:stretch>
        </p:blipFill>
        <p:spPr>
          <a:xfrm flipH="1">
            <a:off x="7772400" y="1676400"/>
            <a:ext cx="3581402" cy="3733799"/>
          </a:xfrm>
          <a:prstGeom prst="rect">
            <a:avLst/>
          </a:prstGeom>
        </p:spPr>
      </p:pic>
    </p:spTree>
    <p:extLst>
      <p:ext uri="{BB962C8B-B14F-4D97-AF65-F5344CB8AC3E}">
        <p14:creationId xmlns:p14="http://schemas.microsoft.com/office/powerpoint/2010/main" val="309907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1" y="304800"/>
            <a:ext cx="9905998" cy="1478570"/>
          </a:xfrm>
        </p:spPr>
        <p:txBody>
          <a:bodyPr/>
          <a:lstStyle/>
          <a:p>
            <a:r>
              <a:rPr lang="en-US" b="1" dirty="0" smtClean="0">
                <a:solidFill>
                  <a:srgbClr val="FF0000"/>
                </a:solidFill>
              </a:rPr>
              <a:t>Pin </a:t>
            </a:r>
            <a:r>
              <a:rPr lang="en-US" b="1" dirty="0" err="1" smtClean="0">
                <a:solidFill>
                  <a:srgbClr val="FF0000"/>
                </a:solidFill>
              </a:rPr>
              <a:t>daigram</a:t>
            </a:r>
            <a:r>
              <a:rPr lang="en-US" b="1" dirty="0" smtClean="0">
                <a:solidFill>
                  <a:srgbClr val="FF0000"/>
                </a:solidFill>
              </a:rPr>
              <a:t>:</a:t>
            </a:r>
            <a:endParaRPr lang="en-US" b="1" dirty="0">
              <a:solidFill>
                <a:srgbClr val="FF0000"/>
              </a:solidFill>
            </a:endParaRPr>
          </a:p>
        </p:txBody>
      </p:sp>
      <p:sp>
        <p:nvSpPr>
          <p:cNvPr id="3" name="Content Placeholder 2"/>
          <p:cNvSpPr>
            <a:spLocks noGrp="1"/>
          </p:cNvSpPr>
          <p:nvPr>
            <p:ph sz="half" idx="1"/>
          </p:nvPr>
        </p:nvSpPr>
        <p:spPr>
          <a:xfrm>
            <a:off x="-990600" y="2298604"/>
            <a:ext cx="4878389" cy="3541714"/>
          </a:xfrm>
        </p:spPr>
        <p:txBody>
          <a:bodyPr/>
          <a:lstStyle/>
          <a:p>
            <a:pPr marL="342900" marR="0" lvl="0" indent="-342900" algn="r">
              <a:spcBef>
                <a:spcPts val="0"/>
              </a:spcBef>
              <a:spcAft>
                <a:spcPts val="0"/>
              </a:spcAft>
              <a:buClr>
                <a:srgbClr val="2E74B5"/>
              </a:buClr>
              <a:buSzPts val="1400"/>
              <a:buFont typeface="Trebuchet MS"/>
              <a:buAutoNum type="arabicPeriod"/>
              <a:tabLst>
                <a:tab pos="596900" algn="l"/>
              </a:tabLst>
            </a:pPr>
            <a:r>
              <a:rPr lang="en-US" b="1" kern="0" spc="-10" dirty="0">
                <a:latin typeface="Times New Roman"/>
                <a:ea typeface="Trebuchet MS"/>
                <a:cs typeface="Trebuchet MS"/>
              </a:rPr>
              <a:t/>
            </a:r>
            <a:br>
              <a:rPr lang="en-US" b="1" kern="0" spc="-10" dirty="0">
                <a:latin typeface="Times New Roman"/>
                <a:ea typeface="Trebuchet MS"/>
                <a:cs typeface="Trebuchet MS"/>
              </a:rPr>
            </a:br>
            <a:endParaRPr lang="en-US" b="1" kern="0" spc="-10" dirty="0">
              <a:latin typeface="Times New Roman"/>
              <a:ea typeface="Trebuchet MS"/>
              <a:cs typeface="Trebuchet MS"/>
            </a:endParaRPr>
          </a:p>
          <a:p>
            <a:pPr marL="0" marR="0">
              <a:spcBef>
                <a:spcPts val="0"/>
              </a:spcBef>
              <a:spcAft>
                <a:spcPts val="0"/>
              </a:spcAft>
            </a:pPr>
            <a:r>
              <a:rPr lang="en-US" dirty="0">
                <a:latin typeface="Trebuchet MS"/>
                <a:ea typeface="Carlito"/>
                <a:cs typeface="Carlito"/>
              </a:rPr>
              <a:t> </a:t>
            </a:r>
            <a:endParaRPr lang="en-US" sz="1800" dirty="0">
              <a:latin typeface="Carlito"/>
              <a:ea typeface="Carlito"/>
              <a:cs typeface="Carlito"/>
            </a:endParaRPr>
          </a:p>
          <a:p>
            <a:endParaRPr lang="en-US" dirty="0"/>
          </a:p>
        </p:txBody>
      </p:sp>
      <p:sp>
        <p:nvSpPr>
          <p:cNvPr id="4" name="Content Placeholder 3"/>
          <p:cNvSpPr>
            <a:spLocks noGrp="1"/>
          </p:cNvSpPr>
          <p:nvPr>
            <p:ph sz="half" idx="2"/>
          </p:nvPr>
        </p:nvSpPr>
        <p:spPr/>
        <p:txBody>
          <a:bodyPr/>
          <a:lstStyle/>
          <a:p>
            <a:endParaRPr lang="en-US" dirty="0"/>
          </a:p>
        </p:txBody>
      </p:sp>
      <p:pic>
        <p:nvPicPr>
          <p:cNvPr id="5" name="image3.jpeg"/>
          <p:cNvPicPr/>
          <p:nvPr/>
        </p:nvPicPr>
        <p:blipFill>
          <a:blip r:embed="rId2" cstate="print"/>
          <a:stretch>
            <a:fillRect/>
          </a:stretch>
        </p:blipFill>
        <p:spPr>
          <a:xfrm>
            <a:off x="2286000" y="1447800"/>
            <a:ext cx="8153400" cy="5257800"/>
          </a:xfrm>
          <a:prstGeom prst="rect">
            <a:avLst/>
          </a:prstGeom>
        </p:spPr>
      </p:pic>
    </p:spTree>
    <p:extLst>
      <p:ext uri="{BB962C8B-B14F-4D97-AF65-F5344CB8AC3E}">
        <p14:creationId xmlns:p14="http://schemas.microsoft.com/office/powerpoint/2010/main" val="107808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9905998" cy="1478570"/>
          </a:xfrm>
        </p:spPr>
        <p:txBody>
          <a:bodyPr/>
          <a:lstStyle/>
          <a:p>
            <a:r>
              <a:rPr lang="en-US" b="1" dirty="0">
                <a:solidFill>
                  <a:srgbClr val="FF0000"/>
                </a:solidFill>
              </a:rPr>
              <a:t>Features:</a:t>
            </a:r>
          </a:p>
        </p:txBody>
      </p:sp>
      <p:sp>
        <p:nvSpPr>
          <p:cNvPr id="3" name="Content Placeholder 2"/>
          <p:cNvSpPr>
            <a:spLocks noGrp="1"/>
          </p:cNvSpPr>
          <p:nvPr>
            <p:ph idx="1"/>
          </p:nvPr>
        </p:nvSpPr>
        <p:spPr>
          <a:xfrm>
            <a:off x="2286000" y="1066800"/>
            <a:ext cx="8667754" cy="4952999"/>
          </a:xfrm>
        </p:spPr>
        <p:txBody>
          <a:bodyPr>
            <a:normAutofit fontScale="92500" lnSpcReduction="10000"/>
          </a:bodyPr>
          <a:lstStyle/>
          <a:p>
            <a:endParaRPr lang="en-US" dirty="0"/>
          </a:p>
          <a:p>
            <a:r>
              <a:rPr lang="en-US" sz="2600" dirty="0"/>
              <a:t> Voltage:3.3V.</a:t>
            </a:r>
          </a:p>
          <a:p>
            <a:r>
              <a:rPr lang="en-US" sz="2600" dirty="0"/>
              <a:t> Wi-Fi Direct (P2P), soft-AP.</a:t>
            </a:r>
          </a:p>
          <a:p>
            <a:r>
              <a:rPr lang="en-US" sz="2600" dirty="0"/>
              <a:t> Operating current Average: 80mA</a:t>
            </a:r>
          </a:p>
          <a:p>
            <a:r>
              <a:rPr lang="en-US" sz="2600" dirty="0"/>
              <a:t> Flash memory attachable: 16MB max (512K normal).</a:t>
            </a:r>
          </a:p>
          <a:p>
            <a:r>
              <a:rPr lang="en-US" sz="2600" dirty="0"/>
              <a:t> Integrated TCP/IP protocol stack.</a:t>
            </a:r>
          </a:p>
          <a:p>
            <a:r>
              <a:rPr lang="en-US" sz="2600" dirty="0"/>
              <a:t>Processor speed: 80~160MHz.</a:t>
            </a:r>
          </a:p>
          <a:p>
            <a:r>
              <a:rPr lang="en-US" sz="2600" dirty="0"/>
              <a:t> RAM: 32K + 80K.</a:t>
            </a:r>
          </a:p>
          <a:p>
            <a:r>
              <a:rPr lang="en-US" sz="2600" dirty="0"/>
              <a:t> GPIOs: 17 (multiplexed with other functions).</a:t>
            </a:r>
          </a:p>
        </p:txBody>
      </p:sp>
    </p:spTree>
    <p:extLst>
      <p:ext uri="{BB962C8B-B14F-4D97-AF65-F5344CB8AC3E}">
        <p14:creationId xmlns:p14="http://schemas.microsoft.com/office/powerpoint/2010/main" val="426451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ESP8266:</a:t>
            </a:r>
            <a:endParaRPr lang="en-US" b="1" dirty="0">
              <a:solidFill>
                <a:srgbClr val="FF0000"/>
              </a:solidFill>
            </a:endParaRPr>
          </a:p>
        </p:txBody>
      </p:sp>
      <p:sp>
        <p:nvSpPr>
          <p:cNvPr id="3" name="Content Placeholder 2"/>
          <p:cNvSpPr>
            <a:spLocks noGrp="1"/>
          </p:cNvSpPr>
          <p:nvPr>
            <p:ph sz="half" idx="1"/>
          </p:nvPr>
        </p:nvSpPr>
        <p:spPr>
          <a:xfrm>
            <a:off x="1066800" y="1905000"/>
            <a:ext cx="5334000" cy="4038600"/>
          </a:xfrm>
        </p:spPr>
        <p:txBody>
          <a:bodyPr>
            <a:normAutofit lnSpcReduction="10000"/>
          </a:bodyPr>
          <a:lstStyle/>
          <a:p>
            <a:r>
              <a:rPr lang="en-US" dirty="0" smtClean="0"/>
              <a:t>The</a:t>
            </a:r>
            <a:r>
              <a:rPr lang="en-US" dirty="0"/>
              <a:t> </a:t>
            </a:r>
            <a:r>
              <a:rPr lang="en-US" b="1" dirty="0"/>
              <a:t>ESP8266 </a:t>
            </a:r>
            <a:r>
              <a:rPr lang="en-US" dirty="0"/>
              <a:t>is a very user friendly and low cost device to provide internet </a:t>
            </a:r>
            <a:r>
              <a:rPr lang="en-US" dirty="0" smtClean="0"/>
              <a:t>connectivity.</a:t>
            </a:r>
          </a:p>
          <a:p>
            <a:r>
              <a:rPr lang="en-US" dirty="0"/>
              <a:t>The module can work both as a Access point (can create hotspot) and as a station (can connect to Wi-Fi</a:t>
            </a:r>
            <a:r>
              <a:rPr lang="en-US" dirty="0" smtClean="0"/>
              <a:t>).</a:t>
            </a:r>
          </a:p>
          <a:p>
            <a:r>
              <a:rPr lang="en-US" dirty="0"/>
              <a:t>The chip first came to the attention of Western </a:t>
            </a:r>
            <a:r>
              <a:rPr lang="en-US" dirty="0">
                <a:hlinkClick r:id="rId2" tooltip="Maker culture"/>
              </a:rPr>
              <a:t>makers</a:t>
            </a:r>
            <a:r>
              <a:rPr lang="en-US" dirty="0"/>
              <a:t> in August 2014 with the </a:t>
            </a:r>
            <a:r>
              <a:rPr lang="en-US" b="1" dirty="0"/>
              <a:t>ESP-01</a:t>
            </a:r>
            <a:r>
              <a:rPr lang="en-US" dirty="0"/>
              <a:t> </a:t>
            </a:r>
            <a:r>
              <a:rPr lang="en-US" dirty="0" smtClean="0"/>
              <a:t>module</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3455" y="2209800"/>
            <a:ext cx="4805964" cy="3200400"/>
          </a:xfrm>
        </p:spPr>
      </p:pic>
    </p:spTree>
    <p:extLst>
      <p:ext uri="{BB962C8B-B14F-4D97-AF65-F5344CB8AC3E}">
        <p14:creationId xmlns:p14="http://schemas.microsoft.com/office/powerpoint/2010/main" val="350099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How to use the ESP8266 </a:t>
            </a:r>
            <a:r>
              <a:rPr lang="en-US" b="1" dirty="0" smtClean="0">
                <a:solidFill>
                  <a:srgbClr val="FF0000"/>
                </a:solidFill>
              </a:rPr>
              <a:t>Module:</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141412" y="1752600"/>
            <a:ext cx="9905999" cy="4038601"/>
          </a:xfrm>
        </p:spPr>
        <p:txBody>
          <a:bodyPr>
            <a:normAutofit/>
          </a:bodyPr>
          <a:lstStyle/>
          <a:p>
            <a:r>
              <a:rPr lang="en-US" dirty="0" smtClean="0"/>
              <a:t>There are many methods but most commonly </a:t>
            </a:r>
            <a:r>
              <a:rPr lang="en-US" dirty="0" err="1" smtClean="0"/>
              <a:t>arduino</a:t>
            </a:r>
            <a:r>
              <a:rPr lang="en-US" dirty="0" smtClean="0"/>
              <a:t> IDE.</a:t>
            </a:r>
          </a:p>
          <a:p>
            <a:r>
              <a:rPr lang="en-US" dirty="0"/>
              <a:t>The </a:t>
            </a:r>
            <a:r>
              <a:rPr lang="en-US" b="1" dirty="0"/>
              <a:t>ESP8266 module</a:t>
            </a:r>
            <a:r>
              <a:rPr lang="en-US" dirty="0"/>
              <a:t> works with 3.3V only, anything more than 3.7V would kill the </a:t>
            </a:r>
            <a:r>
              <a:rPr lang="en-US" dirty="0" smtClean="0"/>
              <a:t>module.</a:t>
            </a:r>
          </a:p>
          <a:p>
            <a:r>
              <a:rPr lang="en-US" dirty="0" smtClean="0"/>
              <a:t>The </a:t>
            </a:r>
            <a:r>
              <a:rPr lang="en-US" dirty="0"/>
              <a:t>best way to program an </a:t>
            </a:r>
            <a:r>
              <a:rPr lang="en-US" b="1" dirty="0"/>
              <a:t>ESP-01</a:t>
            </a:r>
            <a:r>
              <a:rPr lang="en-US" dirty="0"/>
              <a:t> is by using the FTDI </a:t>
            </a:r>
            <a:r>
              <a:rPr lang="en-US" dirty="0" smtClean="0"/>
              <a:t>board.</a:t>
            </a:r>
          </a:p>
          <a:p>
            <a:r>
              <a:rPr lang="en-US" dirty="0"/>
              <a:t>One commonly problem </a:t>
            </a:r>
            <a:r>
              <a:rPr lang="en-US" dirty="0" smtClean="0"/>
              <a:t> </a:t>
            </a:r>
            <a:r>
              <a:rPr lang="en-US" dirty="0"/>
              <a:t>with ESP-01 is the powering up problem</a:t>
            </a:r>
            <a:r>
              <a:rPr lang="en-US" dirty="0" smtClean="0"/>
              <a:t>.</a:t>
            </a:r>
            <a:r>
              <a:rPr lang="en-US" dirty="0"/>
              <a:t> So it is important to make </a:t>
            </a:r>
            <a:r>
              <a:rPr lang="en-US" dirty="0" smtClean="0"/>
              <a:t>a </a:t>
            </a:r>
            <a:r>
              <a:rPr lang="en-US" dirty="0"/>
              <a:t>voltage regulator for 3.31v that could supply a minimum of </a:t>
            </a:r>
            <a:r>
              <a:rPr lang="en-US" dirty="0" smtClean="0"/>
              <a:t>500mA.</a:t>
            </a:r>
            <a:endParaRPr lang="en-US" dirty="0"/>
          </a:p>
        </p:txBody>
      </p:sp>
    </p:spTree>
    <p:extLst>
      <p:ext uri="{BB962C8B-B14F-4D97-AF65-F5344CB8AC3E}">
        <p14:creationId xmlns:p14="http://schemas.microsoft.com/office/powerpoint/2010/main" val="352369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9905998" cy="1478570"/>
          </a:xfrm>
        </p:spPr>
        <p:txBody>
          <a:bodyPr/>
          <a:lstStyle/>
          <a:p>
            <a:r>
              <a:rPr lang="en-US" b="1" dirty="0" smtClean="0">
                <a:solidFill>
                  <a:srgbClr val="FF0000"/>
                </a:solidFill>
              </a:rPr>
              <a:t>Applications:</a:t>
            </a:r>
            <a:endParaRPr lang="en-US" b="1" dirty="0">
              <a:solidFill>
                <a:srgbClr val="FF0000"/>
              </a:solidFill>
            </a:endParaRPr>
          </a:p>
        </p:txBody>
      </p:sp>
      <p:sp>
        <p:nvSpPr>
          <p:cNvPr id="3" name="Content Placeholder 2"/>
          <p:cNvSpPr>
            <a:spLocks noGrp="1"/>
          </p:cNvSpPr>
          <p:nvPr>
            <p:ph idx="1"/>
          </p:nvPr>
        </p:nvSpPr>
        <p:spPr>
          <a:xfrm>
            <a:off x="2286000" y="1447800"/>
            <a:ext cx="8077200" cy="4191000"/>
          </a:xfrm>
        </p:spPr>
        <p:txBody>
          <a:bodyPr>
            <a:normAutofit fontScale="40000" lnSpcReduction="20000"/>
          </a:bodyPr>
          <a:lstStyle/>
          <a:p>
            <a:pPr marL="0" indent="0">
              <a:buNone/>
            </a:pPr>
            <a:endParaRPr lang="en-US" sz="3400" dirty="0"/>
          </a:p>
          <a:p>
            <a:r>
              <a:rPr lang="en-US" sz="6000" dirty="0"/>
              <a:t>IOT Projects</a:t>
            </a:r>
          </a:p>
          <a:p>
            <a:r>
              <a:rPr lang="en-US" sz="6000" dirty="0"/>
              <a:t>Access Point Portals</a:t>
            </a:r>
          </a:p>
          <a:p>
            <a:r>
              <a:rPr lang="en-US" sz="6000" dirty="0"/>
              <a:t>Wireless Data logging</a:t>
            </a:r>
          </a:p>
          <a:p>
            <a:r>
              <a:rPr lang="en-US" sz="6000" dirty="0"/>
              <a:t>Smart Home Automation</a:t>
            </a:r>
          </a:p>
          <a:p>
            <a:r>
              <a:rPr lang="en-US" sz="6000" dirty="0"/>
              <a:t>Learn basics of networking</a:t>
            </a:r>
          </a:p>
          <a:p>
            <a:r>
              <a:rPr lang="en-US" sz="6000" dirty="0"/>
              <a:t>Portable Electronics</a:t>
            </a:r>
          </a:p>
          <a:p>
            <a:r>
              <a:rPr lang="en-US" sz="6000" dirty="0"/>
              <a:t>Smart bulbs and Sockets</a:t>
            </a:r>
          </a:p>
          <a:p>
            <a:pPr marL="0" indent="0">
              <a:buNone/>
            </a:pPr>
            <a:endParaRPr lang="en-US" sz="8000" dirty="0"/>
          </a:p>
          <a:p>
            <a:endParaRPr lang="en-US" dirty="0"/>
          </a:p>
        </p:txBody>
      </p:sp>
    </p:spTree>
    <p:extLst>
      <p:ext uri="{BB962C8B-B14F-4D97-AF65-F5344CB8AC3E}">
        <p14:creationId xmlns:p14="http://schemas.microsoft.com/office/powerpoint/2010/main" val="371544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905998" cy="1478570"/>
          </a:xfrm>
        </p:spPr>
        <p:txBody>
          <a:bodyPr/>
          <a:lstStyle/>
          <a:p>
            <a:r>
              <a:rPr lang="en-US" b="1" dirty="0" smtClean="0">
                <a:solidFill>
                  <a:srgbClr val="FF0000"/>
                </a:solidFill>
              </a:rPr>
              <a:t>FEATURES</a:t>
            </a:r>
            <a:r>
              <a:rPr lang="en-US" b="1" dirty="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1143000" y="1524000"/>
            <a:ext cx="9904411" cy="4572000"/>
          </a:xfrm>
        </p:spPr>
        <p:txBody>
          <a:bodyPr>
            <a:normAutofit lnSpcReduction="10000"/>
          </a:bodyPr>
          <a:lstStyle/>
          <a:p>
            <a:r>
              <a:rPr lang="en-US" dirty="0"/>
              <a:t>Processor: L106 32-bit </a:t>
            </a:r>
            <a:r>
              <a:rPr lang="en-US" dirty="0">
                <a:hlinkClick r:id="rId2" tooltip="Reduced instruction set computing"/>
              </a:rPr>
              <a:t>RISC</a:t>
            </a:r>
            <a:r>
              <a:rPr lang="en-US" dirty="0"/>
              <a:t> microprocessor core based on the </a:t>
            </a:r>
            <a:r>
              <a:rPr lang="en-US" dirty="0" err="1">
                <a:hlinkClick r:id="rId3" tooltip="Tensilica"/>
              </a:rPr>
              <a:t>Tensilica</a:t>
            </a:r>
            <a:r>
              <a:rPr lang="en-US" dirty="0"/>
              <a:t> </a:t>
            </a:r>
            <a:r>
              <a:rPr lang="en-US" dirty="0" err="1"/>
              <a:t>Xtensa</a:t>
            </a:r>
            <a:r>
              <a:rPr lang="en-US" dirty="0"/>
              <a:t> Diamond Standard 106Micro running at 80 MHz</a:t>
            </a:r>
            <a:r>
              <a:rPr lang="en-US" baseline="30000" dirty="0">
                <a:hlinkClick r:id="rId4"/>
              </a:rPr>
              <a:t>[5]</a:t>
            </a:r>
            <a:endParaRPr lang="en-US" dirty="0"/>
          </a:p>
          <a:p>
            <a:r>
              <a:rPr lang="en-US" dirty="0"/>
              <a:t>Memory:</a:t>
            </a:r>
          </a:p>
          <a:p>
            <a:pPr lvl="1"/>
            <a:r>
              <a:rPr lang="en-US" dirty="0"/>
              <a:t>32 </a:t>
            </a:r>
            <a:r>
              <a:rPr lang="en-US" dirty="0" err="1"/>
              <a:t>KiB</a:t>
            </a:r>
            <a:r>
              <a:rPr lang="en-US" dirty="0"/>
              <a:t> instruction RAM</a:t>
            </a:r>
          </a:p>
          <a:p>
            <a:pPr lvl="1"/>
            <a:r>
              <a:rPr lang="en-US" dirty="0"/>
              <a:t>32 </a:t>
            </a:r>
            <a:r>
              <a:rPr lang="en-US" dirty="0" err="1"/>
              <a:t>KiB</a:t>
            </a:r>
            <a:r>
              <a:rPr lang="en-US" dirty="0"/>
              <a:t> instruction cache RAM</a:t>
            </a:r>
          </a:p>
          <a:p>
            <a:pPr lvl="1"/>
            <a:r>
              <a:rPr lang="en-US" dirty="0"/>
              <a:t>80 </a:t>
            </a:r>
            <a:r>
              <a:rPr lang="en-US" dirty="0" err="1"/>
              <a:t>KiB</a:t>
            </a:r>
            <a:r>
              <a:rPr lang="en-US" dirty="0"/>
              <a:t> user-data RAM</a:t>
            </a:r>
          </a:p>
          <a:p>
            <a:pPr lvl="1"/>
            <a:r>
              <a:rPr lang="en-US" dirty="0"/>
              <a:t>16 </a:t>
            </a:r>
            <a:r>
              <a:rPr lang="en-US" dirty="0" err="1"/>
              <a:t>KiB</a:t>
            </a:r>
            <a:r>
              <a:rPr lang="en-US" dirty="0"/>
              <a:t> ETS system-data RAM</a:t>
            </a:r>
          </a:p>
          <a:p>
            <a:r>
              <a:rPr lang="en-US" dirty="0"/>
              <a:t>External QSPI flash: up to 16 </a:t>
            </a:r>
            <a:r>
              <a:rPr lang="en-US" dirty="0" err="1"/>
              <a:t>MiB</a:t>
            </a:r>
            <a:r>
              <a:rPr lang="en-US" dirty="0"/>
              <a:t> is supported (512 </a:t>
            </a:r>
            <a:r>
              <a:rPr lang="en-US" dirty="0" err="1"/>
              <a:t>KiB</a:t>
            </a:r>
            <a:r>
              <a:rPr lang="en-US" dirty="0"/>
              <a:t> to 4 </a:t>
            </a:r>
            <a:r>
              <a:rPr lang="en-US" dirty="0" err="1"/>
              <a:t>MiB</a:t>
            </a:r>
            <a:r>
              <a:rPr lang="en-US" dirty="0"/>
              <a:t> typically included)</a:t>
            </a:r>
          </a:p>
          <a:p>
            <a:r>
              <a:rPr lang="en-US" dirty="0">
                <a:hlinkClick r:id="rId5" tooltip="IEEE 802.11"/>
              </a:rPr>
              <a:t>IEEE 802.11</a:t>
            </a:r>
            <a:r>
              <a:rPr lang="en-US" dirty="0"/>
              <a:t> b/g/n </a:t>
            </a:r>
            <a:r>
              <a:rPr lang="en-US" dirty="0" err="1" smtClean="0">
                <a:hlinkClick r:id="rId6" tooltip="Wi-Fi"/>
              </a:rPr>
              <a:t>Wi-F</a:t>
            </a:r>
            <a:r>
              <a:rPr lang="en-US" dirty="0" err="1" smtClean="0"/>
              <a:t>I</a:t>
            </a:r>
            <a:endParaRPr lang="en-US" dirty="0"/>
          </a:p>
          <a:p>
            <a:endParaRPr lang="en-US" dirty="0"/>
          </a:p>
        </p:txBody>
      </p:sp>
    </p:spTree>
    <p:extLst>
      <p:ext uri="{BB962C8B-B14F-4D97-AF65-F5344CB8AC3E}">
        <p14:creationId xmlns:p14="http://schemas.microsoft.com/office/powerpoint/2010/main" val="105492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9905998" cy="1478570"/>
          </a:xfrm>
        </p:spPr>
        <p:txBody>
          <a:bodyPr/>
          <a:lstStyle/>
          <a:p>
            <a:r>
              <a:rPr lang="en-US" b="1" dirty="0" smtClean="0">
                <a:solidFill>
                  <a:srgbClr val="FF0000"/>
                </a:solidFill>
              </a:rPr>
              <a:t>ARDUINO:</a:t>
            </a:r>
            <a:endParaRPr lang="en-US" b="1" dirty="0">
              <a:solidFill>
                <a:srgbClr val="FF0000"/>
              </a:solidFill>
            </a:endParaRPr>
          </a:p>
        </p:txBody>
      </p:sp>
      <p:pic>
        <p:nvPicPr>
          <p:cNvPr id="4" name="image374.png"/>
          <p:cNvPicPr>
            <a:picLocks noGrp="1"/>
          </p:cNvPicPr>
          <p:nvPr>
            <p:ph sz="half" idx="1"/>
          </p:nvPr>
        </p:nvPicPr>
        <p:blipFill>
          <a:blip r:embed="rId2" cstate="print"/>
          <a:stretch>
            <a:fillRect/>
          </a:stretch>
        </p:blipFill>
        <p:spPr>
          <a:xfrm>
            <a:off x="7162800" y="1295400"/>
            <a:ext cx="4878387" cy="4114800"/>
          </a:xfrm>
          <a:prstGeom prst="rect">
            <a:avLst/>
          </a:prstGeom>
        </p:spPr>
      </p:pic>
      <p:sp>
        <p:nvSpPr>
          <p:cNvPr id="3" name="Content Placeholder 2"/>
          <p:cNvSpPr>
            <a:spLocks noGrp="1"/>
          </p:cNvSpPr>
          <p:nvPr>
            <p:ph sz="half" idx="2"/>
          </p:nvPr>
        </p:nvSpPr>
        <p:spPr>
          <a:xfrm>
            <a:off x="228600" y="1828800"/>
            <a:ext cx="7239000" cy="3733800"/>
          </a:xfrm>
        </p:spPr>
        <p:txBody>
          <a:bodyPr>
            <a:normAutofit lnSpcReduction="10000"/>
          </a:bodyPr>
          <a:lstStyle/>
          <a:p>
            <a:r>
              <a:rPr lang="en-US" dirty="0"/>
              <a:t>The </a:t>
            </a:r>
            <a:r>
              <a:rPr lang="en-US" b="1" dirty="0" err="1">
                <a:hlinkClick r:id="rId3" tooltip="Arduino"/>
              </a:rPr>
              <a:t>Arduino</a:t>
            </a:r>
            <a:r>
              <a:rPr lang="en-US" b="1" dirty="0"/>
              <a:t> Integrated Development Environment (</a:t>
            </a:r>
            <a:r>
              <a:rPr lang="en-US" b="1" dirty="0">
                <a:hlinkClick r:id="rId4" tooltip="Integrated development environment"/>
              </a:rPr>
              <a:t>IDE</a:t>
            </a:r>
            <a:r>
              <a:rPr lang="en-US" b="1" dirty="0"/>
              <a:t>)</a:t>
            </a:r>
            <a:r>
              <a:rPr lang="en-US" dirty="0"/>
              <a:t> is a </a:t>
            </a:r>
            <a:r>
              <a:rPr lang="en-US" dirty="0">
                <a:hlinkClick r:id="rId5" tooltip="Cross-platform"/>
              </a:rPr>
              <a:t>cross-platform</a:t>
            </a:r>
            <a:r>
              <a:rPr lang="en-US" dirty="0"/>
              <a:t> application (for </a:t>
            </a:r>
            <a:r>
              <a:rPr lang="en-US" dirty="0">
                <a:hlinkClick r:id="rId6" tooltip="Windows"/>
              </a:rPr>
              <a:t>Windows</a:t>
            </a:r>
            <a:r>
              <a:rPr lang="en-US" dirty="0"/>
              <a:t>, </a:t>
            </a:r>
            <a:r>
              <a:rPr lang="en-US" dirty="0" err="1">
                <a:hlinkClick r:id="rId7" tooltip="MacOS"/>
              </a:rPr>
              <a:t>macOS</a:t>
            </a:r>
            <a:r>
              <a:rPr lang="en-US" dirty="0"/>
              <a:t>, </a:t>
            </a:r>
            <a:r>
              <a:rPr lang="en-US" dirty="0">
                <a:hlinkClick r:id="rId8" tooltip="Linux"/>
              </a:rPr>
              <a:t>Linux</a:t>
            </a:r>
            <a:r>
              <a:rPr lang="en-US" dirty="0"/>
              <a:t>) that is written in functions from </a:t>
            </a:r>
            <a:r>
              <a:rPr lang="en-US" dirty="0">
                <a:hlinkClick r:id="rId9" tooltip="C (programming language)"/>
              </a:rPr>
              <a:t>C</a:t>
            </a:r>
            <a:r>
              <a:rPr lang="en-US" dirty="0"/>
              <a:t> and </a:t>
            </a:r>
            <a:r>
              <a:rPr lang="en-US" dirty="0">
                <a:hlinkClick r:id="rId10" tooltip="C++ (programming language)"/>
              </a:rPr>
              <a:t>C++</a:t>
            </a:r>
            <a:r>
              <a:rPr lang="en-US" baseline="30000" dirty="0">
                <a:hlinkClick r:id="rId11"/>
              </a:rPr>
              <a:t>[2]</a:t>
            </a:r>
            <a:r>
              <a:rPr lang="en-US" baseline="30000" dirty="0"/>
              <a:t>  </a:t>
            </a:r>
          </a:p>
          <a:p>
            <a:r>
              <a:rPr lang="en-US" dirty="0"/>
              <a:t>Programs written using </a:t>
            </a:r>
            <a:r>
              <a:rPr lang="en-US" dirty="0" err="1"/>
              <a:t>Arduino</a:t>
            </a:r>
            <a:r>
              <a:rPr lang="en-US" dirty="0"/>
              <a:t> Software (IDE) are called sketches.</a:t>
            </a:r>
          </a:p>
          <a:p>
            <a:r>
              <a:rPr lang="en-US" dirty="0"/>
              <a:t> It is used to write and upload programs to </a:t>
            </a:r>
            <a:r>
              <a:rPr lang="en-US" dirty="0" err="1"/>
              <a:t>Arduino</a:t>
            </a:r>
            <a:r>
              <a:rPr lang="en-US" dirty="0"/>
              <a:t> compatible boards.</a:t>
            </a:r>
          </a:p>
          <a:p>
            <a:endParaRPr lang="en-US" dirty="0"/>
          </a:p>
        </p:txBody>
      </p:sp>
    </p:spTree>
    <p:extLst>
      <p:ext uri="{BB962C8B-B14F-4D97-AF65-F5344CB8AC3E}">
        <p14:creationId xmlns:p14="http://schemas.microsoft.com/office/powerpoint/2010/main" val="357550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F09CC-5484-1445-BDA1-AEBF3A718666}"/>
              </a:ext>
            </a:extLst>
          </p:cNvPr>
          <p:cNvSpPr>
            <a:spLocks noGrp="1"/>
          </p:cNvSpPr>
          <p:nvPr>
            <p:ph type="title"/>
          </p:nvPr>
        </p:nvSpPr>
        <p:spPr>
          <a:xfrm>
            <a:off x="1154860" y="-13493"/>
            <a:ext cx="9905998" cy="1478570"/>
          </a:xfrm>
        </p:spPr>
        <p:txBody>
          <a:bodyPr/>
          <a:lstStyle/>
          <a:p>
            <a:r>
              <a:rPr lang="en-US" b="1" dirty="0" smtClean="0">
                <a:solidFill>
                  <a:srgbClr val="FF0000"/>
                </a:solidFill>
              </a:rPr>
              <a:t>BLINK TEST:</a:t>
            </a:r>
            <a:endParaRPr lang="en-US" b="1" dirty="0">
              <a:solidFill>
                <a:srgbClr val="FF0000"/>
              </a:solidFill>
            </a:endParaRPr>
          </a:p>
        </p:txBody>
      </p:sp>
      <p:pic>
        <p:nvPicPr>
          <p:cNvPr id="4" name="image13.jpeg"/>
          <p:cNvPicPr>
            <a:picLocks noGrp="1"/>
          </p:cNvPicPr>
          <p:nvPr>
            <p:ph idx="1"/>
          </p:nvPr>
        </p:nvPicPr>
        <p:blipFill>
          <a:blip r:embed="rId2" cstate="print"/>
          <a:stretch>
            <a:fillRect/>
          </a:stretch>
        </p:blipFill>
        <p:spPr>
          <a:xfrm>
            <a:off x="6400800" y="1295400"/>
            <a:ext cx="5257800" cy="5029200"/>
          </a:xfrm>
          <a:prstGeom prst="rect">
            <a:avLst/>
          </a:prstGeom>
        </p:spPr>
      </p:pic>
      <p:sp>
        <p:nvSpPr>
          <p:cNvPr id="3" name="Content Placeholder 2"/>
          <p:cNvSpPr>
            <a:spLocks noGrp="1"/>
          </p:cNvSpPr>
          <p:nvPr>
            <p:ph sz="half" idx="4294967295"/>
          </p:nvPr>
        </p:nvSpPr>
        <p:spPr>
          <a:xfrm>
            <a:off x="1447800" y="1143000"/>
            <a:ext cx="5103813" cy="4303713"/>
          </a:xfrm>
        </p:spPr>
        <p:txBody>
          <a:bodyPr/>
          <a:lstStyle/>
          <a:p>
            <a:r>
              <a:rPr lang="en-US" dirty="0"/>
              <a:t>The image to the left shows an example of a simple sketch that blinks an LED. It turns it on, waits a second, turns it off, waits a second and loops until the </a:t>
            </a:r>
            <a:r>
              <a:rPr lang="en-US" dirty="0" err="1"/>
              <a:t>Arduino</a:t>
            </a:r>
            <a:r>
              <a:rPr lang="en-US" dirty="0"/>
              <a:t> is turned off.</a:t>
            </a:r>
            <a:endParaRPr lang="en-US" dirty="0"/>
          </a:p>
        </p:txBody>
      </p:sp>
    </p:spTree>
    <p:extLst>
      <p:ext uri="{BB962C8B-B14F-4D97-AF65-F5344CB8AC3E}">
        <p14:creationId xmlns:p14="http://schemas.microsoft.com/office/powerpoint/2010/main" val="379247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Blynk</a:t>
            </a:r>
            <a:r>
              <a:rPr lang="en-US" b="1" dirty="0">
                <a:solidFill>
                  <a:srgbClr val="FF0000"/>
                </a:solidFill>
              </a:rPr>
              <a:t> for </a:t>
            </a:r>
            <a:r>
              <a:rPr lang="en-US" b="1" dirty="0" err="1" smtClean="0">
                <a:solidFill>
                  <a:srgbClr val="FF0000"/>
                </a:solidFill>
              </a:rPr>
              <a:t>NodeMCU</a:t>
            </a:r>
            <a:r>
              <a:rPr lang="en-US" b="1" dirty="0" smtClean="0">
                <a:solidFill>
                  <a:srgbClr val="FF0000"/>
                </a:solidFill>
              </a:rPr>
              <a:t>:</a:t>
            </a:r>
            <a:r>
              <a:rPr lang="en-US" dirty="0"/>
              <a:t/>
            </a:r>
            <a:br>
              <a:rPr lang="en-US" dirty="0"/>
            </a:br>
            <a:endParaRPr lang="en-US" dirty="0"/>
          </a:p>
        </p:txBody>
      </p:sp>
      <p:sp>
        <p:nvSpPr>
          <p:cNvPr id="3" name="Content Placeholder 2"/>
          <p:cNvSpPr>
            <a:spLocks noGrp="1"/>
          </p:cNvSpPr>
          <p:nvPr>
            <p:ph sz="half" idx="1"/>
          </p:nvPr>
        </p:nvSpPr>
        <p:spPr>
          <a:xfrm>
            <a:off x="1143000" y="1905000"/>
            <a:ext cx="6326190" cy="4114800"/>
          </a:xfrm>
        </p:spPr>
        <p:txBody>
          <a:bodyPr>
            <a:normAutofit/>
          </a:bodyPr>
          <a:lstStyle/>
          <a:p>
            <a:r>
              <a:rPr lang="en-US" dirty="0" err="1"/>
              <a:t>Blynk</a:t>
            </a:r>
            <a:r>
              <a:rPr lang="en-US" dirty="0"/>
              <a:t> is a Platform with IOS and Android apps to control </a:t>
            </a:r>
            <a:r>
              <a:rPr lang="en-US" dirty="0" err="1"/>
              <a:t>Arduino</a:t>
            </a:r>
            <a:r>
              <a:rPr lang="en-US" dirty="0"/>
              <a:t>, Raspberry Pi and the likes over the </a:t>
            </a:r>
            <a:r>
              <a:rPr lang="en-US" dirty="0" smtClean="0"/>
              <a:t>Internet.</a:t>
            </a:r>
          </a:p>
          <a:p>
            <a:r>
              <a:rPr lang="en-US" dirty="0"/>
              <a:t>It’s a digital dashboard where you can build a graphic interface for your project by simply dragging and dropping widgets.</a:t>
            </a:r>
          </a:p>
          <a:p>
            <a:pPr marL="0" indent="0">
              <a:buNone/>
            </a:pPr>
            <a:r>
              <a:rPr lang="en-US" dirty="0"/>
              <a:t/>
            </a:r>
            <a:br>
              <a:rPr lang="en-US" dirty="0"/>
            </a:b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13700" y="762000"/>
            <a:ext cx="3282900" cy="5029200"/>
          </a:xfrm>
        </p:spPr>
      </p:pic>
    </p:spTree>
    <p:extLst>
      <p:ext uri="{BB962C8B-B14F-4D97-AF65-F5344CB8AC3E}">
        <p14:creationId xmlns:p14="http://schemas.microsoft.com/office/powerpoint/2010/main" val="352948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62614-F295-8F47-96E4-D8B1F49AB0C7}"/>
              </a:ext>
            </a:extLst>
          </p:cNvPr>
          <p:cNvSpPr>
            <a:spLocks noGrp="1"/>
          </p:cNvSpPr>
          <p:nvPr>
            <p:ph type="title"/>
          </p:nvPr>
        </p:nvSpPr>
        <p:spPr>
          <a:xfrm>
            <a:off x="990600" y="228600"/>
            <a:ext cx="9905998" cy="1478570"/>
          </a:xfrm>
        </p:spPr>
        <p:txBody>
          <a:bodyPr/>
          <a:lstStyle/>
          <a:p>
            <a:r>
              <a:rPr lang="en-US" altLang="zh-CN" b="1" dirty="0">
                <a:solidFill>
                  <a:srgbClr val="FF0000"/>
                </a:solidFill>
              </a:rPr>
              <a:t>Contents:</a:t>
            </a:r>
            <a:endParaRPr lang="en-US" b="1" dirty="0">
              <a:solidFill>
                <a:srgbClr val="FF0000"/>
              </a:solidFill>
            </a:endParaRPr>
          </a:p>
        </p:txBody>
      </p:sp>
      <p:sp>
        <p:nvSpPr>
          <p:cNvPr id="3" name="Content Placeholder 2">
            <a:extLst>
              <a:ext uri="{FF2B5EF4-FFF2-40B4-BE49-F238E27FC236}">
                <a16:creationId xmlns:a16="http://schemas.microsoft.com/office/drawing/2014/main" xmlns="" id="{C13DFA09-69F0-424E-A25D-35F555FDA704}"/>
              </a:ext>
            </a:extLst>
          </p:cNvPr>
          <p:cNvSpPr>
            <a:spLocks noGrp="1"/>
          </p:cNvSpPr>
          <p:nvPr>
            <p:ph idx="1"/>
          </p:nvPr>
        </p:nvSpPr>
        <p:spPr>
          <a:xfrm>
            <a:off x="1752600" y="1295400"/>
            <a:ext cx="10134599" cy="5181600"/>
          </a:xfrm>
        </p:spPr>
        <p:txBody>
          <a:bodyPr>
            <a:normAutofit fontScale="92500" lnSpcReduction="20000"/>
          </a:bodyPr>
          <a:lstStyle/>
          <a:p>
            <a:pPr lvl="1" algn="just">
              <a:buFont typeface="Wingdings" pitchFamily="2" charset="2"/>
              <a:buChar char="Ø"/>
            </a:pPr>
            <a:r>
              <a:rPr lang="en-US" sz="2400" dirty="0" smtClean="0"/>
              <a:t>ABSTRACT</a:t>
            </a:r>
          </a:p>
          <a:p>
            <a:pPr lvl="1" algn="just">
              <a:buFont typeface="Wingdings" pitchFamily="2" charset="2"/>
              <a:buChar char="Ø"/>
            </a:pPr>
            <a:r>
              <a:rPr lang="en-US" sz="2400" dirty="0" smtClean="0"/>
              <a:t>INTRODUCTION</a:t>
            </a:r>
          </a:p>
          <a:p>
            <a:pPr lvl="1" algn="just">
              <a:buFont typeface="Wingdings" pitchFamily="2" charset="2"/>
              <a:buChar char="Ø"/>
            </a:pPr>
            <a:r>
              <a:rPr lang="en-US" sz="2400" dirty="0" smtClean="0"/>
              <a:t>EXISTING AND PROPOSED SYSTEM</a:t>
            </a:r>
          </a:p>
          <a:p>
            <a:pPr lvl="1" algn="just">
              <a:buFont typeface="Wingdings" pitchFamily="2" charset="2"/>
              <a:buChar char="Ø"/>
            </a:pPr>
            <a:r>
              <a:rPr lang="en-US" sz="2400" dirty="0" smtClean="0"/>
              <a:t>BLOCK DAIGRAM AND DISCRIPTION</a:t>
            </a:r>
          </a:p>
          <a:p>
            <a:pPr lvl="1" algn="just">
              <a:buFont typeface="Wingdings" pitchFamily="2" charset="2"/>
              <a:buChar char="Ø"/>
            </a:pPr>
            <a:r>
              <a:rPr lang="en-US" sz="2400" dirty="0" smtClean="0"/>
              <a:t>COMPONENTS</a:t>
            </a:r>
          </a:p>
          <a:p>
            <a:pPr lvl="1" algn="just">
              <a:buFont typeface="Wingdings" pitchFamily="2" charset="2"/>
              <a:buChar char="Ø"/>
            </a:pPr>
            <a:r>
              <a:rPr lang="en-US" sz="2400" dirty="0" smtClean="0"/>
              <a:t>NODE MCU</a:t>
            </a:r>
          </a:p>
          <a:p>
            <a:pPr lvl="1" algn="just">
              <a:buFont typeface="Wingdings" pitchFamily="2" charset="2"/>
              <a:buChar char="Ø"/>
            </a:pPr>
            <a:r>
              <a:rPr lang="en-US" sz="2400" dirty="0" smtClean="0"/>
              <a:t>FEATURES</a:t>
            </a:r>
          </a:p>
          <a:p>
            <a:pPr lvl="1" algn="just">
              <a:buFont typeface="Wingdings" pitchFamily="2" charset="2"/>
              <a:buChar char="Ø"/>
            </a:pPr>
            <a:r>
              <a:rPr lang="en-US" sz="2400" dirty="0" smtClean="0"/>
              <a:t>AURDINO</a:t>
            </a:r>
          </a:p>
          <a:p>
            <a:pPr lvl="1" algn="just">
              <a:buFont typeface="Wingdings" pitchFamily="2" charset="2"/>
              <a:buChar char="Ø"/>
            </a:pPr>
            <a:r>
              <a:rPr lang="en-US" sz="2400" dirty="0" smtClean="0"/>
              <a:t>PROGRAM</a:t>
            </a:r>
          </a:p>
          <a:p>
            <a:pPr lvl="1" algn="just">
              <a:buFont typeface="Wingdings" pitchFamily="2" charset="2"/>
              <a:buChar char="Ø"/>
            </a:pPr>
            <a:r>
              <a:rPr lang="en-US" sz="2400" dirty="0" smtClean="0"/>
              <a:t>SCREENSHOTS</a:t>
            </a:r>
          </a:p>
          <a:p>
            <a:pPr lvl="1" algn="just">
              <a:buFont typeface="Wingdings" pitchFamily="2" charset="2"/>
              <a:buChar char="Ø"/>
            </a:pPr>
            <a:r>
              <a:rPr lang="en-US" sz="2400" dirty="0" smtClean="0"/>
              <a:t>RESULT</a:t>
            </a:r>
          </a:p>
          <a:p>
            <a:pPr lvl="1" algn="just">
              <a:buFont typeface="Wingdings" pitchFamily="2" charset="2"/>
              <a:buChar char="Ø"/>
            </a:pPr>
            <a:r>
              <a:rPr lang="en-US" sz="2400" dirty="0" smtClean="0"/>
              <a:t>CONCLUSION</a:t>
            </a:r>
          </a:p>
          <a:p>
            <a:pPr lvl="1" algn="just">
              <a:buFont typeface="Wingdings" pitchFamily="2" charset="2"/>
              <a:buChar char="Ø"/>
            </a:pPr>
            <a:endParaRPr lang="en-US" dirty="0" smtClean="0">
              <a:solidFill>
                <a:schemeClr val="bg1">
                  <a:lumMod val="95000"/>
                  <a:lumOff val="5000"/>
                </a:schemeClr>
              </a:solidFill>
            </a:endParaRPr>
          </a:p>
          <a:p>
            <a:pPr lvl="1" algn="just">
              <a:buFont typeface="Wingdings" pitchFamily="2" charset="2"/>
              <a:buChar char="Ø"/>
            </a:pPr>
            <a:endParaRPr lang="en-US" dirty="0" smtClean="0">
              <a:solidFill>
                <a:schemeClr val="bg1">
                  <a:lumMod val="95000"/>
                  <a:lumOff val="5000"/>
                </a:schemeClr>
              </a:solidFill>
            </a:endParaRPr>
          </a:p>
          <a:p>
            <a:pPr lvl="1" algn="just">
              <a:buFont typeface="Wingdings" pitchFamily="2" charset="2"/>
              <a:buChar char="Ø"/>
            </a:pPr>
            <a:endParaRPr lang="en-US" dirty="0" smtClean="0">
              <a:solidFill>
                <a:schemeClr val="bg1">
                  <a:lumMod val="95000"/>
                  <a:lumOff val="5000"/>
                </a:schemeClr>
              </a:solidFill>
            </a:endParaRPr>
          </a:p>
          <a:p>
            <a:pPr lvl="1" algn="just">
              <a:buFont typeface="Wingdings" pitchFamily="2" charset="2"/>
              <a:buChar char="Ø"/>
            </a:pPr>
            <a:endParaRPr lang="en-US" dirty="0" smtClean="0">
              <a:solidFill>
                <a:schemeClr val="bg1">
                  <a:lumMod val="95000"/>
                  <a:lumOff val="5000"/>
                </a:schemeClr>
              </a:solidFill>
            </a:endParaRPr>
          </a:p>
          <a:p>
            <a:pPr lvl="1" algn="just">
              <a:buFont typeface="Wingdings" pitchFamily="2" charset="2"/>
              <a:buChar char="Ø"/>
            </a:pPr>
            <a:endParaRPr lang="en-US" dirty="0" smtClean="0"/>
          </a:p>
          <a:p>
            <a:pPr lvl="1" algn="just">
              <a:buFont typeface="Wingdings" pitchFamily="2" charset="2"/>
              <a:buChar char="Ø"/>
            </a:pPr>
            <a:endParaRPr lang="en-US" dirty="0">
              <a:solidFill>
                <a:schemeClr val="bg1">
                  <a:lumMod val="95000"/>
                  <a:lumOff val="5000"/>
                </a:schemeClr>
              </a:solidFill>
            </a:endParaRPr>
          </a:p>
          <a:p>
            <a:pPr algn="just">
              <a:buFont typeface="Wingdings" pitchFamily="2" charset="2"/>
              <a:buChar char="Ø"/>
            </a:pPr>
            <a:endParaRPr lang="en-US" dirty="0"/>
          </a:p>
        </p:txBody>
      </p:sp>
    </p:spTree>
    <p:extLst>
      <p:ext uri="{BB962C8B-B14F-4D97-AF65-F5344CB8AC3E}">
        <p14:creationId xmlns:p14="http://schemas.microsoft.com/office/powerpoint/2010/main" val="116094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304800"/>
            <a:ext cx="9905998" cy="1478570"/>
          </a:xfrm>
        </p:spPr>
        <p:txBody>
          <a:bodyPr/>
          <a:lstStyle/>
          <a:p>
            <a:r>
              <a:rPr lang="en-US" b="1" dirty="0" smtClean="0">
                <a:solidFill>
                  <a:srgbClr val="FF0000"/>
                </a:solidFill>
              </a:rPr>
              <a:t>Steps:</a:t>
            </a:r>
            <a:endParaRPr lang="en-US" b="1" dirty="0">
              <a:solidFill>
                <a:srgbClr val="FF0000"/>
              </a:solidFill>
            </a:endParaRPr>
          </a:p>
        </p:txBody>
      </p:sp>
      <p:sp>
        <p:nvSpPr>
          <p:cNvPr id="3" name="Content Placeholder 2"/>
          <p:cNvSpPr>
            <a:spLocks noGrp="1"/>
          </p:cNvSpPr>
          <p:nvPr>
            <p:ph sz="half" idx="1"/>
          </p:nvPr>
        </p:nvSpPr>
        <p:spPr>
          <a:xfrm>
            <a:off x="1981200" y="1676400"/>
            <a:ext cx="5257800" cy="4572000"/>
          </a:xfrm>
        </p:spPr>
        <p:txBody>
          <a:bodyPr>
            <a:normAutofit/>
          </a:bodyPr>
          <a:lstStyle/>
          <a:p>
            <a:r>
              <a:rPr lang="en-US" b="1" dirty="0" err="1"/>
              <a:t>Blynk</a:t>
            </a:r>
            <a:r>
              <a:rPr lang="en-US" b="1" dirty="0"/>
              <a:t> </a:t>
            </a:r>
            <a:r>
              <a:rPr lang="en-US" b="1" dirty="0" smtClean="0"/>
              <a:t>App</a:t>
            </a:r>
          </a:p>
          <a:p>
            <a:r>
              <a:rPr lang="en-US" b="1" dirty="0"/>
              <a:t>Create a </a:t>
            </a:r>
            <a:r>
              <a:rPr lang="en-US" b="1" dirty="0" err="1"/>
              <a:t>Blynk</a:t>
            </a:r>
            <a:r>
              <a:rPr lang="en-US" b="1" dirty="0"/>
              <a:t> Project</a:t>
            </a:r>
            <a:endParaRPr lang="en-US" dirty="0"/>
          </a:p>
          <a:p>
            <a:r>
              <a:rPr lang="en-US" b="1" dirty="0" smtClean="0"/>
              <a:t> </a:t>
            </a:r>
            <a:r>
              <a:rPr lang="en-US" b="1" dirty="0"/>
              <a:t>Add Widgets To The Project</a:t>
            </a:r>
            <a:endParaRPr lang="en-US" dirty="0"/>
          </a:p>
          <a:p>
            <a:r>
              <a:rPr lang="en-US" b="1" dirty="0"/>
              <a:t> Upload The Firmware</a:t>
            </a:r>
            <a:endParaRPr lang="en-US" dirty="0"/>
          </a:p>
          <a:p>
            <a:r>
              <a:rPr lang="en-US" b="1" dirty="0"/>
              <a:t>Stand Alone Programming </a:t>
            </a:r>
            <a:r>
              <a:rPr lang="en-US" b="1" dirty="0" smtClean="0"/>
              <a:t>Code</a:t>
            </a:r>
            <a:endParaRPr lang="en-US" dirty="0"/>
          </a:p>
          <a:p>
            <a:r>
              <a:rPr lang="en-US" b="1" dirty="0"/>
              <a:t> </a:t>
            </a:r>
            <a:r>
              <a:rPr lang="en-US" b="1" dirty="0" smtClean="0"/>
              <a:t>Execution</a:t>
            </a:r>
          </a:p>
          <a:p>
            <a:r>
              <a:rPr lang="en-US" b="1" dirty="0"/>
              <a:t>Output</a:t>
            </a:r>
            <a:endParaRPr lang="en-US" dirty="0"/>
          </a:p>
          <a:p>
            <a:endParaRPr lang="en-US" dirty="0"/>
          </a:p>
          <a:p>
            <a:endParaRPr lang="en-US" dirty="0"/>
          </a:p>
          <a:p>
            <a:endParaRPr lang="en-US" dirty="0"/>
          </a:p>
        </p:txBody>
      </p:sp>
      <p:sp>
        <p:nvSpPr>
          <p:cNvPr id="5" name="Content Placeholder 4"/>
          <p:cNvSpPr>
            <a:spLocks noGrp="1"/>
          </p:cNvSpPr>
          <p:nvPr>
            <p:ph sz="half" idx="2"/>
          </p:nvPr>
        </p:nvSpPr>
        <p:spPr>
          <a:xfrm>
            <a:off x="6172200" y="1600200"/>
            <a:ext cx="4875211" cy="3541714"/>
          </a:xfrm>
        </p:spPr>
        <p:txBody>
          <a:bodyPr>
            <a:normAutofit/>
          </a:bodyPr>
          <a:lstStyle/>
          <a:p>
            <a:endParaRPr lang="en-US" dirty="0"/>
          </a:p>
        </p:txBody>
      </p:sp>
    </p:spTree>
    <p:extLst>
      <p:ext uri="{BB962C8B-B14F-4D97-AF65-F5344CB8AC3E}">
        <p14:creationId xmlns:p14="http://schemas.microsoft.com/office/powerpoint/2010/main" val="396239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131A2-D583-EA41-A021-1D8D04B031EF}"/>
              </a:ext>
            </a:extLst>
          </p:cNvPr>
          <p:cNvSpPr>
            <a:spLocks noGrp="1"/>
          </p:cNvSpPr>
          <p:nvPr>
            <p:ph type="title"/>
          </p:nvPr>
        </p:nvSpPr>
        <p:spPr/>
        <p:txBody>
          <a:bodyPr/>
          <a:lstStyle/>
          <a:p>
            <a:r>
              <a:rPr lang="en-US" b="1" dirty="0" smtClean="0">
                <a:solidFill>
                  <a:srgbClr val="FF0000"/>
                </a:solidFill>
              </a:rPr>
              <a:t>PROGRAM:</a:t>
            </a:r>
            <a:endParaRPr lang="en-US" b="1" dirty="0">
              <a:solidFill>
                <a:srgbClr val="FF0000"/>
              </a:solidFill>
            </a:endParaRPr>
          </a:p>
        </p:txBody>
      </p:sp>
      <p:sp>
        <p:nvSpPr>
          <p:cNvPr id="3" name="Content Placeholder 2">
            <a:extLst>
              <a:ext uri="{FF2B5EF4-FFF2-40B4-BE49-F238E27FC236}">
                <a16:creationId xmlns:a16="http://schemas.microsoft.com/office/drawing/2014/main" xmlns="" id="{CA1BDBD9-F5F9-4744-B995-A1E317F60D08}"/>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33169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3892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736" y="152400"/>
            <a:ext cx="9905998" cy="1478570"/>
          </a:xfrm>
        </p:spPr>
        <p:txBody>
          <a:bodyPr/>
          <a:lstStyle/>
          <a:p>
            <a:r>
              <a:rPr lang="en-US" altLang="zh-CN" b="1" dirty="0">
                <a:solidFill>
                  <a:schemeClr val="accent3">
                    <a:lumMod val="75000"/>
                  </a:schemeClr>
                </a:solidFill>
              </a:rPr>
              <a:t>Screenshots:</a:t>
            </a:r>
            <a:r>
              <a:rPr lang="en-US" altLang="zh-CN" b="1" dirty="0"/>
              <a:t> </a:t>
            </a:r>
            <a:endParaRPr lang="en-US" b="1" dirty="0"/>
          </a:p>
        </p:txBody>
      </p:sp>
      <p:pic>
        <p:nvPicPr>
          <p:cNvPr id="6" name="image10.jpeg">
            <a:extLst>
              <a:ext uri="{FF2B5EF4-FFF2-40B4-BE49-F238E27FC236}">
                <a16:creationId xmlns:a16="http://schemas.microsoft.com/office/drawing/2014/main" xmlns="" id="{2C8C3C7F-4DFD-8C42-9191-480DDC8F157C}"/>
              </a:ext>
            </a:extLst>
          </p:cNvPr>
          <p:cNvPicPr>
            <a:picLocks noGrp="1"/>
          </p:cNvPicPr>
          <p:nvPr>
            <p:ph idx="1"/>
          </p:nvPr>
        </p:nvPicPr>
        <p:blipFill>
          <a:blip r:embed="rId2" cstate="print"/>
          <a:stretch>
            <a:fillRect/>
          </a:stretch>
        </p:blipFill>
        <p:spPr>
          <a:xfrm>
            <a:off x="2438400" y="1447801"/>
            <a:ext cx="6781800" cy="4111586"/>
          </a:xfrm>
          <a:prstGeom prst="rect">
            <a:avLst/>
          </a:prstGeom>
        </p:spPr>
      </p:pic>
      <p:sp>
        <p:nvSpPr>
          <p:cNvPr id="8" name="TextBox 7">
            <a:extLst>
              <a:ext uri="{FF2B5EF4-FFF2-40B4-BE49-F238E27FC236}">
                <a16:creationId xmlns:a16="http://schemas.microsoft.com/office/drawing/2014/main" xmlns="" id="{5F1B90E9-51F3-E649-824A-77FAE311789C}"/>
              </a:ext>
            </a:extLst>
          </p:cNvPr>
          <p:cNvSpPr txBox="1"/>
          <p:nvPr/>
        </p:nvSpPr>
        <p:spPr>
          <a:xfrm>
            <a:off x="2821782" y="5715000"/>
            <a:ext cx="6107906" cy="645818"/>
          </a:xfrm>
          <a:prstGeom prst="rect">
            <a:avLst/>
          </a:prstGeom>
          <a:noFill/>
        </p:spPr>
        <p:txBody>
          <a:bodyPr wrap="square">
            <a:spAutoFit/>
          </a:bodyPr>
          <a:lstStyle/>
          <a:p>
            <a:pPr marL="73025" marR="26670" algn="just">
              <a:lnSpc>
                <a:spcPct val="103000"/>
              </a:lnSpc>
              <a:spcBef>
                <a:spcPts val="75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rPr>
              <a:t>screenshots representing the values and the message displayed on the serial monitor</a:t>
            </a:r>
          </a:p>
        </p:txBody>
      </p:sp>
    </p:spTree>
    <p:extLst>
      <p:ext uri="{BB962C8B-B14F-4D97-AF65-F5344CB8AC3E}">
        <p14:creationId xmlns:p14="http://schemas.microsoft.com/office/powerpoint/2010/main" val="251715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image11.jpeg">
            <a:extLst>
              <a:ext uri="{FF2B5EF4-FFF2-40B4-BE49-F238E27FC236}">
                <a16:creationId xmlns:a16="http://schemas.microsoft.com/office/drawing/2014/main" xmlns="" id="{28D1A357-0984-2A42-986F-D8391898D59C}"/>
              </a:ext>
            </a:extLst>
          </p:cNvPr>
          <p:cNvPicPr>
            <a:picLocks noGrp="1"/>
          </p:cNvPicPr>
          <p:nvPr>
            <p:ph idx="1"/>
          </p:nvPr>
        </p:nvPicPr>
        <p:blipFill>
          <a:blip r:embed="rId2" cstate="print"/>
          <a:stretch>
            <a:fillRect/>
          </a:stretch>
        </p:blipFill>
        <p:spPr>
          <a:xfrm>
            <a:off x="2133600" y="685800"/>
            <a:ext cx="7696200" cy="4596606"/>
          </a:xfrm>
          <a:prstGeom prst="rect">
            <a:avLst/>
          </a:prstGeom>
        </p:spPr>
      </p:pic>
      <p:sp>
        <p:nvSpPr>
          <p:cNvPr id="8" name="TextBox 7">
            <a:extLst>
              <a:ext uri="{FF2B5EF4-FFF2-40B4-BE49-F238E27FC236}">
                <a16:creationId xmlns:a16="http://schemas.microsoft.com/office/drawing/2014/main" xmlns="" id="{A323AB25-D494-4541-B05E-A60DBE1FABFF}"/>
              </a:ext>
            </a:extLst>
          </p:cNvPr>
          <p:cNvSpPr txBox="1"/>
          <p:nvPr/>
        </p:nvSpPr>
        <p:spPr>
          <a:xfrm>
            <a:off x="3040459" y="5593151"/>
            <a:ext cx="6107906" cy="646331"/>
          </a:xfrm>
          <a:prstGeom prst="rect">
            <a:avLst/>
          </a:prstGeom>
          <a:noFill/>
        </p:spPr>
        <p:txBody>
          <a:bodyPr wrap="square">
            <a:spAutoFit/>
          </a:bodyPr>
          <a:lstStyle/>
          <a:p>
            <a:pPr marL="73025" marR="25400" algn="just">
              <a:spcBef>
                <a:spcPts val="5"/>
              </a:spcBef>
              <a:spcAft>
                <a:spcPts val="0"/>
              </a:spcAft>
            </a:pPr>
            <a:r>
              <a:rPr lang="en-US" sz="1800" b="1" dirty="0" smtClean="0">
                <a:solidFill>
                  <a:schemeClr val="bg1"/>
                </a:solidFill>
                <a:effectLst/>
                <a:latin typeface="Times New Roman" panose="02020603050405020304" pitchFamily="18" charset="0"/>
                <a:ea typeface="Times New Roman" panose="02020603050405020304" pitchFamily="18" charset="0"/>
              </a:rPr>
              <a:t>screenshots </a:t>
            </a:r>
            <a:r>
              <a:rPr lang="en-US" sz="1800" b="1" dirty="0">
                <a:solidFill>
                  <a:schemeClr val="bg1"/>
                </a:solidFill>
                <a:effectLst/>
                <a:latin typeface="Times New Roman" panose="02020603050405020304" pitchFamily="18" charset="0"/>
                <a:ea typeface="Times New Roman" panose="02020603050405020304" pitchFamily="18" charset="0"/>
              </a:rPr>
              <a:t>values of all the sensors displayed on the Cloud using widgets.</a:t>
            </a:r>
          </a:p>
        </p:txBody>
      </p:sp>
    </p:spTree>
    <p:extLst>
      <p:ext uri="{BB962C8B-B14F-4D97-AF65-F5344CB8AC3E}">
        <p14:creationId xmlns:p14="http://schemas.microsoft.com/office/powerpoint/2010/main" val="2593856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image12.jpeg">
            <a:extLst>
              <a:ext uri="{FF2B5EF4-FFF2-40B4-BE49-F238E27FC236}">
                <a16:creationId xmlns:a16="http://schemas.microsoft.com/office/drawing/2014/main" xmlns="" id="{29806D9F-C0DB-9B44-AA68-988E1DAD57DB}"/>
              </a:ext>
            </a:extLst>
          </p:cNvPr>
          <p:cNvPicPr>
            <a:picLocks noGrp="1"/>
          </p:cNvPicPr>
          <p:nvPr>
            <p:ph idx="1"/>
          </p:nvPr>
        </p:nvPicPr>
        <p:blipFill>
          <a:blip r:embed="rId2" cstate="print"/>
          <a:stretch>
            <a:fillRect/>
          </a:stretch>
        </p:blipFill>
        <p:spPr>
          <a:xfrm>
            <a:off x="1864718" y="685801"/>
            <a:ext cx="7888882" cy="4448708"/>
          </a:xfrm>
          <a:prstGeom prst="rect">
            <a:avLst/>
          </a:prstGeom>
        </p:spPr>
      </p:pic>
      <p:sp>
        <p:nvSpPr>
          <p:cNvPr id="8" name="TextBox 7">
            <a:extLst>
              <a:ext uri="{FF2B5EF4-FFF2-40B4-BE49-F238E27FC236}">
                <a16:creationId xmlns:a16="http://schemas.microsoft.com/office/drawing/2014/main" xmlns="" id="{D460D2D4-547D-F048-A470-C767ED983E71}"/>
              </a:ext>
            </a:extLst>
          </p:cNvPr>
          <p:cNvSpPr txBox="1"/>
          <p:nvPr/>
        </p:nvSpPr>
        <p:spPr>
          <a:xfrm>
            <a:off x="2143134" y="5519756"/>
            <a:ext cx="6924666" cy="646331"/>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ea typeface="Times New Roman" panose="02020603050405020304" pitchFamily="18" charset="0"/>
              </a:rPr>
              <a:t>Screenshots showing the alert messages to the email is there is a chance of catching the fire</a:t>
            </a:r>
            <a:endParaRPr lang="en-US" b="1" dirty="0">
              <a:solidFill>
                <a:schemeClr val="bg1"/>
              </a:solidFill>
            </a:endParaRPr>
          </a:p>
        </p:txBody>
      </p:sp>
    </p:spTree>
    <p:extLst>
      <p:ext uri="{BB962C8B-B14F-4D97-AF65-F5344CB8AC3E}">
        <p14:creationId xmlns:p14="http://schemas.microsoft.com/office/powerpoint/2010/main" val="3862745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20677-2D52-474E-8AE5-0F35F372101E}"/>
              </a:ext>
            </a:extLst>
          </p:cNvPr>
          <p:cNvSpPr>
            <a:spLocks noGrp="1"/>
          </p:cNvSpPr>
          <p:nvPr>
            <p:ph type="title"/>
          </p:nvPr>
        </p:nvSpPr>
        <p:spPr>
          <a:xfrm>
            <a:off x="1295400" y="0"/>
            <a:ext cx="9905998" cy="1478570"/>
          </a:xfrm>
        </p:spPr>
        <p:txBody>
          <a:bodyPr/>
          <a:lstStyle/>
          <a:p>
            <a:r>
              <a:rPr lang="en-US" altLang="zh-CN" b="1" dirty="0" smtClean="0">
                <a:solidFill>
                  <a:srgbClr val="FF0000"/>
                </a:solidFill>
                <a:latin typeface="Calibri" panose="020F0502020204030204" pitchFamily="34" charset="0"/>
              </a:rPr>
              <a:t>Problem</a:t>
            </a:r>
            <a:r>
              <a:rPr lang="en-US" altLang="zh-CN" b="1" dirty="0" smtClean="0">
                <a:solidFill>
                  <a:schemeClr val="accent3"/>
                </a:solidFill>
                <a:latin typeface="Calibri" panose="020F0502020204030204" pitchFamily="34" charset="0"/>
              </a:rPr>
              <a:t> </a:t>
            </a:r>
            <a:r>
              <a:rPr lang="en-US" altLang="zh-CN" b="1" dirty="0" err="1" smtClean="0">
                <a:solidFill>
                  <a:srgbClr val="FF0000"/>
                </a:solidFill>
                <a:latin typeface="Calibri" panose="020F0502020204030204" pitchFamily="34" charset="0"/>
              </a:rPr>
              <a:t>sTATEMENT</a:t>
            </a:r>
            <a:r>
              <a:rPr lang="en-US" altLang="zh-CN" b="1" dirty="0" smtClean="0">
                <a:solidFill>
                  <a:schemeClr val="accent3"/>
                </a:solidFill>
                <a:latin typeface="Calibri" panose="020F0502020204030204" pitchFamily="34" charset="0"/>
              </a:rPr>
              <a:t>:</a:t>
            </a:r>
            <a:endParaRPr lang="en-US" b="1" dirty="0">
              <a:solidFill>
                <a:schemeClr val="accent3"/>
              </a:solidFill>
              <a:latin typeface="Calibri" panose="020F0502020204030204" pitchFamily="34" charset="0"/>
            </a:endParaRPr>
          </a:p>
        </p:txBody>
      </p:sp>
      <p:sp>
        <p:nvSpPr>
          <p:cNvPr id="3" name="Content Placeholder 2">
            <a:extLst>
              <a:ext uri="{FF2B5EF4-FFF2-40B4-BE49-F238E27FC236}">
                <a16:creationId xmlns:a16="http://schemas.microsoft.com/office/drawing/2014/main" xmlns="" id="{3964005B-8105-8041-94D0-3195ED1D3DC5}"/>
              </a:ext>
            </a:extLst>
          </p:cNvPr>
          <p:cNvSpPr>
            <a:spLocks noGrp="1"/>
          </p:cNvSpPr>
          <p:nvPr>
            <p:ph idx="1"/>
          </p:nvPr>
        </p:nvSpPr>
        <p:spPr>
          <a:xfrm>
            <a:off x="1524000" y="1905000"/>
            <a:ext cx="9905999" cy="3541714"/>
          </a:xfrm>
        </p:spPr>
        <p:txBody>
          <a:bodyPr>
            <a:normAutofit/>
          </a:bodyPr>
          <a:lstStyle/>
          <a:p>
            <a:r>
              <a:rPr lang="en-US" dirty="0" smtClean="0"/>
              <a:t>Coal mining has been a very dangerous activity.</a:t>
            </a:r>
          </a:p>
          <a:p>
            <a:r>
              <a:rPr lang="en-US" dirty="0" smtClean="0"/>
              <a:t>The major problem identified in that there are </a:t>
            </a:r>
            <a:r>
              <a:rPr lang="en-US" dirty="0" err="1" smtClean="0"/>
              <a:t>numerours</a:t>
            </a:r>
            <a:r>
              <a:rPr lang="en-US" dirty="0" smtClean="0"/>
              <a:t> accidents </a:t>
            </a:r>
            <a:r>
              <a:rPr lang="en-US" dirty="0" err="1" smtClean="0"/>
              <a:t>occuring</a:t>
            </a:r>
            <a:r>
              <a:rPr lang="en-US" dirty="0" smtClean="0"/>
              <a:t> in the coal mines due to improper </a:t>
            </a:r>
            <a:r>
              <a:rPr lang="en-US" dirty="0" err="1" smtClean="0"/>
              <a:t>maintanance</a:t>
            </a:r>
            <a:r>
              <a:rPr lang="en-US" dirty="0" smtClean="0"/>
              <a:t> and inadequate monitoring of the mining activities.</a:t>
            </a:r>
          </a:p>
          <a:p>
            <a:endParaRPr lang="en-US" dirty="0"/>
          </a:p>
        </p:txBody>
      </p:sp>
    </p:spTree>
    <p:extLst>
      <p:ext uri="{BB962C8B-B14F-4D97-AF65-F5344CB8AC3E}">
        <p14:creationId xmlns:p14="http://schemas.microsoft.com/office/powerpoint/2010/main" val="336528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ED2AFA-E01C-2A48-8226-0D8BAF3F8240}"/>
              </a:ext>
            </a:extLst>
          </p:cNvPr>
          <p:cNvSpPr>
            <a:spLocks noGrp="1"/>
          </p:cNvSpPr>
          <p:nvPr>
            <p:ph type="title"/>
          </p:nvPr>
        </p:nvSpPr>
        <p:spPr/>
        <p:txBody>
          <a:bodyPr>
            <a:normAutofit fontScale="90000"/>
          </a:bodyPr>
          <a:lstStyle/>
          <a:p>
            <a:r>
              <a:rPr lang="en-US" altLang="zh-CN" b="1" dirty="0">
                <a:solidFill>
                  <a:srgbClr val="FF0000"/>
                </a:solidFill>
                <a:latin typeface="Calibri" panose="020F0502020204030204" pitchFamily="34" charset="0"/>
              </a:rPr>
              <a:t>Result</a:t>
            </a:r>
            <a:r>
              <a:rPr lang="en-US" altLang="zh-CN" b="1" dirty="0" smtClean="0">
                <a:solidFill>
                  <a:schemeClr val="accent3"/>
                </a:solidFill>
                <a:latin typeface="Calibri" panose="020F0502020204030204" pitchFamily="34" charset="0"/>
              </a:rPr>
              <a:t>:</a:t>
            </a:r>
            <a:br>
              <a:rPr lang="en-US" altLang="zh-CN" b="1" dirty="0" smtClean="0">
                <a:solidFill>
                  <a:schemeClr val="accent3"/>
                </a:solidFill>
                <a:latin typeface="Calibri" panose="020F0502020204030204" pitchFamily="34" charset="0"/>
              </a:rPr>
            </a:br>
            <a:r>
              <a:rPr lang="en-US" altLang="zh-CN" b="1" dirty="0">
                <a:solidFill>
                  <a:schemeClr val="accent3"/>
                </a:solidFill>
                <a:latin typeface="Calibri" panose="020F0502020204030204" pitchFamily="34" charset="0"/>
              </a:rPr>
              <a:t> </a:t>
            </a:r>
            <a:r>
              <a:rPr lang="en-US" altLang="zh-CN" b="1" dirty="0" smtClean="0">
                <a:solidFill>
                  <a:schemeClr val="accent3"/>
                </a:solidFill>
                <a:latin typeface="Calibri" panose="020F0502020204030204" pitchFamily="34" charset="0"/>
              </a:rPr>
              <a:t>             </a:t>
            </a:r>
            <a:r>
              <a:rPr lang="en-US" sz="2200" b="1" dirty="0">
                <a:latin typeface="+mn-lt"/>
              </a:rPr>
              <a:t>In </a:t>
            </a:r>
            <a:r>
              <a:rPr lang="en-US" sz="2200" dirty="0">
                <a:latin typeface="+mn-lt"/>
              </a:rPr>
              <a:t>this </a:t>
            </a:r>
            <a:r>
              <a:rPr lang="en-US" sz="2200" b="1" dirty="0">
                <a:latin typeface="+mn-lt"/>
              </a:rPr>
              <a:t>system </a:t>
            </a:r>
            <a:r>
              <a:rPr lang="en-US" sz="2200" dirty="0">
                <a:latin typeface="+mn-lt"/>
              </a:rPr>
              <a:t>we mainly have monitoring and controlling </a:t>
            </a:r>
            <a:r>
              <a:rPr lang="en-US" sz="2200" b="1" dirty="0">
                <a:latin typeface="+mn-lt"/>
              </a:rPr>
              <a:t>systems </a:t>
            </a:r>
            <a:r>
              <a:rPr lang="en-US" sz="2200" dirty="0">
                <a:latin typeface="+mn-lt"/>
              </a:rPr>
              <a:t>monitoring </a:t>
            </a:r>
            <a:r>
              <a:rPr lang="en-US" sz="2200" b="1" dirty="0">
                <a:latin typeface="+mn-lt"/>
              </a:rPr>
              <a:t>system </a:t>
            </a:r>
            <a:r>
              <a:rPr lang="en-US" sz="2200" dirty="0">
                <a:latin typeface="+mn-lt"/>
              </a:rPr>
              <a:t>we monitor all the data from different sensors</a:t>
            </a:r>
            <a:endParaRPr lang="en-US" sz="2200" b="1" dirty="0">
              <a:solidFill>
                <a:schemeClr val="accent3"/>
              </a:solidFill>
              <a:latin typeface="+mn-lt"/>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29000" y="2209800"/>
            <a:ext cx="6569185" cy="3451026"/>
          </a:xfrm>
        </p:spPr>
      </p:pic>
      <p:sp>
        <p:nvSpPr>
          <p:cNvPr id="8" name="TextBox 7">
            <a:extLst>
              <a:ext uri="{FF2B5EF4-FFF2-40B4-BE49-F238E27FC236}">
                <a16:creationId xmlns:a16="http://schemas.microsoft.com/office/drawing/2014/main" xmlns="" id="{0EED7F90-8D87-F64C-9316-35D2DE70832A}"/>
              </a:ext>
            </a:extLst>
          </p:cNvPr>
          <p:cNvSpPr txBox="1"/>
          <p:nvPr/>
        </p:nvSpPr>
        <p:spPr>
          <a:xfrm>
            <a:off x="4277180" y="5879068"/>
            <a:ext cx="6107906" cy="369332"/>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Set up of coalmine safety system</a:t>
            </a:r>
            <a:endParaRPr lang="en-US" dirty="0">
              <a:solidFill>
                <a:schemeClr val="bg1"/>
              </a:solidFill>
            </a:endParaRPr>
          </a:p>
        </p:txBody>
      </p:sp>
      <p:sp>
        <p:nvSpPr>
          <p:cNvPr id="5" name="Content Placeholder 4"/>
          <p:cNvSpPr>
            <a:spLocks noGrp="1"/>
          </p:cNvSpPr>
          <p:nvPr>
            <p:ph sz="half" idx="1"/>
          </p:nvPr>
        </p:nvSpPr>
        <p:spPr/>
        <p:txBody>
          <a:bodyPr/>
          <a:lstStyle/>
          <a:p>
            <a:endParaRPr lang="en-US"/>
          </a:p>
        </p:txBody>
      </p:sp>
    </p:spTree>
    <p:extLst>
      <p:ext uri="{BB962C8B-B14F-4D97-AF65-F5344CB8AC3E}">
        <p14:creationId xmlns:p14="http://schemas.microsoft.com/office/powerpoint/2010/main" val="52264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B2E05-3FE3-E849-BE02-B5D8877DDD55}"/>
              </a:ext>
            </a:extLst>
          </p:cNvPr>
          <p:cNvSpPr>
            <a:spLocks noGrp="1"/>
          </p:cNvSpPr>
          <p:nvPr>
            <p:ph type="title"/>
          </p:nvPr>
        </p:nvSpPr>
        <p:spPr>
          <a:xfrm>
            <a:off x="1143000" y="381000"/>
            <a:ext cx="9905998" cy="1478570"/>
          </a:xfrm>
        </p:spPr>
        <p:txBody>
          <a:bodyPr/>
          <a:lstStyle/>
          <a:p>
            <a:r>
              <a:rPr lang="en-US" altLang="zh-CN" b="1" dirty="0">
                <a:solidFill>
                  <a:srgbClr val="FF0000"/>
                </a:solidFill>
                <a:latin typeface="Calibri" panose="020F0502020204030204" pitchFamily="34" charset="0"/>
              </a:rPr>
              <a:t>Conclusion</a:t>
            </a:r>
            <a:r>
              <a:rPr lang="en-US" altLang="zh-CN" b="1" dirty="0">
                <a:solidFill>
                  <a:schemeClr val="accent3"/>
                </a:solidFill>
                <a:latin typeface="Calibri" panose="020F0502020204030204" pitchFamily="34" charset="0"/>
              </a:rPr>
              <a:t>:</a:t>
            </a:r>
            <a:endParaRPr lang="en-US" b="1" dirty="0">
              <a:solidFill>
                <a:schemeClr val="accent3"/>
              </a:solidFill>
              <a:latin typeface="Calibri" panose="020F0502020204030204" pitchFamily="34" charset="0"/>
            </a:endParaRPr>
          </a:p>
        </p:txBody>
      </p:sp>
      <p:sp>
        <p:nvSpPr>
          <p:cNvPr id="3" name="Content Placeholder 2">
            <a:extLst>
              <a:ext uri="{FF2B5EF4-FFF2-40B4-BE49-F238E27FC236}">
                <a16:creationId xmlns:a16="http://schemas.microsoft.com/office/drawing/2014/main" xmlns="" id="{1790850A-77B4-4444-AAE1-7546D77C3325}"/>
              </a:ext>
            </a:extLst>
          </p:cNvPr>
          <p:cNvSpPr>
            <a:spLocks noGrp="1"/>
          </p:cNvSpPr>
          <p:nvPr>
            <p:ph idx="1"/>
          </p:nvPr>
        </p:nvSpPr>
        <p:spPr>
          <a:xfrm>
            <a:off x="1295400" y="1828800"/>
            <a:ext cx="9905999" cy="3541714"/>
          </a:xfrm>
        </p:spPr>
        <p:txBody>
          <a:bodyPr/>
          <a:lstStyle/>
          <a:p>
            <a:r>
              <a:rPr lang="en-US" dirty="0"/>
              <a:t>Implementation of Coal mine safety system is implemented using Fire sensor, Gas sensor, LDR sensor, DHT11 sensor to increase the safety of the workers in the coal mine and to prevent them from danger, By using this system constant checking of the coalmine and alerting the worker is done by using </a:t>
            </a:r>
            <a:r>
              <a:rPr lang="en-US" dirty="0" err="1"/>
              <a:t>Thinger</a:t>
            </a:r>
            <a:r>
              <a:rPr lang="en-US" dirty="0"/>
              <a:t> </a:t>
            </a:r>
            <a:r>
              <a:rPr lang="en-US" dirty="0" err="1"/>
              <a:t>io</a:t>
            </a:r>
            <a:r>
              <a:rPr lang="en-US" dirty="0"/>
              <a:t>.</a:t>
            </a:r>
          </a:p>
          <a:p>
            <a:r>
              <a:rPr lang="en-US" dirty="0"/>
              <a:t> The system is cost-effective and efficient</a:t>
            </a:r>
          </a:p>
        </p:txBody>
      </p:sp>
    </p:spTree>
    <p:extLst>
      <p:ext uri="{BB962C8B-B14F-4D97-AF65-F5344CB8AC3E}">
        <p14:creationId xmlns:p14="http://schemas.microsoft.com/office/powerpoint/2010/main" val="2216718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93EFF3-6F5F-5D4B-BBCA-4A0DCDE08A29}"/>
              </a:ext>
            </a:extLst>
          </p:cNvPr>
          <p:cNvSpPr>
            <a:spLocks noGrp="1"/>
          </p:cNvSpPr>
          <p:nvPr>
            <p:ph type="title"/>
          </p:nvPr>
        </p:nvSpPr>
        <p:spPr>
          <a:xfrm rot="20628956">
            <a:off x="9775" y="1198823"/>
            <a:ext cx="9905998" cy="1478570"/>
          </a:xfrm>
        </p:spPr>
        <p:txBody>
          <a:bodyPr/>
          <a:lstStyle/>
          <a:p>
            <a:r>
              <a:rPr lang="en-US" altLang="zh-CN" sz="8800" b="1" i="1" dirty="0">
                <a:solidFill>
                  <a:schemeClr val="accent3">
                    <a:lumMod val="75000"/>
                  </a:schemeClr>
                </a:solidFill>
                <a:latin typeface="Eras Demi ITC" panose="02000000000000000000" pitchFamily="2" charset="0"/>
                <a:ea typeface="Eras Demi ITC" panose="02000000000000000000" pitchFamily="2" charset="0"/>
              </a:rPr>
              <a:t>Any Queries …??</a:t>
            </a:r>
            <a:endParaRPr lang="en-US" sz="8800" b="1" i="1" dirty="0">
              <a:solidFill>
                <a:schemeClr val="accent3">
                  <a:lumMod val="75000"/>
                </a:schemeClr>
              </a:solidFill>
              <a:latin typeface="Eras Demi ITC" panose="02000000000000000000" pitchFamily="2" charset="0"/>
              <a:ea typeface="Eras Demi ITC" panose="02000000000000000000" pitchFamily="2" charset="0"/>
            </a:endParaRPr>
          </a:p>
        </p:txBody>
      </p:sp>
      <p:sp>
        <p:nvSpPr>
          <p:cNvPr id="4" name="Content Placeholder 3"/>
          <p:cNvSpPr>
            <a:spLocks noGrp="1"/>
          </p:cNvSpPr>
          <p:nvPr>
            <p:ph sz="half" idx="1"/>
          </p:nvPr>
        </p:nvSpPr>
        <p:spPr/>
        <p:txBody>
          <a:bodyPr/>
          <a:lstStyle/>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4501" y="2209800"/>
            <a:ext cx="6134100" cy="3886200"/>
          </a:xfrm>
        </p:spPr>
      </p:pic>
    </p:spTree>
    <p:extLst>
      <p:ext uri="{BB962C8B-B14F-4D97-AF65-F5344CB8AC3E}">
        <p14:creationId xmlns:p14="http://schemas.microsoft.com/office/powerpoint/2010/main" val="227848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C35E6-4111-7E42-A8B4-E7CA64E3EC45}"/>
              </a:ext>
            </a:extLst>
          </p:cNvPr>
          <p:cNvSpPr>
            <a:spLocks noGrp="1"/>
          </p:cNvSpPr>
          <p:nvPr>
            <p:ph type="title"/>
          </p:nvPr>
        </p:nvSpPr>
        <p:spPr>
          <a:xfrm>
            <a:off x="1143000" y="609600"/>
            <a:ext cx="8947522" cy="906701"/>
          </a:xfrm>
        </p:spPr>
        <p:txBody>
          <a:bodyPr/>
          <a:lstStyle/>
          <a:p>
            <a:r>
              <a:rPr lang="en-US" altLang="zh-CN" b="1" dirty="0">
                <a:solidFill>
                  <a:srgbClr val="FF0000"/>
                </a:solidFill>
                <a:latin typeface="Calibri" panose="020F0502020204030204" pitchFamily="34" charset="0"/>
              </a:rPr>
              <a:t>Abstract</a:t>
            </a:r>
            <a:r>
              <a:rPr lang="en-US" altLang="zh-CN" b="1" dirty="0">
                <a:solidFill>
                  <a:schemeClr val="accent3"/>
                </a:solidFill>
                <a:latin typeface="Calibri" panose="020F0502020204030204" pitchFamily="34" charset="0"/>
              </a:rPr>
              <a:t>:</a:t>
            </a:r>
            <a:endParaRPr lang="en-US" b="1" dirty="0">
              <a:solidFill>
                <a:schemeClr val="accent3"/>
              </a:solidFill>
              <a:latin typeface="Calibri" panose="020F0502020204030204" pitchFamily="34" charset="0"/>
            </a:endParaRPr>
          </a:p>
        </p:txBody>
      </p:sp>
      <p:sp>
        <p:nvSpPr>
          <p:cNvPr id="3" name="Content Placeholder 2">
            <a:extLst>
              <a:ext uri="{FF2B5EF4-FFF2-40B4-BE49-F238E27FC236}">
                <a16:creationId xmlns:a16="http://schemas.microsoft.com/office/drawing/2014/main" xmlns="" id="{3A9C6D8C-0499-754E-AC20-A58C4AB0052C}"/>
              </a:ext>
            </a:extLst>
          </p:cNvPr>
          <p:cNvSpPr>
            <a:spLocks noGrp="1"/>
          </p:cNvSpPr>
          <p:nvPr>
            <p:ph idx="1"/>
          </p:nvPr>
        </p:nvSpPr>
        <p:spPr>
          <a:xfrm>
            <a:off x="1524000" y="1447800"/>
            <a:ext cx="9905999" cy="4343399"/>
          </a:xfrm>
        </p:spPr>
        <p:txBody>
          <a:bodyPr>
            <a:normAutofit/>
          </a:bodyPr>
          <a:lstStyle/>
          <a:p>
            <a:pPr marL="0" indent="0" algn="just">
              <a:buNone/>
            </a:pPr>
            <a:r>
              <a:rPr lang="en-US" dirty="0"/>
              <a:t>The accidents in coal mines are increased day by day. There are numerous life losses of many skilled workers and laborers. There is no advent precaution measure to detect the alarming cause of the coal mine accidents and provide an alert system. Occupational accidents and occupational diseases are common in the mining. The most common causes of accidents in coal mining are firedamp and dust explosions, landslips, mine fires, and technical failures related to transport and mechanization. Thus an automated alarming coal mine accident detection system is employed to rescue and protect the workers from the </a:t>
            </a:r>
            <a:r>
              <a:rPr lang="en-US" dirty="0" smtClean="0"/>
              <a:t>hazards.</a:t>
            </a:r>
            <a:endParaRPr lang="en-US" dirty="0"/>
          </a:p>
        </p:txBody>
      </p:sp>
    </p:spTree>
    <p:extLst>
      <p:ext uri="{BB962C8B-B14F-4D97-AF65-F5344CB8AC3E}">
        <p14:creationId xmlns:p14="http://schemas.microsoft.com/office/powerpoint/2010/main" val="2493040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B05A0-6A16-AF4A-A3A2-D506D8C50E83}"/>
              </a:ext>
            </a:extLst>
          </p:cNvPr>
          <p:cNvSpPr>
            <a:spLocks noGrp="1"/>
          </p:cNvSpPr>
          <p:nvPr>
            <p:ph type="title"/>
          </p:nvPr>
        </p:nvSpPr>
        <p:spPr>
          <a:xfrm>
            <a:off x="352334" y="572773"/>
            <a:ext cx="9404723" cy="1400530"/>
          </a:xfrm>
        </p:spPr>
        <p:txBody>
          <a:bodyPr anchor="ctr">
            <a:normAutofit/>
          </a:bodyPr>
          <a:lstStyle/>
          <a:p>
            <a:r>
              <a:rPr lang="en-US" altLang="zh-CN" sz="8800" b="1" i="1" dirty="0">
                <a:solidFill>
                  <a:srgbClr val="FF0000"/>
                </a:solidFill>
              </a:rPr>
              <a:t>Thank you…</a:t>
            </a:r>
            <a:endParaRPr lang="en-US" sz="8800" b="1" i="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3069" y="2133600"/>
            <a:ext cx="8398932" cy="4724400"/>
          </a:xfrm>
        </p:spPr>
      </p:pic>
    </p:spTree>
    <p:extLst>
      <p:ext uri="{BB962C8B-B14F-4D97-AF65-F5344CB8AC3E}">
        <p14:creationId xmlns:p14="http://schemas.microsoft.com/office/powerpoint/2010/main" val="394891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905998" cy="1478570"/>
          </a:xfrm>
        </p:spPr>
        <p:txBody>
          <a:bodyPr/>
          <a:lstStyle/>
          <a:p>
            <a:r>
              <a:rPr lang="en-US" b="1" dirty="0" smtClean="0">
                <a:solidFill>
                  <a:srgbClr val="FF0000"/>
                </a:solidFill>
              </a:rPr>
              <a:t>INTRDUCTION:</a:t>
            </a:r>
            <a:endParaRPr lang="en-US" b="1" dirty="0">
              <a:solidFill>
                <a:srgbClr val="FF0000"/>
              </a:solidFill>
            </a:endParaRPr>
          </a:p>
        </p:txBody>
      </p:sp>
      <p:sp>
        <p:nvSpPr>
          <p:cNvPr id="3" name="Content Placeholder 2"/>
          <p:cNvSpPr>
            <a:spLocks noGrp="1"/>
          </p:cNvSpPr>
          <p:nvPr>
            <p:ph idx="1"/>
          </p:nvPr>
        </p:nvSpPr>
        <p:spPr>
          <a:xfrm>
            <a:off x="1295400" y="1676400"/>
            <a:ext cx="9905999" cy="3541714"/>
          </a:xfrm>
        </p:spPr>
        <p:txBody>
          <a:bodyPr>
            <a:noAutofit/>
          </a:bodyPr>
          <a:lstStyle/>
          <a:p>
            <a:pPr marL="0" indent="0" algn="just">
              <a:buNone/>
            </a:pPr>
            <a:r>
              <a:rPr lang="en-US" dirty="0"/>
              <a:t>The accident is any uncertain activity due to unavoidable circumstances and carelessness of some people. This incident is happening continuously all around the world. A large number of workers (approximately 2.3 million) die each year worldwide, 350,000 because of occupational accidents and approximately 2 millions. Production activities consist of main activities such as excavation, ground support, and haulage as well as activities such as electricity maintenance, establishing and managing pressurized room networks, communication and signalization systems, and maintenance and repair of various machines and equipment.  Thus they end up with many complications physically. </a:t>
            </a:r>
          </a:p>
          <a:p>
            <a:pPr algn="just"/>
            <a:endParaRPr lang="en-US" dirty="0"/>
          </a:p>
        </p:txBody>
      </p:sp>
    </p:spTree>
    <p:extLst>
      <p:ext uri="{BB962C8B-B14F-4D97-AF65-F5344CB8AC3E}">
        <p14:creationId xmlns:p14="http://schemas.microsoft.com/office/powerpoint/2010/main" val="266510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CEE5E-58B6-9E42-AD8B-394503E1BC2B}"/>
              </a:ext>
            </a:extLst>
          </p:cNvPr>
          <p:cNvSpPr>
            <a:spLocks noGrp="1"/>
          </p:cNvSpPr>
          <p:nvPr>
            <p:ph type="title"/>
          </p:nvPr>
        </p:nvSpPr>
        <p:spPr>
          <a:xfrm>
            <a:off x="1066800" y="304800"/>
            <a:ext cx="9905998" cy="1478570"/>
          </a:xfrm>
        </p:spPr>
        <p:txBody>
          <a:bodyPr/>
          <a:lstStyle/>
          <a:p>
            <a:r>
              <a:rPr lang="en-US" altLang="zh-CN" b="1" dirty="0">
                <a:solidFill>
                  <a:srgbClr val="FF0000"/>
                </a:solidFill>
                <a:latin typeface="Calibri" panose="020F0502020204030204" pitchFamily="34" charset="0"/>
              </a:rPr>
              <a:t>Existing</a:t>
            </a:r>
            <a:r>
              <a:rPr lang="en-US" altLang="zh-CN" b="1" dirty="0">
                <a:solidFill>
                  <a:schemeClr val="accent3"/>
                </a:solidFill>
                <a:latin typeface="Calibri" panose="020F0502020204030204" pitchFamily="34" charset="0"/>
              </a:rPr>
              <a:t> </a:t>
            </a:r>
            <a:r>
              <a:rPr lang="en-US" altLang="zh-CN" b="1" dirty="0">
                <a:solidFill>
                  <a:srgbClr val="FF0000"/>
                </a:solidFill>
                <a:latin typeface="Calibri" panose="020F0502020204030204" pitchFamily="34" charset="0"/>
              </a:rPr>
              <a:t>System</a:t>
            </a:r>
            <a:r>
              <a:rPr lang="en-US" altLang="zh-CN" b="1" dirty="0">
                <a:solidFill>
                  <a:schemeClr val="accent3"/>
                </a:solidFill>
                <a:latin typeface="Calibri" panose="020F0502020204030204" pitchFamily="34" charset="0"/>
              </a:rPr>
              <a:t>:</a:t>
            </a:r>
            <a:endParaRPr lang="en-US" b="1" dirty="0">
              <a:solidFill>
                <a:schemeClr val="accent3"/>
              </a:solidFill>
              <a:latin typeface="Calibri" panose="020F0502020204030204" pitchFamily="34" charset="0"/>
            </a:endParaRPr>
          </a:p>
        </p:txBody>
      </p:sp>
      <p:sp>
        <p:nvSpPr>
          <p:cNvPr id="3" name="Content Placeholder 2">
            <a:extLst>
              <a:ext uri="{FF2B5EF4-FFF2-40B4-BE49-F238E27FC236}">
                <a16:creationId xmlns:a16="http://schemas.microsoft.com/office/drawing/2014/main" xmlns="" id="{B15DF67E-C614-1A46-BBB6-C6056456505D}"/>
              </a:ext>
            </a:extLst>
          </p:cNvPr>
          <p:cNvSpPr>
            <a:spLocks noGrp="1"/>
          </p:cNvSpPr>
          <p:nvPr>
            <p:ph idx="1"/>
          </p:nvPr>
        </p:nvSpPr>
        <p:spPr>
          <a:xfrm>
            <a:off x="1219200" y="1828800"/>
            <a:ext cx="9905999" cy="3541714"/>
          </a:xfrm>
        </p:spPr>
        <p:txBody>
          <a:bodyPr>
            <a:noAutofit/>
          </a:bodyPr>
          <a:lstStyle/>
          <a:p>
            <a:pPr algn="just"/>
            <a:r>
              <a:rPr lang="en-US" dirty="0" smtClean="0"/>
              <a:t>They are many existing techniques for the communication inside the underground mines.</a:t>
            </a:r>
          </a:p>
          <a:p>
            <a:pPr algn="just"/>
            <a:r>
              <a:rPr lang="en-US" dirty="0" err="1" smtClean="0"/>
              <a:t>Thecommunication</a:t>
            </a:r>
            <a:r>
              <a:rPr lang="en-US" dirty="0" smtClean="0"/>
              <a:t> schemes include </a:t>
            </a:r>
            <a:r>
              <a:rPr lang="en-US" dirty="0" err="1" smtClean="0"/>
              <a:t>GPS,GSM,RFID,Zigbee,Radar</a:t>
            </a:r>
            <a:r>
              <a:rPr lang="en-US" dirty="0" smtClean="0"/>
              <a:t> sensor </a:t>
            </a:r>
            <a:r>
              <a:rPr lang="en-US" dirty="0" err="1" smtClean="0"/>
              <a:t>network.etc</a:t>
            </a:r>
            <a:r>
              <a:rPr lang="en-US" dirty="0" smtClean="0"/>
              <a:t>.</a:t>
            </a:r>
          </a:p>
          <a:p>
            <a:pPr algn="just"/>
            <a:r>
              <a:rPr lang="en-US" dirty="0"/>
              <a:t> </a:t>
            </a:r>
            <a:r>
              <a:rPr lang="en-US" dirty="0" smtClean="0"/>
              <a:t>There </a:t>
            </a:r>
            <a:r>
              <a:rPr lang="en-US" dirty="0"/>
              <a:t>are existing coal mine alert systems that is built using sensors and </a:t>
            </a:r>
            <a:r>
              <a:rPr lang="en-US" dirty="0" smtClean="0"/>
              <a:t>WSN.</a:t>
            </a:r>
            <a:endParaRPr lang="en-US" dirty="0"/>
          </a:p>
          <a:p>
            <a:pPr algn="just"/>
            <a:r>
              <a:rPr lang="en-US" dirty="0" smtClean="0"/>
              <a:t>The </a:t>
            </a:r>
            <a:r>
              <a:rPr lang="en-US" dirty="0"/>
              <a:t>data rate transmission and governing these data is done at the faster rate during </a:t>
            </a:r>
            <a:r>
              <a:rPr lang="en-US" dirty="0" err="1"/>
              <a:t>emegency</a:t>
            </a:r>
            <a:r>
              <a:rPr lang="en-US" dirty="0"/>
              <a:t> </a:t>
            </a:r>
            <a:r>
              <a:rPr lang="en-US" dirty="0" err="1"/>
              <a:t>suitations</a:t>
            </a:r>
            <a:r>
              <a:rPr lang="en-US" dirty="0"/>
              <a:t>.</a:t>
            </a:r>
          </a:p>
        </p:txBody>
      </p:sp>
    </p:spTree>
    <p:extLst>
      <p:ext uri="{BB962C8B-B14F-4D97-AF65-F5344CB8AC3E}">
        <p14:creationId xmlns:p14="http://schemas.microsoft.com/office/powerpoint/2010/main" val="280518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CF090-D0B1-5346-B648-13BC12B9173D}"/>
              </a:ext>
            </a:extLst>
          </p:cNvPr>
          <p:cNvSpPr>
            <a:spLocks noGrp="1"/>
          </p:cNvSpPr>
          <p:nvPr>
            <p:ph type="title"/>
          </p:nvPr>
        </p:nvSpPr>
        <p:spPr>
          <a:xfrm>
            <a:off x="838200" y="304800"/>
            <a:ext cx="9905998" cy="1478570"/>
          </a:xfrm>
        </p:spPr>
        <p:txBody>
          <a:bodyPr/>
          <a:lstStyle/>
          <a:p>
            <a:pPr algn="just"/>
            <a:r>
              <a:rPr lang="en-US" altLang="zh-CN" b="1" dirty="0">
                <a:solidFill>
                  <a:srgbClr val="FF0000"/>
                </a:solidFill>
                <a:latin typeface="Calibri" panose="020F0502020204030204" pitchFamily="34" charset="0"/>
              </a:rPr>
              <a:t>Proposed</a:t>
            </a:r>
            <a:r>
              <a:rPr lang="en-US" altLang="zh-CN" b="1" dirty="0">
                <a:solidFill>
                  <a:schemeClr val="accent3"/>
                </a:solidFill>
                <a:latin typeface="Calibri" panose="020F0502020204030204" pitchFamily="34" charset="0"/>
              </a:rPr>
              <a:t> </a:t>
            </a:r>
            <a:r>
              <a:rPr lang="en-US" altLang="zh-CN" b="1" dirty="0">
                <a:solidFill>
                  <a:srgbClr val="FF0000"/>
                </a:solidFill>
                <a:latin typeface="Calibri" panose="020F0502020204030204" pitchFamily="34" charset="0"/>
              </a:rPr>
              <a:t>System</a:t>
            </a:r>
            <a:r>
              <a:rPr lang="en-US" altLang="zh-CN" b="1" dirty="0">
                <a:solidFill>
                  <a:schemeClr val="accent3"/>
                </a:solidFill>
                <a:latin typeface="Calibri" panose="020F0502020204030204" pitchFamily="34" charset="0"/>
              </a:rPr>
              <a:t>:</a:t>
            </a:r>
            <a:endParaRPr lang="en-US" b="1" dirty="0">
              <a:solidFill>
                <a:schemeClr val="accent3"/>
              </a:solidFill>
              <a:latin typeface="Calibri" panose="020F0502020204030204" pitchFamily="34" charset="0"/>
            </a:endParaRPr>
          </a:p>
        </p:txBody>
      </p:sp>
      <p:sp>
        <p:nvSpPr>
          <p:cNvPr id="3" name="Content Placeholder 2">
            <a:extLst>
              <a:ext uri="{FF2B5EF4-FFF2-40B4-BE49-F238E27FC236}">
                <a16:creationId xmlns:a16="http://schemas.microsoft.com/office/drawing/2014/main" xmlns="" id="{18C175A0-DBF6-0A48-84D9-8D5E8AC4033E}"/>
              </a:ext>
            </a:extLst>
          </p:cNvPr>
          <p:cNvSpPr>
            <a:spLocks noGrp="1"/>
          </p:cNvSpPr>
          <p:nvPr>
            <p:ph idx="1"/>
          </p:nvPr>
        </p:nvSpPr>
        <p:spPr>
          <a:xfrm>
            <a:off x="1371600" y="1600200"/>
            <a:ext cx="9905999" cy="3541714"/>
          </a:xfrm>
        </p:spPr>
        <p:txBody>
          <a:bodyPr>
            <a:noAutofit/>
          </a:bodyPr>
          <a:lstStyle/>
          <a:p>
            <a:pPr algn="just"/>
            <a:r>
              <a:rPr lang="en-US" dirty="0" smtClean="0"/>
              <a:t>The drastic change in underground environment can lead hazards to the </a:t>
            </a:r>
            <a:r>
              <a:rPr lang="en-US" dirty="0" err="1" smtClean="0"/>
              <a:t>miners.here</a:t>
            </a:r>
            <a:r>
              <a:rPr lang="en-US" dirty="0" smtClean="0"/>
              <a:t> minimum measure </a:t>
            </a:r>
            <a:r>
              <a:rPr lang="en-US" dirty="0" err="1" smtClean="0"/>
              <a:t>saftey</a:t>
            </a:r>
            <a:r>
              <a:rPr lang="en-US" dirty="0" smtClean="0"/>
              <a:t> is provided.</a:t>
            </a:r>
          </a:p>
          <a:p>
            <a:pPr algn="just"/>
            <a:r>
              <a:rPr lang="en-US" dirty="0" smtClean="0"/>
              <a:t>So better sensing system is localized.</a:t>
            </a:r>
          </a:p>
          <a:p>
            <a:pPr algn="just"/>
            <a:r>
              <a:rPr lang="en-US" dirty="0" smtClean="0"/>
              <a:t>Radio frequency technology is proposed for better communication.</a:t>
            </a:r>
          </a:p>
          <a:p>
            <a:pPr algn="just"/>
            <a:r>
              <a:rPr lang="en-US" dirty="0" smtClean="0"/>
              <a:t> </a:t>
            </a:r>
            <a:r>
              <a:rPr lang="en-US" dirty="0" err="1" smtClean="0"/>
              <a:t>Inorder</a:t>
            </a:r>
            <a:r>
              <a:rPr lang="en-US" dirty="0" smtClean="0"/>
              <a:t> to sense and measure the parameter inside </a:t>
            </a:r>
            <a:r>
              <a:rPr lang="en-US" dirty="0"/>
              <a:t>coal mine </a:t>
            </a:r>
            <a:r>
              <a:rPr lang="en-US" dirty="0" smtClean="0"/>
              <a:t>wireless sensor can also be introduced.</a:t>
            </a:r>
          </a:p>
          <a:p>
            <a:pPr algn="just"/>
            <a:r>
              <a:rPr lang="en-US" dirty="0" smtClean="0"/>
              <a:t>The integration of WSN and radio frequency tech. improve safety inside the mines. </a:t>
            </a:r>
            <a:endParaRPr lang="en-US" dirty="0"/>
          </a:p>
          <a:p>
            <a:pPr marL="0" indent="0" algn="just">
              <a:buNone/>
            </a:pPr>
            <a:endParaRPr lang="en-US" dirty="0"/>
          </a:p>
        </p:txBody>
      </p:sp>
    </p:spTree>
    <p:extLst>
      <p:ext uri="{BB962C8B-B14F-4D97-AF65-F5344CB8AC3E}">
        <p14:creationId xmlns:p14="http://schemas.microsoft.com/office/powerpoint/2010/main" val="214416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EDB2F-46EC-CD4F-A6F7-793EC42E32F4}"/>
              </a:ext>
            </a:extLst>
          </p:cNvPr>
          <p:cNvSpPr>
            <a:spLocks noGrp="1"/>
          </p:cNvSpPr>
          <p:nvPr>
            <p:ph type="title"/>
          </p:nvPr>
        </p:nvSpPr>
        <p:spPr/>
        <p:txBody>
          <a:bodyPr/>
          <a:lstStyle/>
          <a:p>
            <a:r>
              <a:rPr lang="en-US" altLang="zh-CN" b="1">
                <a:solidFill>
                  <a:schemeClr val="accent3"/>
                </a:solidFill>
                <a:latin typeface="Calibri" panose="020F0502020204030204" pitchFamily="34" charset="0"/>
              </a:rPr>
              <a:t>Block Diagram:</a:t>
            </a:r>
            <a:endParaRPr lang="en-US" b="1">
              <a:solidFill>
                <a:schemeClr val="accent3"/>
              </a:solidFill>
              <a:latin typeface="Calibri" panose="020F0502020204030204" pitchFamily="34" charset="0"/>
            </a:endParaRPr>
          </a:p>
        </p:txBody>
      </p:sp>
      <p:pic>
        <p:nvPicPr>
          <p:cNvPr id="4" name="Content Placeholder 3" descr="IOT Based Coal Mine Safety Monitoring and Alerting System">
            <a:hlinkClick r:id="rId2"/>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914401" y="1905000"/>
            <a:ext cx="5029200" cy="3733800"/>
          </a:xfrm>
          <a:prstGeom prst="rect">
            <a:avLst/>
          </a:prstGeom>
          <a:noFill/>
          <a:ln>
            <a:noFill/>
          </a:ln>
        </p:spPr>
      </p:pic>
      <p:pic>
        <p:nvPicPr>
          <p:cNvPr id="5" name="Content Placeholder 3" descr="IOT Based Coal Mine Safety Monitoring and Alerting System">
            <a:hlinkClick r:id="rId4"/>
          </p:cNvPr>
          <p:cNvPicPr>
            <a:picLocks noGrp="1"/>
          </p:cNvPicPr>
          <p:nvPr>
            <p:ph sz="half" idx="2"/>
          </p:nvPr>
        </p:nvPicPr>
        <p:blipFill>
          <a:blip r:embed="rId5" cstate="print">
            <a:extLst>
              <a:ext uri="{28A0092B-C50C-407E-A947-70E740481C1C}">
                <a14:useLocalDpi xmlns:a14="http://schemas.microsoft.com/office/drawing/2010/main" val="0"/>
              </a:ext>
            </a:extLst>
          </a:blip>
          <a:stretch>
            <a:fillRect/>
          </a:stretch>
        </p:blipFill>
        <p:spPr bwMode="auto">
          <a:xfrm>
            <a:off x="6172200" y="1905000"/>
            <a:ext cx="5334000" cy="3733800"/>
          </a:xfrm>
          <a:prstGeom prst="rect">
            <a:avLst/>
          </a:prstGeom>
          <a:noFill/>
          <a:ln>
            <a:noFill/>
          </a:ln>
        </p:spPr>
      </p:pic>
    </p:spTree>
    <p:extLst>
      <p:ext uri="{BB962C8B-B14F-4D97-AF65-F5344CB8AC3E}">
        <p14:creationId xmlns:p14="http://schemas.microsoft.com/office/powerpoint/2010/main" val="397030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2AEB1-6C03-8D4C-ADFB-F85DBD72FEEF}"/>
              </a:ext>
            </a:extLst>
          </p:cNvPr>
          <p:cNvSpPr>
            <a:spLocks noGrp="1"/>
          </p:cNvSpPr>
          <p:nvPr>
            <p:ph type="title"/>
          </p:nvPr>
        </p:nvSpPr>
        <p:spPr>
          <a:xfrm>
            <a:off x="1066800" y="304800"/>
            <a:ext cx="9905998" cy="1478570"/>
          </a:xfrm>
        </p:spPr>
        <p:txBody>
          <a:bodyPr/>
          <a:lstStyle/>
          <a:p>
            <a:r>
              <a:rPr lang="en-US" altLang="zh-CN" b="1" dirty="0">
                <a:solidFill>
                  <a:srgbClr val="FF0000"/>
                </a:solidFill>
              </a:rPr>
              <a:t>Block Diagram Description:</a:t>
            </a:r>
            <a:endParaRPr lang="en-US" b="1" dirty="0">
              <a:solidFill>
                <a:srgbClr val="FF0000"/>
              </a:solidFill>
            </a:endParaRPr>
          </a:p>
        </p:txBody>
      </p:sp>
      <p:sp>
        <p:nvSpPr>
          <p:cNvPr id="4" name="Content Placeholder 2"/>
          <p:cNvSpPr>
            <a:spLocks noGrp="1"/>
          </p:cNvSpPr>
          <p:nvPr>
            <p:ph idx="1"/>
          </p:nvPr>
        </p:nvSpPr>
        <p:spPr>
          <a:xfrm>
            <a:off x="1143000" y="1905000"/>
            <a:ext cx="9905999" cy="3541714"/>
          </a:xfrm>
        </p:spPr>
        <p:txBody>
          <a:bodyPr>
            <a:normAutofit/>
          </a:bodyPr>
          <a:lstStyle/>
          <a:p>
            <a:pPr marL="0" indent="0" algn="just">
              <a:buNone/>
            </a:pPr>
            <a:r>
              <a:rPr lang="en-US" dirty="0"/>
              <a:t>The Temperature sensor is used to measure the mine temperature and humidity sensor measures the humidity level in mining time. The gas sensor is using to find them gas level in mining and the LDR sensor is used to find the light density and if any abnormal value means the microcontroller will send each second value to IOT cloud and electrical devices upon the sensor value. all sensor value is uploaded to the </a:t>
            </a:r>
            <a:r>
              <a:rPr lang="en-US" dirty="0" err="1"/>
              <a:t>IOt</a:t>
            </a:r>
            <a:r>
              <a:rPr lang="en-US" dirty="0"/>
              <a:t> cloud in this method.</a:t>
            </a:r>
          </a:p>
          <a:p>
            <a:endParaRPr lang="en-US" dirty="0"/>
          </a:p>
        </p:txBody>
      </p:sp>
    </p:spTree>
    <p:extLst>
      <p:ext uri="{BB962C8B-B14F-4D97-AF65-F5344CB8AC3E}">
        <p14:creationId xmlns:p14="http://schemas.microsoft.com/office/powerpoint/2010/main" val="178974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42B23B-DC1D-F146-9298-D39DC9283F98}"/>
              </a:ext>
            </a:extLst>
          </p:cNvPr>
          <p:cNvSpPr>
            <a:spLocks noGrp="1"/>
          </p:cNvSpPr>
          <p:nvPr>
            <p:ph type="title"/>
          </p:nvPr>
        </p:nvSpPr>
        <p:spPr>
          <a:xfrm>
            <a:off x="1143000" y="152400"/>
            <a:ext cx="9905998" cy="1478570"/>
          </a:xfrm>
        </p:spPr>
        <p:txBody>
          <a:bodyPr/>
          <a:lstStyle/>
          <a:p>
            <a:r>
              <a:rPr lang="en-US" altLang="zh-CN" b="1" dirty="0">
                <a:solidFill>
                  <a:srgbClr val="FF0000"/>
                </a:solidFill>
                <a:latin typeface="Calibri" panose="020F0502020204030204" pitchFamily="34" charset="0"/>
              </a:rPr>
              <a:t>Components</a:t>
            </a:r>
            <a:r>
              <a:rPr lang="en-US" altLang="zh-CN" b="1" dirty="0">
                <a:solidFill>
                  <a:schemeClr val="accent3"/>
                </a:solidFill>
                <a:latin typeface="Calibri" panose="020F0502020204030204" pitchFamily="34" charset="0"/>
              </a:rPr>
              <a:t>:</a:t>
            </a:r>
            <a:r>
              <a:rPr lang="en-US" altLang="zh-CN" dirty="0"/>
              <a:t> </a:t>
            </a:r>
            <a:endParaRPr lang="en-US" dirty="0"/>
          </a:p>
        </p:txBody>
      </p:sp>
      <p:sp>
        <p:nvSpPr>
          <p:cNvPr id="3" name="Content Placeholder 2">
            <a:extLst>
              <a:ext uri="{FF2B5EF4-FFF2-40B4-BE49-F238E27FC236}">
                <a16:creationId xmlns:a16="http://schemas.microsoft.com/office/drawing/2014/main" xmlns="" id="{56E881B9-492C-8A40-9B05-ABC46B37849C}"/>
              </a:ext>
            </a:extLst>
          </p:cNvPr>
          <p:cNvSpPr>
            <a:spLocks noGrp="1"/>
          </p:cNvSpPr>
          <p:nvPr>
            <p:ph idx="1"/>
          </p:nvPr>
        </p:nvSpPr>
        <p:spPr>
          <a:xfrm>
            <a:off x="2133600" y="1143000"/>
            <a:ext cx="8229600" cy="5715000"/>
          </a:xfrm>
        </p:spPr>
        <p:txBody>
          <a:bodyPr>
            <a:normAutofit fontScale="70000" lnSpcReduction="20000"/>
          </a:bodyPr>
          <a:lstStyle/>
          <a:p>
            <a:r>
              <a:rPr lang="en-US" sz="3100" dirty="0"/>
              <a:t>Power supply</a:t>
            </a:r>
          </a:p>
          <a:p>
            <a:r>
              <a:rPr lang="en-US" sz="3100" dirty="0"/>
              <a:t> </a:t>
            </a:r>
            <a:r>
              <a:rPr lang="en-US" sz="3100" dirty="0" err="1"/>
              <a:t>Atmega</a:t>
            </a:r>
            <a:r>
              <a:rPr lang="en-US" sz="3100" dirty="0"/>
              <a:t> microcontroller</a:t>
            </a:r>
          </a:p>
          <a:p>
            <a:r>
              <a:rPr lang="en-US" sz="3100" dirty="0"/>
              <a:t> RF Module</a:t>
            </a:r>
          </a:p>
          <a:p>
            <a:r>
              <a:rPr lang="en-US" sz="3100" dirty="0"/>
              <a:t>Temperature Sensor</a:t>
            </a:r>
          </a:p>
          <a:p>
            <a:r>
              <a:rPr lang="en-US" sz="3100" dirty="0"/>
              <a:t> Gas Sensors</a:t>
            </a:r>
          </a:p>
          <a:p>
            <a:r>
              <a:rPr lang="en-US" sz="3100" dirty="0"/>
              <a:t> LCD Display</a:t>
            </a:r>
          </a:p>
          <a:p>
            <a:r>
              <a:rPr lang="en-US" sz="3100" dirty="0"/>
              <a:t> Resistors</a:t>
            </a:r>
          </a:p>
          <a:p>
            <a:r>
              <a:rPr lang="en-US" sz="3100" dirty="0"/>
              <a:t> Capacitors</a:t>
            </a:r>
          </a:p>
          <a:p>
            <a:r>
              <a:rPr lang="en-US" sz="3100" dirty="0"/>
              <a:t> Transistors</a:t>
            </a:r>
          </a:p>
          <a:p>
            <a:r>
              <a:rPr lang="en-US" sz="3100" dirty="0"/>
              <a:t> Diodes</a:t>
            </a:r>
          </a:p>
          <a:p>
            <a:r>
              <a:rPr lang="en-US" sz="3100" dirty="0"/>
              <a:t> LED</a:t>
            </a:r>
          </a:p>
          <a:p>
            <a:r>
              <a:rPr lang="en-US" sz="3100" dirty="0"/>
              <a:t> Buzzer </a:t>
            </a:r>
          </a:p>
          <a:p>
            <a:endParaRPr lang="en-US" dirty="0"/>
          </a:p>
        </p:txBody>
      </p:sp>
    </p:spTree>
    <p:extLst>
      <p:ext uri="{BB962C8B-B14F-4D97-AF65-F5344CB8AC3E}">
        <p14:creationId xmlns:p14="http://schemas.microsoft.com/office/powerpoint/2010/main" val="2922228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A0A0A0"/>
      </a:dk1>
      <a:lt1>
        <a:sysClr val="window" lastClr="383635"/>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597</TotalTime>
  <Words>958</Words>
  <Application>Microsoft Office PowerPoint</Application>
  <PresentationFormat>Custom</PresentationFormat>
  <Paragraphs>145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Circuit</vt:lpstr>
      <vt:lpstr>VIZAG INSTITUTE OF TECHNOLOGY                      (Approved by AICTE, New Delhi, Affiliated to JNTUK, Kakinada)                                 Dakamarri, Bheemunipatnam, Visakhapatnam  – 531162 Department of Electronics and Communication Engineering                             PROJECT REPORT                                                ON                          </vt:lpstr>
      <vt:lpstr>Contents:</vt:lpstr>
      <vt:lpstr>Abstract:</vt:lpstr>
      <vt:lpstr>INTRDUCTION:</vt:lpstr>
      <vt:lpstr>Existing System:</vt:lpstr>
      <vt:lpstr>Proposed System:</vt:lpstr>
      <vt:lpstr>Block Diagram:</vt:lpstr>
      <vt:lpstr>Block Diagram Description:</vt:lpstr>
      <vt:lpstr>Components: </vt:lpstr>
      <vt:lpstr>Node mcu:</vt:lpstr>
      <vt:lpstr>Pin daigram:</vt:lpstr>
      <vt:lpstr>Features:</vt:lpstr>
      <vt:lpstr>ESP8266:</vt:lpstr>
      <vt:lpstr>How to use the ESP8266 Module: </vt:lpstr>
      <vt:lpstr>Applications:</vt:lpstr>
      <vt:lpstr>FEATURES:</vt:lpstr>
      <vt:lpstr>ARDUINO:</vt:lpstr>
      <vt:lpstr>BLINK TEST:</vt:lpstr>
      <vt:lpstr>Blynk for NodeMCU: </vt:lpstr>
      <vt:lpstr>Steps:</vt:lpstr>
      <vt:lpstr>PROGRAM:</vt:lpstr>
      <vt:lpstr>PowerPoint Presentation</vt:lpstr>
      <vt:lpstr>Screenshots: </vt:lpstr>
      <vt:lpstr>PowerPoint Presentation</vt:lpstr>
      <vt:lpstr>PowerPoint Presentation</vt:lpstr>
      <vt:lpstr>Problem sTATEMENT:</vt:lpstr>
      <vt:lpstr>Result:               In this system we mainly have monitoring and controlling systems monitoring system we monitor all the data from different sensors</vt:lpstr>
      <vt:lpstr>Conclusion:</vt:lpstr>
      <vt:lpstr>Any Queries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suryahasini404@gmail.com</dc:creator>
  <cp:lastModifiedBy>VeerA</cp:lastModifiedBy>
  <cp:revision>76</cp:revision>
  <dcterms:created xsi:type="dcterms:W3CDTF">2020-06-15T15:36:07Z</dcterms:created>
  <dcterms:modified xsi:type="dcterms:W3CDTF">2020-07-06T12:13:13Z</dcterms:modified>
</cp:coreProperties>
</file>