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CA55E-4914-48E1-8B51-739F8AB887FF}" v="6" dt="2025-09-18T03:10:01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Qasim" userId="c9273aca-d67a-4f7b-b64b-7731cdb5ce17" providerId="ADAL" clId="{1DEFB703-25D5-4EDD-97C3-00966FE867A6}"/>
    <pc:docChg chg="undo custSel addSld modSld">
      <pc:chgData name="Muhammad Qasim" userId="c9273aca-d67a-4f7b-b64b-7731cdb5ce17" providerId="ADAL" clId="{1DEFB703-25D5-4EDD-97C3-00966FE867A6}" dt="2025-09-18T08:31:56.027" v="239" actId="20577"/>
      <pc:docMkLst>
        <pc:docMk/>
      </pc:docMkLst>
      <pc:sldChg chg="modSp mod">
        <pc:chgData name="Muhammad Qasim" userId="c9273aca-d67a-4f7b-b64b-7731cdb5ce17" providerId="ADAL" clId="{1DEFB703-25D5-4EDD-97C3-00966FE867A6}" dt="2025-09-18T08:31:56.027" v="239" actId="20577"/>
        <pc:sldMkLst>
          <pc:docMk/>
          <pc:sldMk cId="0" sldId="256"/>
        </pc:sldMkLst>
        <pc:spChg chg="mod">
          <ac:chgData name="Muhammad Qasim" userId="c9273aca-d67a-4f7b-b64b-7731cdb5ce17" providerId="ADAL" clId="{1DEFB703-25D5-4EDD-97C3-00966FE867A6}" dt="2025-09-18T08:31:56.027" v="239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04:53.488" v="48" actId="27636"/>
        <pc:sldMkLst>
          <pc:docMk/>
          <pc:sldMk cId="0" sldId="257"/>
        </pc:sldMkLst>
        <pc:spChg chg="mod">
          <ac:chgData name="Muhammad Qasim" userId="c9273aca-d67a-4f7b-b64b-7731cdb5ce17" providerId="ADAL" clId="{1DEFB703-25D5-4EDD-97C3-00966FE867A6}" dt="2025-09-18T03:04:53.488" v="48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01:38.545" v="18" actId="14100"/>
        <pc:sldMkLst>
          <pc:docMk/>
          <pc:sldMk cId="0" sldId="258"/>
        </pc:sldMkLst>
        <pc:spChg chg="mod">
          <ac:chgData name="Muhammad Qasim" userId="c9273aca-d67a-4f7b-b64b-7731cdb5ce17" providerId="ADAL" clId="{1DEFB703-25D5-4EDD-97C3-00966FE867A6}" dt="2025-09-18T03:00:28.596" v="3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01:38.545" v="18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12:38.858" v="139" actId="20577"/>
        <pc:sldMkLst>
          <pc:docMk/>
          <pc:sldMk cId="0" sldId="259"/>
        </pc:sldMkLst>
        <pc:spChg chg="mod">
          <ac:chgData name="Muhammad Qasim" userId="c9273aca-d67a-4f7b-b64b-7731cdb5ce17" providerId="ADAL" clId="{1DEFB703-25D5-4EDD-97C3-00966FE867A6}" dt="2025-09-18T03:12:06.667" v="130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12:38.858" v="13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14:10.919" v="158" actId="27636"/>
        <pc:sldMkLst>
          <pc:docMk/>
          <pc:sldMk cId="0" sldId="260"/>
        </pc:sldMkLst>
        <pc:spChg chg="mod">
          <ac:chgData name="Muhammad Qasim" userId="c9273aca-d67a-4f7b-b64b-7731cdb5ce17" providerId="ADAL" clId="{1DEFB703-25D5-4EDD-97C3-00966FE867A6}" dt="2025-09-18T03:13:14.268" v="144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14:10.919" v="158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15:20.428" v="178" actId="27636"/>
        <pc:sldMkLst>
          <pc:docMk/>
          <pc:sldMk cId="0" sldId="261"/>
        </pc:sldMkLst>
        <pc:spChg chg="mod">
          <ac:chgData name="Muhammad Qasim" userId="c9273aca-d67a-4f7b-b64b-7731cdb5ce17" providerId="ADAL" clId="{1DEFB703-25D5-4EDD-97C3-00966FE867A6}" dt="2025-09-18T03:14:28.571" v="161" actId="276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15:20.428" v="178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17:08.055" v="192" actId="27636"/>
        <pc:sldMkLst>
          <pc:docMk/>
          <pc:sldMk cId="0" sldId="262"/>
        </pc:sldMkLst>
        <pc:spChg chg="mod">
          <ac:chgData name="Muhammad Qasim" userId="c9273aca-d67a-4f7b-b64b-7731cdb5ce17" providerId="ADAL" clId="{1DEFB703-25D5-4EDD-97C3-00966FE867A6}" dt="2025-09-18T03:17:08.055" v="192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18:21.176" v="207" actId="20577"/>
        <pc:sldMkLst>
          <pc:docMk/>
          <pc:sldMk cId="0" sldId="263"/>
        </pc:sldMkLst>
        <pc:spChg chg="mod">
          <ac:chgData name="Muhammad Qasim" userId="c9273aca-d67a-4f7b-b64b-7731cdb5ce17" providerId="ADAL" clId="{1DEFB703-25D5-4EDD-97C3-00966FE867A6}" dt="2025-09-18T03:17:29.833" v="195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18:21.176" v="207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04:13.550" v="39" actId="255"/>
        <pc:sldMkLst>
          <pc:docMk/>
          <pc:sldMk cId="0" sldId="264"/>
        </pc:sldMkLst>
        <pc:spChg chg="mod">
          <ac:chgData name="Muhammad Qasim" userId="c9273aca-d67a-4f7b-b64b-7731cdb5ce17" providerId="ADAL" clId="{1DEFB703-25D5-4EDD-97C3-00966FE867A6}" dt="2025-09-18T03:03:57.482" v="35" actId="27636"/>
          <ac:spMkLst>
            <pc:docMk/>
            <pc:sldMk cId="0" sldId="264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04:13.550" v="39" actId="255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20:03.395" v="236" actId="313"/>
        <pc:sldMkLst>
          <pc:docMk/>
          <pc:sldMk cId="0" sldId="265"/>
        </pc:sldMkLst>
        <pc:spChg chg="mod">
          <ac:chgData name="Muhammad Qasim" userId="c9273aca-d67a-4f7b-b64b-7731cdb5ce17" providerId="ADAL" clId="{1DEFB703-25D5-4EDD-97C3-00966FE867A6}" dt="2025-09-18T03:20:03.395" v="236" actId="313"/>
          <ac:spMkLst>
            <pc:docMk/>
            <pc:sldMk cId="0" sldId="265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19:37.954" v="235" actId="255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06:29.254" v="70" actId="108"/>
        <pc:sldMkLst>
          <pc:docMk/>
          <pc:sldMk cId="0" sldId="266"/>
        </pc:sldMkLst>
        <pc:spChg chg="mod">
          <ac:chgData name="Muhammad Qasim" userId="c9273aca-d67a-4f7b-b64b-7731cdb5ce17" providerId="ADAL" clId="{1DEFB703-25D5-4EDD-97C3-00966FE867A6}" dt="2025-09-18T03:05:23.808" v="60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06:29.254" v="70" actId="108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07:39.830" v="83" actId="255"/>
        <pc:sldMkLst>
          <pc:docMk/>
          <pc:sldMk cId="0" sldId="267"/>
        </pc:sldMkLst>
        <pc:spChg chg="mod">
          <ac:chgData name="Muhammad Qasim" userId="c9273aca-d67a-4f7b-b64b-7731cdb5ce17" providerId="ADAL" clId="{1DEFB703-25D5-4EDD-97C3-00966FE867A6}" dt="2025-09-18T03:06:50.711" v="73" actId="27636"/>
          <ac:spMkLst>
            <pc:docMk/>
            <pc:sldMk cId="0" sldId="267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07:39.830" v="83" actId="255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09:17.337" v="111" actId="27636"/>
        <pc:sldMkLst>
          <pc:docMk/>
          <pc:sldMk cId="0" sldId="268"/>
        </pc:sldMkLst>
        <pc:spChg chg="mod">
          <ac:chgData name="Muhammad Qasim" userId="c9273aca-d67a-4f7b-b64b-7731cdb5ce17" providerId="ADAL" clId="{1DEFB703-25D5-4EDD-97C3-00966FE867A6}" dt="2025-09-18T03:07:59.957" v="85" actId="14100"/>
          <ac:spMkLst>
            <pc:docMk/>
            <pc:sldMk cId="0" sldId="268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09:17.337" v="111" actId="2763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Muhammad Qasim" userId="c9273aca-d67a-4f7b-b64b-7731cdb5ce17" providerId="ADAL" clId="{1DEFB703-25D5-4EDD-97C3-00966FE867A6}" dt="2025-09-18T03:10:24.092" v="120" actId="27636"/>
        <pc:sldMkLst>
          <pc:docMk/>
          <pc:sldMk cId="0" sldId="269"/>
        </pc:sldMkLst>
        <pc:spChg chg="mod">
          <ac:chgData name="Muhammad Qasim" userId="c9273aca-d67a-4f7b-b64b-7731cdb5ce17" providerId="ADAL" clId="{1DEFB703-25D5-4EDD-97C3-00966FE867A6}" dt="2025-09-18T03:10:18.781" v="117" actId="14100"/>
          <ac:spMkLst>
            <pc:docMk/>
            <pc:sldMk cId="0" sldId="269"/>
            <ac:spMk id="2" creationId="{00000000-0000-0000-0000-000000000000}"/>
          </ac:spMkLst>
        </pc:spChg>
        <pc:spChg chg="mod">
          <ac:chgData name="Muhammad Qasim" userId="c9273aca-d67a-4f7b-b64b-7731cdb5ce17" providerId="ADAL" clId="{1DEFB703-25D5-4EDD-97C3-00966FE867A6}" dt="2025-09-18T03:10:24.092" v="120" actId="27636"/>
          <ac:spMkLst>
            <pc:docMk/>
            <pc:sldMk cId="0" sldId="269"/>
            <ac:spMk id="3" creationId="{00000000-0000-0000-0000-000000000000}"/>
          </ac:spMkLst>
        </pc:spChg>
      </pc:sldChg>
      <pc:sldChg chg="modSp new mod">
        <pc:chgData name="Muhammad Qasim" userId="c9273aca-d67a-4f7b-b64b-7731cdb5ce17" providerId="ADAL" clId="{1DEFB703-25D5-4EDD-97C3-00966FE867A6}" dt="2025-09-18T03:05:01.789" v="57"/>
        <pc:sldMkLst>
          <pc:docMk/>
          <pc:sldMk cId="1390265088" sldId="270"/>
        </pc:sldMkLst>
        <pc:spChg chg="mod">
          <ac:chgData name="Muhammad Qasim" userId="c9273aca-d67a-4f7b-b64b-7731cdb5ce17" providerId="ADAL" clId="{1DEFB703-25D5-4EDD-97C3-00966FE867A6}" dt="2025-09-18T03:05:01.789" v="57"/>
          <ac:spMkLst>
            <pc:docMk/>
            <pc:sldMk cId="1390265088" sldId="270"/>
            <ac:spMk id="2" creationId="{1A527271-3839-FFA6-0ACB-54A1FCE5B305}"/>
          </ac:spMkLst>
        </pc:spChg>
        <pc:spChg chg="mod">
          <ac:chgData name="Muhammad Qasim" userId="c9273aca-d67a-4f7b-b64b-7731cdb5ce17" providerId="ADAL" clId="{1DEFB703-25D5-4EDD-97C3-00966FE867A6}" dt="2025-09-18T03:04:53.346" v="43" actId="27636"/>
          <ac:spMkLst>
            <pc:docMk/>
            <pc:sldMk cId="1390265088" sldId="270"/>
            <ac:spMk id="3" creationId="{53DFC0E7-0280-BF3B-6CD5-7C335F05A9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Object-Oriented 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 Structured </a:t>
            </a:r>
            <a:r>
              <a:t>Learning Path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9557657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Specifier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56" y="1012371"/>
            <a:ext cx="12017829" cy="5570991"/>
          </a:xfrm>
        </p:spPr>
        <p:txBody>
          <a:bodyPr/>
          <a:lstStyle/>
          <a:p>
            <a:r>
              <a:rPr dirty="0"/>
              <a:t>• Concept: Naming conventions to suggest how members should be accessed.</a:t>
            </a:r>
          </a:p>
          <a:p>
            <a:r>
              <a:rPr sz="1800" dirty="0">
                <a:latin typeface="Courier New"/>
              </a:rPr>
              <a:t>  – Public (`name`): Accessible from anywhere. The default.</a:t>
            </a:r>
          </a:p>
          <a:p>
            <a:r>
              <a:rPr dirty="0"/>
              <a:t>  – Protected (`_name`): A convention; tells developers "for internal use or for subclasses only."</a:t>
            </a:r>
          </a:p>
          <a:p>
            <a:r>
              <a:rPr dirty="0"/>
              <a:t>  – Private (`__name`): Enforced by name mangling; for use only within the class.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7271-3839-FFA6-0ACB-54A1FCE5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C0E7-0280-BF3B-6CD5-7C335F05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Example</a:t>
            </a:r>
          </a:p>
          <a:p>
            <a:r>
              <a:rPr lang="en-US" dirty="0">
                <a:latin typeface="Courier New"/>
              </a:rPr>
              <a:t>class </a:t>
            </a:r>
            <a:r>
              <a:rPr lang="en-US" dirty="0" err="1">
                <a:latin typeface="Courier New"/>
              </a:rPr>
              <a:t>BankAccount</a:t>
            </a:r>
            <a:r>
              <a:rPr lang="en-US" dirty="0">
                <a:latin typeface="Courier New"/>
              </a:rPr>
              <a:t>:</a:t>
            </a:r>
          </a:p>
          <a:p>
            <a:r>
              <a:rPr lang="en-US" dirty="0">
                <a:latin typeface="Courier New"/>
              </a:rPr>
              <a:t>    def __</a:t>
            </a:r>
            <a:r>
              <a:rPr lang="en-US" dirty="0" err="1">
                <a:latin typeface="Courier New"/>
              </a:rPr>
              <a:t>init</a:t>
            </a:r>
            <a:r>
              <a:rPr lang="en-US" dirty="0">
                <a:latin typeface="Courier New"/>
              </a:rPr>
              <a:t>__(self, balance):</a:t>
            </a:r>
          </a:p>
          <a:p>
            <a:r>
              <a:rPr lang="en-US" dirty="0">
                <a:latin typeface="Courier New"/>
              </a:rPr>
              <a:t>        </a:t>
            </a:r>
            <a:r>
              <a:rPr lang="en-US" dirty="0" err="1">
                <a:latin typeface="Courier New"/>
              </a:rPr>
              <a:t>self.account_number</a:t>
            </a:r>
            <a:r>
              <a:rPr lang="en-US" dirty="0">
                <a:latin typeface="Courier New"/>
              </a:rPr>
              <a:t> = "12345" # Public</a:t>
            </a:r>
          </a:p>
          <a:p>
            <a:r>
              <a:rPr lang="en-US" dirty="0">
                <a:latin typeface="Courier New"/>
              </a:rPr>
              <a:t>        self._</a:t>
            </a:r>
            <a:r>
              <a:rPr lang="en-US" dirty="0" err="1">
                <a:latin typeface="Courier New"/>
              </a:rPr>
              <a:t>holder_name</a:t>
            </a:r>
            <a:r>
              <a:rPr lang="en-US" dirty="0">
                <a:latin typeface="Courier New"/>
              </a:rPr>
              <a:t> = "John Doe" # Protected</a:t>
            </a:r>
          </a:p>
          <a:p>
            <a:r>
              <a:rPr lang="en-US" dirty="0">
                <a:latin typeface="Courier New"/>
              </a:rPr>
              <a:t>        </a:t>
            </a:r>
            <a:r>
              <a:rPr lang="en-US" dirty="0" err="1">
                <a:latin typeface="Courier New"/>
              </a:rPr>
              <a:t>self.__balance</a:t>
            </a:r>
            <a:r>
              <a:rPr lang="en-US" dirty="0">
                <a:latin typeface="Courier New"/>
              </a:rPr>
              <a:t> = balance     # Private</a:t>
            </a:r>
          </a:p>
          <a:p>
            <a:endParaRPr lang="en-US" dirty="0">
              <a:latin typeface="Courier New"/>
            </a:endParaRPr>
          </a:p>
          <a:p>
            <a:r>
              <a:rPr lang="en-US" dirty="0"/>
              <a:t>Question</a:t>
            </a:r>
          </a:p>
          <a:p>
            <a:r>
              <a:rPr lang="en-US" dirty="0"/>
              <a:t>• Since Python allows you to access protected and private members (with some effort), what is the real purpose of using these conventions?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9026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752115" cy="650648"/>
          </a:xfrm>
        </p:spPr>
        <p:txBody>
          <a:bodyPr>
            <a:normAutofit fontScale="90000"/>
          </a:bodyPr>
          <a:lstStyle/>
          <a:p>
            <a:r>
              <a:rPr dirty="0"/>
              <a:t>Hour 4 - 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2372"/>
            <a:ext cx="11734800" cy="5845628"/>
          </a:xfrm>
        </p:spPr>
        <p:txBody>
          <a:bodyPr>
            <a:noAutofit/>
          </a:bodyPr>
          <a:lstStyle/>
          <a:p>
            <a:pPr algn="just"/>
            <a:r>
              <a:rPr sz="2400" dirty="0">
                <a:latin typeface="+mj-lt"/>
              </a:rPr>
              <a:t>• Concept: Python's process of renaming a private member from `__variable` to `_</a:t>
            </a:r>
            <a:r>
              <a:rPr sz="2400" dirty="0" err="1">
                <a:latin typeface="+mj-lt"/>
              </a:rPr>
              <a:t>ClassName</a:t>
            </a:r>
            <a:r>
              <a:rPr sz="2400" dirty="0">
                <a:latin typeface="+mj-lt"/>
              </a:rPr>
              <a:t>__variable` to prevent accidental overrides in subclasses.</a:t>
            </a:r>
          </a:p>
          <a:p>
            <a:endParaRPr sz="1600" dirty="0">
              <a:latin typeface="Courier New"/>
            </a:endParaRPr>
          </a:p>
          <a:p>
            <a:r>
              <a:rPr sz="1600" dirty="0"/>
              <a:t>Example</a:t>
            </a:r>
          </a:p>
          <a:p>
            <a:r>
              <a:rPr sz="1600" dirty="0">
                <a:latin typeface="Courier New"/>
              </a:rPr>
              <a:t>class </a:t>
            </a:r>
            <a:r>
              <a:rPr sz="1600" dirty="0" err="1">
                <a:latin typeface="Courier New"/>
              </a:rPr>
              <a:t>MyClass</a:t>
            </a:r>
            <a:r>
              <a:rPr sz="1600" dirty="0">
                <a:latin typeface="Courier New"/>
              </a:rPr>
              <a:t>:</a:t>
            </a:r>
          </a:p>
          <a:p>
            <a:r>
              <a:rPr sz="1600" dirty="0">
                <a:latin typeface="Courier New"/>
              </a:rPr>
              <a:t>    def __</a:t>
            </a:r>
            <a:r>
              <a:rPr sz="1600" dirty="0" err="1">
                <a:latin typeface="Courier New"/>
              </a:rPr>
              <a:t>init</a:t>
            </a:r>
            <a:r>
              <a:rPr sz="1600" dirty="0">
                <a:latin typeface="Courier New"/>
              </a:rPr>
              <a:t>__(self):</a:t>
            </a:r>
          </a:p>
          <a:p>
            <a:r>
              <a:rPr sz="1600" dirty="0">
                <a:latin typeface="Courier New"/>
              </a:rPr>
              <a:t>        </a:t>
            </a:r>
            <a:r>
              <a:rPr sz="1600" dirty="0" err="1">
                <a:latin typeface="Courier New"/>
              </a:rPr>
              <a:t>self.__secret</a:t>
            </a:r>
            <a:r>
              <a:rPr sz="1600" dirty="0">
                <a:latin typeface="Courier New"/>
              </a:rPr>
              <a:t> = "</a:t>
            </a:r>
            <a:r>
              <a:rPr sz="1600" dirty="0" err="1">
                <a:latin typeface="Courier New"/>
              </a:rPr>
              <a:t>abc</a:t>
            </a:r>
            <a:r>
              <a:rPr sz="1600" dirty="0">
                <a:latin typeface="Courier New"/>
              </a:rPr>
              <a:t>"</a:t>
            </a:r>
          </a:p>
          <a:p>
            <a:endParaRPr sz="1600" dirty="0">
              <a:latin typeface="Courier New"/>
            </a:endParaRPr>
          </a:p>
          <a:p>
            <a:r>
              <a:rPr sz="1600" dirty="0"/>
              <a:t>obj = </a:t>
            </a:r>
            <a:r>
              <a:rPr sz="1600" dirty="0" err="1"/>
              <a:t>MyClass</a:t>
            </a:r>
            <a:r>
              <a:rPr sz="1600" dirty="0"/>
              <a:t>()</a:t>
            </a:r>
          </a:p>
          <a:p>
            <a:r>
              <a:rPr sz="1600" dirty="0">
                <a:latin typeface="Courier New"/>
              </a:rPr>
              <a:t># print(</a:t>
            </a:r>
            <a:r>
              <a:rPr sz="1600" dirty="0" err="1">
                <a:latin typeface="Courier New"/>
              </a:rPr>
              <a:t>obj.__secret</a:t>
            </a:r>
            <a:r>
              <a:rPr sz="1600" dirty="0">
                <a:latin typeface="Courier New"/>
              </a:rPr>
              <a:t>) # This will cause an </a:t>
            </a:r>
            <a:r>
              <a:rPr sz="1600" dirty="0" err="1">
                <a:latin typeface="Courier New"/>
              </a:rPr>
              <a:t>AttributeError</a:t>
            </a:r>
            <a:endParaRPr sz="1600" dirty="0">
              <a:latin typeface="Courier New"/>
            </a:endParaRPr>
          </a:p>
          <a:p>
            <a:r>
              <a:rPr sz="1600" dirty="0">
                <a:latin typeface="Courier New"/>
              </a:rPr>
              <a:t>print(obj._</a:t>
            </a:r>
            <a:r>
              <a:rPr sz="1600" dirty="0" err="1">
                <a:latin typeface="Courier New"/>
              </a:rPr>
              <a:t>MyClass</a:t>
            </a:r>
            <a:r>
              <a:rPr sz="1600" dirty="0">
                <a:latin typeface="Courier New"/>
              </a:rPr>
              <a:t>__secret) # This works</a:t>
            </a:r>
          </a:p>
          <a:p>
            <a:endParaRPr sz="1600" dirty="0">
              <a:latin typeface="Courier New"/>
            </a:endParaRPr>
          </a:p>
          <a:p>
            <a:pPr algn="just"/>
            <a:r>
              <a:rPr sz="2400" dirty="0">
                <a:latin typeface="+mj-lt"/>
              </a:rPr>
              <a:t>Question</a:t>
            </a:r>
          </a:p>
          <a:p>
            <a:pPr algn="just"/>
            <a:r>
              <a:rPr sz="2400" dirty="0">
                <a:latin typeface="+mj-lt"/>
              </a:rPr>
              <a:t>• How does name mangling help avoid bugs when a child class defines an attribute with the same name as a private attribute in its parent?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"/>
            <a:ext cx="10657114" cy="718456"/>
          </a:xfrm>
        </p:spPr>
        <p:txBody>
          <a:bodyPr>
            <a:normAutofit fontScale="90000"/>
          </a:bodyPr>
          <a:lstStyle/>
          <a:p>
            <a:r>
              <a:rPr dirty="0"/>
              <a:t>Hour 4 - Inner/Nested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1744"/>
            <a:ext cx="11321143" cy="5962875"/>
          </a:xfrm>
        </p:spPr>
        <p:txBody>
          <a:bodyPr>
            <a:normAutofit lnSpcReduction="10000"/>
          </a:bodyPr>
          <a:lstStyle/>
          <a:p>
            <a:r>
              <a:rPr sz="2400" dirty="0">
                <a:latin typeface="+mj-lt"/>
              </a:rPr>
              <a:t>Concept: A class defined entirely inside another class. It's used when one class is logically a component of another.</a:t>
            </a:r>
          </a:p>
          <a:p>
            <a:endParaRPr sz="1200" dirty="0">
              <a:latin typeface="Courier New"/>
            </a:endParaRPr>
          </a:p>
          <a:p>
            <a:r>
              <a:rPr sz="1600" dirty="0"/>
              <a:t>Example</a:t>
            </a:r>
          </a:p>
          <a:p>
            <a:r>
              <a:rPr sz="1600" dirty="0">
                <a:latin typeface="Courier New"/>
              </a:rPr>
              <a:t>class Car:</a:t>
            </a:r>
          </a:p>
          <a:p>
            <a:r>
              <a:rPr sz="1600" dirty="0">
                <a:latin typeface="Courier New"/>
              </a:rPr>
              <a:t>    def __</a:t>
            </a:r>
            <a:r>
              <a:rPr sz="1600" dirty="0" err="1">
                <a:latin typeface="Courier New"/>
              </a:rPr>
              <a:t>init</a:t>
            </a:r>
            <a:r>
              <a:rPr sz="1600" dirty="0">
                <a:latin typeface="Courier New"/>
              </a:rPr>
              <a:t>__(self, model):</a:t>
            </a:r>
          </a:p>
          <a:p>
            <a:r>
              <a:rPr sz="1600" dirty="0">
                <a:latin typeface="Courier New"/>
              </a:rPr>
              <a:t>        </a:t>
            </a:r>
            <a:r>
              <a:rPr sz="1600" dirty="0" err="1">
                <a:latin typeface="Courier New"/>
              </a:rPr>
              <a:t>self.model</a:t>
            </a:r>
            <a:r>
              <a:rPr sz="1600" dirty="0">
                <a:latin typeface="Courier New"/>
              </a:rPr>
              <a:t> = model</a:t>
            </a:r>
          </a:p>
          <a:p>
            <a:r>
              <a:rPr sz="1600" dirty="0">
                <a:latin typeface="Courier New"/>
              </a:rPr>
              <a:t>        </a:t>
            </a:r>
            <a:r>
              <a:rPr sz="1600" dirty="0" err="1">
                <a:latin typeface="Courier New"/>
              </a:rPr>
              <a:t>self.engine</a:t>
            </a:r>
            <a:r>
              <a:rPr sz="1600" dirty="0">
                <a:latin typeface="Courier New"/>
              </a:rPr>
              <a:t> = </a:t>
            </a:r>
            <a:r>
              <a:rPr sz="1600" dirty="0" err="1">
                <a:latin typeface="Courier New"/>
              </a:rPr>
              <a:t>self.Engine</a:t>
            </a:r>
            <a:r>
              <a:rPr sz="1600" dirty="0">
                <a:latin typeface="Courier New"/>
              </a:rPr>
              <a:t>("V8") # Create instance</a:t>
            </a:r>
          </a:p>
          <a:p>
            <a:endParaRPr sz="1600" dirty="0">
              <a:latin typeface="Courier New"/>
            </a:endParaRPr>
          </a:p>
          <a:p>
            <a:r>
              <a:rPr sz="1600" dirty="0">
                <a:latin typeface="Courier New"/>
              </a:rPr>
              <a:t>    class Engine: # Inner Class</a:t>
            </a:r>
          </a:p>
          <a:p>
            <a:r>
              <a:rPr sz="1600" dirty="0">
                <a:latin typeface="Courier New"/>
              </a:rPr>
              <a:t>        def __</a:t>
            </a:r>
            <a:r>
              <a:rPr sz="1600" dirty="0" err="1">
                <a:latin typeface="Courier New"/>
              </a:rPr>
              <a:t>init</a:t>
            </a:r>
            <a:r>
              <a:rPr sz="1600" dirty="0">
                <a:latin typeface="Courier New"/>
              </a:rPr>
              <a:t>__(self, type):</a:t>
            </a:r>
          </a:p>
          <a:p>
            <a:r>
              <a:rPr sz="1600" dirty="0">
                <a:latin typeface="Courier New"/>
              </a:rPr>
              <a:t>            </a:t>
            </a:r>
            <a:r>
              <a:rPr sz="1600" dirty="0" err="1">
                <a:latin typeface="Courier New"/>
              </a:rPr>
              <a:t>self.type</a:t>
            </a:r>
            <a:r>
              <a:rPr sz="1600" dirty="0">
                <a:latin typeface="Courier New"/>
              </a:rPr>
              <a:t> = type</a:t>
            </a:r>
          </a:p>
          <a:p>
            <a:endParaRPr sz="1600" dirty="0">
              <a:latin typeface="Courier New"/>
            </a:endParaRPr>
          </a:p>
          <a:p>
            <a:r>
              <a:rPr sz="1600" dirty="0" err="1"/>
              <a:t>my_car</a:t>
            </a:r>
            <a:r>
              <a:rPr sz="1600" dirty="0"/>
              <a:t> = Car("Mustang")</a:t>
            </a:r>
          </a:p>
          <a:p>
            <a:r>
              <a:rPr sz="1600" dirty="0">
                <a:latin typeface="Courier New"/>
              </a:rPr>
              <a:t>print(</a:t>
            </a:r>
            <a:r>
              <a:rPr sz="1600" dirty="0" err="1">
                <a:latin typeface="Courier New"/>
              </a:rPr>
              <a:t>my_car.engine.type</a:t>
            </a:r>
            <a:r>
              <a:rPr sz="1600" dirty="0">
                <a:latin typeface="Courier New"/>
              </a:rPr>
              <a:t>) # Output: V8</a:t>
            </a:r>
          </a:p>
          <a:p>
            <a:endParaRPr sz="1200" dirty="0">
              <a:latin typeface="Courier New"/>
            </a:endParaRPr>
          </a:p>
          <a:p>
            <a:r>
              <a:rPr dirty="0"/>
              <a:t>Question</a:t>
            </a:r>
          </a:p>
          <a:p>
            <a:r>
              <a:rPr dirty="0"/>
              <a:t>• Why would you define an `Engine` class inside a `Car` class instead of making it a separate, top-level class?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7" y="-193448"/>
            <a:ext cx="10493829" cy="925285"/>
          </a:xfrm>
        </p:spPr>
        <p:txBody>
          <a:bodyPr/>
          <a:lstStyle/>
          <a:p>
            <a:r>
              <a:rPr dirty="0"/>
              <a:t>Hour 4 - Object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11038114" cy="6096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dirty="0"/>
              <a:t>• Concept: Describes how objects are connected based on their lifecycles.</a:t>
            </a:r>
          </a:p>
          <a:p>
            <a:pPr marL="0" indent="0" algn="just">
              <a:buNone/>
            </a:pPr>
            <a:r>
              <a:rPr dirty="0"/>
              <a:t>  – Association ("uses-a"): Independent lifecycles (Doctor, Patient).</a:t>
            </a:r>
          </a:p>
          <a:p>
            <a:pPr marL="0" indent="0" algn="just">
              <a:buNone/>
            </a:pPr>
            <a:r>
              <a:rPr dirty="0"/>
              <a:t>  – Aggregation ("has-a"): The "part" can exist without the "whole" (Department, Professors).</a:t>
            </a:r>
          </a:p>
          <a:p>
            <a:pPr marL="0" indent="0" algn="just">
              <a:buNone/>
            </a:pPr>
            <a:r>
              <a:rPr dirty="0"/>
              <a:t>  – Composition ("owns-a"): The "part" is destroyed with the "whole" (Person, Heart).</a:t>
            </a:r>
          </a:p>
          <a:p>
            <a:pPr marL="0" indent="0">
              <a:buNone/>
            </a:pPr>
            <a:r>
              <a:rPr sz="1900" dirty="0">
                <a:latin typeface="Courier New"/>
              </a:rPr>
              <a:t>Example (Aggregation vs. Composition)</a:t>
            </a:r>
          </a:p>
          <a:p>
            <a:pPr marL="0" indent="0">
              <a:buNone/>
            </a:pPr>
            <a:r>
              <a:rPr sz="1900" dirty="0">
                <a:latin typeface="Courier New"/>
              </a:rPr>
              <a:t># Aggregation: Professor can exist without a Department</a:t>
            </a:r>
          </a:p>
          <a:p>
            <a:pPr marL="0" indent="0">
              <a:buNone/>
            </a:pPr>
            <a:r>
              <a:rPr sz="1900" dirty="0">
                <a:latin typeface="Courier New"/>
              </a:rPr>
              <a:t>prof = Professor("Dr. Turing")</a:t>
            </a:r>
          </a:p>
          <a:p>
            <a:pPr marL="0" indent="0">
              <a:buNone/>
            </a:pPr>
            <a:r>
              <a:rPr sz="1900" dirty="0">
                <a:latin typeface="Courier New"/>
              </a:rPr>
              <a:t>dept = Department("CS", [prof])</a:t>
            </a:r>
            <a:endParaRPr sz="1900" dirty="0"/>
          </a:p>
          <a:p>
            <a:pPr marL="0" indent="0">
              <a:buNone/>
            </a:pPr>
            <a:r>
              <a:rPr sz="1900" dirty="0">
                <a:latin typeface="Courier New"/>
              </a:rPr>
              <a:t># Composition: The Heart is created inside and tied to the Person</a:t>
            </a:r>
          </a:p>
          <a:p>
            <a:pPr marL="0" indent="0">
              <a:buNone/>
            </a:pPr>
            <a:r>
              <a:rPr sz="1900" dirty="0">
                <a:latin typeface="Courier New"/>
              </a:rPr>
              <a:t>class Person:</a:t>
            </a:r>
          </a:p>
          <a:p>
            <a:pPr marL="0" indent="0">
              <a:buNone/>
            </a:pPr>
            <a:r>
              <a:rPr sz="1900" dirty="0">
                <a:latin typeface="Courier New"/>
              </a:rPr>
              <a:t>    def __</a:t>
            </a:r>
            <a:r>
              <a:rPr sz="1900" dirty="0" err="1">
                <a:latin typeface="Courier New"/>
              </a:rPr>
              <a:t>init</a:t>
            </a:r>
            <a:r>
              <a:rPr sz="1900" dirty="0">
                <a:latin typeface="Courier New"/>
              </a:rPr>
              <a:t>__(self):</a:t>
            </a:r>
          </a:p>
          <a:p>
            <a:pPr marL="0" indent="0">
              <a:buNone/>
            </a:pPr>
            <a:r>
              <a:rPr sz="1900" dirty="0">
                <a:latin typeface="Courier New"/>
              </a:rPr>
              <a:t>        </a:t>
            </a:r>
            <a:r>
              <a:rPr sz="1900" dirty="0" err="1">
                <a:latin typeface="Courier New"/>
              </a:rPr>
              <a:t>self.heart</a:t>
            </a:r>
            <a:r>
              <a:rPr sz="1900" dirty="0">
                <a:latin typeface="Courier New"/>
              </a:rPr>
              <a:t> = </a:t>
            </a:r>
            <a:r>
              <a:rPr sz="1900" dirty="0" err="1">
                <a:latin typeface="Courier New"/>
              </a:rPr>
              <a:t>self.Heart</a:t>
            </a:r>
            <a:r>
              <a:rPr sz="1900" dirty="0"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sz="1900" dirty="0">
                <a:latin typeface="Courier New"/>
              </a:rPr>
              <a:t>    class Heart: pass</a:t>
            </a:r>
            <a:endParaRPr sz="1200" dirty="0">
              <a:latin typeface="Courier New"/>
            </a:endParaRPr>
          </a:p>
          <a:p>
            <a:r>
              <a:rPr dirty="0"/>
              <a:t>Question</a:t>
            </a:r>
          </a:p>
          <a:p>
            <a:r>
              <a:rPr sz="1200" dirty="0">
                <a:latin typeface="Courier New"/>
              </a:rPr>
              <a:t>• What is the single most important factor that distinguishes Composition from Aggregation?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408668"/>
            <a:ext cx="9862457" cy="1323068"/>
          </a:xfrm>
        </p:spPr>
        <p:txBody>
          <a:bodyPr/>
          <a:lstStyle/>
          <a:p>
            <a:r>
              <a:rPr dirty="0"/>
              <a:t>Final Assignment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5" y="620486"/>
            <a:ext cx="11495316" cy="632460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Build a Simple University Management System</a:t>
            </a:r>
          </a:p>
          <a:p>
            <a:endParaRPr dirty="0"/>
          </a:p>
          <a:p>
            <a:pPr algn="just"/>
            <a:r>
              <a:rPr dirty="0"/>
              <a:t>1. Base Class: Create a `Person` class with `name` and `age`.</a:t>
            </a:r>
          </a:p>
          <a:p>
            <a:pPr algn="just"/>
            <a:r>
              <a:rPr dirty="0"/>
              <a:t>2. Hierarchical Inheritance: Create `Student` and `Professor` classes inheriting from `Person`.</a:t>
            </a:r>
          </a:p>
          <a:p>
            <a:pPr algn="just"/>
            <a:r>
              <a:rPr dirty="0"/>
              <a:t>   – `Student` must have a private `__</a:t>
            </a:r>
            <a:r>
              <a:rPr dirty="0" err="1"/>
              <a:t>student_id</a:t>
            </a:r>
            <a:r>
              <a:rPr dirty="0"/>
              <a:t>`.</a:t>
            </a:r>
          </a:p>
          <a:p>
            <a:pPr algn="just"/>
            <a:r>
              <a:rPr dirty="0"/>
              <a:t>   – `Professor` must have a protected `_</a:t>
            </a:r>
            <a:r>
              <a:rPr dirty="0" err="1"/>
              <a:t>employee_id</a:t>
            </a:r>
            <a:r>
              <a:rPr dirty="0"/>
              <a:t>`.</a:t>
            </a:r>
          </a:p>
          <a:p>
            <a:pPr algn="just"/>
            <a:r>
              <a:rPr dirty="0"/>
              <a:t>3. Class Variable: Add a `</a:t>
            </a:r>
            <a:r>
              <a:rPr dirty="0" err="1"/>
              <a:t>university_name</a:t>
            </a:r>
            <a:r>
              <a:rPr dirty="0"/>
              <a:t>` class variable to `Person`.</a:t>
            </a:r>
          </a:p>
          <a:p>
            <a:pPr algn="just"/>
            <a:r>
              <a:rPr dirty="0"/>
              <a:t>4. Composition &amp; Nested Class: Create a `Department` class. It must be composed of an `Office` object. The `Office` class should be nested inside `Department`.</a:t>
            </a:r>
          </a:p>
          <a:p>
            <a:pPr algn="just"/>
            <a:r>
              <a:rPr dirty="0"/>
              <a:t>5. Aggregation: The `Department` "has-a" list of professors. Its `__</a:t>
            </a:r>
            <a:r>
              <a:rPr dirty="0" err="1"/>
              <a:t>init</a:t>
            </a:r>
            <a:r>
              <a:rPr dirty="0"/>
              <a:t>__` should accept a list of externally created `Professor` objects.</a:t>
            </a:r>
          </a:p>
          <a:p>
            <a:pPr algn="just"/>
            <a:r>
              <a:rPr dirty="0"/>
              <a:t>6. Demonstrate: Write a script that:</a:t>
            </a:r>
          </a:p>
          <a:p>
            <a:r>
              <a:rPr sz="1200" dirty="0">
                <a:latin typeface="Courier New"/>
              </a:rPr>
              <a:t>   – Creates two `Professor` objects.</a:t>
            </a:r>
          </a:p>
          <a:p>
            <a:r>
              <a:rPr sz="1200" dirty="0">
                <a:latin typeface="Courier New"/>
              </a:rPr>
              <a:t>   – Creates a `Department`, passing the professors to it (Aggregation).</a:t>
            </a:r>
          </a:p>
          <a:p>
            <a:r>
              <a:rPr sz="1200" dirty="0">
                <a:latin typeface="Courier New"/>
              </a:rPr>
              <a:t>   – Confirms the `Department` has created its own `Office` (Composition).</a:t>
            </a:r>
          </a:p>
          <a:p>
            <a:r>
              <a:rPr sz="1200" dirty="0">
                <a:latin typeface="Courier New"/>
              </a:rPr>
              <a:t>   – Creates a `Student` and displays details for all objects.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• Hour 1: The Building Blocks</a:t>
            </a:r>
          </a:p>
          <a:p>
            <a:r>
              <a:t>  – Classes and Objects</a:t>
            </a:r>
          </a:p>
          <a:p>
            <a:r>
              <a:t>  – Instance Variables and Methods</a:t>
            </a:r>
          </a:p>
          <a:p>
            <a:r>
              <a:t>  – Class Variables and Methods</a:t>
            </a:r>
          </a:p>
          <a:p>
            <a:r>
              <a:t>  – Constructors and Destructors</a:t>
            </a:r>
          </a:p>
          <a:p>
            <a:endParaRPr/>
          </a:p>
          <a:p>
            <a:r>
              <a:t>• Hour 2-3: Building Relationships</a:t>
            </a:r>
          </a:p>
          <a:p>
            <a:r>
              <a:t>  – Inheritance (Single)</a:t>
            </a:r>
          </a:p>
          <a:p>
            <a:r>
              <a:t>  – Multilevel &amp; Hierarchical Inheritance</a:t>
            </a:r>
          </a:p>
          <a:p>
            <a:r>
              <a:t>  – Multiple Inheritance &amp; Method Resolution Order (MRO)</a:t>
            </a:r>
          </a:p>
          <a:p>
            <a:endParaRPr/>
          </a:p>
          <a:p>
            <a:r>
              <a:t>• Hour 4: Encapsulation and Structure</a:t>
            </a:r>
          </a:p>
          <a:p>
            <a:r>
              <a:t>  – Access Specifiers (Public, Protected, Private)</a:t>
            </a:r>
          </a:p>
          <a:p>
            <a:r>
              <a:t>  – Name Mangling</a:t>
            </a:r>
          </a:p>
          <a:p>
            <a:r>
              <a:t>  – Inner/Nested Classes</a:t>
            </a:r>
          </a:p>
          <a:p>
            <a:r>
              <a:t>  – Object Relationships: Association, Aggregation, Composition</a:t>
            </a:r>
          </a:p>
          <a:p>
            <a:endParaRPr/>
          </a:p>
          <a:p>
            <a:r>
              <a:t>• Final Task: Capstone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76"/>
          </a:xfrm>
        </p:spPr>
        <p:txBody>
          <a:bodyPr/>
          <a:lstStyle/>
          <a:p>
            <a:r>
              <a:rPr dirty="0"/>
              <a:t>Hour 1 - 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114"/>
            <a:ext cx="8229600" cy="4994049"/>
          </a:xfrm>
        </p:spPr>
        <p:txBody>
          <a:bodyPr>
            <a:normAutofit fontScale="70000" lnSpcReduction="20000"/>
          </a:bodyPr>
          <a:lstStyle/>
          <a:p>
            <a:r>
              <a:rPr sz="3100" dirty="0"/>
              <a:t>Concept: A Class is a blueprint or template (like a cookie cutter). An Object is a specific instance created from that class (an actual cookie).</a:t>
            </a:r>
          </a:p>
          <a:p>
            <a:endParaRPr sz="1200" dirty="0">
              <a:latin typeface="Courier New"/>
            </a:endParaRPr>
          </a:p>
          <a:p>
            <a:r>
              <a:rPr dirty="0"/>
              <a:t>Example</a:t>
            </a:r>
          </a:p>
          <a:p>
            <a:r>
              <a:rPr sz="2000" dirty="0">
                <a:latin typeface="Courier New"/>
              </a:rPr>
              <a:t># The Class (Blueprint)</a:t>
            </a:r>
          </a:p>
          <a:p>
            <a:r>
              <a:rPr sz="2000" dirty="0">
                <a:latin typeface="Courier New"/>
              </a:rPr>
              <a:t>class Dog:</a:t>
            </a:r>
          </a:p>
          <a:p>
            <a:r>
              <a:rPr sz="2000" dirty="0">
                <a:latin typeface="Courier New"/>
              </a:rPr>
              <a:t>    def __</a:t>
            </a:r>
            <a:r>
              <a:rPr sz="2000" dirty="0" err="1">
                <a:latin typeface="Courier New"/>
              </a:rPr>
              <a:t>init</a:t>
            </a:r>
            <a:r>
              <a:rPr sz="2000" dirty="0">
                <a:latin typeface="Courier New"/>
              </a:rPr>
              <a:t>__(self, name):</a:t>
            </a:r>
          </a:p>
          <a:p>
            <a:r>
              <a:rPr sz="2000" dirty="0">
                <a:latin typeface="Courier New"/>
              </a:rPr>
              <a:t>        self.name = name</a:t>
            </a:r>
          </a:p>
          <a:p>
            <a:endParaRPr sz="2000" dirty="0">
              <a:latin typeface="Courier New"/>
            </a:endParaRPr>
          </a:p>
          <a:p>
            <a:r>
              <a:rPr sz="2000" dirty="0">
                <a:latin typeface="Courier New"/>
              </a:rPr>
              <a:t>    def bark(self):</a:t>
            </a:r>
          </a:p>
          <a:p>
            <a:r>
              <a:rPr sz="2000" dirty="0">
                <a:latin typeface="Courier New"/>
              </a:rPr>
              <a:t>        print(f"{self.name} says Woof!")</a:t>
            </a:r>
          </a:p>
          <a:p>
            <a:endParaRPr sz="2000" dirty="0">
              <a:latin typeface="Courier New"/>
            </a:endParaRPr>
          </a:p>
          <a:p>
            <a:r>
              <a:rPr sz="2000" dirty="0">
                <a:latin typeface="Courier New"/>
              </a:rPr>
              <a:t># The Objects (Instances)</a:t>
            </a:r>
          </a:p>
          <a:p>
            <a:r>
              <a:rPr sz="2000" dirty="0" err="1">
                <a:latin typeface="Courier New"/>
              </a:rPr>
              <a:t>my_dog</a:t>
            </a:r>
            <a:r>
              <a:rPr sz="2000" dirty="0">
                <a:latin typeface="Courier New"/>
              </a:rPr>
              <a:t> = Dog("Buddy")</a:t>
            </a:r>
          </a:p>
          <a:p>
            <a:r>
              <a:rPr sz="1100" dirty="0" err="1">
                <a:latin typeface="Courier New"/>
              </a:rPr>
              <a:t>my_dog.bark</a:t>
            </a:r>
            <a:r>
              <a:rPr sz="1100" dirty="0">
                <a:latin typeface="Courier New"/>
              </a:rPr>
              <a:t>() # Output: Buddy says Woof!</a:t>
            </a:r>
          </a:p>
          <a:p>
            <a:endParaRPr dirty="0"/>
          </a:p>
          <a:p>
            <a:r>
              <a:rPr dirty="0"/>
              <a:t>Question</a:t>
            </a:r>
          </a:p>
          <a:p>
            <a:r>
              <a:rPr dirty="0"/>
              <a:t>• Think of a real-world `Car` class. What would be three attributes (variables) and two behaviors (methods) it might have?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267"/>
            <a:ext cx="9829800" cy="617991"/>
          </a:xfrm>
        </p:spPr>
        <p:txBody>
          <a:bodyPr>
            <a:noAutofit/>
          </a:bodyPr>
          <a:lstStyle/>
          <a:p>
            <a:r>
              <a:rPr sz="4000" dirty="0"/>
              <a:t>Hour 1 - Instance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688294"/>
            <a:ext cx="11778344" cy="594110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•</a:t>
            </a:r>
            <a:r>
              <a:rPr lang="en-PK" dirty="0"/>
              <a:t> </a:t>
            </a:r>
            <a:r>
              <a:rPr dirty="0"/>
              <a:t>Concept: Members that belong to a specific object. They define what an object is and what it can do.</a:t>
            </a:r>
          </a:p>
          <a:p>
            <a:r>
              <a:rPr dirty="0"/>
              <a:t>  – Instance Variables: Data unique to each object (e.g., student.name).</a:t>
            </a:r>
          </a:p>
          <a:p>
            <a:r>
              <a:rPr dirty="0"/>
              <a:t>  – Instance Methods: Functions that operate on an object's data using `self`.</a:t>
            </a:r>
          </a:p>
          <a:p>
            <a:pPr marL="0" indent="0">
              <a:buNone/>
            </a:pPr>
            <a:r>
              <a:rPr dirty="0"/>
              <a:t>Example</a:t>
            </a:r>
          </a:p>
          <a:p>
            <a:pPr marL="0" indent="0">
              <a:buNone/>
            </a:pPr>
            <a:r>
              <a:rPr sz="1600" dirty="0">
                <a:latin typeface="Courier New"/>
              </a:rPr>
              <a:t>class Student:</a:t>
            </a:r>
          </a:p>
          <a:p>
            <a:pPr marL="0" indent="0">
              <a:buNone/>
            </a:pPr>
            <a:r>
              <a:rPr sz="1600" dirty="0">
                <a:latin typeface="Courier New"/>
              </a:rPr>
              <a:t>    def __</a:t>
            </a:r>
            <a:r>
              <a:rPr sz="1600" dirty="0" err="1">
                <a:latin typeface="Courier New"/>
              </a:rPr>
              <a:t>init</a:t>
            </a:r>
            <a:r>
              <a:rPr sz="1600" dirty="0">
                <a:latin typeface="Courier New"/>
              </a:rPr>
              <a:t>__(self, name, </a:t>
            </a:r>
            <a:r>
              <a:rPr sz="1600" dirty="0" err="1">
                <a:latin typeface="Courier New"/>
              </a:rPr>
              <a:t>student_id</a:t>
            </a:r>
            <a:r>
              <a:rPr sz="1600" dirty="0">
                <a:latin typeface="Courier New"/>
              </a:rPr>
              <a:t>):</a:t>
            </a:r>
          </a:p>
          <a:p>
            <a:pPr marL="0" indent="0">
              <a:buNone/>
            </a:pPr>
            <a:r>
              <a:rPr sz="1600" dirty="0">
                <a:latin typeface="Courier New"/>
              </a:rPr>
              <a:t>        self.name = name          # Instance variable</a:t>
            </a:r>
          </a:p>
          <a:p>
            <a:pPr marL="0" indent="0">
              <a:buNone/>
            </a:pPr>
            <a:r>
              <a:rPr sz="1600" dirty="0">
                <a:latin typeface="Courier New"/>
              </a:rPr>
              <a:t>        </a:t>
            </a:r>
            <a:r>
              <a:rPr sz="1600" dirty="0" err="1">
                <a:latin typeface="Courier New"/>
              </a:rPr>
              <a:t>self.student_id</a:t>
            </a:r>
            <a:r>
              <a:rPr sz="1600" dirty="0">
                <a:latin typeface="Courier New"/>
              </a:rPr>
              <a:t> = </a:t>
            </a:r>
            <a:r>
              <a:rPr sz="1600" dirty="0" err="1">
                <a:latin typeface="Courier New"/>
              </a:rPr>
              <a:t>student_id</a:t>
            </a:r>
            <a:r>
              <a:rPr sz="1600" dirty="0">
                <a:latin typeface="Courier New"/>
              </a:rPr>
              <a:t> # Instance variable</a:t>
            </a:r>
          </a:p>
          <a:p>
            <a:pPr marL="0" indent="0">
              <a:buNone/>
            </a:pPr>
            <a:endParaRPr sz="1600" dirty="0">
              <a:latin typeface="Courier New"/>
            </a:endParaRPr>
          </a:p>
          <a:p>
            <a:pPr marL="0" indent="0">
              <a:buNone/>
            </a:pPr>
            <a:r>
              <a:rPr sz="1600" dirty="0">
                <a:latin typeface="Courier New"/>
              </a:rPr>
              <a:t>    def </a:t>
            </a:r>
            <a:r>
              <a:rPr sz="1600" dirty="0" err="1">
                <a:latin typeface="Courier New"/>
              </a:rPr>
              <a:t>show_details</a:t>
            </a:r>
            <a:r>
              <a:rPr sz="1600" dirty="0">
                <a:latin typeface="Courier New"/>
              </a:rPr>
              <a:t>(self): # Instance method</a:t>
            </a:r>
          </a:p>
          <a:p>
            <a:pPr marL="0" indent="0">
              <a:buNone/>
            </a:pPr>
            <a:r>
              <a:rPr sz="1600" dirty="0">
                <a:latin typeface="Courier New"/>
              </a:rPr>
              <a:t>        print(</a:t>
            </a:r>
            <a:r>
              <a:rPr sz="1600" dirty="0" err="1">
                <a:latin typeface="Courier New"/>
              </a:rPr>
              <a:t>f"ID</a:t>
            </a:r>
            <a:r>
              <a:rPr sz="1600" dirty="0">
                <a:latin typeface="Courier New"/>
              </a:rPr>
              <a:t>: {</a:t>
            </a:r>
            <a:r>
              <a:rPr sz="1600" dirty="0" err="1">
                <a:latin typeface="Courier New"/>
              </a:rPr>
              <a:t>self.student_id</a:t>
            </a:r>
            <a:r>
              <a:rPr sz="1600" dirty="0">
                <a:latin typeface="Courier New"/>
              </a:rPr>
              <a:t>}, Name: {self.name}")</a:t>
            </a:r>
          </a:p>
          <a:p>
            <a:pPr marL="0" indent="0">
              <a:buNone/>
            </a:pPr>
            <a:endParaRPr sz="1600" dirty="0">
              <a:latin typeface="Courier New"/>
            </a:endParaRPr>
          </a:p>
          <a:p>
            <a:pPr marL="0" indent="0">
              <a:buNone/>
            </a:pPr>
            <a:r>
              <a:rPr sz="1600" dirty="0">
                <a:latin typeface="Courier New"/>
              </a:rPr>
              <a:t>s1 = Student("Alice", "FTU001")</a:t>
            </a:r>
          </a:p>
          <a:p>
            <a:pPr marL="0" indent="0">
              <a:buNone/>
            </a:pPr>
            <a:r>
              <a:rPr sz="1600" dirty="0">
                <a:latin typeface="Courier New"/>
              </a:rPr>
              <a:t>s1.show_details()</a:t>
            </a:r>
            <a:endParaRPr sz="1600" dirty="0"/>
          </a:p>
          <a:p>
            <a:pPr marL="0" indent="0">
              <a:buNone/>
            </a:pPr>
            <a:r>
              <a:rPr dirty="0"/>
              <a:t>Question</a:t>
            </a:r>
          </a:p>
          <a:p>
            <a:r>
              <a:rPr dirty="0"/>
              <a:t>• Why is `self` required as the first parameter for every instance method? What does it represent?</a:t>
            </a:r>
            <a:r>
              <a:rPr lang="en-US" dirty="0"/>
              <a:t>`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1" y="0"/>
            <a:ext cx="9699171" cy="544286"/>
          </a:xfrm>
        </p:spPr>
        <p:txBody>
          <a:bodyPr>
            <a:normAutofit fontScale="90000"/>
          </a:bodyPr>
          <a:lstStyle/>
          <a:p>
            <a:r>
              <a:rPr dirty="0"/>
              <a:t>Hour 1 - Class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11963400" cy="6172200"/>
          </a:xfrm>
        </p:spPr>
        <p:txBody>
          <a:bodyPr>
            <a:normAutofit lnSpcReduction="10000"/>
          </a:bodyPr>
          <a:lstStyle/>
          <a:p>
            <a:r>
              <a:rPr sz="2600" dirty="0">
                <a:latin typeface="+mj-lt"/>
              </a:rPr>
              <a:t>• Concept: Members that belong to the class itself and are shared by all its objects.</a:t>
            </a:r>
          </a:p>
          <a:p>
            <a:r>
              <a:rPr sz="2600" dirty="0">
                <a:latin typeface="+mj-lt"/>
              </a:rPr>
              <a:t>  – Class Variables: Shared data (e.g., </a:t>
            </a:r>
            <a:r>
              <a:rPr sz="2600" dirty="0" err="1">
                <a:latin typeface="+mj-lt"/>
              </a:rPr>
              <a:t>company_name</a:t>
            </a:r>
            <a:r>
              <a:rPr sz="2600" dirty="0">
                <a:latin typeface="+mj-lt"/>
              </a:rPr>
              <a:t>).</a:t>
            </a:r>
          </a:p>
          <a:p>
            <a:r>
              <a:rPr sz="2600" dirty="0">
                <a:latin typeface="+mj-lt"/>
              </a:rPr>
              <a:t>  – Class Methods (@classmethod): Actions related to the class as a whole, using `</a:t>
            </a:r>
            <a:r>
              <a:rPr sz="2600" dirty="0" err="1">
                <a:latin typeface="+mj-lt"/>
              </a:rPr>
              <a:t>cls</a:t>
            </a:r>
            <a:r>
              <a:rPr sz="2600" dirty="0">
                <a:latin typeface="+mj-lt"/>
              </a:rPr>
              <a:t>`.</a:t>
            </a:r>
            <a:endParaRPr sz="1200" dirty="0">
              <a:latin typeface="Courier New"/>
            </a:endParaRPr>
          </a:p>
          <a:p>
            <a:r>
              <a:rPr dirty="0"/>
              <a:t>Example</a:t>
            </a:r>
          </a:p>
          <a:p>
            <a:pPr marL="0" indent="0">
              <a:buNone/>
            </a:pPr>
            <a:r>
              <a:rPr sz="1400" dirty="0">
                <a:latin typeface="Courier New"/>
              </a:rPr>
              <a:t>class Employee:</a:t>
            </a:r>
          </a:p>
          <a:p>
            <a:pPr marL="0" indent="0">
              <a:buNone/>
            </a:pPr>
            <a:r>
              <a:rPr sz="1400" dirty="0">
                <a:latin typeface="Courier New"/>
              </a:rPr>
              <a:t>    </a:t>
            </a:r>
            <a:r>
              <a:rPr sz="1400" dirty="0" err="1">
                <a:latin typeface="Courier New"/>
              </a:rPr>
              <a:t>company_name</a:t>
            </a:r>
            <a:r>
              <a:rPr sz="1400" dirty="0">
                <a:latin typeface="Courier New"/>
              </a:rPr>
              <a:t> = "Innovate Inc." # Class variable</a:t>
            </a:r>
          </a:p>
          <a:p>
            <a:pPr marL="0" indent="0">
              <a:buNone/>
            </a:pPr>
            <a:endParaRPr sz="1400" dirty="0">
              <a:latin typeface="Courier New"/>
            </a:endParaRPr>
          </a:p>
          <a:p>
            <a:pPr marL="0" indent="0">
              <a:buNone/>
            </a:pPr>
            <a:r>
              <a:rPr sz="1400" dirty="0">
                <a:latin typeface="Courier New"/>
              </a:rPr>
              <a:t>    def __</a:t>
            </a:r>
            <a:r>
              <a:rPr sz="1400" dirty="0" err="1">
                <a:latin typeface="Courier New"/>
              </a:rPr>
              <a:t>init</a:t>
            </a:r>
            <a:r>
              <a:rPr sz="1400" dirty="0">
                <a:latin typeface="Courier New"/>
              </a:rPr>
              <a:t>__(self, name):</a:t>
            </a:r>
          </a:p>
          <a:p>
            <a:pPr marL="0" indent="0">
              <a:buNone/>
            </a:pPr>
            <a:r>
              <a:rPr sz="1400" dirty="0">
                <a:latin typeface="Courier New"/>
              </a:rPr>
              <a:t>        self.name = name # Instance variable</a:t>
            </a:r>
          </a:p>
          <a:p>
            <a:pPr marL="0" indent="0">
              <a:buNone/>
            </a:pPr>
            <a:endParaRPr sz="1400" dirty="0">
              <a:latin typeface="Courier New"/>
            </a:endParaRPr>
          </a:p>
          <a:p>
            <a:pPr marL="0" indent="0">
              <a:buNone/>
            </a:pPr>
            <a:r>
              <a:rPr sz="1400" dirty="0">
                <a:latin typeface="Courier New"/>
              </a:rPr>
              <a:t>    @classmethod</a:t>
            </a:r>
          </a:p>
          <a:p>
            <a:pPr marL="0" indent="0">
              <a:buNone/>
            </a:pPr>
            <a:r>
              <a:rPr sz="1400" dirty="0">
                <a:latin typeface="Courier New"/>
              </a:rPr>
              <a:t>    def </a:t>
            </a:r>
            <a:r>
              <a:rPr sz="1400" dirty="0" err="1">
                <a:latin typeface="Courier New"/>
              </a:rPr>
              <a:t>get_company</a:t>
            </a:r>
            <a:r>
              <a:rPr sz="1400" dirty="0">
                <a:latin typeface="Courier New"/>
              </a:rPr>
              <a:t>(</a:t>
            </a:r>
            <a:r>
              <a:rPr sz="1400" dirty="0" err="1">
                <a:latin typeface="Courier New"/>
              </a:rPr>
              <a:t>cls</a:t>
            </a:r>
            <a:r>
              <a:rPr sz="1400" dirty="0">
                <a:latin typeface="Courier New"/>
              </a:rPr>
              <a:t>): # Class method</a:t>
            </a:r>
          </a:p>
          <a:p>
            <a:pPr marL="0" indent="0">
              <a:buNone/>
            </a:pPr>
            <a:r>
              <a:rPr sz="1400" dirty="0">
                <a:latin typeface="Courier New"/>
              </a:rPr>
              <a:t>        print(</a:t>
            </a:r>
            <a:r>
              <a:rPr sz="1400" dirty="0" err="1">
                <a:latin typeface="Courier New"/>
              </a:rPr>
              <a:t>f"Company</a:t>
            </a:r>
            <a:r>
              <a:rPr sz="1400" dirty="0">
                <a:latin typeface="Courier New"/>
              </a:rPr>
              <a:t>: {</a:t>
            </a:r>
            <a:r>
              <a:rPr sz="1400" dirty="0" err="1">
                <a:latin typeface="Courier New"/>
              </a:rPr>
              <a:t>cls.company_name</a:t>
            </a:r>
            <a:r>
              <a:rPr sz="1400" dirty="0">
                <a:latin typeface="Courier New"/>
              </a:rPr>
              <a:t>}")</a:t>
            </a:r>
          </a:p>
          <a:p>
            <a:pPr marL="0" indent="0">
              <a:buNone/>
            </a:pPr>
            <a:endParaRPr sz="1400" dirty="0">
              <a:latin typeface="Courier New"/>
            </a:endParaRPr>
          </a:p>
          <a:p>
            <a:pPr marL="0" indent="0">
              <a:buNone/>
            </a:pPr>
            <a:r>
              <a:rPr sz="1400" dirty="0" err="1">
                <a:latin typeface="Courier New"/>
              </a:rPr>
              <a:t>Employee.get_company</a:t>
            </a:r>
            <a:r>
              <a:rPr sz="1400" dirty="0">
                <a:latin typeface="Courier New"/>
              </a:rPr>
              <a:t>() # Output: Company: Innovate Inc.</a:t>
            </a:r>
            <a:endParaRPr dirty="0"/>
          </a:p>
          <a:p>
            <a:r>
              <a:rPr dirty="0"/>
              <a:t>Question</a:t>
            </a:r>
          </a:p>
          <a:p>
            <a:r>
              <a:rPr sz="2600" dirty="0">
                <a:latin typeface="+mj-lt"/>
              </a:rPr>
              <a:t>• When would you choose to use a class variable instead of an instance variable? Give an example.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411163"/>
            <a:ext cx="10112829" cy="1271134"/>
          </a:xfrm>
        </p:spPr>
        <p:txBody>
          <a:bodyPr>
            <a:normAutofit/>
          </a:bodyPr>
          <a:lstStyle/>
          <a:p>
            <a:r>
              <a:rPr dirty="0"/>
              <a:t>Hour 1 - Constructors and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6" y="718457"/>
            <a:ext cx="11952514" cy="57803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600" dirty="0"/>
              <a:t>• Concept: Special methods that manage an object's lifecycle.</a:t>
            </a:r>
          </a:p>
          <a:p>
            <a:pPr marL="0" indent="0">
              <a:buNone/>
            </a:pPr>
            <a:r>
              <a:rPr sz="2600" dirty="0"/>
              <a:t>  – Constructor (__</a:t>
            </a:r>
            <a:r>
              <a:rPr sz="2600" dirty="0" err="1"/>
              <a:t>init</a:t>
            </a:r>
            <a:r>
              <a:rPr sz="2600" dirty="0"/>
              <a:t>__): Called automatically at object creation. Used for setup and initialization.</a:t>
            </a:r>
          </a:p>
          <a:p>
            <a:pPr marL="0" indent="0">
              <a:buNone/>
            </a:pPr>
            <a:r>
              <a:rPr sz="2600" dirty="0"/>
              <a:t>  – Destructor (__del__): Called just before an object is destroyed. Used for cleanup.</a:t>
            </a:r>
          </a:p>
          <a:p>
            <a:r>
              <a:rPr dirty="0"/>
              <a:t>Example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class </a:t>
            </a:r>
            <a:r>
              <a:rPr sz="1200" dirty="0" err="1">
                <a:latin typeface="Courier New"/>
              </a:rPr>
              <a:t>FileHandler</a:t>
            </a:r>
            <a:r>
              <a:rPr sz="1200" dirty="0">
                <a:latin typeface="Courier New"/>
              </a:rPr>
              <a:t>: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    def __</a:t>
            </a:r>
            <a:r>
              <a:rPr sz="1200" dirty="0" err="1">
                <a:latin typeface="Courier New"/>
              </a:rPr>
              <a:t>init</a:t>
            </a:r>
            <a:r>
              <a:rPr sz="1200" dirty="0">
                <a:latin typeface="Courier New"/>
              </a:rPr>
              <a:t>__(self, filename):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        print(</a:t>
            </a:r>
            <a:r>
              <a:rPr sz="1200" dirty="0" err="1">
                <a:latin typeface="Courier New"/>
              </a:rPr>
              <a:t>f"CONSTRUCTOR</a:t>
            </a:r>
            <a:r>
              <a:rPr sz="1200" dirty="0">
                <a:latin typeface="Courier New"/>
              </a:rPr>
              <a:t>: Opening '{filename}'...")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        </a:t>
            </a:r>
            <a:r>
              <a:rPr sz="1200" dirty="0" err="1">
                <a:latin typeface="Courier New"/>
              </a:rPr>
              <a:t>self.file</a:t>
            </a:r>
            <a:r>
              <a:rPr sz="1200" dirty="0">
                <a:latin typeface="Courier New"/>
              </a:rPr>
              <a:t> = open(filename, 'w')</a:t>
            </a:r>
          </a:p>
          <a:p>
            <a:pPr marL="0" indent="0">
              <a:buNone/>
            </a:pPr>
            <a:endParaRPr sz="1200" dirty="0">
              <a:latin typeface="Courier New"/>
            </a:endParaRPr>
          </a:p>
          <a:p>
            <a:pPr marL="0" indent="0">
              <a:buNone/>
            </a:pPr>
            <a:r>
              <a:rPr sz="1200" dirty="0">
                <a:latin typeface="Courier New"/>
              </a:rPr>
              <a:t>    def __del__(self):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        print("DESTRUCTOR: Closing file...")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        </a:t>
            </a:r>
            <a:r>
              <a:rPr sz="1200" dirty="0" err="1">
                <a:latin typeface="Courier New"/>
              </a:rPr>
              <a:t>self.file.close</a:t>
            </a:r>
            <a:r>
              <a:rPr sz="1200" dirty="0">
                <a:latin typeface="Courier New"/>
              </a:rPr>
              <a:t>()</a:t>
            </a:r>
          </a:p>
          <a:p>
            <a:endParaRPr sz="1200" dirty="0">
              <a:latin typeface="Courier New"/>
            </a:endParaRPr>
          </a:p>
          <a:p>
            <a:pPr marL="0" indent="0">
              <a:buNone/>
            </a:pPr>
            <a:r>
              <a:rPr sz="1200" dirty="0">
                <a:latin typeface="Courier New"/>
              </a:rPr>
              <a:t>log = </a:t>
            </a:r>
            <a:r>
              <a:rPr sz="1200" dirty="0" err="1">
                <a:latin typeface="Courier New"/>
              </a:rPr>
              <a:t>FileHandler</a:t>
            </a:r>
            <a:r>
              <a:rPr sz="1200" dirty="0">
                <a:latin typeface="Courier New"/>
              </a:rPr>
              <a:t>("app.log")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# __del__ is called automatically when the program ends or 'log' is deleted.</a:t>
            </a:r>
          </a:p>
          <a:p>
            <a:endParaRPr sz="1200" dirty="0">
              <a:latin typeface="Courier New"/>
            </a:endParaRPr>
          </a:p>
          <a:p>
            <a:r>
              <a:rPr dirty="0"/>
              <a:t>Question</a:t>
            </a:r>
          </a:p>
          <a:p>
            <a:pPr marL="0" indent="0">
              <a:buNone/>
            </a:pPr>
            <a:r>
              <a:rPr sz="2600" dirty="0"/>
              <a:t>• What is the primary purpose of the `__</a:t>
            </a:r>
            <a:r>
              <a:rPr sz="2600" dirty="0" err="1"/>
              <a:t>init</a:t>
            </a:r>
            <a:r>
              <a:rPr sz="2600" dirty="0"/>
              <a:t>__` method? Can a class exist without one?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Hour 2-3 - Inheritance (Single)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600" dirty="0">
                <a:latin typeface="+mj-lt"/>
              </a:rPr>
              <a:t>• Concept: A child class inherits attributes and methods from a parent class, creating an "is-a" relationship. This is the foundation of code reuse.</a:t>
            </a:r>
          </a:p>
          <a:p>
            <a:endParaRPr sz="1200" dirty="0">
              <a:latin typeface="Courier New"/>
            </a:endParaRPr>
          </a:p>
          <a:p>
            <a:r>
              <a:rPr dirty="0"/>
              <a:t>Example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class Vehicle: # Parent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    def </a:t>
            </a:r>
            <a:r>
              <a:rPr sz="1200" dirty="0" err="1">
                <a:latin typeface="Courier New"/>
              </a:rPr>
              <a:t>start_engine</a:t>
            </a:r>
            <a:r>
              <a:rPr sz="1200" dirty="0">
                <a:latin typeface="Courier New"/>
              </a:rPr>
              <a:t>(self):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        print("Engine starting...")</a:t>
            </a:r>
          </a:p>
          <a:p>
            <a:pPr marL="0" indent="0">
              <a:buNone/>
            </a:pPr>
            <a:endParaRPr sz="1200" dirty="0">
              <a:latin typeface="Courier New"/>
            </a:endParaRPr>
          </a:p>
          <a:p>
            <a:pPr marL="0" indent="0">
              <a:buNone/>
            </a:pPr>
            <a:r>
              <a:rPr sz="1200" dirty="0">
                <a:latin typeface="Courier New"/>
              </a:rPr>
              <a:t>class Car(Vehicle): # Child inherits from Vehicle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    def drive(self):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        print("Driving the car.")</a:t>
            </a:r>
          </a:p>
          <a:p>
            <a:pPr marL="0" indent="0">
              <a:buNone/>
            </a:pPr>
            <a:endParaRPr sz="1200" dirty="0">
              <a:latin typeface="Courier New"/>
            </a:endParaRPr>
          </a:p>
          <a:p>
            <a:pPr marL="0" indent="0">
              <a:buNone/>
            </a:pPr>
            <a:r>
              <a:rPr sz="1200" dirty="0" err="1">
                <a:latin typeface="Courier New"/>
              </a:rPr>
              <a:t>my_car</a:t>
            </a:r>
            <a:r>
              <a:rPr sz="1200" dirty="0">
                <a:latin typeface="Courier New"/>
              </a:rPr>
              <a:t> = Car()</a:t>
            </a:r>
          </a:p>
          <a:p>
            <a:pPr marL="0" indent="0">
              <a:buNone/>
            </a:pPr>
            <a:r>
              <a:rPr sz="1200" dirty="0" err="1">
                <a:latin typeface="Courier New"/>
              </a:rPr>
              <a:t>my_car.start_engine</a:t>
            </a:r>
            <a:r>
              <a:rPr sz="1200" dirty="0">
                <a:latin typeface="Courier New"/>
              </a:rPr>
              <a:t>() # Inherited method</a:t>
            </a:r>
          </a:p>
          <a:p>
            <a:pPr marL="0" indent="0">
              <a:buNone/>
            </a:pPr>
            <a:r>
              <a:rPr sz="1200" dirty="0" err="1">
                <a:latin typeface="Courier New"/>
              </a:rPr>
              <a:t>my_car.drive</a:t>
            </a:r>
            <a:r>
              <a:rPr sz="1200" dirty="0">
                <a:latin typeface="Courier New"/>
              </a:rPr>
              <a:t>()      # Own method</a:t>
            </a:r>
            <a:endParaRPr dirty="0"/>
          </a:p>
          <a:p>
            <a:r>
              <a:rPr dirty="0"/>
              <a:t>Question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• </a:t>
            </a:r>
            <a:r>
              <a:rPr sz="2600" dirty="0">
                <a:latin typeface="+mj-lt"/>
              </a:rPr>
              <a:t>What is the main benefit of using inheritance? Why not just copy the code from the `Vehicle` class into the `Car` class?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46038"/>
            <a:ext cx="9677400" cy="457199"/>
          </a:xfrm>
        </p:spPr>
        <p:txBody>
          <a:bodyPr>
            <a:normAutofit fontScale="90000"/>
          </a:bodyPr>
          <a:lstStyle/>
          <a:p>
            <a:r>
              <a:rPr dirty="0"/>
              <a:t>Multilevel &amp; Hierarchical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718458"/>
            <a:ext cx="11745685" cy="609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Multilevel: A chain of inheritance (`A` -&gt; `B` -&gt; `C`).</a:t>
            </a:r>
          </a:p>
          <a:p>
            <a:pPr marL="0" indent="0">
              <a:buNone/>
            </a:pPr>
            <a:r>
              <a:rPr dirty="0"/>
              <a:t>• Hierarchical: One parent has multiple, independent children (`A` -&gt; `B`, `A` -&gt; `C`).</a:t>
            </a:r>
          </a:p>
          <a:p>
            <a:endParaRPr dirty="0"/>
          </a:p>
          <a:p>
            <a:r>
              <a:rPr dirty="0"/>
              <a:t>Examples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# Multilevel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class Organism: pass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class Animal(Organism): pass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class Dog(Animal): pass # Dog inherits from Animal and Organism</a:t>
            </a:r>
          </a:p>
          <a:p>
            <a:pPr marL="0" indent="0">
              <a:buNone/>
            </a:pPr>
            <a:endParaRPr sz="1200" dirty="0">
              <a:latin typeface="Courier New"/>
            </a:endParaRPr>
          </a:p>
          <a:p>
            <a:pPr marL="0" indent="0">
              <a:buNone/>
            </a:pPr>
            <a:r>
              <a:rPr sz="1200" dirty="0">
                <a:latin typeface="Courier New"/>
              </a:rPr>
              <a:t># Hierarchical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class Shape: pass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class Circle(Shape): pass</a:t>
            </a:r>
          </a:p>
          <a:p>
            <a:pPr marL="0" indent="0">
              <a:buNone/>
            </a:pPr>
            <a:r>
              <a:rPr sz="1200" dirty="0">
                <a:latin typeface="Courier New"/>
              </a:rPr>
              <a:t>class Square(Shape): pass # Circle and Square are siblings</a:t>
            </a:r>
          </a:p>
          <a:p>
            <a:endParaRPr sz="1200" dirty="0">
              <a:latin typeface="Courier New"/>
            </a:endParaRPr>
          </a:p>
          <a:p>
            <a:r>
              <a:rPr dirty="0"/>
              <a:t>Question</a:t>
            </a:r>
          </a:p>
          <a:p>
            <a:pPr marL="0" indent="0">
              <a:buNone/>
            </a:pPr>
            <a:r>
              <a:rPr dirty="0"/>
              <a:t>Provide a real-world example for both Multilevel and Hierarchical inheritance that is different from the ones shown.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10189029" cy="688749"/>
          </a:xfrm>
        </p:spPr>
        <p:txBody>
          <a:bodyPr>
            <a:normAutofit fontScale="90000"/>
          </a:bodyPr>
          <a:lstStyle/>
          <a:p>
            <a:r>
              <a:rPr dirty="0"/>
              <a:t>Hour 2-3 - Multiple Inheritance &amp; MRO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838200"/>
            <a:ext cx="11190514" cy="609600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• Concept: A class can inherit from multiple parent classes, combining their functionalities.</a:t>
            </a:r>
          </a:p>
          <a:p>
            <a:r>
              <a:rPr dirty="0"/>
              <a:t>• MRO (Method Resolution Order): The clear, predictable path Python follows to find a method when a class has multiple parents. It prevents ambiguity.</a:t>
            </a:r>
          </a:p>
          <a:p>
            <a:endParaRPr sz="1200" dirty="0">
              <a:latin typeface="Courier New"/>
            </a:endParaRPr>
          </a:p>
          <a:p>
            <a:r>
              <a:rPr dirty="0"/>
              <a:t>Example</a:t>
            </a:r>
          </a:p>
          <a:p>
            <a:r>
              <a:rPr sz="1400" dirty="0">
                <a:latin typeface="Courier New"/>
              </a:rPr>
              <a:t>class Swimmer:</a:t>
            </a:r>
          </a:p>
          <a:p>
            <a:r>
              <a:rPr sz="1400" dirty="0">
                <a:latin typeface="Courier New"/>
              </a:rPr>
              <a:t>    def swim(self): print("Swimming")</a:t>
            </a:r>
          </a:p>
          <a:p>
            <a:endParaRPr sz="1400" dirty="0">
              <a:latin typeface="Courier New"/>
            </a:endParaRPr>
          </a:p>
          <a:p>
            <a:r>
              <a:rPr sz="1400" dirty="0">
                <a:latin typeface="Courier New"/>
              </a:rPr>
              <a:t>class Flyer:</a:t>
            </a:r>
          </a:p>
          <a:p>
            <a:r>
              <a:rPr sz="1400" dirty="0">
                <a:latin typeface="Courier New"/>
              </a:rPr>
              <a:t>    def fly(self): print("Flying")</a:t>
            </a:r>
          </a:p>
          <a:p>
            <a:endParaRPr sz="1400" dirty="0">
              <a:latin typeface="Courier New"/>
            </a:endParaRPr>
          </a:p>
          <a:p>
            <a:r>
              <a:rPr sz="1400" dirty="0">
                <a:latin typeface="Courier New"/>
              </a:rPr>
              <a:t>class Duck(Swimmer, Flyer): # Multiple Inheritance</a:t>
            </a:r>
          </a:p>
          <a:p>
            <a:r>
              <a:rPr sz="1400" dirty="0">
                <a:latin typeface="Courier New"/>
              </a:rPr>
              <a:t>    pass</a:t>
            </a:r>
          </a:p>
          <a:p>
            <a:endParaRPr sz="1400" dirty="0">
              <a:latin typeface="Courier New"/>
            </a:endParaRPr>
          </a:p>
          <a:p>
            <a:r>
              <a:rPr sz="1400" dirty="0">
                <a:latin typeface="Courier New"/>
              </a:rPr>
              <a:t>d = Duck()</a:t>
            </a:r>
          </a:p>
          <a:p>
            <a:r>
              <a:rPr sz="1400" dirty="0" err="1">
                <a:latin typeface="Courier New"/>
              </a:rPr>
              <a:t>d.swim</a:t>
            </a:r>
            <a:r>
              <a:rPr sz="1400" dirty="0">
                <a:latin typeface="Courier New"/>
              </a:rPr>
              <a:t>(); </a:t>
            </a:r>
            <a:r>
              <a:rPr sz="1400" dirty="0" err="1">
                <a:latin typeface="Courier New"/>
              </a:rPr>
              <a:t>d.fly</a:t>
            </a:r>
            <a:r>
              <a:rPr sz="1400" dirty="0">
                <a:latin typeface="Courier New"/>
              </a:rPr>
              <a:t>()</a:t>
            </a:r>
          </a:p>
          <a:p>
            <a:r>
              <a:rPr sz="1400" dirty="0">
                <a:latin typeface="Courier New"/>
              </a:rPr>
              <a:t>print(</a:t>
            </a:r>
            <a:r>
              <a:rPr sz="1400" dirty="0" err="1">
                <a:latin typeface="Courier New"/>
              </a:rPr>
              <a:t>Duck.mro</a:t>
            </a:r>
            <a:r>
              <a:rPr sz="1400" dirty="0">
                <a:latin typeface="Courier New"/>
              </a:rPr>
              <a:t>()) # Shows the search order</a:t>
            </a:r>
          </a:p>
          <a:p>
            <a:endParaRPr sz="1200" dirty="0">
              <a:latin typeface="Courier New"/>
            </a:endParaRPr>
          </a:p>
          <a:p>
            <a:r>
              <a:rPr dirty="0"/>
              <a:t>Question</a:t>
            </a:r>
          </a:p>
          <a:p>
            <a:r>
              <a:rPr dirty="0"/>
              <a:t>• Why is a defined Method Resolution Order (MRO) essential for making multiple inheritance usable and predictable?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1886</Words>
  <Application>Microsoft Office PowerPoint</Application>
  <PresentationFormat>Widescreen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Object-Oriented Programming in Python</vt:lpstr>
      <vt:lpstr>Agenda</vt:lpstr>
      <vt:lpstr>Hour 1 - Classes and Objects</vt:lpstr>
      <vt:lpstr>Hour 1 - Instance Variables and Methods</vt:lpstr>
      <vt:lpstr>Hour 1 - Class Variables and Methods</vt:lpstr>
      <vt:lpstr>Hour 1 - Constructors and Destructors</vt:lpstr>
      <vt:lpstr>Hour 2-3 - Inheritance (Single)</vt:lpstr>
      <vt:lpstr>Multilevel &amp; Hierarchical Inheritance</vt:lpstr>
      <vt:lpstr>Hour 2-3 - Multiple Inheritance &amp; MRO</vt:lpstr>
      <vt:lpstr>Access Specifier</vt:lpstr>
      <vt:lpstr>Access Specifiers</vt:lpstr>
      <vt:lpstr>Hour 4 - Name Mangling</vt:lpstr>
      <vt:lpstr>Hour 4 - Inner/Nested Classes</vt:lpstr>
      <vt:lpstr>Hour 4 - Object Relationships</vt:lpstr>
      <vt:lpstr>Final Assignment Task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Qasim</cp:lastModifiedBy>
  <cp:revision>1</cp:revision>
  <dcterms:created xsi:type="dcterms:W3CDTF">2013-01-27T09:14:16Z</dcterms:created>
  <dcterms:modified xsi:type="dcterms:W3CDTF">2025-09-18T08:32:00Z</dcterms:modified>
  <cp:category/>
</cp:coreProperties>
</file>