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24" r:id="rId2"/>
    <p:sldId id="392" r:id="rId3"/>
    <p:sldId id="397" r:id="rId4"/>
    <p:sldId id="395" r:id="rId5"/>
    <p:sldId id="394" r:id="rId6"/>
    <p:sldId id="386" r:id="rId7"/>
    <p:sldId id="387" r:id="rId8"/>
    <p:sldId id="388" r:id="rId9"/>
    <p:sldId id="390" r:id="rId10"/>
    <p:sldId id="3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83A"/>
    <a:srgbClr val="24A424"/>
    <a:srgbClr val="73B63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824" autoAdjust="0"/>
  </p:normalViewPr>
  <p:slideViewPr>
    <p:cSldViewPr snapToGrid="0" snapToObjects="1">
      <p:cViewPr>
        <p:scale>
          <a:sx n="69" d="100"/>
          <a:sy n="69" d="100"/>
        </p:scale>
        <p:origin x="1580" y="-1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Balaji </a:t>
            </a:r>
            <a:r>
              <a:rPr lang="en-US" dirty="0" err="1"/>
              <a:t>Padmanabhan</a:t>
            </a:r>
            <a:r>
              <a:rPr lang="en-US" dirty="0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755A4D-FB79-E549-865D-8870D2E6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2" y="827902"/>
            <a:ext cx="8241957" cy="52982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</a:t>
            </a:r>
            <a:r>
              <a:rPr lang="en-US" sz="4000" b="1" dirty="0">
                <a:solidFill>
                  <a:srgbClr val="0F583A"/>
                </a:solidFill>
              </a:rPr>
              <a:t>ISM 6562 Big Data for Business</a:t>
            </a:r>
            <a:r>
              <a:rPr lang="en-US" sz="4000" dirty="0">
                <a:solidFill>
                  <a:srgbClr val="0F583A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F583A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solidFill>
                  <a:srgbClr val="0F583A"/>
                </a:solidFill>
              </a:rPr>
              <a:t>Sree Pavani Sontam</a:t>
            </a:r>
          </a:p>
          <a:p>
            <a:pPr marL="0" indent="0">
              <a:buNone/>
            </a:pPr>
            <a:r>
              <a:rPr lang="en-US" dirty="0">
                <a:solidFill>
                  <a:srgbClr val="0F583A"/>
                </a:solidFill>
              </a:rPr>
              <a:t>Naveen Kumar Ponnaganti</a:t>
            </a:r>
          </a:p>
          <a:p>
            <a:pPr marL="0" indent="0">
              <a:buNone/>
            </a:pPr>
            <a:r>
              <a:rPr lang="en-US" dirty="0">
                <a:solidFill>
                  <a:srgbClr val="0F583A"/>
                </a:solidFill>
              </a:rPr>
              <a:t>Rajesh Makala</a:t>
            </a: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4C20E-C3AF-497B-9C77-034C541C38D1}"/>
              </a:ext>
            </a:extLst>
          </p:cNvPr>
          <p:cNvSpPr txBox="1"/>
          <p:nvPr/>
        </p:nvSpPr>
        <p:spPr>
          <a:xfrm>
            <a:off x="2738581" y="1577109"/>
            <a:ext cx="420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F583A"/>
                </a:solidFill>
              </a:rPr>
              <a:t>Subscribe Term Deposit</a:t>
            </a:r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44781" y="831896"/>
            <a:ext cx="8291384" cy="9144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Business Conclusion:</a:t>
            </a:r>
            <a:br>
              <a:rPr lang="en-US" dirty="0">
                <a:latin typeface="+mn-lt"/>
              </a:rPr>
            </a:br>
            <a:endParaRPr lang="en-US" alt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B375-C2FD-0249-8EE4-1F5D543B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Promotion cost</a:t>
            </a:r>
          </a:p>
          <a:p>
            <a:r>
              <a:rPr lang="en-US" sz="3100" dirty="0"/>
              <a:t>Profit per Customer</a:t>
            </a:r>
          </a:p>
          <a:p>
            <a:r>
              <a:rPr lang="en-US" sz="3100" dirty="0"/>
              <a:t>Lift Curve and Profit Chart</a:t>
            </a:r>
          </a:p>
        </p:txBody>
      </p:sp>
    </p:spTree>
    <p:extLst>
      <p:ext uri="{BB962C8B-B14F-4D97-AF65-F5344CB8AC3E}">
        <p14:creationId xmlns:p14="http://schemas.microsoft.com/office/powerpoint/2010/main" val="29547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44093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Problem Statement &amp; Dataset: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7"/>
            <a:ext cx="8229600" cy="2755558"/>
          </a:xfrm>
        </p:spPr>
        <p:txBody>
          <a:bodyPr>
            <a:normAutofit/>
          </a:bodyPr>
          <a:lstStyle/>
          <a:p>
            <a:r>
              <a:rPr lang="en-US" sz="3100" dirty="0"/>
              <a:t>Predicting Customer Bank Term Deposit Subscription</a:t>
            </a:r>
          </a:p>
          <a:p>
            <a:r>
              <a:rPr lang="en-US" sz="3100" dirty="0"/>
              <a:t>Highlights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3825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4100C-F042-4280-BEC9-5B66FA2D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59C8C9-50EC-4F50-AE42-FB2AA3DA2067}"/>
              </a:ext>
            </a:extLst>
          </p:cNvPr>
          <p:cNvSpPr/>
          <p:nvPr/>
        </p:nvSpPr>
        <p:spPr>
          <a:xfrm>
            <a:off x="3716740" y="1050878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 </a:t>
            </a:r>
          </a:p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379B0-D656-4D87-A6AC-3F3673D6708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87839" y="1637731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74D4E7-0ABB-4A4C-A1C3-948BC27F2143}"/>
              </a:ext>
            </a:extLst>
          </p:cNvPr>
          <p:cNvSpPr/>
          <p:nvPr/>
        </p:nvSpPr>
        <p:spPr>
          <a:xfrm>
            <a:off x="3716740" y="2019869"/>
            <a:ext cx="1551297" cy="58685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Preprocessing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00669E-B1A1-49FB-AC81-926E0634F4D5}"/>
              </a:ext>
            </a:extLst>
          </p:cNvPr>
          <p:cNvSpPr/>
          <p:nvPr/>
        </p:nvSpPr>
        <p:spPr>
          <a:xfrm>
            <a:off x="3477905" y="2988859"/>
            <a:ext cx="2019868" cy="132383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AAA42-DE0A-44F6-B8C6-D7FC0A8A302B}"/>
              </a:ext>
            </a:extLst>
          </p:cNvPr>
          <p:cNvSpPr/>
          <p:nvPr/>
        </p:nvSpPr>
        <p:spPr>
          <a:xfrm>
            <a:off x="3716740" y="3330052"/>
            <a:ext cx="1551297" cy="62779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Subscribe</a:t>
            </a:r>
          </a:p>
          <a:p>
            <a:pPr algn="ctr"/>
            <a:r>
              <a:rPr lang="en-US" dirty="0"/>
              <a:t>Term Deposit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725CAB-F2BF-48F1-B7C6-FF12E99BEE6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4492389" y="2606721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465DB4-D19A-4970-9BAF-93D129BE55DA}"/>
              </a:ext>
            </a:extLst>
          </p:cNvPr>
          <p:cNvCxnSpPr/>
          <p:nvPr/>
        </p:nvCxnSpPr>
        <p:spPr>
          <a:xfrm>
            <a:off x="4492389" y="3957849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6FE4DF-AE36-4354-A846-5A63867D812D}"/>
              </a:ext>
            </a:extLst>
          </p:cNvPr>
          <p:cNvSpPr/>
          <p:nvPr/>
        </p:nvSpPr>
        <p:spPr>
          <a:xfrm>
            <a:off x="3716738" y="566382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Results &amp;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308F35-82C2-42AD-BF5F-1667175CE46E}"/>
              </a:ext>
            </a:extLst>
          </p:cNvPr>
          <p:cNvSpPr/>
          <p:nvPr/>
        </p:nvSpPr>
        <p:spPr>
          <a:xfrm>
            <a:off x="3716739" y="469483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ECA98-7887-4668-AD38-B4616324A8B0}"/>
              </a:ext>
            </a:extLst>
          </p:cNvPr>
          <p:cNvCxnSpPr>
            <a:cxnSpLocks/>
          </p:cNvCxnSpPr>
          <p:nvPr/>
        </p:nvCxnSpPr>
        <p:spPr>
          <a:xfrm>
            <a:off x="4492389" y="5281684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CE3548-8ED3-46E0-B579-DAEE7105DFDC}"/>
              </a:ext>
            </a:extLst>
          </p:cNvPr>
          <p:cNvCxnSpPr/>
          <p:nvPr/>
        </p:nvCxnSpPr>
        <p:spPr>
          <a:xfrm rot="10800000">
            <a:off x="2320120" y="3086669"/>
            <a:ext cx="1396619" cy="468573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74C5AC-AF50-4784-929E-923964C3B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120" y="3725838"/>
            <a:ext cx="1396621" cy="423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9B36FA-5C03-43DB-9CF0-F7454295ABF8}"/>
              </a:ext>
            </a:extLst>
          </p:cNvPr>
          <p:cNvSpPr/>
          <p:nvPr/>
        </p:nvSpPr>
        <p:spPr>
          <a:xfrm>
            <a:off x="563491" y="3855493"/>
            <a:ext cx="174752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59E7E2-6BA9-41E2-B01C-F066F39BE345}"/>
              </a:ext>
            </a:extLst>
          </p:cNvPr>
          <p:cNvSpPr/>
          <p:nvPr/>
        </p:nvSpPr>
        <p:spPr>
          <a:xfrm>
            <a:off x="568038" y="2793242"/>
            <a:ext cx="1747530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</a:t>
            </a:r>
          </a:p>
          <a:p>
            <a:pPr algn="ctr"/>
            <a:r>
              <a:rPr lang="en-US" dirty="0"/>
              <a:t>Regression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AB9B30-F0E8-46A1-BC72-D75A065E7B6B}"/>
              </a:ext>
            </a:extLst>
          </p:cNvPr>
          <p:cNvCxnSpPr/>
          <p:nvPr/>
        </p:nvCxnSpPr>
        <p:spPr>
          <a:xfrm flipV="1">
            <a:off x="5497773" y="3103729"/>
            <a:ext cx="1471684" cy="43445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AA8552E-C286-4463-BC3D-361572A3A8F5}"/>
              </a:ext>
            </a:extLst>
          </p:cNvPr>
          <p:cNvCxnSpPr>
            <a:cxnSpLocks/>
          </p:cNvCxnSpPr>
          <p:nvPr/>
        </p:nvCxnSpPr>
        <p:spPr>
          <a:xfrm>
            <a:off x="5497773" y="3714465"/>
            <a:ext cx="1471684" cy="434455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168CAC-0317-4700-93F9-F9662FD29F16}"/>
              </a:ext>
            </a:extLst>
          </p:cNvPr>
          <p:cNvSpPr/>
          <p:nvPr/>
        </p:nvSpPr>
        <p:spPr>
          <a:xfrm>
            <a:off x="6969456" y="3855906"/>
            <a:ext cx="183279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Gradient Boosting Classifier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00DC6E-90EC-4A5F-BBCA-7FA023054FB6}"/>
              </a:ext>
            </a:extLst>
          </p:cNvPr>
          <p:cNvSpPr/>
          <p:nvPr/>
        </p:nvSpPr>
        <p:spPr>
          <a:xfrm>
            <a:off x="6969457" y="2793241"/>
            <a:ext cx="1832798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B3E780-C60A-4961-A182-DA07972CA9E6}"/>
              </a:ext>
            </a:extLst>
          </p:cNvPr>
          <p:cNvSpPr txBox="1"/>
          <p:nvPr/>
        </p:nvSpPr>
        <p:spPr>
          <a:xfrm>
            <a:off x="3411800" y="233950"/>
            <a:ext cx="21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583A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202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6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dk1"/>
                </a:solidFill>
              </a:rPr>
              <a:t>Logistic Regression</a:t>
            </a:r>
          </a:p>
          <a:p>
            <a:r>
              <a:rPr lang="en-US" sz="3100" dirty="0">
                <a:solidFill>
                  <a:schemeClr val="dk1"/>
                </a:solidFill>
              </a:rPr>
              <a:t>Decision Tree</a:t>
            </a:r>
          </a:p>
          <a:p>
            <a:r>
              <a:rPr lang="en-US" sz="3100" dirty="0">
                <a:solidFill>
                  <a:schemeClr val="dk1"/>
                </a:solidFill>
              </a:rPr>
              <a:t>Random Forest Classifier</a:t>
            </a:r>
          </a:p>
          <a:p>
            <a:r>
              <a:rPr lang="en-US" sz="3100" dirty="0">
                <a:solidFill>
                  <a:schemeClr val="dk1"/>
                </a:solidFill>
              </a:rPr>
              <a:t>Gradient Boosting Classifier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3EEC3-B9FC-4349-8595-FA27CEBA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82" y="648710"/>
            <a:ext cx="82296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Models Used:</a:t>
            </a:r>
          </a:p>
        </p:txBody>
      </p:sp>
    </p:spTree>
    <p:extLst>
      <p:ext uri="{BB962C8B-B14F-4D97-AF65-F5344CB8AC3E}">
        <p14:creationId xmlns:p14="http://schemas.microsoft.com/office/powerpoint/2010/main" val="29945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04945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Results: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05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 dirty="0"/>
              <a:t>Accuracy</a:t>
            </a:r>
          </a:p>
          <a:p>
            <a:r>
              <a:rPr lang="en-US" sz="3100" dirty="0"/>
              <a:t>Confusion Matrix</a:t>
            </a:r>
          </a:p>
          <a:p>
            <a:r>
              <a:rPr lang="en-US" sz="3100" dirty="0"/>
              <a:t>Area under ROC and PR Curves</a:t>
            </a:r>
          </a:p>
          <a:p>
            <a:r>
              <a:rPr lang="en-US" sz="3100" dirty="0"/>
              <a:t>Precision and Recall scores</a:t>
            </a:r>
          </a:p>
        </p:txBody>
      </p:sp>
    </p:spTree>
    <p:extLst>
      <p:ext uri="{BB962C8B-B14F-4D97-AF65-F5344CB8AC3E}">
        <p14:creationId xmlns:p14="http://schemas.microsoft.com/office/powerpoint/2010/main" val="34375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7926" y="812238"/>
            <a:ext cx="8245046" cy="605482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Accuracy:</a:t>
            </a:r>
            <a:endParaRPr lang="en-US" altLang="en-US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585756"/>
              </p:ext>
            </p:extLst>
          </p:nvPr>
        </p:nvGraphicFramePr>
        <p:xfrm>
          <a:off x="831273" y="1847274"/>
          <a:ext cx="7310582" cy="31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295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64287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748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63237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/>
                        <a:t>90.6%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567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5996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559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33944" y="928878"/>
            <a:ext cx="8291384" cy="9144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Confusion Matrix:</a:t>
            </a:r>
            <a:br>
              <a:rPr lang="en-US" dirty="0">
                <a:latin typeface="+mn-lt"/>
              </a:rPr>
            </a:br>
            <a:endParaRPr lang="en-US" altLang="en-US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386392"/>
              </p:ext>
            </p:extLst>
          </p:nvPr>
        </p:nvGraphicFramePr>
        <p:xfrm>
          <a:off x="426307" y="1915297"/>
          <a:ext cx="7333735" cy="339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7494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[7171      183] </a:t>
                      </a:r>
                    </a:p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[ 594       341]</a:t>
                      </a:r>
                      <a:endParaRPr lang="en-US" sz="2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[7293        61]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[ 784       151]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[7339        15]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[ 870         65]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[7256        98]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[ 731       204]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6308" y="919642"/>
            <a:ext cx="8136924" cy="939114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Area under ROC and PR curves:</a:t>
            </a:r>
            <a:br>
              <a:rPr lang="en-US" dirty="0">
                <a:latin typeface="+mn-lt"/>
              </a:rPr>
            </a:br>
            <a:endParaRPr lang="en-US" altLang="en-US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02681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ROC curve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 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 curve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29326" y="871588"/>
            <a:ext cx="8291384" cy="91440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Precision and Recall:</a:t>
            </a:r>
            <a:br>
              <a:rPr lang="en-US" dirty="0">
                <a:latin typeface="+mn-lt"/>
              </a:rPr>
            </a:br>
            <a:endParaRPr lang="en-US" altLang="en-US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12305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1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238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Problem Statement &amp; Dataset:</vt:lpstr>
      <vt:lpstr>PowerPoint Presentation</vt:lpstr>
      <vt:lpstr>Models Used:</vt:lpstr>
      <vt:lpstr>Results:</vt:lpstr>
      <vt:lpstr>Accuracy:</vt:lpstr>
      <vt:lpstr>Confusion Matrix: </vt:lpstr>
      <vt:lpstr>Area under ROC and PR curves: </vt:lpstr>
      <vt:lpstr>Precision and Recall: </vt:lpstr>
      <vt:lpstr>Business Conclusion: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Sree Pavani Sontam</cp:lastModifiedBy>
  <cp:revision>254</cp:revision>
  <dcterms:created xsi:type="dcterms:W3CDTF">2012-01-11T16:22:55Z</dcterms:created>
  <dcterms:modified xsi:type="dcterms:W3CDTF">2021-11-30T21:33:47Z</dcterms:modified>
</cp:coreProperties>
</file>