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8F08753-16F8-41EA-BB64-3A84340A4467}" type="datetimeFigureOut">
              <a:rPr lang="en-US" smtClean="0"/>
              <a:t>2/25/2023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B2604CC-6D12-469F-8022-6A43349F00A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F08753-16F8-41EA-BB64-3A84340A4467}"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604CC-6D12-469F-8022-6A43349F00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F08753-16F8-41EA-BB64-3A84340A4467}"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604CC-6D12-469F-8022-6A43349F00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F08753-16F8-41EA-BB64-3A84340A4467}" type="datetimeFigureOut">
              <a:rPr lang="en-US" smtClean="0"/>
              <a:t>2/25/2023</a:t>
            </a:fld>
            <a:endParaRPr lang="en-US"/>
          </a:p>
        </p:txBody>
      </p:sp>
      <p:sp>
        <p:nvSpPr>
          <p:cNvPr id="9" name="Slide Number Placeholder 8"/>
          <p:cNvSpPr>
            <a:spLocks noGrp="1"/>
          </p:cNvSpPr>
          <p:nvPr>
            <p:ph type="sldNum" sz="quarter" idx="15"/>
          </p:nvPr>
        </p:nvSpPr>
        <p:spPr/>
        <p:txBody>
          <a:bodyPr rtlCol="0"/>
          <a:lstStyle/>
          <a:p>
            <a:fld id="{3B2604CC-6D12-469F-8022-6A43349F00A2}"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8F08753-16F8-41EA-BB64-3A84340A4467}" type="datetimeFigureOut">
              <a:rPr lang="en-US" smtClean="0"/>
              <a:t>2/25/2023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B2604CC-6D12-469F-8022-6A43349F00A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F08753-16F8-41EA-BB64-3A84340A4467}"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604CC-6D12-469F-8022-6A43349F00A2}"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F08753-16F8-41EA-BB64-3A84340A4467}" type="datetimeFigureOut">
              <a:rPr lang="en-US" smtClean="0"/>
              <a:t>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2604CC-6D12-469F-8022-6A43349F00A2}"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F08753-16F8-41EA-BB64-3A84340A4467}" type="datetimeFigureOut">
              <a:rPr lang="en-US" smtClean="0"/>
              <a:t>2/25/2023</a:t>
            </a:fld>
            <a:endParaRPr lang="en-US"/>
          </a:p>
        </p:txBody>
      </p:sp>
      <p:sp>
        <p:nvSpPr>
          <p:cNvPr id="7" name="Slide Number Placeholder 6"/>
          <p:cNvSpPr>
            <a:spLocks noGrp="1"/>
          </p:cNvSpPr>
          <p:nvPr>
            <p:ph type="sldNum" sz="quarter" idx="11"/>
          </p:nvPr>
        </p:nvSpPr>
        <p:spPr/>
        <p:txBody>
          <a:bodyPr rtlCol="0"/>
          <a:lstStyle/>
          <a:p>
            <a:fld id="{3B2604CC-6D12-469F-8022-6A43349F00A2}"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08753-16F8-41EA-BB64-3A84340A4467}" type="datetimeFigureOut">
              <a:rPr lang="en-US" smtClean="0"/>
              <a:t>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2604CC-6D12-469F-8022-6A43349F00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F08753-16F8-41EA-BB64-3A84340A4467}" type="datetimeFigureOut">
              <a:rPr lang="en-US" smtClean="0"/>
              <a:t>2/25/2023</a:t>
            </a:fld>
            <a:endParaRPr lang="en-US"/>
          </a:p>
        </p:txBody>
      </p:sp>
      <p:sp>
        <p:nvSpPr>
          <p:cNvPr id="22" name="Slide Number Placeholder 21"/>
          <p:cNvSpPr>
            <a:spLocks noGrp="1"/>
          </p:cNvSpPr>
          <p:nvPr>
            <p:ph type="sldNum" sz="quarter" idx="15"/>
          </p:nvPr>
        </p:nvSpPr>
        <p:spPr/>
        <p:txBody>
          <a:bodyPr rtlCol="0"/>
          <a:lstStyle/>
          <a:p>
            <a:fld id="{3B2604CC-6D12-469F-8022-6A43349F00A2}"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8F08753-16F8-41EA-BB64-3A84340A4467}" type="datetimeFigureOut">
              <a:rPr lang="en-US" smtClean="0"/>
              <a:t>2/25/2023</a:t>
            </a:fld>
            <a:endParaRPr lang="en-US"/>
          </a:p>
        </p:txBody>
      </p:sp>
      <p:sp>
        <p:nvSpPr>
          <p:cNvPr id="18" name="Slide Number Placeholder 17"/>
          <p:cNvSpPr>
            <a:spLocks noGrp="1"/>
          </p:cNvSpPr>
          <p:nvPr>
            <p:ph type="sldNum" sz="quarter" idx="11"/>
          </p:nvPr>
        </p:nvSpPr>
        <p:spPr/>
        <p:txBody>
          <a:bodyPr rtlCol="0"/>
          <a:lstStyle/>
          <a:p>
            <a:fld id="{3B2604CC-6D12-469F-8022-6A43349F00A2}"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8F08753-16F8-41EA-BB64-3A84340A4467}" type="datetimeFigureOut">
              <a:rPr lang="en-US" smtClean="0"/>
              <a:t>2/25/2023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B2604CC-6D12-469F-8022-6A43349F00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b="1" i="1" u="sng" dirty="0" smtClean="0"/>
              <a:t>HTML PRESENTATION</a:t>
            </a:r>
            <a:endParaRPr lang="en-US" b="1" i="1" u="sng" dirty="0"/>
          </a:p>
        </p:txBody>
      </p:sp>
      <p:sp>
        <p:nvSpPr>
          <p:cNvPr id="3" name="Subtitle 2"/>
          <p:cNvSpPr>
            <a:spLocks noGrp="1"/>
          </p:cNvSpPr>
          <p:nvPr>
            <p:ph type="subTitle" idx="1"/>
          </p:nvPr>
        </p:nvSpPr>
        <p:spPr/>
        <p:txBody>
          <a:bodyPr/>
          <a:lstStyle/>
          <a:p>
            <a:pPr algn="r"/>
            <a:r>
              <a:rPr lang="en-US" b="1" i="1" u="sng" dirty="0" smtClean="0"/>
              <a:t>PREPARED BY NAVEEN</a:t>
            </a:r>
            <a:endParaRPr lang="en-US" b="1" i="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3200" b="1" i="1" u="sng" dirty="0">
                <a:latin typeface="Times New Roman" pitchFamily="18" charset="0"/>
                <a:cs typeface="Times New Roman" pitchFamily="18" charset="0"/>
              </a:rPr>
              <a:t>HTML </a:t>
            </a:r>
            <a:r>
              <a:rPr lang="en-US" sz="3200" b="1" i="1" u="sng" dirty="0" smtClean="0">
                <a:latin typeface="Times New Roman" pitchFamily="18" charset="0"/>
                <a:cs typeface="Times New Roman" pitchFamily="18" charset="0"/>
              </a:rPr>
              <a:t>Image Tag</a:t>
            </a:r>
            <a:endParaRPr lang="en-US" sz="32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914400"/>
            <a:ext cx="8229600" cy="5211763"/>
          </a:xfrm>
        </p:spPr>
        <p:txBody>
          <a:bodyPr>
            <a:normAutofit fontScale="92500" lnSpcReduction="20000"/>
          </a:bodyPr>
          <a:lstStyle/>
          <a:p>
            <a:pPr>
              <a:buNone/>
            </a:pPr>
            <a:r>
              <a:rPr lang="en-US" dirty="0" smtClean="0">
                <a:latin typeface="Times New Roman" pitchFamily="18" charset="0"/>
                <a:cs typeface="Times New Roman" pitchFamily="18" charset="0"/>
              </a:rPr>
              <a:t>	Images </a:t>
            </a:r>
            <a:r>
              <a:rPr lang="en-US" dirty="0">
                <a:latin typeface="Times New Roman" pitchFamily="18" charset="0"/>
                <a:cs typeface="Times New Roman" pitchFamily="18" charset="0"/>
              </a:rPr>
              <a:t>can improve the design and the appearance of a web page.</a:t>
            </a:r>
          </a:p>
          <a:p>
            <a:r>
              <a:rPr lang="en-US" dirty="0">
                <a:latin typeface="Times New Roman" pitchFamily="18" charset="0"/>
                <a:cs typeface="Times New Roman" pitchFamily="18" charset="0"/>
              </a:rPr>
              <a:t>HTML Images Syntax</a:t>
            </a:r>
          </a:p>
          <a:p>
            <a:r>
              <a:rPr lang="en-US" dirty="0">
                <a:latin typeface="Times New Roman" pitchFamily="18" charset="0"/>
                <a:cs typeface="Times New Roman" pitchFamily="18" charset="0"/>
              </a:rPr>
              <a:t>The HTML &lt;</a:t>
            </a:r>
            <a:r>
              <a:rPr lang="en-US" dirty="0" err="1">
                <a:latin typeface="Times New Roman" pitchFamily="18" charset="0"/>
                <a:cs typeface="Times New Roman" pitchFamily="18" charset="0"/>
              </a:rPr>
              <a:t>img</a:t>
            </a:r>
            <a:r>
              <a:rPr lang="en-US" dirty="0">
                <a:latin typeface="Times New Roman" pitchFamily="18" charset="0"/>
                <a:cs typeface="Times New Roman" pitchFamily="18" charset="0"/>
              </a:rPr>
              <a:t>&gt; tag is used to embed an image in a web page.</a:t>
            </a:r>
          </a:p>
          <a:p>
            <a:r>
              <a:rPr lang="en-US" dirty="0">
                <a:latin typeface="Times New Roman" pitchFamily="18" charset="0"/>
                <a:cs typeface="Times New Roman" pitchFamily="18" charset="0"/>
              </a:rPr>
              <a:t>Images are not technically inserted into a web page; images are linked to web pages. The &lt;</a:t>
            </a:r>
            <a:r>
              <a:rPr lang="en-US" dirty="0" err="1">
                <a:latin typeface="Times New Roman" pitchFamily="18" charset="0"/>
                <a:cs typeface="Times New Roman" pitchFamily="18" charset="0"/>
              </a:rPr>
              <a:t>img</a:t>
            </a:r>
            <a:r>
              <a:rPr lang="en-US" dirty="0">
                <a:latin typeface="Times New Roman" pitchFamily="18" charset="0"/>
                <a:cs typeface="Times New Roman" pitchFamily="18" charset="0"/>
              </a:rPr>
              <a:t>&gt; tag creates a holding space for the referenced image.</a:t>
            </a:r>
          </a:p>
          <a:p>
            <a:r>
              <a:rPr lang="en-US" dirty="0">
                <a:latin typeface="Times New Roman" pitchFamily="18" charset="0"/>
                <a:cs typeface="Times New Roman" pitchFamily="18" charset="0"/>
              </a:rPr>
              <a:t>The &lt;</a:t>
            </a:r>
            <a:r>
              <a:rPr lang="en-US" dirty="0" err="1">
                <a:latin typeface="Times New Roman" pitchFamily="18" charset="0"/>
                <a:cs typeface="Times New Roman" pitchFamily="18" charset="0"/>
              </a:rPr>
              <a:t>img</a:t>
            </a:r>
            <a:r>
              <a:rPr lang="en-US" dirty="0">
                <a:latin typeface="Times New Roman" pitchFamily="18" charset="0"/>
                <a:cs typeface="Times New Roman" pitchFamily="18" charset="0"/>
              </a:rPr>
              <a:t>&gt; tag is empty, it contains attributes only, and does not have a closing tag.</a:t>
            </a:r>
          </a:p>
          <a:p>
            <a:r>
              <a:rPr lang="en-US" dirty="0">
                <a:latin typeface="Times New Roman" pitchFamily="18" charset="0"/>
                <a:cs typeface="Times New Roman" pitchFamily="18" charset="0"/>
              </a:rPr>
              <a:t>The &lt;</a:t>
            </a:r>
            <a:r>
              <a:rPr lang="en-US" dirty="0" err="1">
                <a:latin typeface="Times New Roman" pitchFamily="18" charset="0"/>
                <a:cs typeface="Times New Roman" pitchFamily="18" charset="0"/>
              </a:rPr>
              <a:t>img</a:t>
            </a:r>
            <a:r>
              <a:rPr lang="en-US" dirty="0">
                <a:latin typeface="Times New Roman" pitchFamily="18" charset="0"/>
                <a:cs typeface="Times New Roman" pitchFamily="18" charset="0"/>
              </a:rPr>
              <a:t>&gt; tag has two required attributes:</a:t>
            </a:r>
          </a:p>
          <a:p>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 - Specifies the path to the image</a:t>
            </a:r>
          </a:p>
          <a:p>
            <a:r>
              <a:rPr lang="en-US" dirty="0">
                <a:latin typeface="Times New Roman" pitchFamily="18" charset="0"/>
                <a:cs typeface="Times New Roman" pitchFamily="18" charset="0"/>
              </a:rPr>
              <a:t>alt - Specifies an alternate text for the </a:t>
            </a:r>
            <a:r>
              <a:rPr lang="en-US" dirty="0" smtClean="0">
                <a:latin typeface="Times New Roman" pitchFamily="18" charset="0"/>
                <a:cs typeface="Times New Roman" pitchFamily="18" charset="0"/>
              </a:rPr>
              <a:t>image</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url</a:t>
            </a:r>
            <a:r>
              <a:rPr lang="en-US" dirty="0" smtClean="0">
                <a:latin typeface="Times New Roman" pitchFamily="18" charset="0"/>
                <a:cs typeface="Times New Roman" pitchFamily="18" charset="0"/>
              </a:rPr>
              <a:t>" alt="</a:t>
            </a:r>
            <a:r>
              <a:rPr lang="en-US" i="1" dirty="0" err="1" smtClean="0">
                <a:latin typeface="Times New Roman" pitchFamily="18" charset="0"/>
                <a:cs typeface="Times New Roman" pitchFamily="18" charset="0"/>
              </a:rPr>
              <a:t>alternatetext</a:t>
            </a:r>
            <a:r>
              <a:rPr lang="en-US" dirty="0" smtClean="0">
                <a:latin typeface="Times New Roman" pitchFamily="18" charset="0"/>
                <a:cs typeface="Times New Roman" pitchFamily="18" charset="0"/>
              </a:rPr>
              <a:t>"&gt;</a:t>
            </a:r>
          </a:p>
          <a:p>
            <a:pPr>
              <a:buNone/>
            </a:pP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width and height attributes always define the width and height of the image in pixels.</a:t>
            </a:r>
          </a:p>
          <a:p>
            <a:pPr>
              <a:buNone/>
            </a:pP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600" b="1" i="1" u="sng" dirty="0">
                <a:latin typeface="Times New Roman" pitchFamily="18" charset="0"/>
                <a:cs typeface="Times New Roman" pitchFamily="18" charset="0"/>
              </a:rPr>
              <a:t>HTML </a:t>
            </a:r>
            <a:r>
              <a:rPr lang="en-US" sz="3600" b="1" i="1" u="sng" dirty="0" smtClean="0">
                <a:latin typeface="Times New Roman" pitchFamily="18" charset="0"/>
                <a:cs typeface="Times New Roman" pitchFamily="18" charset="0"/>
              </a:rPr>
              <a:t>Tables</a:t>
            </a:r>
            <a:endParaRPr lang="en-US" sz="36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143000"/>
            <a:ext cx="8229600" cy="4983163"/>
          </a:xfrm>
        </p:spPr>
        <p:txBody>
          <a:bodyPr>
            <a:normAutofit/>
          </a:bodyPr>
          <a:lstStyle/>
          <a:p>
            <a:r>
              <a:rPr lang="en-US" dirty="0">
                <a:latin typeface="Times New Roman" pitchFamily="18" charset="0"/>
                <a:cs typeface="Times New Roman" pitchFamily="18" charset="0"/>
              </a:rPr>
              <a:t>HTML tables allow web developers to arrange data into rows and columns.</a:t>
            </a:r>
          </a:p>
          <a:p>
            <a:r>
              <a:rPr lang="en-US" dirty="0">
                <a:latin typeface="Times New Roman" pitchFamily="18" charset="0"/>
                <a:cs typeface="Times New Roman" pitchFamily="18" charset="0"/>
              </a:rPr>
              <a:t>A table in HTML consists of table cells inside rows and columns.</a:t>
            </a:r>
          </a:p>
          <a:p>
            <a:r>
              <a:rPr lang="en-US" dirty="0">
                <a:latin typeface="Times New Roman" pitchFamily="18" charset="0"/>
                <a:cs typeface="Times New Roman" pitchFamily="18" charset="0"/>
              </a:rPr>
              <a:t>Each table cell is defined by a &lt;td&gt; and a &lt;/td&gt; tag</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Each table row starts with a &lt;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 and ends with a &lt;/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 tag.</a:t>
            </a:r>
          </a:p>
          <a:p>
            <a:r>
              <a:rPr lang="en-US" dirty="0">
                <a:latin typeface="Times New Roman" pitchFamily="18" charset="0"/>
                <a:cs typeface="Times New Roman" pitchFamily="18" charset="0"/>
              </a:rPr>
              <a:t>Sometimes you want your cells to be table header cells. In those cases use the &lt;</a:t>
            </a:r>
            <a:r>
              <a:rPr lang="en-US" dirty="0" err="1">
                <a:latin typeface="Times New Roman" pitchFamily="18" charset="0"/>
                <a:cs typeface="Times New Roman" pitchFamily="18" charset="0"/>
              </a:rPr>
              <a:t>th</a:t>
            </a:r>
            <a:r>
              <a:rPr lang="en-US" dirty="0">
                <a:latin typeface="Times New Roman" pitchFamily="18" charset="0"/>
                <a:cs typeface="Times New Roman" pitchFamily="18" charset="0"/>
              </a:rPr>
              <a:t>&gt; tag instead of the &lt;td&gt; </a:t>
            </a:r>
            <a:r>
              <a:rPr lang="en-US" dirty="0" smtClean="0">
                <a:latin typeface="Times New Roman" pitchFamily="18" charset="0"/>
                <a:cs typeface="Times New Roman" pitchFamily="18" charset="0"/>
              </a:rPr>
              <a:t>tag</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765"/>
            <a:ext cx="8229600" cy="516835"/>
          </a:xfrm>
        </p:spPr>
        <p:txBody>
          <a:bodyPr>
            <a:noAutofit/>
          </a:bodyPr>
          <a:lstStyle/>
          <a:p>
            <a:pPr algn="l"/>
            <a:r>
              <a:rPr lang="en-US" sz="2800" b="1" i="1" u="sng" dirty="0" smtClean="0">
                <a:latin typeface="Times New Roman" pitchFamily="18" charset="0"/>
                <a:cs typeface="Times New Roman" pitchFamily="18" charset="0"/>
              </a:rPr>
              <a:t>BASIC SYNTAX OF A TABLE</a:t>
            </a:r>
            <a:endParaRPr lang="en-US" sz="28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762000"/>
            <a:ext cx="8229600" cy="5364163"/>
          </a:xfrm>
        </p:spPr>
        <p:txBody>
          <a:bodyPr>
            <a:normAutofit fontScale="55000" lnSpcReduction="20000"/>
          </a:bodyPr>
          <a:lstStyle/>
          <a:p>
            <a:pPr>
              <a:buNone/>
            </a:pPr>
            <a:r>
              <a:rPr lang="en-US" dirty="0">
                <a:latin typeface="Times New Roman" pitchFamily="18" charset="0"/>
                <a:cs typeface="Times New Roman" pitchFamily="18" charset="0"/>
              </a:rPr>
              <a:t>&lt;</a:t>
            </a:r>
            <a:r>
              <a:rPr lang="en-US" dirty="0" smtClean="0">
                <a:latin typeface="Times New Roman" pitchFamily="18" charset="0"/>
                <a:cs typeface="Times New Roman" pitchFamily="18" charset="0"/>
              </a:rPr>
              <a:t>table</a:t>
            </a:r>
            <a:r>
              <a:rPr lang="en-US" dirty="0">
                <a:latin typeface="Times New Roman" pitchFamily="18" charset="0"/>
                <a:cs typeface="Times New Roman" pitchFamily="18" charset="0"/>
              </a:rPr>
              <a:t>&gt;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&lt;td&gt;Jill Smith&lt;/td&gt;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a:t>
            </a:r>
            <a:r>
              <a:rPr lang="en-US" sz="2800" dirty="0">
                <a:latin typeface="Times New Roman" pitchFamily="18" charset="0"/>
                <a:cs typeface="Times New Roman" pitchFamily="18" charset="0"/>
              </a:rPr>
              <a:t>td&gt;50</a:t>
            </a:r>
            <a:r>
              <a:rPr lang="en-US" dirty="0">
                <a:latin typeface="Times New Roman" pitchFamily="18" charset="0"/>
                <a:cs typeface="Times New Roman" pitchFamily="18" charset="0"/>
              </a:rPr>
              <a:t>&lt;/td&gt;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a:t>
            </a:r>
            <a:r>
              <a:rPr lang="en-US" dirty="0" smtClean="0">
                <a:latin typeface="Times New Roman" pitchFamily="18" charset="0"/>
                <a:cs typeface="Times New Roman" pitchFamily="18" charset="0"/>
              </a:rPr>
              <a:t>table&gt;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COLSPAN:  </a:t>
            </a:r>
            <a:r>
              <a:rPr lang="en-US" sz="2900" dirty="0" smtClean="0">
                <a:latin typeface="Times New Roman" pitchFamily="18" charset="0"/>
                <a:cs typeface="Times New Roman" pitchFamily="18" charset="0"/>
              </a:rPr>
              <a:t>make </a:t>
            </a:r>
            <a:r>
              <a:rPr lang="en-US" sz="2900" dirty="0">
                <a:latin typeface="Times New Roman" pitchFamily="18" charset="0"/>
                <a:cs typeface="Times New Roman" pitchFamily="18" charset="0"/>
              </a:rPr>
              <a:t>a cell span over multiple columns, use the </a:t>
            </a:r>
            <a:r>
              <a:rPr lang="en-US" sz="2900" dirty="0" err="1">
                <a:latin typeface="Times New Roman" pitchFamily="18" charset="0"/>
                <a:cs typeface="Times New Roman" pitchFamily="18" charset="0"/>
              </a:rPr>
              <a:t>colspan</a:t>
            </a:r>
            <a:r>
              <a:rPr lang="en-US" sz="2900" dirty="0">
                <a:latin typeface="Times New Roman" pitchFamily="18" charset="0"/>
                <a:cs typeface="Times New Roman" pitchFamily="18" charset="0"/>
              </a:rPr>
              <a:t> attribute</a:t>
            </a:r>
            <a:r>
              <a:rPr lang="en-US" dirty="0"/>
              <a:t>:</a:t>
            </a:r>
          </a:p>
          <a:p>
            <a:r>
              <a:rPr lang="en-US" dirty="0" smtClean="0">
                <a:latin typeface="Times New Roman" pitchFamily="18" charset="0"/>
                <a:cs typeface="Times New Roman" pitchFamily="18" charset="0"/>
              </a:rPr>
              <a:t>ROWSPAN:</a:t>
            </a:r>
            <a:r>
              <a:rPr lang="en-US" dirty="0" smtClean="0"/>
              <a:t> </a:t>
            </a:r>
            <a:r>
              <a:rPr lang="en-US" sz="2900" dirty="0" smtClean="0">
                <a:latin typeface="Times New Roman" pitchFamily="18" charset="0"/>
                <a:cs typeface="Times New Roman" pitchFamily="18" charset="0"/>
              </a:rPr>
              <a:t>To </a:t>
            </a:r>
            <a:r>
              <a:rPr lang="en-US" sz="2900" dirty="0">
                <a:latin typeface="Times New Roman" pitchFamily="18" charset="0"/>
                <a:cs typeface="Times New Roman" pitchFamily="18" charset="0"/>
              </a:rPr>
              <a:t>make a </a:t>
            </a:r>
            <a:r>
              <a:rPr lang="en-US" sz="2900" dirty="0" smtClean="0">
                <a:latin typeface="Times New Roman" pitchFamily="18" charset="0"/>
                <a:cs typeface="Times New Roman" pitchFamily="18" charset="0"/>
              </a:rPr>
              <a:t>cell </a:t>
            </a:r>
            <a:r>
              <a:rPr lang="en-US" sz="2900" dirty="0">
                <a:latin typeface="Times New Roman" pitchFamily="18" charset="0"/>
                <a:cs typeface="Times New Roman" pitchFamily="18" charset="0"/>
              </a:rPr>
              <a:t>span over multiple </a:t>
            </a:r>
            <a:r>
              <a:rPr lang="en-US" sz="2900" dirty="0" smtClean="0">
                <a:latin typeface="Times New Roman" pitchFamily="18" charset="0"/>
                <a:cs typeface="Times New Roman" pitchFamily="18" charset="0"/>
              </a:rPr>
              <a:t>To rows</a:t>
            </a:r>
            <a:r>
              <a:rPr lang="en-US" sz="2900" dirty="0">
                <a:latin typeface="Times New Roman" pitchFamily="18" charset="0"/>
                <a:cs typeface="Times New Roman" pitchFamily="18" charset="0"/>
              </a:rPr>
              <a:t>, use the </a:t>
            </a:r>
            <a:r>
              <a:rPr lang="en-US" sz="2900" dirty="0" err="1">
                <a:latin typeface="Times New Roman" pitchFamily="18" charset="0"/>
                <a:cs typeface="Times New Roman" pitchFamily="18" charset="0"/>
              </a:rPr>
              <a:t>rowspan</a:t>
            </a: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attribute</a:t>
            </a:r>
            <a:endParaRPr lang="en-US" sz="2900" dirty="0">
              <a:latin typeface="Times New Roman" pitchFamily="18" charset="0"/>
              <a:cs typeface="Times New Roman" pitchFamily="18" charset="0"/>
            </a:endParaRPr>
          </a:p>
          <a:p>
            <a:r>
              <a:rPr lang="en-US" sz="4700" b="1" i="1" dirty="0"/>
              <a:t>HTML </a:t>
            </a:r>
            <a:r>
              <a:rPr lang="en-US" sz="4700" b="1" i="1" dirty="0" smtClean="0"/>
              <a:t>Lists</a:t>
            </a:r>
          </a:p>
          <a:p>
            <a:pPr>
              <a:buNone/>
            </a:pPr>
            <a:r>
              <a:rPr lang="en-US" sz="4000" dirty="0" smtClean="0"/>
              <a:t>			HTML </a:t>
            </a:r>
            <a:r>
              <a:rPr lang="en-US" sz="4000" dirty="0"/>
              <a:t>lists allow web developers to group a set of related items in lists.</a:t>
            </a:r>
          </a:p>
          <a:p>
            <a:r>
              <a:rPr lang="en-US" sz="4400" b="1" i="1" dirty="0" smtClean="0"/>
              <a:t>Unordered HTML List</a:t>
            </a:r>
          </a:p>
          <a:p>
            <a:pPr>
              <a:buNone/>
            </a:pPr>
            <a:r>
              <a:rPr lang="en-US" sz="2900" dirty="0" smtClean="0"/>
              <a:t>		An </a:t>
            </a:r>
            <a:r>
              <a:rPr lang="en-US" sz="2900" dirty="0"/>
              <a:t>unordered list starts with the &lt;</a:t>
            </a:r>
            <a:r>
              <a:rPr lang="en-US" sz="2900" dirty="0" err="1"/>
              <a:t>ul</a:t>
            </a:r>
            <a:r>
              <a:rPr lang="en-US" sz="2900" dirty="0"/>
              <a:t>&gt; tag. Each list item starts with the &lt;</a:t>
            </a:r>
            <a:r>
              <a:rPr lang="en-US" sz="2900" dirty="0" err="1"/>
              <a:t>li</a:t>
            </a:r>
            <a:r>
              <a:rPr lang="en-US" sz="2900" dirty="0"/>
              <a:t>&gt; </a:t>
            </a:r>
            <a:r>
              <a:rPr lang="en-US" sz="2900" dirty="0" smtClean="0"/>
              <a:t>tag.   The </a:t>
            </a:r>
            <a:r>
              <a:rPr lang="en-US" sz="2900" dirty="0"/>
              <a:t>list items will be marked with bullets (small black circles) by default</a:t>
            </a:r>
            <a:r>
              <a:rPr lang="en-US" sz="2900" dirty="0" smtClean="0"/>
              <a:t>:</a:t>
            </a:r>
          </a:p>
          <a:p>
            <a:r>
              <a:rPr lang="en-US" sz="4400" b="1" i="1" dirty="0"/>
              <a:t>Ordered HTML </a:t>
            </a:r>
            <a:r>
              <a:rPr lang="en-US" sz="4400" b="1" i="1" dirty="0" smtClean="0"/>
              <a:t>List</a:t>
            </a:r>
          </a:p>
          <a:p>
            <a:pPr>
              <a:buNone/>
            </a:pPr>
            <a:r>
              <a:rPr lang="en-US" sz="2800" dirty="0" smtClean="0"/>
              <a:t>		An </a:t>
            </a:r>
            <a:r>
              <a:rPr lang="en-US" sz="2800" dirty="0"/>
              <a:t>ordered list starts with the &lt;</a:t>
            </a:r>
            <a:r>
              <a:rPr lang="en-US" sz="2800" dirty="0" err="1"/>
              <a:t>ol</a:t>
            </a:r>
            <a:r>
              <a:rPr lang="en-US" sz="2800" dirty="0"/>
              <a:t>&gt; tag. Each list item starts with the &lt;</a:t>
            </a:r>
            <a:r>
              <a:rPr lang="en-US" sz="2800" dirty="0" err="1"/>
              <a:t>li</a:t>
            </a:r>
            <a:r>
              <a:rPr lang="en-US" sz="2800" dirty="0"/>
              <a:t>&gt; tag.</a:t>
            </a:r>
          </a:p>
          <a:p>
            <a:pPr>
              <a:buNone/>
            </a:pPr>
            <a:r>
              <a:rPr lang="en-US" sz="2800" dirty="0" smtClean="0"/>
              <a:t>	The </a:t>
            </a:r>
            <a:r>
              <a:rPr lang="en-US" sz="2800" dirty="0"/>
              <a:t>list items will be marked with numbers by </a:t>
            </a:r>
            <a:r>
              <a:rPr lang="en-US" sz="2800" dirty="0" smtClean="0"/>
              <a:t>default</a:t>
            </a:r>
            <a:r>
              <a:rPr lang="en-US" dirty="0" smtClean="0"/>
              <a:t/>
            </a:r>
            <a:br>
              <a:rPr lang="en-US" dirty="0" smtClean="0"/>
            </a:b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pPr algn="l"/>
            <a:r>
              <a:rPr lang="en-US" sz="2400" b="1" i="1" u="sng" dirty="0">
                <a:latin typeface="Times New Roman" pitchFamily="18" charset="0"/>
                <a:cs typeface="Times New Roman" pitchFamily="18" charset="0"/>
              </a:rPr>
              <a:t>HTML Description </a:t>
            </a:r>
            <a:r>
              <a:rPr lang="en-US" sz="2400" b="1" i="1" u="sng" dirty="0" smtClean="0">
                <a:latin typeface="Times New Roman" pitchFamily="18" charset="0"/>
                <a:cs typeface="Times New Roman" pitchFamily="18" charset="0"/>
              </a:rPr>
              <a:t>Lists</a:t>
            </a:r>
            <a:endParaRPr lang="en-US" sz="24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685800"/>
            <a:ext cx="8229600" cy="5440363"/>
          </a:xfrm>
        </p:spPr>
        <p:txBody>
          <a:bodyPr>
            <a:normAutofit fontScale="92500" lnSpcReduction="20000"/>
          </a:bodyPr>
          <a:lstStyle/>
          <a:p>
            <a:r>
              <a:rPr lang="en-US" sz="2400" dirty="0"/>
              <a:t>HTML also supports description lists.</a:t>
            </a:r>
          </a:p>
          <a:p>
            <a:r>
              <a:rPr lang="en-US" sz="2400" dirty="0"/>
              <a:t>A description list is a list of terms, with a description of each term.</a:t>
            </a:r>
          </a:p>
          <a:p>
            <a:r>
              <a:rPr lang="en-US" sz="2400" dirty="0"/>
              <a:t>The &lt;dl&gt; tag defines the description list, the &lt;</a:t>
            </a:r>
            <a:r>
              <a:rPr lang="en-US" sz="2400" dirty="0" err="1"/>
              <a:t>dt</a:t>
            </a:r>
            <a:r>
              <a:rPr lang="en-US" sz="2400" dirty="0"/>
              <a:t>&gt; tag defines the term (name), and the &lt;</a:t>
            </a:r>
            <a:r>
              <a:rPr lang="en-US" sz="2400" dirty="0" err="1"/>
              <a:t>dd</a:t>
            </a:r>
            <a:r>
              <a:rPr lang="en-US" sz="2400" dirty="0"/>
              <a:t>&gt; tag describes each term</a:t>
            </a:r>
            <a:r>
              <a:rPr lang="en-US" sz="2400" dirty="0" smtClean="0"/>
              <a:t>:</a:t>
            </a:r>
          </a:p>
          <a:p>
            <a:pPr>
              <a:buNone/>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HTML</a:t>
            </a:r>
            <a:r>
              <a:rPr lang="en-US" b="1" dirty="0">
                <a:latin typeface="Times New Roman" pitchFamily="18" charset="0"/>
                <a:cs typeface="Times New Roman" pitchFamily="18" charset="0"/>
              </a:rPr>
              <a:t> Block and Inline </a:t>
            </a:r>
            <a:r>
              <a:rPr lang="en-US" b="1" dirty="0" smtClean="0">
                <a:latin typeface="Times New Roman" pitchFamily="18" charset="0"/>
                <a:cs typeface="Times New Roman" pitchFamily="18" charset="0"/>
              </a:rPr>
              <a:t>Elements</a:t>
            </a:r>
          </a:p>
          <a:p>
            <a:pPr>
              <a:buNone/>
            </a:pPr>
            <a:r>
              <a:rPr lang="en-US" b="1" i="1" dirty="0" smtClean="0"/>
              <a:t>BLOCK LEVEL</a:t>
            </a:r>
            <a:endParaRPr lang="en-US" b="1" i="1" dirty="0"/>
          </a:p>
          <a:p>
            <a:pPr>
              <a:buNone/>
            </a:pPr>
            <a:r>
              <a:rPr lang="en-US" sz="2400" dirty="0" smtClean="0"/>
              <a:t>	A </a:t>
            </a:r>
            <a:r>
              <a:rPr lang="en-US" sz="2400" dirty="0"/>
              <a:t>block-level element always takes up the full width </a:t>
            </a:r>
            <a:r>
              <a:rPr lang="en-US" sz="2400" dirty="0" smtClean="0"/>
              <a:t>available</a:t>
            </a:r>
          </a:p>
          <a:p>
            <a:pPr>
              <a:buNone/>
            </a:pPr>
            <a:r>
              <a:rPr lang="en-US" sz="2400" dirty="0" smtClean="0"/>
              <a:t>EX    	&lt;DIV&gt;      	 &lt;P&gt;</a:t>
            </a:r>
          </a:p>
          <a:p>
            <a:pPr>
              <a:buNone/>
            </a:pPr>
            <a:r>
              <a:rPr lang="en-US" b="1" i="1" dirty="0" smtClean="0"/>
              <a:t>INLINE </a:t>
            </a:r>
            <a:endParaRPr lang="en-US" b="1" i="1" dirty="0"/>
          </a:p>
          <a:p>
            <a:r>
              <a:rPr lang="en-US" sz="2400" dirty="0"/>
              <a:t>An inline element does not start on a new line.</a:t>
            </a:r>
          </a:p>
          <a:p>
            <a:r>
              <a:rPr lang="en-US" sz="2400" dirty="0"/>
              <a:t>An inline element only takes up as much width as necessary</a:t>
            </a:r>
            <a:r>
              <a:rPr lang="en-US" sz="2400" dirty="0" smtClean="0"/>
              <a:t>.</a:t>
            </a:r>
          </a:p>
          <a:p>
            <a:r>
              <a:rPr lang="en-US" sz="2400" dirty="0" smtClean="0"/>
              <a:t>EX		&lt;SPAN&gt;  	&lt;</a:t>
            </a:r>
            <a:r>
              <a:rPr lang="en-US" sz="2400" dirty="0" err="1" smtClean="0"/>
              <a:t>br</a:t>
            </a:r>
            <a:r>
              <a:rPr lang="en-US" sz="2400" dirty="0" smtClean="0"/>
              <a:t>&gt;</a:t>
            </a:r>
            <a:endParaRPr lang="en-US" sz="2400" dirty="0"/>
          </a:p>
          <a:p>
            <a:pPr>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b="1" i="1" dirty="0">
                <a:latin typeface="Times New Roman" pitchFamily="18" charset="0"/>
                <a:cs typeface="Times New Roman" pitchFamily="18" charset="0"/>
              </a:rPr>
              <a:t>HTML </a:t>
            </a:r>
            <a:r>
              <a:rPr lang="en-US" b="1" i="1" dirty="0" smtClean="0">
                <a:latin typeface="Times New Roman" pitchFamily="18" charset="0"/>
                <a:cs typeface="Times New Roman" pitchFamily="18" charset="0"/>
              </a:rPr>
              <a:t>Forms</a:t>
            </a:r>
            <a:endParaRPr lang="en-US" b="1" i="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990600"/>
            <a:ext cx="8229600" cy="5135563"/>
          </a:xfrm>
        </p:spPr>
        <p:txBody>
          <a:bodyPr>
            <a:normAutofit/>
          </a:bodyPr>
          <a:lstStyle/>
          <a:p>
            <a:r>
              <a:rPr lang="en-US" dirty="0">
                <a:latin typeface="Times New Roman" pitchFamily="18" charset="0"/>
                <a:cs typeface="Times New Roman" pitchFamily="18" charset="0"/>
              </a:rPr>
              <a:t>An HTML form is used to collect user input. The user input is most often sent to a server for processing.</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The</a:t>
            </a:r>
            <a:r>
              <a:rPr lang="en-US" dirty="0">
                <a:latin typeface="Times New Roman" pitchFamily="18" charset="0"/>
                <a:cs typeface="Times New Roman" pitchFamily="18" charset="0"/>
              </a:rPr>
              <a:t> &lt;form&gt; element is a container for different types of input elements, such as: text fields, checkboxes, radio buttons, submit buttons, etc</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&lt;input&gt; Element</a:t>
            </a:r>
          </a:p>
          <a:p>
            <a:r>
              <a:rPr lang="en-US" dirty="0" smtClean="0">
                <a:latin typeface="Times New Roman" pitchFamily="18" charset="0"/>
                <a:cs typeface="Times New Roman" pitchFamily="18" charset="0"/>
              </a:rPr>
              <a:t>&lt;Text&gt; Fields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&lt;label&gt; Element</a:t>
            </a:r>
          </a:p>
          <a:p>
            <a:r>
              <a:rPr lang="en-US" dirty="0" smtClean="0">
                <a:latin typeface="Times New Roman" pitchFamily="18" charset="0"/>
                <a:cs typeface="Times New Roman" pitchFamily="18" charset="0"/>
              </a:rPr>
              <a:t>&lt;Radio Button&gt;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&lt;Checkbox&gt;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Submit </a:t>
            </a:r>
            <a:r>
              <a:rPr lang="en-US" dirty="0" smtClean="0">
                <a:latin typeface="Times New Roman" pitchFamily="18" charset="0"/>
                <a:cs typeface="Times New Roman" pitchFamily="18" charset="0"/>
              </a:rPr>
              <a:t>Button&gt;</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b="1" i="1" u="sng" dirty="0" smtClean="0">
                <a:latin typeface="Times New Roman" pitchFamily="18" charset="0"/>
                <a:cs typeface="Times New Roman" pitchFamily="18" charset="0"/>
              </a:rPr>
              <a:t>Basic form input elements</a:t>
            </a:r>
            <a:endParaRPr lang="en-US" b="1" i="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457200" y="914400"/>
          <a:ext cx="8229600" cy="34137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2400" dirty="0" smtClean="0">
                          <a:latin typeface="Times New Roman" pitchFamily="18" charset="0"/>
                          <a:cs typeface="Times New Roman" pitchFamily="18" charset="0"/>
                        </a:rPr>
                        <a:t>type</a:t>
                      </a:r>
                      <a:endParaRPr lang="en-US" sz="24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description</a:t>
                      </a:r>
                      <a:endParaRPr lang="en-US" sz="2000" dirty="0">
                        <a:latin typeface="Times New Roman" pitchFamily="18" charset="0"/>
                        <a:cs typeface="Times New Roman" pitchFamily="18" charset="0"/>
                      </a:endParaRPr>
                    </a:p>
                  </a:txBody>
                  <a:tcPr/>
                </a:tc>
              </a:tr>
              <a:tr h="370840">
                <a:tc>
                  <a:txBody>
                    <a:bodyPr/>
                    <a:lstStyle/>
                    <a:p>
                      <a:pPr algn="l" fontAlgn="t"/>
                      <a:r>
                        <a:rPr lang="en-US" dirty="0">
                          <a:latin typeface="Times New Roman" pitchFamily="18" charset="0"/>
                          <a:cs typeface="Times New Roman" pitchFamily="18" charset="0"/>
                        </a:rPr>
                        <a:t>&lt;input type="text"&gt;</a:t>
                      </a:r>
                    </a:p>
                  </a:txBody>
                  <a:tcPr marL="152400" marR="76200" marT="76200" marB="76200"/>
                </a:tc>
                <a:tc>
                  <a:txBody>
                    <a:bodyPr/>
                    <a:lstStyle/>
                    <a:p>
                      <a:pPr algn="l" fontAlgn="t"/>
                      <a:r>
                        <a:rPr lang="en-US" dirty="0">
                          <a:latin typeface="Times New Roman" pitchFamily="18" charset="0"/>
                          <a:cs typeface="Times New Roman" pitchFamily="18" charset="0"/>
                        </a:rPr>
                        <a:t>Displays a single-line text input field</a:t>
                      </a:r>
                    </a:p>
                  </a:txBody>
                  <a:tcPr marL="76200" marR="76200" marT="76200" marB="76200"/>
                </a:tc>
              </a:tr>
              <a:tr h="370840">
                <a:tc>
                  <a:txBody>
                    <a:bodyPr/>
                    <a:lstStyle/>
                    <a:p>
                      <a:pPr algn="l" fontAlgn="t"/>
                      <a:r>
                        <a:rPr lang="en-US" dirty="0">
                          <a:latin typeface="Times New Roman" pitchFamily="18" charset="0"/>
                          <a:cs typeface="Times New Roman" pitchFamily="18" charset="0"/>
                        </a:rPr>
                        <a:t>&lt;input type="radio"&gt;</a:t>
                      </a:r>
                    </a:p>
                  </a:txBody>
                  <a:tcPr marL="152400" marR="76200" marT="76200" marB="76200"/>
                </a:tc>
                <a:tc>
                  <a:txBody>
                    <a:bodyPr/>
                    <a:lstStyle/>
                    <a:p>
                      <a:pPr algn="l" fontAlgn="t"/>
                      <a:r>
                        <a:rPr lang="en-US" dirty="0">
                          <a:latin typeface="Times New Roman" pitchFamily="18" charset="0"/>
                          <a:cs typeface="Times New Roman" pitchFamily="18" charset="0"/>
                        </a:rPr>
                        <a:t>Displays a radio button (for selecting one of many choices)</a:t>
                      </a:r>
                    </a:p>
                  </a:txBody>
                  <a:tcPr marL="76200" marR="76200" marT="76200" marB="76200"/>
                </a:tc>
              </a:tr>
              <a:tr h="370840">
                <a:tc>
                  <a:txBody>
                    <a:bodyPr/>
                    <a:lstStyle/>
                    <a:p>
                      <a:pPr algn="l" fontAlgn="t"/>
                      <a:r>
                        <a:rPr lang="en-US" dirty="0">
                          <a:latin typeface="Times New Roman" pitchFamily="18" charset="0"/>
                          <a:cs typeface="Times New Roman" pitchFamily="18" charset="0"/>
                        </a:rPr>
                        <a:t>&lt;input type="checkbox"&gt;</a:t>
                      </a:r>
                    </a:p>
                  </a:txBody>
                  <a:tcPr marL="152400" marR="76200" marT="76200" marB="76200"/>
                </a:tc>
                <a:tc>
                  <a:txBody>
                    <a:bodyPr/>
                    <a:lstStyle/>
                    <a:p>
                      <a:pPr algn="l" fontAlgn="t"/>
                      <a:r>
                        <a:rPr lang="en-US" dirty="0">
                          <a:latin typeface="Times New Roman" pitchFamily="18" charset="0"/>
                          <a:cs typeface="Times New Roman" pitchFamily="18" charset="0"/>
                        </a:rPr>
                        <a:t>Displays a checkbox (for selecting zero or more of many choices)</a:t>
                      </a:r>
                    </a:p>
                  </a:txBody>
                  <a:tcPr marL="76200" marR="76200" marT="76200" marB="76200"/>
                </a:tc>
              </a:tr>
              <a:tr h="370840">
                <a:tc>
                  <a:txBody>
                    <a:bodyPr/>
                    <a:lstStyle/>
                    <a:p>
                      <a:pPr algn="l" fontAlgn="t"/>
                      <a:r>
                        <a:rPr lang="en-US" dirty="0">
                          <a:latin typeface="Times New Roman" pitchFamily="18" charset="0"/>
                          <a:cs typeface="Times New Roman" pitchFamily="18" charset="0"/>
                        </a:rPr>
                        <a:t>&lt;input type="submit"&gt;</a:t>
                      </a:r>
                    </a:p>
                  </a:txBody>
                  <a:tcPr marL="152400" marR="76200" marT="76200" marB="76200"/>
                </a:tc>
                <a:tc>
                  <a:txBody>
                    <a:bodyPr/>
                    <a:lstStyle/>
                    <a:p>
                      <a:pPr algn="l" fontAlgn="t"/>
                      <a:r>
                        <a:rPr lang="en-US" dirty="0">
                          <a:latin typeface="Times New Roman" pitchFamily="18" charset="0"/>
                          <a:cs typeface="Times New Roman" pitchFamily="18" charset="0"/>
                        </a:rPr>
                        <a:t>Displays a submit button (for submitting the form)</a:t>
                      </a:r>
                    </a:p>
                  </a:txBody>
                  <a:tcPr marL="76200" marR="76200" marT="76200" marB="76200"/>
                </a:tc>
              </a:tr>
              <a:tr h="370840">
                <a:tc>
                  <a:txBody>
                    <a:bodyPr/>
                    <a:lstStyle/>
                    <a:p>
                      <a:pPr algn="l" fontAlgn="t"/>
                      <a:r>
                        <a:rPr lang="en-US" dirty="0">
                          <a:latin typeface="Times New Roman" pitchFamily="18" charset="0"/>
                          <a:cs typeface="Times New Roman" pitchFamily="18" charset="0"/>
                        </a:rPr>
                        <a:t>&lt;input type="button"&gt;</a:t>
                      </a:r>
                    </a:p>
                  </a:txBody>
                  <a:tcPr marL="152400" marR="76200" marT="76200" marB="76200"/>
                </a:tc>
                <a:tc>
                  <a:txBody>
                    <a:bodyPr/>
                    <a:lstStyle/>
                    <a:p>
                      <a:pPr algn="l" fontAlgn="t"/>
                      <a:r>
                        <a:rPr lang="en-US" dirty="0">
                          <a:latin typeface="Times New Roman" pitchFamily="18" charset="0"/>
                          <a:cs typeface="Times New Roman" pitchFamily="18" charset="0"/>
                        </a:rPr>
                        <a:t>Displays a clickable button</a:t>
                      </a:r>
                    </a:p>
                  </a:txBody>
                  <a:tcPr marL="76200" marR="76200" marT="76200" marB="762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HTML Input Types</a:t>
            </a:r>
            <a:endParaRPr lang="en-US" dirty="0"/>
          </a:p>
        </p:txBody>
      </p:sp>
      <p:sp>
        <p:nvSpPr>
          <p:cNvPr id="3" name="Content Placeholder 2"/>
          <p:cNvSpPr>
            <a:spLocks noGrp="1"/>
          </p:cNvSpPr>
          <p:nvPr>
            <p:ph sz="quarter" idx="1"/>
          </p:nvPr>
        </p:nvSpPr>
        <p:spPr>
          <a:xfrm>
            <a:off x="457200" y="838200"/>
            <a:ext cx="7467600" cy="5559552"/>
          </a:xfrm>
        </p:spPr>
        <p:txBody>
          <a:bodyPr>
            <a:noAutofit/>
          </a:bodyPr>
          <a:lstStyle/>
          <a:p>
            <a:r>
              <a:rPr lang="en-US" sz="1600" dirty="0" smtClean="0">
                <a:latin typeface="Times New Roman" pitchFamily="18" charset="0"/>
                <a:cs typeface="Times New Roman" pitchFamily="18" charset="0"/>
              </a:rPr>
              <a:t>Here </a:t>
            </a:r>
            <a:r>
              <a:rPr lang="en-US" sz="1600" dirty="0" smtClean="0">
                <a:latin typeface="Times New Roman" pitchFamily="18" charset="0"/>
                <a:cs typeface="Times New Roman" pitchFamily="18" charset="0"/>
              </a:rPr>
              <a:t>are the different input types you can use in HTML:</a:t>
            </a:r>
          </a:p>
          <a:p>
            <a:r>
              <a:rPr lang="en-US" sz="1600" dirty="0" smtClean="0">
                <a:latin typeface="Times New Roman" pitchFamily="18" charset="0"/>
                <a:cs typeface="Times New Roman" pitchFamily="18" charset="0"/>
              </a:rPr>
              <a:t>&lt;input type="button</a:t>
            </a:r>
            <a:r>
              <a:rPr lang="en-US" sz="1600" dirty="0" smtClean="0">
                <a:latin typeface="Times New Roman" pitchFamily="18" charset="0"/>
                <a:cs typeface="Times New Roman" pitchFamily="18" charset="0"/>
              </a:rPr>
              <a:t>"&gt;			</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&lt;input type="checkbox"&gt;		</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&lt;input type="date"&gt;</a:t>
            </a:r>
          </a:p>
          <a:p>
            <a:r>
              <a:rPr lang="en-US" sz="1600" dirty="0" smtClean="0">
                <a:latin typeface="Times New Roman" pitchFamily="18" charset="0"/>
                <a:cs typeface="Times New Roman" pitchFamily="18" charset="0"/>
              </a:rPr>
              <a:t>&lt;input type="</a:t>
            </a:r>
            <a:r>
              <a:rPr lang="en-US" sz="1600" dirty="0" err="1" smtClean="0">
                <a:latin typeface="Times New Roman" pitchFamily="18" charset="0"/>
                <a:cs typeface="Times New Roman" pitchFamily="18" charset="0"/>
              </a:rPr>
              <a:t>datetime</a:t>
            </a:r>
            <a:r>
              <a:rPr lang="en-US" sz="1600" dirty="0" smtClean="0">
                <a:latin typeface="Times New Roman" pitchFamily="18" charset="0"/>
                <a:cs typeface="Times New Roman" pitchFamily="18" charset="0"/>
              </a:rPr>
              <a:t>-local"&gt;</a:t>
            </a:r>
          </a:p>
          <a:p>
            <a:r>
              <a:rPr lang="en-US" sz="1600" dirty="0" smtClean="0">
                <a:latin typeface="Times New Roman" pitchFamily="18" charset="0"/>
                <a:cs typeface="Times New Roman" pitchFamily="18" charset="0"/>
              </a:rPr>
              <a:t>&lt;input type="email"&gt;</a:t>
            </a:r>
          </a:p>
          <a:p>
            <a:r>
              <a:rPr lang="en-US" sz="1600" dirty="0" smtClean="0">
                <a:latin typeface="Times New Roman" pitchFamily="18" charset="0"/>
                <a:cs typeface="Times New Roman" pitchFamily="18" charset="0"/>
              </a:rPr>
              <a:t>&lt;input type="file</a:t>
            </a:r>
            <a:r>
              <a:rPr lang="en-US" sz="1600" dirty="0" smtClean="0">
                <a:latin typeface="Times New Roman" pitchFamily="18" charset="0"/>
                <a:cs typeface="Times New Roman" pitchFamily="18" charset="0"/>
              </a:rPr>
              <a:t>"&gt;</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&lt;input type="month"&gt;</a:t>
            </a:r>
          </a:p>
          <a:p>
            <a:r>
              <a:rPr lang="en-US" sz="1600" dirty="0" smtClean="0">
                <a:latin typeface="Times New Roman" pitchFamily="18" charset="0"/>
                <a:cs typeface="Times New Roman" pitchFamily="18" charset="0"/>
              </a:rPr>
              <a:t>&lt;input type="number"&gt;</a:t>
            </a:r>
          </a:p>
          <a:p>
            <a:r>
              <a:rPr lang="en-US" sz="1600" dirty="0" smtClean="0">
                <a:latin typeface="Times New Roman" pitchFamily="18" charset="0"/>
                <a:cs typeface="Times New Roman" pitchFamily="18" charset="0"/>
              </a:rPr>
              <a:t>&lt;input type="password"&gt;</a:t>
            </a:r>
          </a:p>
          <a:p>
            <a:r>
              <a:rPr lang="en-US" sz="1600" dirty="0" smtClean="0">
                <a:latin typeface="Times New Roman" pitchFamily="18" charset="0"/>
                <a:cs typeface="Times New Roman" pitchFamily="18" charset="0"/>
              </a:rPr>
              <a:t>&lt;input type="</a:t>
            </a:r>
            <a:r>
              <a:rPr lang="en-US" sz="1600" dirty="0" smtClean="0">
                <a:latin typeface="Times New Roman" pitchFamily="18" charset="0"/>
                <a:cs typeface="Times New Roman" pitchFamily="18" charset="0"/>
              </a:rPr>
              <a:t>radio“&gt;</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&lt;input type="reset"&gt;</a:t>
            </a:r>
          </a:p>
          <a:p>
            <a:r>
              <a:rPr lang="en-US" sz="1600" dirty="0" smtClean="0">
                <a:latin typeface="Times New Roman" pitchFamily="18" charset="0"/>
                <a:cs typeface="Times New Roman" pitchFamily="18" charset="0"/>
              </a:rPr>
              <a:t>&lt;input type="search"&gt;</a:t>
            </a:r>
          </a:p>
          <a:p>
            <a:r>
              <a:rPr lang="en-US" sz="1600" dirty="0" smtClean="0">
                <a:latin typeface="Times New Roman" pitchFamily="18" charset="0"/>
                <a:cs typeface="Times New Roman" pitchFamily="18" charset="0"/>
              </a:rPr>
              <a:t>&lt;input type="submit</a:t>
            </a:r>
            <a:r>
              <a:rPr lang="en-US" sz="1600" dirty="0" smtClean="0">
                <a:latin typeface="Times New Roman" pitchFamily="18" charset="0"/>
                <a:cs typeface="Times New Roman" pitchFamily="18" charset="0"/>
              </a:rPr>
              <a:t>"&gt;</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&lt;input type="text"&gt;</a:t>
            </a:r>
          </a:p>
          <a:p>
            <a:r>
              <a:rPr lang="en-US" sz="1600" dirty="0" smtClean="0">
                <a:latin typeface="Times New Roman" pitchFamily="18" charset="0"/>
                <a:cs typeface="Times New Roman" pitchFamily="18" charset="0"/>
              </a:rPr>
              <a:t>&lt;input type="time"&gt;</a:t>
            </a:r>
          </a:p>
          <a:p>
            <a:r>
              <a:rPr lang="en-US" sz="1600" dirty="0" smtClean="0">
                <a:latin typeface="Times New Roman" pitchFamily="18" charset="0"/>
                <a:cs typeface="Times New Roman" pitchFamily="18" charset="0"/>
              </a:rPr>
              <a:t>&lt;input type="</a:t>
            </a:r>
            <a:r>
              <a:rPr lang="en-US" sz="1600" dirty="0" err="1" smtClean="0">
                <a:latin typeface="Times New Roman" pitchFamily="18" charset="0"/>
                <a:cs typeface="Times New Roman" pitchFamily="18" charset="0"/>
              </a:rPr>
              <a:t>url</a:t>
            </a:r>
            <a:r>
              <a:rPr lang="en-US" sz="1600" dirty="0" smtClean="0">
                <a:latin typeface="Times New Roman" pitchFamily="18" charset="0"/>
                <a:cs typeface="Times New Roman" pitchFamily="18" charset="0"/>
              </a:rPr>
              <a:t>"&gt;</a:t>
            </a:r>
          </a:p>
          <a:p>
            <a:endParaRPr lang="en-US" sz="16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Thanq</a:t>
            </a:r>
            <a:r>
              <a:rPr lang="en-US" dirty="0" smtClean="0"/>
              <a:t> </a:t>
            </a:r>
            <a:endParaRPr lang="en-US" dirty="0"/>
          </a:p>
        </p:txBody>
      </p:sp>
      <p:sp>
        <p:nvSpPr>
          <p:cNvPr id="3" name="Subtitle 2"/>
          <p:cNvSpPr>
            <a:spLocks noGrp="1"/>
          </p:cNvSpPr>
          <p:nvPr>
            <p:ph type="subTitle" idx="1"/>
          </p:nvPr>
        </p:nvSpPr>
        <p:spPr/>
        <p:txBody>
          <a:bodyPr>
            <a:normAutofit/>
          </a:bodyPr>
          <a:lstStyle/>
          <a:p>
            <a:pPr lvl="2"/>
            <a:r>
              <a:rPr lang="en-US" sz="4800" smtClean="0">
                <a:latin typeface="Times New Roman" pitchFamily="18" charset="0"/>
                <a:cs typeface="Times New Roman" pitchFamily="18" charset="0"/>
              </a:rPr>
              <a:t>ANY QUARIES</a:t>
            </a:r>
            <a:endParaRPr lang="en-US" sz="4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143000"/>
          </a:xfrm>
        </p:spPr>
        <p:txBody>
          <a:bodyPr>
            <a:normAutofit/>
          </a:bodyPr>
          <a:lstStyle/>
          <a:p>
            <a:pPr algn="l"/>
            <a:r>
              <a:rPr lang="en-US" sz="3600" b="1" i="1" u="sng" dirty="0" smtClean="0">
                <a:latin typeface="Times New Roman" pitchFamily="18" charset="0"/>
                <a:cs typeface="Times New Roman" pitchFamily="18" charset="0"/>
              </a:rPr>
              <a:t>Html introduction</a:t>
            </a:r>
            <a:endParaRPr lang="en-US" sz="36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447800"/>
            <a:ext cx="8229600" cy="4678363"/>
          </a:xfrm>
        </p:spPr>
        <p:txBody>
          <a:bodyPr>
            <a:normAutofit/>
          </a:bodyPr>
          <a:lstStyle/>
          <a:p>
            <a:r>
              <a:rPr lang="en-US" sz="2800" dirty="0" smtClean="0">
                <a:latin typeface="Times New Roman" pitchFamily="18" charset="0"/>
                <a:cs typeface="Times New Roman" pitchFamily="18" charset="0"/>
              </a:rPr>
              <a:t>Html is a markup language </a:t>
            </a:r>
          </a:p>
          <a:p>
            <a:r>
              <a:rPr lang="en-US" sz="2800" dirty="0" smtClean="0">
                <a:latin typeface="Times New Roman" pitchFamily="18" charset="0"/>
                <a:cs typeface="Times New Roman" pitchFamily="18" charset="0"/>
              </a:rPr>
              <a:t> it was developed  by </a:t>
            </a:r>
            <a:r>
              <a:rPr lang="en-US" sz="2800" dirty="0" err="1" smtClean="0">
                <a:latin typeface="Times New Roman" pitchFamily="18" charset="0"/>
                <a:cs typeface="Times New Roman" pitchFamily="18" charset="0"/>
              </a:rPr>
              <a:t>tim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benernes</a:t>
            </a:r>
            <a:r>
              <a:rPr lang="en-US" sz="2800" dirty="0" smtClean="0">
                <a:latin typeface="Times New Roman" pitchFamily="18" charset="0"/>
                <a:cs typeface="Times New Roman" pitchFamily="18" charset="0"/>
              </a:rPr>
              <a:t>’ lee</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Html introduced in 1993</a:t>
            </a:r>
          </a:p>
          <a:p>
            <a:r>
              <a:rPr lang="en-US" sz="2800" dirty="0" smtClean="0">
                <a:latin typeface="Times New Roman" pitchFamily="18" charset="0"/>
                <a:cs typeface="Times New Roman" pitchFamily="18" charset="0"/>
              </a:rPr>
              <a:t>It is use to create web pages</a:t>
            </a:r>
          </a:p>
          <a:p>
            <a:pPr>
              <a:buNone/>
            </a:pPr>
            <a:r>
              <a:rPr lang="en-US" sz="2800" dirty="0" smtClean="0">
                <a:latin typeface="Times New Roman" pitchFamily="18" charset="0"/>
                <a:cs typeface="Times New Roman" pitchFamily="18" charset="0"/>
              </a:rPr>
              <a:t>EDITORS</a:t>
            </a:r>
          </a:p>
          <a:p>
            <a:pPr marL="514350" indent="-514350">
              <a:buFont typeface="+mj-lt"/>
              <a:buAutoNum type="arabicPeriod"/>
            </a:pPr>
            <a:r>
              <a:rPr lang="en-US" sz="2800" dirty="0" smtClean="0">
                <a:latin typeface="Times New Roman" pitchFamily="18" charset="0"/>
                <a:cs typeface="Times New Roman" pitchFamily="18" charset="0"/>
              </a:rPr>
              <a:t>NOTE PAD/NOTE PAD++</a:t>
            </a:r>
          </a:p>
          <a:p>
            <a:pPr marL="514350" indent="-514350">
              <a:buFont typeface="+mj-lt"/>
              <a:buAutoNum type="arabicPeriod"/>
            </a:pPr>
            <a:r>
              <a:rPr lang="en-US" sz="2800" dirty="0" smtClean="0">
                <a:latin typeface="Times New Roman" pitchFamily="18" charset="0"/>
                <a:cs typeface="Times New Roman" pitchFamily="18" charset="0"/>
              </a:rPr>
              <a:t>VISUAL STUDIO</a:t>
            </a:r>
          </a:p>
          <a:p>
            <a:pPr marL="514350" indent="-514350">
              <a:buFont typeface="+mj-lt"/>
              <a:buAutoNum type="arabicPeriod"/>
            </a:pPr>
            <a:r>
              <a:rPr lang="en-US" sz="2800" dirty="0" smtClean="0">
                <a:latin typeface="Times New Roman" pitchFamily="18" charset="0"/>
                <a:cs typeface="Times New Roman" pitchFamily="18" charset="0"/>
              </a:rPr>
              <a:t>SUBLIME</a:t>
            </a:r>
          </a:p>
          <a:p>
            <a:pPr marL="514350" indent="-514350">
              <a:buFont typeface="+mj-lt"/>
              <a:buAutoNum type="arabicPeriod"/>
            </a:pPr>
            <a:endParaRPr lang="en-US" sz="2800" dirty="0" smtClean="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i="1" u="sng" dirty="0" smtClean="0">
                <a:latin typeface="Times New Roman" pitchFamily="18" charset="0"/>
                <a:cs typeface="Times New Roman" pitchFamily="18" charset="0"/>
              </a:rPr>
              <a:t>WHAT IS HTML</a:t>
            </a:r>
            <a:endParaRPr lang="en-US" sz="36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447800"/>
            <a:ext cx="7772400" cy="5181600"/>
          </a:xfrm>
        </p:spPr>
        <p:txBody>
          <a:bodyPr>
            <a:noAutofit/>
          </a:bodyPr>
          <a:lstStyle/>
          <a:p>
            <a:pPr>
              <a:buFont typeface="Wingdings" pitchFamily="2" charset="2"/>
              <a:buChar char="Ø"/>
            </a:pPr>
            <a:r>
              <a:rPr lang="en-US" sz="1600" b="1" dirty="0" smtClean="0">
                <a:latin typeface="Times New Roman" pitchFamily="18" charset="0"/>
                <a:cs typeface="Times New Roman" pitchFamily="18" charset="0"/>
              </a:rPr>
              <a:t>HTML is a language for describing web pages.</a:t>
            </a:r>
          </a:p>
          <a:p>
            <a:pPr>
              <a:buFont typeface="Wingdings" pitchFamily="2" charset="2"/>
              <a:buChar char="Ø"/>
            </a:pPr>
            <a:r>
              <a:rPr lang="en-US" sz="1600" b="1" dirty="0" smtClean="0">
                <a:latin typeface="Times New Roman" pitchFamily="18" charset="0"/>
                <a:cs typeface="Times New Roman" pitchFamily="18" charset="0"/>
              </a:rPr>
              <a:t>HTML stands for Hyper text markup language </a:t>
            </a:r>
          </a:p>
          <a:p>
            <a:pPr>
              <a:buFont typeface="Wingdings" pitchFamily="2" charset="2"/>
              <a:buChar char="Ø"/>
            </a:pPr>
            <a:r>
              <a:rPr lang="en-US" sz="1600" b="1" dirty="0" smtClean="0">
                <a:latin typeface="Times New Roman" pitchFamily="18" charset="0"/>
                <a:cs typeface="Times New Roman" pitchFamily="18" charset="0"/>
              </a:rPr>
              <a:t>Html is a markup language</a:t>
            </a:r>
            <a:endParaRPr lang="en-US" sz="1600" b="1" dirty="0">
              <a:latin typeface="Times New Roman" pitchFamily="18" charset="0"/>
              <a:cs typeface="Times New Roman" pitchFamily="18" charset="0"/>
            </a:endParaRPr>
          </a:p>
          <a:p>
            <a:pPr>
              <a:buFont typeface="Wingdings" pitchFamily="2" charset="2"/>
              <a:buChar char="Ø"/>
            </a:pPr>
            <a:r>
              <a:rPr lang="en-US" sz="1600" b="1" dirty="0" smtClean="0">
                <a:latin typeface="Times New Roman" pitchFamily="18" charset="0"/>
                <a:cs typeface="Times New Roman" pitchFamily="18" charset="0"/>
              </a:rPr>
              <a:t>A markup language is a set of tags</a:t>
            </a:r>
          </a:p>
          <a:p>
            <a:pPr>
              <a:buFont typeface="Wingdings" pitchFamily="2" charset="2"/>
              <a:buChar char="Ø"/>
            </a:pPr>
            <a:r>
              <a:rPr lang="en-US" sz="1600" b="1" dirty="0" smtClean="0">
                <a:latin typeface="Times New Roman" pitchFamily="18" charset="0"/>
                <a:cs typeface="Times New Roman" pitchFamily="18" charset="0"/>
              </a:rPr>
              <a:t>Html documents are called web pages</a:t>
            </a:r>
          </a:p>
          <a:p>
            <a:pPr>
              <a:buFont typeface="Wingdings" pitchFamily="2" charset="2"/>
              <a:buChar char="Ø"/>
            </a:pPr>
            <a:r>
              <a:rPr lang="en-US" sz="1600" b="1" dirty="0" smtClean="0">
                <a:latin typeface="Times New Roman" pitchFamily="18" charset="0"/>
                <a:cs typeface="Times New Roman" pitchFamily="18" charset="0"/>
              </a:rPr>
              <a:t>The documents describe document content</a:t>
            </a:r>
          </a:p>
          <a:p>
            <a:pPr>
              <a:buFont typeface="Wingdings" pitchFamily="2" charset="2"/>
              <a:buChar char="Ø"/>
            </a:pPr>
            <a:r>
              <a:rPr lang="en-US" sz="1600" b="1" dirty="0" smtClean="0">
                <a:latin typeface="Times New Roman" pitchFamily="18" charset="0"/>
                <a:cs typeface="Times New Roman" pitchFamily="18" charset="0"/>
              </a:rPr>
              <a:t>BASIC STRUCTURE OF HTML</a:t>
            </a:r>
          </a:p>
          <a:p>
            <a:pPr algn="ctr">
              <a:buNone/>
            </a:pPr>
            <a:r>
              <a:rPr lang="en-US" sz="1600" b="1" dirty="0">
                <a:latin typeface="Times New Roman" pitchFamily="18" charset="0"/>
                <a:cs typeface="Times New Roman" pitchFamily="18" charset="0"/>
              </a:rPr>
              <a:t>&lt;!DOCTYPE html&gt;</a:t>
            </a: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600" b="1" dirty="0">
                <a:latin typeface="Times New Roman" pitchFamily="18" charset="0"/>
                <a:cs typeface="Times New Roman" pitchFamily="18" charset="0"/>
              </a:rPr>
              <a:t>&lt;html&gt;</a:t>
            </a: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600" b="1" dirty="0">
                <a:latin typeface="Times New Roman" pitchFamily="18" charset="0"/>
                <a:cs typeface="Times New Roman" pitchFamily="18" charset="0"/>
              </a:rPr>
              <a:t>&lt;head&gt;</a:t>
            </a: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600" b="1" dirty="0">
                <a:latin typeface="Times New Roman" pitchFamily="18" charset="0"/>
                <a:cs typeface="Times New Roman" pitchFamily="18" charset="0"/>
              </a:rPr>
              <a:t>&lt;title&gt;Page Title&lt;/title&gt;</a:t>
            </a: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600" b="1" dirty="0">
                <a:latin typeface="Times New Roman" pitchFamily="18" charset="0"/>
                <a:cs typeface="Times New Roman" pitchFamily="18" charset="0"/>
              </a:rPr>
              <a:t>&lt;/head&gt;</a:t>
            </a: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600" b="1" dirty="0">
                <a:latin typeface="Times New Roman" pitchFamily="18" charset="0"/>
                <a:cs typeface="Times New Roman" pitchFamily="18" charset="0"/>
              </a:rPr>
              <a:t>&lt;body&gt;</a:t>
            </a: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600" b="1" dirty="0">
                <a:latin typeface="Times New Roman" pitchFamily="18" charset="0"/>
                <a:cs typeface="Times New Roman" pitchFamily="18" charset="0"/>
              </a:rPr>
              <a:t>&lt;h1&gt;My First Heading&lt;/h1&gt;</a:t>
            </a: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600" b="1" dirty="0">
                <a:latin typeface="Times New Roman" pitchFamily="18" charset="0"/>
                <a:cs typeface="Times New Roman" pitchFamily="18" charset="0"/>
              </a:rPr>
              <a:t>&lt;p&gt;My first paragraph.&lt;/p&gt;</a:t>
            </a: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600" b="1" dirty="0">
                <a:latin typeface="Times New Roman" pitchFamily="18" charset="0"/>
                <a:cs typeface="Times New Roman" pitchFamily="18" charset="0"/>
              </a:rPr>
              <a:t>&lt;/body&gt;</a:t>
            </a: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600" b="1" dirty="0">
                <a:latin typeface="Times New Roman" pitchFamily="18" charset="0"/>
                <a:cs typeface="Times New Roman" pitchFamily="18" charset="0"/>
              </a:rPr>
              <a:t>&lt;/html&gt;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i="1" u="sng" dirty="0" smtClean="0">
                <a:latin typeface="Times New Roman" pitchFamily="18" charset="0"/>
                <a:cs typeface="Times New Roman" pitchFamily="18" charset="0"/>
              </a:rPr>
              <a:t>What is HTML TAG</a:t>
            </a:r>
            <a:endParaRPr lang="en-US" sz="36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buFont typeface="Wingdings" pitchFamily="2" charset="2"/>
              <a:buChar char="q"/>
            </a:pPr>
            <a:r>
              <a:rPr lang="en-US" sz="2800" dirty="0" smtClean="0">
                <a:latin typeface="Times New Roman" pitchFamily="18" charset="0"/>
                <a:cs typeface="Times New Roman" pitchFamily="18" charset="0"/>
              </a:rPr>
              <a:t>Html tags are pre defined tags</a:t>
            </a:r>
          </a:p>
          <a:p>
            <a:pPr>
              <a:buFont typeface="Wingdings" pitchFamily="2" charset="2"/>
              <a:buChar char="q"/>
            </a:pPr>
            <a:r>
              <a:rPr lang="en-US" sz="2800" dirty="0" smtClean="0">
                <a:latin typeface="Times New Roman" pitchFamily="18" charset="0"/>
                <a:cs typeface="Times New Roman" pitchFamily="18" charset="0"/>
              </a:rPr>
              <a:t>Html tags are keywords (tag name) surrounded by angler brackets like &lt;html&gt;</a:t>
            </a:r>
          </a:p>
          <a:p>
            <a:pPr>
              <a:buFont typeface="Wingdings" pitchFamily="2" charset="2"/>
              <a:buChar char="q"/>
            </a:pPr>
            <a:r>
              <a:rPr lang="en-US" sz="2800" dirty="0" smtClean="0">
                <a:latin typeface="Times New Roman" pitchFamily="18" charset="0"/>
                <a:cs typeface="Times New Roman" pitchFamily="18" charset="0"/>
              </a:rPr>
              <a:t>Html tags normally comes in pairs like &lt;b&gt; and &lt;/b&gt;</a:t>
            </a:r>
          </a:p>
          <a:p>
            <a:pPr>
              <a:buFont typeface="Wingdings" pitchFamily="2" charset="2"/>
              <a:buChar char="q"/>
            </a:pPr>
            <a:r>
              <a:rPr lang="en-US" sz="2800" dirty="0" smtClean="0">
                <a:latin typeface="Times New Roman" pitchFamily="18" charset="0"/>
                <a:cs typeface="Times New Roman" pitchFamily="18" charset="0"/>
              </a:rPr>
              <a:t>The first tag is called opening tag and second tag is called closing tag here closing tag is closing with forward slash(/)</a:t>
            </a:r>
          </a:p>
          <a:p>
            <a:pPr>
              <a:buFont typeface="Wingdings" pitchFamily="2" charset="2"/>
              <a:buChar char="q"/>
            </a:pPr>
            <a:r>
              <a:rPr lang="en-US" sz="2800" dirty="0" smtClean="0">
                <a:latin typeface="Times New Roman" pitchFamily="18" charset="0"/>
                <a:cs typeface="Times New Roman" pitchFamily="18" charset="0"/>
              </a:rPr>
              <a:t>Here the example of tag</a:t>
            </a:r>
          </a:p>
          <a:p>
            <a:pPr lvl="2">
              <a:buFont typeface="Courier New" pitchFamily="49" charset="0"/>
              <a:buChar char="o"/>
            </a:pPr>
            <a:r>
              <a:rPr lang="en-US" sz="2800" dirty="0" smtClean="0">
                <a:latin typeface="Times New Roman" pitchFamily="18" charset="0"/>
                <a:cs typeface="Times New Roman" pitchFamily="18" charset="0"/>
              </a:rPr>
              <a:t>&lt;</a:t>
            </a:r>
            <a:r>
              <a:rPr lang="en-US" sz="2800" dirty="0" err="1">
                <a:latin typeface="Times New Roman" pitchFamily="18" charset="0"/>
                <a:cs typeface="Times New Roman" pitchFamily="18" charset="0"/>
              </a:rPr>
              <a:t>t</a:t>
            </a:r>
            <a:r>
              <a:rPr lang="en-US" sz="2800" dirty="0" err="1" smtClean="0">
                <a:latin typeface="Times New Roman" pitchFamily="18" charset="0"/>
                <a:cs typeface="Times New Roman" pitchFamily="18" charset="0"/>
              </a:rPr>
              <a:t>agname</a:t>
            </a:r>
            <a:r>
              <a:rPr lang="en-US" sz="2800" dirty="0" smtClean="0">
                <a:latin typeface="Times New Roman" pitchFamily="18" charset="0"/>
                <a:cs typeface="Times New Roman" pitchFamily="18" charset="0"/>
              </a:rPr>
              <a:t>&gt;text&lt;/</a:t>
            </a:r>
            <a:r>
              <a:rPr lang="en-US" sz="2800" dirty="0" err="1" smtClean="0">
                <a:latin typeface="Times New Roman" pitchFamily="18" charset="0"/>
                <a:cs typeface="Times New Roman" pitchFamily="18" charset="0"/>
              </a:rPr>
              <a:t>tagname</a:t>
            </a:r>
            <a:r>
              <a:rPr lang="en-US" sz="2800" dirty="0" smtClean="0">
                <a:latin typeface="Times New Roman" pitchFamily="18" charset="0"/>
                <a:cs typeface="Times New Roman" pitchFamily="18" charset="0"/>
              </a:rPr>
              <a:t>&gt;</a:t>
            </a:r>
          </a:p>
          <a:p>
            <a:pPr lvl="2">
              <a:buNone/>
            </a:pPr>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1" u="sng" dirty="0" smtClean="0">
                <a:latin typeface="Times New Roman" pitchFamily="18" charset="0"/>
                <a:cs typeface="Times New Roman" pitchFamily="18" charset="0"/>
              </a:rPr>
              <a:t>Html tags types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b="1" i="1" u="sng" dirty="0" smtClean="0">
                <a:latin typeface="Times New Roman" pitchFamily="18" charset="0"/>
                <a:cs typeface="Times New Roman" pitchFamily="18" charset="0"/>
              </a:rPr>
              <a:t>heading tag</a:t>
            </a:r>
            <a:endParaRPr lang="en-US" b="1" i="1"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buNone/>
            </a:pPr>
            <a:r>
              <a:rPr lang="en-US" sz="1800" dirty="0" smtClean="0">
                <a:latin typeface="Times New Roman" pitchFamily="18" charset="0"/>
                <a:cs typeface="Times New Roman" pitchFamily="18" charset="0"/>
              </a:rPr>
              <a:t>Here types of tags</a:t>
            </a:r>
          </a:p>
          <a:p>
            <a:r>
              <a:rPr lang="en-US" sz="1800" dirty="0">
                <a:latin typeface="Times New Roman" pitchFamily="18" charset="0"/>
                <a:cs typeface="Times New Roman" pitchFamily="18" charset="0"/>
              </a:rPr>
              <a:t>HTML headings are defined with the &lt;h1&gt; to &lt;h6&gt; tags.</a:t>
            </a:r>
          </a:p>
          <a:p>
            <a:r>
              <a:rPr lang="en-US" sz="1800" dirty="0">
                <a:latin typeface="Times New Roman" pitchFamily="18" charset="0"/>
                <a:cs typeface="Times New Roman" pitchFamily="18" charset="0"/>
              </a:rPr>
              <a:t>&lt;h1&gt; defines the most important heading. &lt;h6&gt; defines the least important heading: </a:t>
            </a:r>
          </a:p>
          <a:p>
            <a:pPr lvl="2">
              <a:buNone/>
            </a:pPr>
            <a:r>
              <a:rPr lang="en-US" sz="1800" dirty="0" smtClean="0">
                <a:latin typeface="Times New Roman" pitchFamily="18" charset="0"/>
                <a:cs typeface="Times New Roman" pitchFamily="18" charset="0"/>
              </a:rPr>
              <a:t>	&lt;</a:t>
            </a:r>
            <a:r>
              <a:rPr lang="en-US" sz="1800" dirty="0">
                <a:latin typeface="Times New Roman" pitchFamily="18" charset="0"/>
                <a:cs typeface="Times New Roman" pitchFamily="18" charset="0"/>
              </a:rPr>
              <a:t>h1&gt;Heading 1&lt;/h1&gt;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&lt;h2&gt;Heading 2&lt;/h2&gt;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&lt;h3&gt;Heading 3&lt;/h3&gt;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&lt;h4&gt;Heading 4&lt;/h4&gt;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&lt;h5&gt;Heading 5&lt;/h5&gt;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&lt;h6&gt;Heading 6&lt;/</a:t>
            </a:r>
            <a:r>
              <a:rPr lang="en-US" sz="1800" dirty="0" smtClean="0">
                <a:latin typeface="Times New Roman" pitchFamily="18" charset="0"/>
                <a:cs typeface="Times New Roman" pitchFamily="18" charset="0"/>
              </a:rPr>
              <a:t>h6&gt;</a:t>
            </a:r>
          </a:p>
          <a:p>
            <a:pPr lvl="2">
              <a:buNone/>
            </a:pPr>
            <a:r>
              <a:rPr lang="en-US" sz="1800" dirty="0" smtClean="0">
                <a:latin typeface="Times New Roman" pitchFamily="18" charset="0"/>
                <a:cs typeface="Times New Roman" pitchFamily="18" charset="0"/>
              </a:rPr>
              <a:t>HTML</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Paragraphs</a:t>
            </a:r>
          </a:p>
          <a:p>
            <a:pPr>
              <a:buNone/>
            </a:pPr>
            <a:r>
              <a:rPr lang="en-US" sz="1800" dirty="0">
                <a:latin typeface="Times New Roman" pitchFamily="18" charset="0"/>
                <a:cs typeface="Times New Roman" pitchFamily="18" charset="0"/>
              </a:rPr>
              <a:t>	HTML </a:t>
            </a:r>
            <a:r>
              <a:rPr lang="en-US" sz="1800" dirty="0" smtClean="0">
                <a:latin typeface="Times New Roman" pitchFamily="18" charset="0"/>
                <a:cs typeface="Times New Roman" pitchFamily="18" charset="0"/>
              </a:rPr>
              <a:t>Paragraphs</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 paragraph always starts on a new line, and is usually a block of text</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&lt;p&gt;This is a paragraph.&lt;/p&gt;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&lt;p&gt;This is another paragraph.&lt;/p</a:t>
            </a:r>
            <a:r>
              <a:rPr lang="en-US" sz="1800" dirty="0" smtClean="0">
                <a:latin typeface="Times New Roman" pitchFamily="18" charset="0"/>
                <a:cs typeface="Times New Roman" pitchFamily="18" charset="0"/>
              </a:rPr>
              <a:t>&gt;</a:t>
            </a:r>
            <a:br>
              <a:rPr lang="en-US"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a:p>
            <a:pPr lvl="2">
              <a:buNone/>
            </a:pPr>
            <a:endParaRPr lang="en-US" sz="1800" dirty="0">
              <a:latin typeface="Times New Roman" pitchFamily="18" charset="0"/>
              <a:cs typeface="Times New Roman" pitchFamily="18" charset="0"/>
            </a:endParaRPr>
          </a:p>
          <a:p>
            <a:pPr lvl="2">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5" name="Right Arrow 4"/>
          <p:cNvSpPr/>
          <p:nvPr/>
        </p:nvSpPr>
        <p:spPr>
          <a:xfrm>
            <a:off x="1066800" y="914400"/>
            <a:ext cx="749807" cy="381000"/>
          </a:xfrm>
          <a:prstGeom prst="rightArrow">
            <a:avLst>
              <a:gd name="adj1" fmla="val 5695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520492"/>
          </a:xfrm>
        </p:spPr>
        <p:txBody>
          <a:bodyPr>
            <a:normAutofit fontScale="90000"/>
          </a:bodyPr>
          <a:lstStyle/>
          <a:p>
            <a:r>
              <a:rPr lang="en-US" b="1" i="1" u="sng" dirty="0">
                <a:latin typeface="Times New Roman" pitchFamily="18" charset="0"/>
                <a:cs typeface="Times New Roman" pitchFamily="18" charset="0"/>
              </a:rPr>
              <a:t/>
            </a:r>
            <a:br>
              <a:rPr lang="en-US" b="1" i="1" u="sng" dirty="0">
                <a:latin typeface="Times New Roman" pitchFamily="18" charset="0"/>
                <a:cs typeface="Times New Roman" pitchFamily="18" charset="0"/>
              </a:rPr>
            </a:br>
            <a:r>
              <a:rPr lang="en-US" b="1" i="1" u="sng" dirty="0">
                <a:latin typeface="Times New Roman" pitchFamily="18" charset="0"/>
                <a:cs typeface="Times New Roman" pitchFamily="18" charset="0"/>
              </a:rPr>
              <a:t/>
            </a:r>
            <a:br>
              <a:rPr lang="en-US" b="1" i="1" u="sng" dirty="0">
                <a:latin typeface="Times New Roman" pitchFamily="18" charset="0"/>
                <a:cs typeface="Times New Roman" pitchFamily="18" charset="0"/>
              </a:rPr>
            </a:br>
            <a:r>
              <a:rPr lang="en-US" b="1" i="1" u="sng" dirty="0" smtClean="0">
                <a:latin typeface="Times New Roman" pitchFamily="18" charset="0"/>
                <a:cs typeface="Times New Roman" pitchFamily="18" charset="0"/>
              </a:rPr>
              <a:t>HTML ELEMENTS</a:t>
            </a:r>
            <a:endParaRPr lang="en-US"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19200"/>
            <a:ext cx="8229600" cy="4906963"/>
          </a:xfrm>
        </p:spPr>
        <p:txBody>
          <a:bodyPr>
            <a:noAutofit/>
          </a:bodyPr>
          <a:lstStyle/>
          <a:p>
            <a:r>
              <a:rPr lang="en-US" sz="1800" dirty="0">
                <a:latin typeface="Times New Roman" pitchFamily="18" charset="0"/>
                <a:cs typeface="Times New Roman" pitchFamily="18" charset="0"/>
              </a:rPr>
              <a:t>An HTML element is defined by a start tag, some content, and an end tag.</a:t>
            </a:r>
          </a:p>
          <a:p>
            <a:pPr>
              <a:buNone/>
            </a:pPr>
            <a:r>
              <a:rPr lang="en-US" sz="1800" dirty="0">
                <a:latin typeface="Times New Roman" pitchFamily="18" charset="0"/>
                <a:cs typeface="Times New Roman" pitchFamily="18" charset="0"/>
              </a:rPr>
              <a:t>Examples of some HTML elements:</a:t>
            </a:r>
          </a:p>
          <a:p>
            <a:pPr>
              <a:buNone/>
            </a:pPr>
            <a:r>
              <a:rPr lang="en-US" sz="1800" dirty="0">
                <a:latin typeface="Times New Roman" pitchFamily="18" charset="0"/>
                <a:cs typeface="Times New Roman" pitchFamily="18" charset="0"/>
              </a:rPr>
              <a:t>&lt;h1&gt;My First Heading&lt;/h1&gt;</a:t>
            </a:r>
          </a:p>
          <a:p>
            <a:pPr>
              <a:buNone/>
            </a:pPr>
            <a:r>
              <a:rPr lang="en-US" sz="1800" dirty="0">
                <a:latin typeface="Times New Roman" pitchFamily="18" charset="0"/>
                <a:cs typeface="Times New Roman" pitchFamily="18" charset="0"/>
              </a:rPr>
              <a:t>&lt;p&gt;My first paragraph.&lt;/p</a:t>
            </a:r>
            <a:r>
              <a:rPr lang="en-US" sz="1800" dirty="0" smtClean="0">
                <a:latin typeface="Times New Roman" pitchFamily="18" charset="0"/>
                <a:cs typeface="Times New Roman" pitchFamily="18" charset="0"/>
              </a:rPr>
              <a:t>&gt;</a:t>
            </a:r>
          </a:p>
          <a:p>
            <a:pPr>
              <a:buNone/>
            </a:pPr>
            <a:endParaRPr lang="en-US" sz="1800" dirty="0">
              <a:latin typeface="Times New Roman" pitchFamily="18" charset="0"/>
              <a:cs typeface="Times New Roman" pitchFamily="18" charset="0"/>
            </a:endParaRPr>
          </a:p>
          <a:p>
            <a:pPr>
              <a:buNone/>
            </a:pPr>
            <a:r>
              <a:rPr lang="en-US" sz="2800" b="1" i="1" u="sng" dirty="0" smtClean="0">
                <a:latin typeface="Times New Roman" pitchFamily="18" charset="0"/>
                <a:cs typeface="Times New Roman" pitchFamily="18" charset="0"/>
              </a:rPr>
              <a:t>	HTML</a:t>
            </a:r>
            <a:r>
              <a:rPr lang="en-US" sz="2800" b="1" i="1" u="sng" dirty="0">
                <a:latin typeface="Times New Roman" pitchFamily="18" charset="0"/>
                <a:cs typeface="Times New Roman" pitchFamily="18" charset="0"/>
              </a:rPr>
              <a:t> </a:t>
            </a:r>
            <a:r>
              <a:rPr lang="en-US" sz="2800" b="1" i="1" u="sng" dirty="0" smtClean="0">
                <a:latin typeface="Times New Roman" pitchFamily="18" charset="0"/>
                <a:cs typeface="Times New Roman" pitchFamily="18" charset="0"/>
              </a:rPr>
              <a:t>Attributes</a:t>
            </a:r>
          </a:p>
          <a:p>
            <a:r>
              <a:rPr lang="en-US" sz="1800" dirty="0">
                <a:latin typeface="Times New Roman" pitchFamily="18" charset="0"/>
                <a:cs typeface="Times New Roman" pitchFamily="18" charset="0"/>
              </a:rPr>
              <a:t>All HTML elements can have </a:t>
            </a:r>
            <a:r>
              <a:rPr lang="en-US" sz="1800" b="1" dirty="0">
                <a:latin typeface="Times New Roman" pitchFamily="18" charset="0"/>
                <a:cs typeface="Times New Roman" pitchFamily="18" charset="0"/>
              </a:rPr>
              <a:t>attributes</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Attributes provide </a:t>
            </a:r>
            <a:r>
              <a:rPr lang="en-US" sz="1800" b="1" dirty="0">
                <a:latin typeface="Times New Roman" pitchFamily="18" charset="0"/>
                <a:cs typeface="Times New Roman" pitchFamily="18" charset="0"/>
              </a:rPr>
              <a:t>additional information</a:t>
            </a:r>
            <a:r>
              <a:rPr lang="en-US" sz="1800" dirty="0">
                <a:latin typeface="Times New Roman" pitchFamily="18" charset="0"/>
                <a:cs typeface="Times New Roman" pitchFamily="18" charset="0"/>
              </a:rPr>
              <a:t> about elements</a:t>
            </a:r>
          </a:p>
          <a:p>
            <a:r>
              <a:rPr lang="en-US" sz="1800" dirty="0">
                <a:latin typeface="Times New Roman" pitchFamily="18" charset="0"/>
                <a:cs typeface="Times New Roman" pitchFamily="18" charset="0"/>
              </a:rPr>
              <a:t>Attributes are always specified in </a:t>
            </a:r>
            <a:r>
              <a:rPr lang="en-US" sz="1800" b="1" dirty="0">
                <a:latin typeface="Times New Roman" pitchFamily="18" charset="0"/>
                <a:cs typeface="Times New Roman" pitchFamily="18" charset="0"/>
              </a:rPr>
              <a:t>the start tag</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Attributes usually come in name/value pairs like: </a:t>
            </a:r>
            <a:r>
              <a:rPr lang="en-US" sz="1800" b="1" dirty="0">
                <a:latin typeface="Times New Roman" pitchFamily="18" charset="0"/>
                <a:cs typeface="Times New Roman" pitchFamily="18" charset="0"/>
              </a:rPr>
              <a:t>name="</a:t>
            </a:r>
            <a:r>
              <a:rPr lang="en-US" sz="1800" b="1" dirty="0" smtClean="0">
                <a:latin typeface="Times New Roman" pitchFamily="18" charset="0"/>
                <a:cs typeface="Times New Roman" pitchFamily="18" charset="0"/>
              </a:rPr>
              <a:t>value“</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EXAMPLE:  	&lt;</a:t>
            </a:r>
            <a:r>
              <a:rPr lang="en-US" sz="1800" dirty="0" err="1" smtClean="0">
                <a:latin typeface="Times New Roman" pitchFamily="18" charset="0"/>
                <a:cs typeface="Times New Roman" pitchFamily="18" charset="0"/>
              </a:rPr>
              <a:t>img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src</a:t>
            </a:r>
            <a:r>
              <a:rPr lang="en-US" sz="1800" dirty="0">
                <a:latin typeface="Times New Roman" pitchFamily="18" charset="0"/>
                <a:cs typeface="Times New Roman" pitchFamily="18" charset="0"/>
              </a:rPr>
              <a:t>="img_girl.jpg" width="500" height="600"&gt;</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600" b="1" i="1" u="sng" dirty="0" smtClean="0">
                <a:latin typeface="Times New Roman" pitchFamily="18" charset="0"/>
                <a:cs typeface="Times New Roman" pitchFamily="18" charset="0"/>
              </a:rPr>
              <a:t>FORMATING TAGS</a:t>
            </a:r>
            <a:endParaRPr lang="en-US" sz="36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371600"/>
            <a:ext cx="8229600" cy="4754564"/>
          </a:xfrm>
        </p:spPr>
        <p:txBody>
          <a:bodyPr>
            <a:noAutofit/>
          </a:bodyPr>
          <a:lstStyle/>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HTML </a:t>
            </a:r>
            <a:r>
              <a:rPr lang="en-US" sz="1800" dirty="0">
                <a:latin typeface="Times New Roman" pitchFamily="18" charset="0"/>
                <a:cs typeface="Times New Roman" pitchFamily="18" charset="0"/>
              </a:rPr>
              <a:t>Formatting Elements</a:t>
            </a:r>
          </a:p>
          <a:p>
            <a:r>
              <a:rPr lang="en-US" sz="1800" dirty="0">
                <a:latin typeface="Times New Roman" pitchFamily="18" charset="0"/>
                <a:cs typeface="Times New Roman" pitchFamily="18" charset="0"/>
              </a:rPr>
              <a:t>Formatting elements were designed to display special types of text:</a:t>
            </a:r>
          </a:p>
          <a:p>
            <a:r>
              <a:rPr lang="en-US" sz="1800" dirty="0">
                <a:latin typeface="Times New Roman" pitchFamily="18" charset="0"/>
                <a:cs typeface="Times New Roman" pitchFamily="18" charset="0"/>
              </a:rPr>
              <a:t>&lt;b&gt; - Bold text</a:t>
            </a:r>
          </a:p>
          <a:p>
            <a:r>
              <a:rPr lang="en-US" sz="1800" dirty="0">
                <a:latin typeface="Times New Roman" pitchFamily="18" charset="0"/>
                <a:cs typeface="Times New Roman" pitchFamily="18" charset="0"/>
              </a:rPr>
              <a:t>&lt;strong&gt; - Important text</a:t>
            </a:r>
          </a:p>
          <a:p>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&gt; - Italic text</a:t>
            </a:r>
          </a:p>
          <a:p>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em</a:t>
            </a:r>
            <a:r>
              <a:rPr lang="en-US" sz="1800" dirty="0">
                <a:latin typeface="Times New Roman" pitchFamily="18" charset="0"/>
                <a:cs typeface="Times New Roman" pitchFamily="18" charset="0"/>
              </a:rPr>
              <a:t>&gt; - Emphasized text</a:t>
            </a:r>
          </a:p>
          <a:p>
            <a:r>
              <a:rPr lang="en-US" sz="1800" dirty="0">
                <a:latin typeface="Times New Roman" pitchFamily="18" charset="0"/>
                <a:cs typeface="Times New Roman" pitchFamily="18" charset="0"/>
              </a:rPr>
              <a:t>&lt;mark&gt; - Marked text</a:t>
            </a:r>
          </a:p>
          <a:p>
            <a:r>
              <a:rPr lang="en-US" sz="1800" dirty="0">
                <a:latin typeface="Times New Roman" pitchFamily="18" charset="0"/>
                <a:cs typeface="Times New Roman" pitchFamily="18" charset="0"/>
              </a:rPr>
              <a:t>&lt;small&gt; - Smaller text</a:t>
            </a:r>
          </a:p>
          <a:p>
            <a:r>
              <a:rPr lang="en-US" sz="1800" dirty="0">
                <a:latin typeface="Times New Roman" pitchFamily="18" charset="0"/>
                <a:cs typeface="Times New Roman" pitchFamily="18" charset="0"/>
              </a:rPr>
              <a:t>&lt;del&gt; - Deleted text</a:t>
            </a:r>
          </a:p>
          <a:p>
            <a:r>
              <a:rPr lang="en-US" sz="1800" dirty="0">
                <a:latin typeface="Times New Roman" pitchFamily="18" charset="0"/>
                <a:cs typeface="Times New Roman" pitchFamily="18" charset="0"/>
              </a:rPr>
              <a:t>&lt;ins&gt; - Inserted text</a:t>
            </a:r>
          </a:p>
          <a:p>
            <a:r>
              <a:rPr lang="en-US" sz="1800" dirty="0">
                <a:latin typeface="Times New Roman" pitchFamily="18" charset="0"/>
                <a:cs typeface="Times New Roman" pitchFamily="18" charset="0"/>
              </a:rPr>
              <a:t>&lt;sub&gt; - Subscript text</a:t>
            </a:r>
          </a:p>
          <a:p>
            <a:r>
              <a:rPr lang="en-US" sz="1800" dirty="0">
                <a:latin typeface="Times New Roman" pitchFamily="18" charset="0"/>
                <a:cs typeface="Times New Roman" pitchFamily="18" charset="0"/>
              </a:rPr>
              <a:t>&lt;sup&gt; - Superscript text</a:t>
            </a:r>
          </a:p>
          <a:p>
            <a:pPr>
              <a:buNone/>
            </a:pP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u="sng" dirty="0" smtClean="0"/>
              <a:t>	HTML Comment Tag</a:t>
            </a:r>
            <a:br>
              <a:rPr lang="en-US" sz="3200" b="1" i="1" u="sng" dirty="0" smtClean="0"/>
            </a:br>
            <a:endParaRPr lang="en-US" dirty="0"/>
          </a:p>
        </p:txBody>
      </p:sp>
      <p:sp>
        <p:nvSpPr>
          <p:cNvPr id="3" name="Content Placeholder 2"/>
          <p:cNvSpPr>
            <a:spLocks noGrp="1"/>
          </p:cNvSpPr>
          <p:nvPr>
            <p:ph sz="quarter" idx="1"/>
          </p:nvPr>
        </p:nvSpPr>
        <p:spPr/>
        <p:txBody>
          <a:bodyPr>
            <a:normAutofit/>
          </a:bodyPr>
          <a:lstStyle/>
          <a:p>
            <a:pPr>
              <a:buNone/>
            </a:pPr>
            <a:endParaRPr lang="en-US" dirty="0"/>
          </a:p>
          <a:p>
            <a:r>
              <a:rPr lang="en-US" dirty="0">
                <a:latin typeface="Times New Roman" pitchFamily="18" charset="0"/>
                <a:cs typeface="Times New Roman" pitchFamily="18" charset="0"/>
              </a:rPr>
              <a:t>You can add comments to your HTML source by using the following syntax:</a:t>
            </a:r>
          </a:p>
          <a:p>
            <a:r>
              <a:rPr lang="en-US" dirty="0">
                <a:latin typeface="Times New Roman" pitchFamily="18" charset="0"/>
                <a:cs typeface="Times New Roman" pitchFamily="18" charset="0"/>
              </a:rPr>
              <a:t>&lt;!-- Write your comments here --&gt;</a:t>
            </a:r>
          </a:p>
          <a:p>
            <a:r>
              <a:rPr lang="en-US" dirty="0">
                <a:latin typeface="Times New Roman" pitchFamily="18" charset="0"/>
                <a:cs typeface="Times New Roman" pitchFamily="18" charset="0"/>
              </a:rPr>
              <a:t>Notice that there is an exclamation point (!) in the start tag, but not in the end tag.</a:t>
            </a:r>
          </a:p>
          <a:p>
            <a:r>
              <a:rPr lang="en-US" b="1" dirty="0">
                <a:latin typeface="Times New Roman" pitchFamily="18" charset="0"/>
                <a:cs typeface="Times New Roman" pitchFamily="18" charset="0"/>
              </a:rPr>
              <a:t>Note:</a:t>
            </a:r>
            <a:r>
              <a:rPr lang="en-US" dirty="0">
                <a:latin typeface="Times New Roman" pitchFamily="18" charset="0"/>
                <a:cs typeface="Times New Roman" pitchFamily="18" charset="0"/>
              </a:rPr>
              <a:t> Comments are not displayed by the browser, but they can help document your HTML source code.</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600" b="1" i="1" u="sng" dirty="0" smtClean="0">
                <a:latin typeface="Times New Roman" pitchFamily="18" charset="0"/>
                <a:cs typeface="Times New Roman" pitchFamily="18" charset="0"/>
              </a:rPr>
              <a:t>WHAT IS CSS</a:t>
            </a:r>
            <a:endParaRPr lang="en-US" sz="36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990600"/>
            <a:ext cx="8229600" cy="5135563"/>
          </a:xfrm>
        </p:spPr>
        <p:txBody>
          <a:bodyPr>
            <a:normAutofit fontScale="77500" lnSpcReduction="20000"/>
          </a:bodyPr>
          <a:lstStyle/>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Cascading </a:t>
            </a:r>
            <a:r>
              <a:rPr lang="en-US" dirty="0">
                <a:latin typeface="Times New Roman" pitchFamily="18" charset="0"/>
                <a:cs typeface="Times New Roman" pitchFamily="18" charset="0"/>
              </a:rPr>
              <a:t>Style Sheets (CSS) is used to format the layout of a webpage.</a:t>
            </a:r>
          </a:p>
          <a:p>
            <a:r>
              <a:rPr lang="en-US" dirty="0">
                <a:latin typeface="Times New Roman" pitchFamily="18" charset="0"/>
                <a:cs typeface="Times New Roman" pitchFamily="18" charset="0"/>
              </a:rPr>
              <a:t>With CSS, you can control the color, font, the size of text, the spacing between elements, how elements are positioned and laid out, what background images or background colors are to be used, different displays for different devices and screen sizes, and much </a:t>
            </a:r>
            <a:r>
              <a:rPr lang="en-US" dirty="0" smtClean="0">
                <a:latin typeface="Times New Roman" pitchFamily="18" charset="0"/>
                <a:cs typeface="Times New Roman" pitchFamily="18" charset="0"/>
              </a:rPr>
              <a:t>more!</a:t>
            </a:r>
          </a:p>
          <a:p>
            <a:pPr>
              <a:buNone/>
            </a:pPr>
            <a:r>
              <a:rPr lang="en-US" dirty="0" smtClean="0">
                <a:latin typeface="Times New Roman" pitchFamily="18" charset="0"/>
                <a:cs typeface="Times New Roman" pitchFamily="18" charset="0"/>
              </a:rPr>
              <a:t>		Using CSS</a:t>
            </a:r>
          </a:p>
          <a:p>
            <a:r>
              <a:rPr lang="en-US" dirty="0" smtClean="0">
                <a:latin typeface="Times New Roman" pitchFamily="18" charset="0"/>
                <a:cs typeface="Times New Roman" pitchFamily="18" charset="0"/>
              </a:rPr>
              <a:t>CSS </a:t>
            </a:r>
            <a:r>
              <a:rPr lang="en-US" dirty="0">
                <a:latin typeface="Times New Roman" pitchFamily="18" charset="0"/>
                <a:cs typeface="Times New Roman" pitchFamily="18" charset="0"/>
              </a:rPr>
              <a:t>can be added to HTML documents in 3 ways:</a:t>
            </a:r>
          </a:p>
          <a:p>
            <a:r>
              <a:rPr lang="en-US" dirty="0">
                <a:latin typeface="Times New Roman" pitchFamily="18" charset="0"/>
                <a:cs typeface="Times New Roman" pitchFamily="18" charset="0"/>
              </a:rPr>
              <a:t>Inline - by using the style attribute inside HTML elements</a:t>
            </a:r>
          </a:p>
          <a:p>
            <a:r>
              <a:rPr lang="en-US" dirty="0">
                <a:latin typeface="Times New Roman" pitchFamily="18" charset="0"/>
                <a:cs typeface="Times New Roman" pitchFamily="18" charset="0"/>
              </a:rPr>
              <a:t>Internal - by using a &lt;style&gt; element in the &lt;head&gt; section</a:t>
            </a:r>
          </a:p>
          <a:p>
            <a:r>
              <a:rPr lang="en-US" dirty="0">
                <a:latin typeface="Times New Roman" pitchFamily="18" charset="0"/>
                <a:cs typeface="Times New Roman" pitchFamily="18" charset="0"/>
              </a:rPr>
              <a:t>External - by using a &lt;link&gt; element to link to an external CSS file</a:t>
            </a:r>
          </a:p>
          <a:p>
            <a:pPr>
              <a:buNone/>
            </a:pPr>
            <a:endParaRPr lang="en-US" dirty="0" smtClean="0">
              <a:latin typeface="Times New Roman" pitchFamily="18" charset="0"/>
              <a:cs typeface="Times New Roman" pitchFamily="18" charset="0"/>
            </a:endParaRPr>
          </a:p>
          <a:p>
            <a:pPr>
              <a:buNone/>
            </a:pPr>
            <a:r>
              <a:rPr lang="en-US" sz="3400" b="1" i="1" dirty="0">
                <a:latin typeface="Times New Roman" pitchFamily="18" charset="0"/>
                <a:cs typeface="Times New Roman" pitchFamily="18" charset="0"/>
              </a:rPr>
              <a:t>	</a:t>
            </a:r>
            <a:r>
              <a:rPr lang="en-US" sz="3400" b="1" i="1" dirty="0" smtClean="0">
                <a:latin typeface="Times New Roman" pitchFamily="18" charset="0"/>
                <a:cs typeface="Times New Roman" pitchFamily="18" charset="0"/>
              </a:rPr>
              <a:t>HYPER LINKS</a:t>
            </a:r>
            <a:endParaRPr lang="en-US" sz="3400" b="1" i="1" dirty="0">
              <a:latin typeface="Times New Roman" pitchFamily="18" charset="0"/>
              <a:cs typeface="Times New Roman" pitchFamily="18" charset="0"/>
            </a:endParaRPr>
          </a:p>
          <a:p>
            <a:r>
              <a:rPr lang="en-US" dirty="0">
                <a:latin typeface="Times New Roman" pitchFamily="18" charset="0"/>
                <a:cs typeface="Times New Roman" pitchFamily="18" charset="0"/>
              </a:rPr>
              <a:t>HTML links are hyperlinks.</a:t>
            </a:r>
          </a:p>
          <a:p>
            <a:r>
              <a:rPr lang="en-US" dirty="0">
                <a:latin typeface="Times New Roman" pitchFamily="18" charset="0"/>
                <a:cs typeface="Times New Roman" pitchFamily="18" charset="0"/>
              </a:rPr>
              <a:t>You can click on a link and jump to another document.</a:t>
            </a:r>
          </a:p>
          <a:p>
            <a:r>
              <a:rPr lang="en-US" dirty="0">
                <a:latin typeface="Times New Roman" pitchFamily="18" charset="0"/>
                <a:cs typeface="Times New Roman" pitchFamily="18" charset="0"/>
              </a:rPr>
              <a:t>When you move the mouse over a link, the mouse arrow will turn into a little hand.</a:t>
            </a:r>
          </a:p>
          <a:p>
            <a:pPr>
              <a:buNone/>
            </a:pPr>
            <a:r>
              <a:rPr lang="en-US" dirty="0" smtClean="0">
                <a:latin typeface="Times New Roman" pitchFamily="18" charset="0"/>
                <a:cs typeface="Times New Roman" pitchFamily="18" charset="0"/>
              </a:rPr>
              <a:t>	SYNTAX		</a:t>
            </a:r>
            <a:r>
              <a:rPr lang="en-US" dirty="0">
                <a:latin typeface="Times New Roman" pitchFamily="18" charset="0"/>
                <a:cs typeface="Times New Roman" pitchFamily="18" charset="0"/>
              </a:rPr>
              <a:t>&lt;a </a:t>
            </a:r>
            <a:r>
              <a:rPr lang="en-US" dirty="0" err="1">
                <a:latin typeface="Times New Roman" pitchFamily="18" charset="0"/>
                <a:cs typeface="Times New Roman" pitchFamily="18" charset="0"/>
              </a:rPr>
              <a:t>href</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url</a:t>
            </a:r>
            <a:r>
              <a:rPr lang="en-US" dirty="0">
                <a:latin typeface="Times New Roman" pitchFamily="18" charset="0"/>
                <a:cs typeface="Times New Roman" pitchFamily="18" charset="0"/>
              </a:rPr>
              <a:t>"&gt;</a:t>
            </a:r>
            <a:r>
              <a:rPr lang="en-US" i="1" dirty="0">
                <a:latin typeface="Times New Roman" pitchFamily="18" charset="0"/>
                <a:cs typeface="Times New Roman" pitchFamily="18" charset="0"/>
              </a:rPr>
              <a:t>link text</a:t>
            </a:r>
            <a:r>
              <a:rPr lang="en-US" dirty="0">
                <a:latin typeface="Times New Roman" pitchFamily="18" charset="0"/>
                <a:cs typeface="Times New Roman" pitchFamily="18" charset="0"/>
              </a:rPr>
              <a:t>&lt;/a</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139</TotalTime>
  <Words>528</Words>
  <Application>Microsoft Office PowerPoint</Application>
  <PresentationFormat>On-screen Show (4:3)</PresentationFormat>
  <Paragraphs>167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HTML PRESENTATION</vt:lpstr>
      <vt:lpstr>Html introduction</vt:lpstr>
      <vt:lpstr>WHAT IS HTML</vt:lpstr>
      <vt:lpstr>What is HTML TAG</vt:lpstr>
      <vt:lpstr>Html tags types  heading tag</vt:lpstr>
      <vt:lpstr>  HTML ELEMENTS</vt:lpstr>
      <vt:lpstr>FORMATING TAGS</vt:lpstr>
      <vt:lpstr> HTML Comment Tag </vt:lpstr>
      <vt:lpstr>WHAT IS CSS</vt:lpstr>
      <vt:lpstr>HTML Image Tag</vt:lpstr>
      <vt:lpstr>HTML Tables</vt:lpstr>
      <vt:lpstr>BASIC SYNTAX OF A TABLE</vt:lpstr>
      <vt:lpstr>HTML Description Lists</vt:lpstr>
      <vt:lpstr>HTML Forms</vt:lpstr>
      <vt:lpstr>Basic form input elements</vt:lpstr>
      <vt:lpstr>HTML Input Types</vt:lpstr>
      <vt:lpstr>Thanq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PRESENTATION</dc:title>
  <dc:creator>TL</dc:creator>
  <cp:lastModifiedBy>TL</cp:lastModifiedBy>
  <cp:revision>17</cp:revision>
  <dcterms:created xsi:type="dcterms:W3CDTF">2023-02-25T05:13:36Z</dcterms:created>
  <dcterms:modified xsi:type="dcterms:W3CDTF">2023-02-25T07:32:41Z</dcterms:modified>
</cp:coreProperties>
</file>