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8" r:id="rId7"/>
    <p:sldId id="260" r:id="rId8"/>
    <p:sldId id="261" r:id="rId9"/>
    <p:sldId id="262" r:id="rId10"/>
    <p:sldId id="263" r:id="rId11"/>
    <p:sldId id="264" r:id="rId12"/>
    <p:sldId id="270" r:id="rId13"/>
    <p:sldId id="265" r:id="rId14"/>
    <p:sldId id="266" r:id="rId15"/>
    <p:sldId id="267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C789026-08F5-42B9-9EA8-A4306650E5B0}">
          <p14:sldIdLst>
            <p14:sldId id="256"/>
            <p14:sldId id="257"/>
            <p14:sldId id="258"/>
            <p14:sldId id="259"/>
            <p14:sldId id="269"/>
            <p14:sldId id="268"/>
            <p14:sldId id="260"/>
            <p14:sldId id="261"/>
            <p14:sldId id="262"/>
            <p14:sldId id="263"/>
          </p14:sldIdLst>
        </p14:section>
        <p14:section name="Раздел без заголовка" id="{85A585AF-AB20-4FB5-922B-953C6C833B33}">
          <p14:sldIdLst>
            <p14:sldId id="264"/>
            <p14:sldId id="270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16731" cy="12861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Дослідження методів проектування баз знань для експертних систем прийняття рішень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448187" y="355585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Лихова Алєся Геннадіївна, ІПЗзм-23-1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</a:t>
            </a:r>
            <a:r>
              <a:rPr lang="uk-UA" sz="18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проф. каф. ПІ Ігор Шубін Юрійович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23 червня 2024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33584" y="739262"/>
            <a:ext cx="8520600" cy="3786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Застосовано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rule-based, frame-based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ontology-based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моделювання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знань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Вхідні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характеристики у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вигляді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набору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досвід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інтереси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Критерії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базувалось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таких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показниках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стабільність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гнучкість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зрозумілість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прийняття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кінцевого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кожного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підходу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здійснювався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параметрами,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чого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порівнювались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Вимірювання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Порівняльні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вигляді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графіків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режимів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Weighted.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56540" y="149431"/>
            <a:ext cx="8521700" cy="583488"/>
          </a:xfr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ru-RU" sz="3200" dirty="0"/>
              <a:t>Результати експерименту 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6C6E2054-1572-42CA-8EDE-ED5DDFC7F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0352" y="1038225"/>
            <a:ext cx="4141948" cy="3541000"/>
          </a:xfrm>
        </p:spPr>
        <p:txBody>
          <a:bodyPr>
            <a:normAutofit fontScale="62500" lnSpcReduction="20000"/>
          </a:bodyPr>
          <a:lstStyle/>
          <a:p>
            <a:pPr marL="114300" indent="0">
              <a:lnSpc>
                <a:spcPct val="120000"/>
              </a:lnSpc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Сценарій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Усвідомлений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ручний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ввід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уважно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вводить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релевантні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навички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досвід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інтереси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 —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Startup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lnSpc>
                <a:spcPct val="120000"/>
              </a:lnSpc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20000"/>
              </a:lnSpc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Сценарій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Хаотичний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суперечливий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ввід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вводить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несумісні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Ontology-Based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EdTech Startup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Frame-Based —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Marketing/Sales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змінює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результат.</a:t>
            </a:r>
          </a:p>
          <a:p>
            <a:pPr marL="114300" indent="0">
              <a:lnSpc>
                <a:spcPct val="120000"/>
              </a:lnSpc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20000"/>
              </a:lnSpc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Ontology-Based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демонструють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стабільність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Frame-Based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виявив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чутливість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параметрах,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робить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менш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надійним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неструктурованого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вводу.</a:t>
            </a:r>
          </a:p>
          <a:p>
            <a:endParaRPr lang="ru-UA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1816A0-3847-47DE-8182-A2D6CB76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1038225"/>
            <a:ext cx="4134846" cy="13335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B699B1F-0EBF-494B-BC47-FDCEEACE2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74" y="2571750"/>
            <a:ext cx="4141948" cy="13639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145B7-7E39-4DFF-AE25-01B6584C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140565"/>
            <a:ext cx="8521700" cy="509515"/>
          </a:xfrm>
        </p:spPr>
        <p:txBody>
          <a:bodyPr>
            <a:noAutofit/>
          </a:bodyPr>
          <a:lstStyle/>
          <a:p>
            <a:r>
              <a:rPr lang="uk" sz="2400" dirty="0"/>
              <a:t>Результати експерименту </a:t>
            </a:r>
            <a:endParaRPr lang="ru-UA" sz="2400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2A415B03-E7DF-4837-BD40-F0C4919EC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6244" y="747938"/>
            <a:ext cx="4596056" cy="3831287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Сценарій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окремих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Поступово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змінювались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навички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Frame-Based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демонструють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стабільність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здебільшого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Marketing/Sales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Ontology-Based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чутливіший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деяких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випадках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EdTech Startup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Сценарій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Повністю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випадковий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ввід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заповнюється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несумісними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контрастними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Ontology-Based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залишаються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межах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раціональних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Frame-Based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знову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гнучкість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потенційно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нестабільність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сценаріях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Ontology-Based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Frame-Based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чутливий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варіацій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як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так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ризиком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нестабільність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B21C47-9568-410F-859B-9FD0C997A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747938"/>
            <a:ext cx="3675605" cy="2009550"/>
          </a:xfrm>
          <a:prstGeom prst="rect">
            <a:avLst/>
          </a:prstGeom>
        </p:spPr>
      </p:pic>
      <p:pic>
        <p:nvPicPr>
          <p:cNvPr id="6" name="Google Shape;122;p21">
            <a:extLst>
              <a:ext uri="{FF2B5EF4-FFF2-40B4-BE49-F238E27FC236}">
                <a16:creationId xmlns:a16="http://schemas.microsoft.com/office/drawing/2014/main" id="{CDF7F51A-4D4A-4280-9597-EF198B97F2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8E6C68-1948-4600-B1FC-BDC4BD7D7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989876"/>
            <a:ext cx="3675605" cy="1217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16A2E3-0CD3-426F-ABC1-59A8D281C8B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89897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687680"/>
            <a:ext cx="8520600" cy="3891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Співставлення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цілями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три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успішно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реалізовані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протестовані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єдиній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системі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Сценарії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охопили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чітко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структуровані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і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хаотичні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отриманих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2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висока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точність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структурованих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низька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адаптивність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28700" lvl="2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Frame-Based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найкраще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працює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складними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об'єктами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менш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стабільний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28700" lvl="2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Ontology-Based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гнучкий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складний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краще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показав себе в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умовах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варіативності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2" indent="0">
              <a:buNone/>
            </a:pP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Інтерпретація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результатів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2" indent="0">
              <a:buNone/>
            </a:pP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Жоден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не є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універсальним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28700" lvl="2" indent="0">
              <a:buNone/>
            </a:pP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Комбіноване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підвищує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стійкість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вхідних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2" indent="0">
              <a:buNone/>
            </a:pP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Вплив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практику: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2" indent="0">
              <a:buNone/>
            </a:pP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підтверджують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доцільність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рішень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мульти-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модульній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28700" lvl="2" indent="0">
              <a:buNone/>
            </a:pP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Отримані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можуть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використані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рекомендація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вибору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 для конкретного типу стартапу.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387C87-B23F-4633-B943-D697927DF463}"/>
              </a:ext>
            </a:extLst>
          </p:cNvPr>
          <p:cNvPicPr/>
          <p:nvPr/>
        </p:nvPicPr>
        <p:blipFill rotWithShape="1">
          <a:blip r:embed="rId4"/>
          <a:srcRect t="-106" b="29027"/>
          <a:stretch/>
        </p:blipFill>
        <p:spPr>
          <a:xfrm>
            <a:off x="2520879" y="643296"/>
            <a:ext cx="3808484" cy="39647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порівняльне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трьох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підходів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знань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rule-based, frame-based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ontology-based.</a:t>
            </a:r>
          </a:p>
          <a:p>
            <a:pPr marL="285750" indent="-285750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застосунок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моделювати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візуалізувати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кожного методу.</a:t>
            </a:r>
          </a:p>
          <a:p>
            <a:pPr marL="285750" indent="-28575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типу стартапу показано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кожного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підходу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єдиної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дозволяють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глибше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зрозуміти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обґрунтувати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вибір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галузей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інтегроване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інтелектуальними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системами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знань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основою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експертних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однак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ускладнюється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потребою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масштабованості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оновленні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логічній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узгодженості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знань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приділяється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підходам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знань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системах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моделювання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структурування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знань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веб-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застосунку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експертної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(аналогів)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79393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джерел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показав,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знань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ключовою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експертних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систем. 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роботах активно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розглядаються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не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масштабовані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Frame-Based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об'єктів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оновленні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Ontology-Based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забезпечують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гнучкість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семантичну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сумісність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	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потребують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складного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Наявні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переважно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зосереджені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одному конкретному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підході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Водночас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бракує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робіт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порівнювали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межах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однієї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зумовлює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обраного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57640" y="82526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14300" indent="0">
              <a:buNone/>
            </a:pP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Сучасні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експертні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потребують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ефективних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механізмів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представлення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знань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Проте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більшість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них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базуються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одному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підході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ускладнює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адаптацію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змінних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умов та не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оцінити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гнучкість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альтернативних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спрямована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на:</a:t>
            </a:r>
            <a:b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rule-based, frame-based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ontology-based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підходів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межах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однієї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виявлення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їхніх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обмежень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практичних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прикладах;</a:t>
            </a:r>
            <a:b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застосунку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демонструє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обчислень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проводити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Очікуваним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результатом є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ефективності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кожного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підходу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контексті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баз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знань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систем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підтримки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рішень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7862F-C418-42AB-ABF9-52ABD9A6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5925"/>
            <a:ext cx="8520600" cy="619906"/>
          </a:xfrm>
        </p:spPr>
        <p:txBody>
          <a:bodyPr>
            <a:normAutofit fontScale="90000"/>
          </a:bodyPr>
          <a:lstStyle/>
          <a:p>
            <a:r>
              <a:rPr lang="ru-RU" sz="3200" dirty="0" err="1"/>
              <a:t>Огляд</a:t>
            </a:r>
            <a:r>
              <a:rPr lang="ru-RU" sz="3200" dirty="0"/>
              <a:t> </a:t>
            </a:r>
            <a:r>
              <a:rPr lang="ru-RU" sz="3200" dirty="0" err="1"/>
              <a:t>обраних</a:t>
            </a:r>
            <a:r>
              <a:rPr lang="ru-RU" sz="3200" dirty="0"/>
              <a:t> </a:t>
            </a:r>
            <a:r>
              <a:rPr lang="ru-RU" sz="3200" dirty="0" err="1"/>
              <a:t>методів</a:t>
            </a:r>
            <a:endParaRPr lang="ru-UA" sz="32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6AB464-4829-4D4E-9B7B-3D86EE180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68408"/>
              </p:ext>
            </p:extLst>
          </p:nvPr>
        </p:nvGraphicFramePr>
        <p:xfrm>
          <a:off x="1559718" y="1288335"/>
          <a:ext cx="6426995" cy="31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127">
                  <a:extLst>
                    <a:ext uri="{9D8B030D-6E8A-4147-A177-3AD203B41FA5}">
                      <a16:colId xmlns:a16="http://schemas.microsoft.com/office/drawing/2014/main" val="117432737"/>
                    </a:ext>
                  </a:extLst>
                </a:gridCol>
                <a:gridCol w="1766127">
                  <a:extLst>
                    <a:ext uri="{9D8B030D-6E8A-4147-A177-3AD203B41FA5}">
                      <a16:colId xmlns:a16="http://schemas.microsoft.com/office/drawing/2014/main" val="2329449104"/>
                    </a:ext>
                  </a:extLst>
                </a:gridCol>
                <a:gridCol w="2894741">
                  <a:extLst>
                    <a:ext uri="{9D8B030D-6E8A-4147-A177-3AD203B41FA5}">
                      <a16:colId xmlns:a16="http://schemas.microsoft.com/office/drawing/2014/main" val="206044815"/>
                    </a:ext>
                  </a:extLst>
                </a:gridCol>
              </a:tblGrid>
              <a:tr h="505280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Підхід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Коротко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Приклад /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асоціація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911774"/>
                  </a:ext>
                </a:extLst>
              </a:tr>
              <a:tr h="67980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Rule-based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Знання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у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вигляді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правил типу "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якщо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...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тоді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..."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Якщо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користувач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має</a:t>
                      </a:r>
                      <a:r>
                        <a:rPr lang="ru-RU" dirty="0"/>
                        <a:t> команду та </a:t>
                      </a:r>
                      <a:r>
                        <a:rPr lang="ru-RU" dirty="0" err="1"/>
                        <a:t>досвід</a:t>
                      </a:r>
                      <a:r>
                        <a:rPr lang="ru-RU" dirty="0"/>
                        <a:t> — </a:t>
                      </a:r>
                      <a:r>
                        <a:rPr lang="ru-RU" dirty="0" err="1"/>
                        <a:t>рекомендувати</a:t>
                      </a:r>
                      <a:r>
                        <a:rPr lang="ru-RU" dirty="0"/>
                        <a:t> стартап типу X.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908772"/>
                  </a:ext>
                </a:extLst>
              </a:tr>
              <a:tr h="679805">
                <a:tc>
                  <a:txBody>
                    <a:bodyPr/>
                    <a:lstStyle/>
                    <a:p>
                      <a:r>
                        <a:rPr lang="en-US" b="1" dirty="0"/>
                        <a:t>Frame-based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Структуровані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об'єкти</a:t>
                      </a:r>
                      <a:r>
                        <a:rPr lang="ru-RU" dirty="0"/>
                        <a:t> з атрибутами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Наприклад</a:t>
                      </a:r>
                      <a:r>
                        <a:rPr lang="ru-RU" dirty="0"/>
                        <a:t>, кадр “AI </a:t>
                      </a:r>
                      <a:r>
                        <a:rPr lang="ru-RU" dirty="0" err="1"/>
                        <a:t>Startup</a:t>
                      </a:r>
                      <a:r>
                        <a:rPr lang="ru-RU" dirty="0"/>
                        <a:t>” </a:t>
                      </a:r>
                      <a:r>
                        <a:rPr lang="ru-RU" dirty="0" err="1"/>
                        <a:t>має</a:t>
                      </a:r>
                      <a:r>
                        <a:rPr lang="ru-RU" dirty="0"/>
                        <a:t> поля: </a:t>
                      </a:r>
                      <a:r>
                        <a:rPr lang="ru-RU" dirty="0" err="1"/>
                        <a:t>ціль</a:t>
                      </a:r>
                      <a:r>
                        <a:rPr lang="ru-RU" dirty="0"/>
                        <a:t>, </a:t>
                      </a:r>
                      <a:r>
                        <a:rPr lang="ru-RU" dirty="0" err="1"/>
                        <a:t>технології</a:t>
                      </a:r>
                      <a:r>
                        <a:rPr lang="ru-RU" dirty="0"/>
                        <a:t>, склад </a:t>
                      </a:r>
                      <a:r>
                        <a:rPr lang="ru-RU" dirty="0" err="1"/>
                        <a:t>команди</a:t>
                      </a:r>
                      <a:r>
                        <a:rPr lang="ru-RU" dirty="0"/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474476"/>
                  </a:ext>
                </a:extLst>
              </a:tr>
              <a:tr h="799727">
                <a:tc>
                  <a:txBody>
                    <a:bodyPr/>
                    <a:lstStyle/>
                    <a:p>
                      <a:r>
                        <a:rPr lang="en-US" b="1" dirty="0"/>
                        <a:t>Ontology-based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Знання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описані</a:t>
                      </a:r>
                      <a:r>
                        <a:rPr lang="ru-RU" dirty="0"/>
                        <a:t> у </a:t>
                      </a:r>
                      <a:r>
                        <a:rPr lang="ru-RU" dirty="0" err="1"/>
                        <a:t>вигляді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семантичної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мережі</a:t>
                      </a:r>
                      <a:r>
                        <a:rPr lang="ru-RU" dirty="0"/>
                        <a:t> понять і </a:t>
                      </a:r>
                      <a:r>
                        <a:rPr lang="ru-RU" dirty="0" err="1"/>
                        <a:t>зв’язків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Наприклад</a:t>
                      </a:r>
                      <a:r>
                        <a:rPr lang="ru-RU" dirty="0"/>
                        <a:t>, “стартап” є видом “</a:t>
                      </a:r>
                      <a:r>
                        <a:rPr lang="ru-RU" dirty="0" err="1"/>
                        <a:t>проєкту</a:t>
                      </a:r>
                      <a:r>
                        <a:rPr lang="ru-RU" dirty="0"/>
                        <a:t>”, </a:t>
                      </a:r>
                      <a:r>
                        <a:rPr lang="ru-RU" dirty="0" err="1"/>
                        <a:t>пов’язаний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із</a:t>
                      </a:r>
                      <a:r>
                        <a:rPr lang="ru-RU" dirty="0"/>
                        <a:t> “</a:t>
                      </a:r>
                      <a:r>
                        <a:rPr lang="ru-RU" dirty="0" err="1"/>
                        <a:t>ціллю</a:t>
                      </a:r>
                      <a:r>
                        <a:rPr lang="ru-RU" dirty="0"/>
                        <a:t>” та “сферою”.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41272"/>
                  </a:ext>
                </a:extLst>
              </a:tr>
            </a:tbl>
          </a:graphicData>
        </a:graphic>
      </p:graphicFrame>
      <p:pic>
        <p:nvPicPr>
          <p:cNvPr id="5" name="Google Shape;122;p21">
            <a:extLst>
              <a:ext uri="{FF2B5EF4-FFF2-40B4-BE49-F238E27FC236}">
                <a16:creationId xmlns:a16="http://schemas.microsoft.com/office/drawing/2014/main" id="{48942AF2-46CB-47B6-B92C-F03409E092A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154948"/>
            <a:ext cx="866931" cy="5198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B5AC8B-6D14-41BD-80C1-740980A5270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1204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F3584-DE62-4B09-BC7C-A3D6BC08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5925"/>
            <a:ext cx="8520600" cy="569900"/>
          </a:xfrm>
        </p:spPr>
        <p:txBody>
          <a:bodyPr>
            <a:normAutofit fontScale="90000"/>
          </a:bodyPr>
          <a:lstStyle/>
          <a:p>
            <a:r>
              <a:rPr lang="ru-RU" sz="3200" dirty="0" err="1"/>
              <a:t>Порівняння</a:t>
            </a:r>
            <a:r>
              <a:rPr lang="ru-RU" sz="3200" dirty="0"/>
              <a:t> </a:t>
            </a:r>
            <a:r>
              <a:rPr lang="ru-RU" sz="3200" dirty="0" err="1"/>
              <a:t>підходів</a:t>
            </a:r>
            <a:r>
              <a:rPr lang="ru-RU" sz="3200" dirty="0"/>
              <a:t> до </a:t>
            </a:r>
            <a:r>
              <a:rPr lang="ru-RU" sz="3200" dirty="0" err="1"/>
              <a:t>побудови</a:t>
            </a:r>
            <a:r>
              <a:rPr lang="ru-RU" sz="3200" dirty="0"/>
              <a:t> баз </a:t>
            </a:r>
            <a:r>
              <a:rPr lang="ru-RU" sz="3200" dirty="0" err="1"/>
              <a:t>знань</a:t>
            </a:r>
            <a:endParaRPr lang="ru-UA" sz="3200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6B521DA-432E-46B7-8693-3775B99B4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70176"/>
              </p:ext>
            </p:extLst>
          </p:nvPr>
        </p:nvGraphicFramePr>
        <p:xfrm>
          <a:off x="1319456" y="1254381"/>
          <a:ext cx="7155656" cy="320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914">
                  <a:extLst>
                    <a:ext uri="{9D8B030D-6E8A-4147-A177-3AD203B41FA5}">
                      <a16:colId xmlns:a16="http://schemas.microsoft.com/office/drawing/2014/main" val="3638033407"/>
                    </a:ext>
                  </a:extLst>
                </a:gridCol>
                <a:gridCol w="1788914">
                  <a:extLst>
                    <a:ext uri="{9D8B030D-6E8A-4147-A177-3AD203B41FA5}">
                      <a16:colId xmlns:a16="http://schemas.microsoft.com/office/drawing/2014/main" val="144110013"/>
                    </a:ext>
                  </a:extLst>
                </a:gridCol>
                <a:gridCol w="1788914">
                  <a:extLst>
                    <a:ext uri="{9D8B030D-6E8A-4147-A177-3AD203B41FA5}">
                      <a16:colId xmlns:a16="http://schemas.microsoft.com/office/drawing/2014/main" val="2300310987"/>
                    </a:ext>
                  </a:extLst>
                </a:gridCol>
                <a:gridCol w="1788914">
                  <a:extLst>
                    <a:ext uri="{9D8B030D-6E8A-4147-A177-3AD203B41FA5}">
                      <a16:colId xmlns:a16="http://schemas.microsoft.com/office/drawing/2014/main" val="1745235420"/>
                    </a:ext>
                  </a:extLst>
                </a:gridCol>
              </a:tblGrid>
              <a:tr h="198518">
                <a:tc>
                  <a:txBody>
                    <a:bodyPr/>
                    <a:lstStyle/>
                    <a:p>
                      <a:r>
                        <a:rPr lang="ru-RU" sz="1200" b="1" dirty="0" err="1">
                          <a:solidFill>
                            <a:schemeClr val="tx1"/>
                          </a:solidFill>
                        </a:rPr>
                        <a:t>Критерій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Rule-based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Frame-based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Ontology-based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26297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r>
                        <a:rPr lang="ru-RU" sz="1200" b="1"/>
                        <a:t>Рівень формалізації</a:t>
                      </a:r>
                      <a:endParaRPr lang="ru-RU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err="1"/>
                        <a:t>Низький</a:t>
                      </a:r>
                      <a:r>
                        <a:rPr lang="ru-RU" sz="1200" dirty="0"/>
                        <a:t> – </a:t>
                      </a:r>
                      <a:r>
                        <a:rPr lang="ru-RU" sz="1200" dirty="0" err="1"/>
                        <a:t>середній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Середній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Високий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098697"/>
                  </a:ext>
                </a:extLst>
              </a:tr>
              <a:tr h="448386">
                <a:tc>
                  <a:txBody>
                    <a:bodyPr/>
                    <a:lstStyle/>
                    <a:p>
                      <a:r>
                        <a:rPr lang="ru-RU" sz="1200" b="1"/>
                        <a:t>Масштабування та повторне використання</a:t>
                      </a:r>
                      <a:endParaRPr lang="ru-RU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err="1"/>
                        <a:t>Обмежене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err="1"/>
                        <a:t>Підтримується</a:t>
                      </a:r>
                      <a:r>
                        <a:rPr lang="ru-RU" sz="1200" dirty="0"/>
                        <a:t> через </a:t>
                      </a:r>
                      <a:r>
                        <a:rPr lang="ru-RU" sz="1200" dirty="0" err="1"/>
                        <a:t>наслідування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err="1"/>
                        <a:t>Висока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гнучкість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63680"/>
                  </a:ext>
                </a:extLst>
              </a:tr>
              <a:tr h="448386">
                <a:tc>
                  <a:txBody>
                    <a:bodyPr/>
                    <a:lstStyle/>
                    <a:p>
                      <a:r>
                        <a:rPr lang="ru-RU" sz="1200" b="1" dirty="0"/>
                        <a:t>Структура </a:t>
                      </a:r>
                      <a:r>
                        <a:rPr lang="ru-RU" sz="1200" b="1" dirty="0" err="1"/>
                        <a:t>знань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err="1"/>
                        <a:t>Лінійна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залежна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від</a:t>
                      </a:r>
                      <a:r>
                        <a:rPr lang="ru-RU" sz="1200" dirty="0"/>
                        <a:t> правил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err="1"/>
                        <a:t>Ієрархічна</a:t>
                      </a:r>
                      <a:r>
                        <a:rPr lang="ru-RU" sz="1200" dirty="0"/>
                        <a:t> з атрибутами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Формальна, </a:t>
                      </a:r>
                      <a:r>
                        <a:rPr lang="ru-RU" sz="1200" dirty="0" err="1"/>
                        <a:t>логічно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пов’язана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370541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r>
                        <a:rPr lang="ru-RU" sz="1200" b="1"/>
                        <a:t>Простота реалізації</a:t>
                      </a:r>
                      <a:endParaRPr lang="ru-RU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err="1"/>
                        <a:t>Висока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Середня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err="1"/>
                        <a:t>Низька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257350"/>
                  </a:ext>
                </a:extLst>
              </a:tr>
              <a:tr h="448386">
                <a:tc>
                  <a:txBody>
                    <a:bodyPr/>
                    <a:lstStyle/>
                    <a:p>
                      <a:r>
                        <a:rPr lang="ru-RU" sz="1200" b="1"/>
                        <a:t>Підтримка складних доменів</a:t>
                      </a:r>
                      <a:endParaRPr lang="ru-RU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Обмежена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Може бути ускладнена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err="1"/>
                        <a:t>Висока</a:t>
                      </a:r>
                      <a:r>
                        <a:rPr lang="ru-RU" sz="1200" dirty="0"/>
                        <a:t> / </a:t>
                      </a:r>
                      <a:r>
                        <a:rPr lang="ru-RU" sz="1200" dirty="0" err="1"/>
                        <a:t>Дуже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висока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68437"/>
                  </a:ext>
                </a:extLst>
              </a:tr>
              <a:tr h="661903">
                <a:tc>
                  <a:txBody>
                    <a:bodyPr/>
                    <a:lstStyle/>
                    <a:p>
                      <a:r>
                        <a:rPr lang="ru-RU" b="1"/>
                        <a:t>Інтеграція з іншими системами</a:t>
                      </a:r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Мінімальна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або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відсутня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Можлива, але не типова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Повноцінна</a:t>
                      </a:r>
                      <a:r>
                        <a:rPr lang="ru-RU" dirty="0"/>
                        <a:t>, через </a:t>
                      </a:r>
                      <a:r>
                        <a:rPr lang="ru-RU" dirty="0" err="1"/>
                        <a:t>стандарти</a:t>
                      </a:r>
                      <a:r>
                        <a:rPr lang="ru-RU" dirty="0"/>
                        <a:t> OWL/RDF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169705"/>
                  </a:ext>
                </a:extLst>
              </a:tr>
            </a:tbl>
          </a:graphicData>
        </a:graphic>
      </p:graphicFrame>
      <p:pic>
        <p:nvPicPr>
          <p:cNvPr id="7" name="Google Shape;122;p21">
            <a:extLst>
              <a:ext uri="{FF2B5EF4-FFF2-40B4-BE49-F238E27FC236}">
                <a16:creationId xmlns:a16="http://schemas.microsoft.com/office/drawing/2014/main" id="{2D816F6B-78B5-4780-A0C9-B8815919738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226475"/>
            <a:ext cx="859788" cy="64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707CE1-E01A-43CC-8B34-4396EF82BF6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959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99666" y="87859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Моделювання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трьох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підходів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здійснювалось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параметрах у межах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спільної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типу стартапу.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виконувалось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критеріями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точність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стабільність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зрозумілість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створено веб-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застосунок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покрокове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кожного методу;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візуалізацію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вигляді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графіків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Застосунок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виступає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ключовим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інструментом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</a:t>
            </a:r>
            <a:r>
              <a:rPr lang="uk-UA" sz="3200" dirty="0"/>
              <a:t>и</a:t>
            </a:r>
            <a:r>
              <a:rPr lang="uk" sz="3200" dirty="0"/>
              <a:t> для проведення експериментального дослідження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67422" y="1297070"/>
            <a:ext cx="7932187" cy="2942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indent="0">
              <a:buNone/>
            </a:pP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Клієнтський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користувачем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покрокове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відображення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візуалізацію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1430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API-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Приймає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запити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обробляє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логіку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обчислень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згідно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вибраною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логікою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підсумкові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подальшого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92906" y="1138481"/>
            <a:ext cx="7917899" cy="3133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 algn="just">
              <a:buNone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здійснювалась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технологічного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стеку: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бекенду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стилізації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CSS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1143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охоплював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поетапне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кожного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підходу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моделювання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знань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налагодження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клієнтською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серверною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5_М_ПІ_ІПЗзм-23-1_Лихова_А_Г" id="{A7B40E1B-8858-4198-848B-5A2E929DCE02}" vid="{2E3F118D-DFAC-4547-B4F0-492254F9D7D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1226</Words>
  <Application>Microsoft Office PowerPoint</Application>
  <PresentationFormat>Экран (16:9)</PresentationFormat>
  <Paragraphs>139</Paragraphs>
  <Slides>15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Open Sans</vt:lpstr>
      <vt:lpstr>Arial</vt:lpstr>
      <vt:lpstr>Times New Roman</vt:lpstr>
      <vt:lpstr>Economica</vt:lpstr>
      <vt:lpstr>Luxe</vt:lpstr>
      <vt:lpstr>Дослідження методів проектування баз знань для експертних систем прийняття рішень</vt:lpstr>
      <vt:lpstr>Дослідження</vt:lpstr>
      <vt:lpstr>Огляд літератури (аналогів) </vt:lpstr>
      <vt:lpstr>Постановка задачі</vt:lpstr>
      <vt:lpstr>Огляд обраних методів</vt:lpstr>
      <vt:lpstr>Порівняння підходів до побудови баз знань</vt:lpstr>
      <vt:lpstr>Методологія </vt:lpstr>
      <vt:lpstr>Архітектура системи для проведення експериментального дослідження</vt:lpstr>
      <vt:lpstr>Опис програмного забезпечення, що було використано у дослідженні</vt:lpstr>
      <vt:lpstr>Зміст проведеного експерименту</vt:lpstr>
      <vt:lpstr>Результати експерименту </vt:lpstr>
      <vt:lpstr>Результати експерименту </vt:lpstr>
      <vt:lpstr>Аналіз отриманих результатів </vt:lpstr>
      <vt:lpstr>Публікація результатів </vt:lpstr>
      <vt:lpstr>Підсумки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методів проектування баз знань для експертних систем прийняття рішень</dc:title>
  <dc:creator>Алеся Лиховая</dc:creator>
  <cp:lastModifiedBy>Заговора Аліна</cp:lastModifiedBy>
  <cp:revision>20</cp:revision>
  <dcterms:modified xsi:type="dcterms:W3CDTF">2025-06-07T21:52:48Z</dcterms:modified>
</cp:coreProperties>
</file>