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9"/>
  </p:notesMasterIdLst>
  <p:sldIdLst>
    <p:sldId id="256" r:id="rId2"/>
    <p:sldId id="257" r:id="rId3"/>
    <p:sldId id="278" r:id="rId4"/>
    <p:sldId id="276" r:id="rId5"/>
    <p:sldId id="273" r:id="rId6"/>
    <p:sldId id="274" r:id="rId7"/>
    <p:sldId id="275" r:id="rId8"/>
    <p:sldId id="277" r:id="rId9"/>
    <p:sldId id="280" r:id="rId10"/>
    <p:sldId id="281" r:id="rId11"/>
    <p:sldId id="282" r:id="rId12"/>
    <p:sldId id="283" r:id="rId13"/>
    <p:sldId id="284" r:id="rId14"/>
    <p:sldId id="269" r:id="rId15"/>
    <p:sldId id="259" r:id="rId16"/>
    <p:sldId id="258" r:id="rId17"/>
    <p:sldId id="271" r:id="rId18"/>
    <p:sldId id="262" r:id="rId19"/>
    <p:sldId id="263" r:id="rId20"/>
    <p:sldId id="264" r:id="rId21"/>
    <p:sldId id="268" r:id="rId22"/>
    <p:sldId id="260" r:id="rId23"/>
    <p:sldId id="272" r:id="rId24"/>
    <p:sldId id="265" r:id="rId25"/>
    <p:sldId id="266" r:id="rId26"/>
    <p:sldId id="26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6B4DF-A610-4C1C-A3A0-B3510ED6D6E3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BCCEE-0DAF-4C7D-91CB-4E01C4A19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98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BCCEE-0DAF-4C7D-91CB-4E01C4A1990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6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673-4BCA-4024-B215-17AF6DA1C3A7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0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E0C-ECD3-4964-A156-56F40164151A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4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82-CF72-44D1-8BB7-5036A126F56C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oogle Sans"/>
              </a:defRPr>
            </a:lvl1pPr>
            <a:lvl2pPr>
              <a:defRPr sz="2000">
                <a:latin typeface="Google Sans"/>
              </a:defRPr>
            </a:lvl2pPr>
            <a:lvl3pPr>
              <a:defRPr sz="1600">
                <a:latin typeface="Google Sans"/>
              </a:defRPr>
            </a:lvl3pPr>
            <a:lvl4pPr>
              <a:defRPr sz="1600">
                <a:latin typeface="Google Sans"/>
              </a:defRPr>
            </a:lvl4pPr>
            <a:lvl5pPr>
              <a:defRPr sz="1600">
                <a:latin typeface="Google Sans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2C49-9E35-4B8C-93A3-B393DAF4351D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183" y="6459784"/>
            <a:ext cx="1312025" cy="365125"/>
          </a:xfrm>
        </p:spPr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4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66F2-0E03-466C-95E4-3EC206F67807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0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AC9-B11E-4ED5-944F-C92E11E58A1C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2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7B50-C018-41E6-98D1-EE681FA3281F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9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C07C-9AB5-4A4A-B34A-C4A3DC633D0D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877F-6395-4DEA-B378-FB51831D5E80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3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09E45C-057D-486B-9DEC-9C61DBE3C493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21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A74A-4BF4-4733-AA9B-578630196441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8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A043D6-9185-45FE-BA10-8C52662A956D}" type="datetime1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5016889B-300C-442C-8A3E-4573D875919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8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with.mu/es/tutorial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BA9D4-99C6-CD06-93EE-90108D8CB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Akinator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604AEB-A3EC-67E7-F09D-BBCCCB08D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太田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DB6CF2-ABF4-BBEA-9C07-BD941017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03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9D0A0-1891-9BEA-E892-867F05EA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78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9D0A0-1891-9BEA-E892-867F05EA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40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9D0A0-1891-9BEA-E892-867F05EA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24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9D0A0-1891-9BEA-E892-867F05EA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47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007E-8678-6C40-DE23-9753B86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9318-698F-04CF-6982-4790F871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アキネイター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7E440-B2BF-F0C2-B5AB-B5791BF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58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60F15-DCED-7013-CD96-A0593BDF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Akinator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549BA-AF73-D7C9-259A-E64B0939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sz="2400" dirty="0"/>
              <a:t>とりあえず基盤は作成しました</a:t>
            </a:r>
            <a:endParaRPr lang="en-US" altLang="ja-JP" sz="2400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 dirty="0"/>
              <a:t>謝罪・注意事項</a:t>
            </a:r>
            <a:endParaRPr kumimoji="1" lang="en-US" altLang="ja-JP" sz="2400" dirty="0"/>
          </a:p>
          <a:p>
            <a:pPr lvl="2"/>
            <a:r>
              <a:rPr lang="en-US" altLang="ja-JP" sz="1800" dirty="0"/>
              <a:t>UI (CSS) </a:t>
            </a:r>
            <a:r>
              <a:rPr lang="ja-JP" altLang="en-US" sz="1800" dirty="0"/>
              <a:t>がほとんど弄れていません</a:t>
            </a:r>
            <a:endParaRPr lang="en-US" altLang="ja-JP" sz="1800" dirty="0"/>
          </a:p>
          <a:p>
            <a:pPr lvl="2"/>
            <a:r>
              <a:rPr kumimoji="1" lang="ja-JP" altLang="en-US" sz="1800" dirty="0"/>
              <a:t>たまにエラーが起きます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4E40BF-803D-2CAC-E067-2CE95B0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51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7C0E3-6241-4866-D893-2DD01980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Akinator</a:t>
            </a:r>
            <a:r>
              <a:rPr lang="en-US" altLang="ja-JP" dirty="0"/>
              <a:t> UI (</a:t>
            </a:r>
            <a:r>
              <a:rPr lang="ja-JP" altLang="en-US" dirty="0"/>
              <a:t>基盤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535FA50-8D26-D377-C341-57C9658E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8449" y="1994904"/>
            <a:ext cx="5695102" cy="4092132"/>
          </a:xfrm>
          <a:ln>
            <a:solidFill>
              <a:schemeClr val="tx1"/>
            </a:solidFill>
          </a:ln>
        </p:spPr>
      </p:pic>
      <p:sp>
        <p:nvSpPr>
          <p:cNvPr id="6" name="吹き出し: 折線 5">
            <a:extLst>
              <a:ext uri="{FF2B5EF4-FFF2-40B4-BE49-F238E27FC236}">
                <a16:creationId xmlns:a16="http://schemas.microsoft.com/office/drawing/2014/main" id="{C0DD8A5A-FEFA-A768-342F-223A1ABA97B2}"/>
              </a:ext>
            </a:extLst>
          </p:cNvPr>
          <p:cNvSpPr/>
          <p:nvPr/>
        </p:nvSpPr>
        <p:spPr>
          <a:xfrm>
            <a:off x="9041802" y="2895599"/>
            <a:ext cx="2477845" cy="14507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777"/>
              <a:gd name="adj6" fmla="val -6765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カーソルを乗せたときのアクション 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本家再現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設定場所が分かりやすいように色は適当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吹き出し: 折線 6">
            <a:extLst>
              <a:ext uri="{FF2B5EF4-FFF2-40B4-BE49-F238E27FC236}">
                <a16:creationId xmlns:a16="http://schemas.microsoft.com/office/drawing/2014/main" id="{FB63019B-3475-F412-BF71-E7D44ACE22E2}"/>
              </a:ext>
            </a:extLst>
          </p:cNvPr>
          <p:cNvSpPr/>
          <p:nvPr/>
        </p:nvSpPr>
        <p:spPr>
          <a:xfrm>
            <a:off x="726140" y="4914710"/>
            <a:ext cx="1792941" cy="1066800"/>
          </a:xfrm>
          <a:prstGeom prst="borderCallout2">
            <a:avLst>
              <a:gd name="adj1" fmla="val 18750"/>
              <a:gd name="adj2" fmla="val 104167"/>
              <a:gd name="adj3" fmla="val 17910"/>
              <a:gd name="adj4" fmla="val 123333"/>
              <a:gd name="adj5" fmla="val 54517"/>
              <a:gd name="adj6" fmla="val 15233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データのリセット</a:t>
            </a:r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A0A05E0F-3BD1-214F-73B7-74CB38A43894}"/>
              </a:ext>
            </a:extLst>
          </p:cNvPr>
          <p:cNvSpPr/>
          <p:nvPr/>
        </p:nvSpPr>
        <p:spPr>
          <a:xfrm>
            <a:off x="672353" y="2570439"/>
            <a:ext cx="1792941" cy="1066800"/>
          </a:xfrm>
          <a:prstGeom prst="borderCallout2">
            <a:avLst>
              <a:gd name="adj1" fmla="val 17069"/>
              <a:gd name="adj2" fmla="val 105667"/>
              <a:gd name="adj3" fmla="val 17069"/>
              <a:gd name="adj4" fmla="val 124333"/>
              <a:gd name="adj5" fmla="val 82248"/>
              <a:gd name="adj6" fmla="val 17983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質問毎に画像が変化するようにしました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34C67B-C26E-12CE-B4FF-8B10CDA7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0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007E-8678-6C40-DE23-9753B86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9318-698F-04CF-6982-4790F871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アキネイター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7E440-B2BF-F0C2-B5AB-B5791BF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8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63002-8A01-EFA5-370C-756349AD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HTML (</a:t>
            </a:r>
            <a:r>
              <a:rPr lang="en-US" altLang="ja-JP" b="0" i="0" dirty="0" err="1">
                <a:solidFill>
                  <a:srgbClr val="040C28"/>
                </a:solidFill>
                <a:effectLst/>
                <a:latin typeface="Google Sans"/>
              </a:rPr>
              <a:t>HyperText</a:t>
            </a:r>
            <a:r>
              <a:rPr lang="en-US" altLang="ja-JP" b="0" i="0" dirty="0">
                <a:solidFill>
                  <a:srgbClr val="040C28"/>
                </a:solidFill>
                <a:effectLst/>
                <a:latin typeface="Google Sans"/>
              </a:rPr>
              <a:t> Markup Language)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8E6EE-195F-D3F2-035E-1D0A4DCE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WEB</a:t>
            </a:r>
            <a:r>
              <a:rPr kumimoji="1" lang="ja-JP" altLang="en-US" dirty="0">
                <a:solidFill>
                  <a:srgbClr val="C00000"/>
                </a:solidFill>
              </a:rPr>
              <a:t>ページを作成</a:t>
            </a:r>
            <a:r>
              <a:rPr kumimoji="1" lang="ja-JP" altLang="en-US" dirty="0"/>
              <a:t>するための言語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文章が構成されている要素がどのような役割を持っているか</a:t>
            </a:r>
            <a:r>
              <a:rPr lang="ja-JP" altLang="en-US" dirty="0"/>
              <a:t> をタグを用いて表す</a:t>
            </a:r>
            <a:endParaRPr lang="en-US" altLang="ja-JP" dirty="0"/>
          </a:p>
          <a:p>
            <a:pPr lvl="1"/>
            <a:r>
              <a:rPr lang="ja-JP" altLang="en-US" dirty="0"/>
              <a:t>タグ </a:t>
            </a:r>
            <a:r>
              <a:rPr lang="en-US" altLang="ja-JP" dirty="0"/>
              <a:t>:   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&lt;a</a:t>
            </a:r>
            <a:r>
              <a:rPr kumimoji="1" lang="en-US" altLang="ja-JP" dirty="0">
                <a:latin typeface="Consolas" panose="020B0609020204030204" pitchFamily="49" charset="0"/>
              </a:rPr>
              <a:t>&gt;</a:t>
            </a:r>
            <a:r>
              <a:rPr kumimoji="1" lang="ja-JP" altLang="en-US" dirty="0">
                <a:latin typeface="Consolas" panose="020B0609020204030204" pitchFamily="49" charset="0"/>
              </a:rPr>
              <a:t>こんな風に書きます</a:t>
            </a:r>
            <a:r>
              <a:rPr kumimoji="1" lang="en-US" altLang="ja-JP" dirty="0">
                <a:latin typeface="Consolas" panose="020B0609020204030204" pitchFamily="49" charset="0"/>
              </a:rPr>
              <a:t>&lt;/a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745E8-E810-EA42-6B1A-92B6F45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98747E-461B-3977-638F-68A986A1C996}"/>
              </a:ext>
            </a:extLst>
          </p:cNvPr>
          <p:cNvSpPr txBox="1"/>
          <p:nvPr/>
        </p:nvSpPr>
        <p:spPr>
          <a:xfrm>
            <a:off x="2668905" y="4053212"/>
            <a:ext cx="6915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0" dirty="0">
                <a:effectLst/>
                <a:latin typeface="Consolas" panose="020B0609020204030204" pitchFamily="49" charset="0"/>
              </a:rPr>
              <a:t>&lt;div&gt;</a:t>
            </a:r>
            <a:endParaRPr kumimoji="1" lang="en-US" altLang="ja-JP" sz="2800" dirty="0">
              <a:latin typeface="Consolas" panose="020B0609020204030204" pitchFamily="49" charset="0"/>
            </a:endParaRPr>
          </a:p>
          <a:p>
            <a:r>
              <a:rPr kumimoji="1" lang="ja-JP" altLang="en-US" sz="2800" dirty="0">
                <a:latin typeface="Consolas" panose="020B0609020204030204" pitchFamily="49" charset="0"/>
              </a:rPr>
              <a:t>  </a:t>
            </a:r>
            <a:r>
              <a:rPr kumimoji="1" lang="en-US" altLang="ja-JP" sz="2800" dirty="0">
                <a:latin typeface="Consolas" panose="020B0609020204030204" pitchFamily="49" charset="0"/>
              </a:rPr>
              <a:t>&lt;p&gt;</a:t>
            </a:r>
            <a:r>
              <a:rPr kumimoji="1" lang="ja-JP" altLang="en-US" sz="2800" dirty="0">
                <a:latin typeface="Consolas" panose="020B0609020204030204" pitchFamily="49" charset="0"/>
              </a:rPr>
              <a:t>こんにちは</a:t>
            </a:r>
            <a:r>
              <a:rPr kumimoji="1" lang="en-US" altLang="ja-JP" sz="2800" dirty="0">
                <a:latin typeface="Consolas" panose="020B0609020204030204" pitchFamily="49" charset="0"/>
              </a:rPr>
              <a:t>&lt;/p&gt;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</a:rPr>
              <a:t>&lt;/</a:t>
            </a:r>
            <a:r>
              <a:rPr lang="en-US" altLang="ja-JP" sz="2800" b="0" dirty="0">
                <a:effectLst/>
                <a:latin typeface="Consolas" panose="020B0609020204030204" pitchFamily="49" charset="0"/>
              </a:rPr>
              <a:t>div&gt;</a:t>
            </a:r>
          </a:p>
          <a:p>
            <a:endParaRPr kumimoji="1" lang="ja-JP" altLang="en-US" sz="2800" dirty="0"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222E2D-3B84-FD8D-53F1-3A2E0F21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42" y="3637614"/>
            <a:ext cx="2276475" cy="22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132CA3-1721-7EF8-74EC-E0E790EC69E4}"/>
              </a:ext>
            </a:extLst>
          </p:cNvPr>
          <p:cNvSpPr txBox="1"/>
          <p:nvPr/>
        </p:nvSpPr>
        <p:spPr>
          <a:xfrm>
            <a:off x="9475742" y="6055437"/>
            <a:ext cx="27162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/>
              <a:t>https://www.w3.org/html/logo/#downloads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730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C2B5D-B224-6C17-0413-39E5F535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CSS (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Cascading Style Sheets)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6F0A8-46F5-C71F-37D1-78B47D22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5041"/>
          </a:xfrm>
        </p:spPr>
        <p:txBody>
          <a:bodyPr>
            <a:normAutofit/>
          </a:bodyPr>
          <a:lstStyle/>
          <a:p>
            <a:r>
              <a:rPr lang="ja-JP" altLang="en-US" b="0" i="0" dirty="0">
                <a:solidFill>
                  <a:srgbClr val="4D5156"/>
                </a:solidFill>
                <a:effectLst/>
              </a:rPr>
              <a:t>ウェブページの</a:t>
            </a:r>
            <a:r>
              <a:rPr lang="ja-JP" altLang="en-US" b="0" i="0" dirty="0">
                <a:solidFill>
                  <a:srgbClr val="C00000"/>
                </a:solidFill>
                <a:effectLst/>
              </a:rPr>
              <a:t>スタイルを設定</a:t>
            </a:r>
            <a:r>
              <a:rPr lang="ja-JP" altLang="en-US" b="0" i="0" dirty="0">
                <a:solidFill>
                  <a:srgbClr val="4D5156"/>
                </a:solidFill>
                <a:effectLst/>
              </a:rPr>
              <a:t>するコード</a:t>
            </a:r>
            <a:endParaRPr lang="en-US" altLang="ja-JP" b="0" i="0" dirty="0">
              <a:solidFill>
                <a:srgbClr val="202124"/>
              </a:solidFill>
              <a:effectLst/>
            </a:endParaRPr>
          </a:p>
          <a:p>
            <a:pPr lvl="1"/>
            <a:r>
              <a:rPr lang="ja-JP" altLang="en-US" b="0" i="0" dirty="0">
                <a:solidFill>
                  <a:srgbClr val="202124"/>
                </a:solidFill>
                <a:effectLst/>
              </a:rPr>
              <a:t>背景の色の変更や画像の設置、文字のフォントや色などの幅広い</a:t>
            </a:r>
            <a:r>
              <a:rPr lang="ja-JP" altLang="en-US" b="0" i="0" dirty="0">
                <a:solidFill>
                  <a:srgbClr val="C00000"/>
                </a:solidFill>
                <a:effectLst/>
              </a:rPr>
              <a:t>デザインを定義</a:t>
            </a:r>
            <a:r>
              <a:rPr lang="ja-JP" altLang="en-US" b="0" i="0" dirty="0">
                <a:solidFill>
                  <a:srgbClr val="202124"/>
                </a:solidFill>
                <a:effectLst/>
              </a:rPr>
              <a:t>する</a:t>
            </a:r>
            <a:endParaRPr lang="en-US" altLang="ja-JP" b="0" i="0" dirty="0">
              <a:solidFill>
                <a:srgbClr val="202124"/>
              </a:solidFill>
              <a:effectLst/>
            </a:endParaRPr>
          </a:p>
          <a:p>
            <a:pPr lvl="1"/>
            <a:r>
              <a:rPr kumimoji="1" lang="en-US" altLang="ja-JP" dirty="0">
                <a:solidFill>
                  <a:srgbClr val="202124"/>
                </a:solidFill>
              </a:rPr>
              <a:t>HTML</a:t>
            </a:r>
            <a:r>
              <a:rPr kumimoji="1" lang="ja-JP" altLang="en-US" dirty="0">
                <a:solidFill>
                  <a:srgbClr val="202124"/>
                </a:solidFill>
              </a:rPr>
              <a:t>の</a:t>
            </a:r>
            <a:r>
              <a:rPr lang="ja-JP" altLang="en-US" b="0" i="0" dirty="0">
                <a:solidFill>
                  <a:srgbClr val="1B1B1B"/>
                </a:solidFill>
                <a:effectLst/>
              </a:rPr>
              <a:t>要素</a:t>
            </a:r>
            <a:r>
              <a:rPr lang="ja-JP" altLang="en-US" dirty="0">
                <a:solidFill>
                  <a:srgbClr val="202124"/>
                </a:solidFill>
              </a:rPr>
              <a:t>名、</a:t>
            </a:r>
            <a:r>
              <a:rPr kumimoji="1" lang="en-US" altLang="ja-JP" dirty="0">
                <a:solidFill>
                  <a:srgbClr val="202124"/>
                </a:solidFill>
              </a:rPr>
              <a:t>class </a:t>
            </a:r>
            <a:r>
              <a:rPr kumimoji="1" lang="ja-JP" altLang="en-US" dirty="0">
                <a:solidFill>
                  <a:srgbClr val="202124"/>
                </a:solidFill>
              </a:rPr>
              <a:t>に対応している</a:t>
            </a:r>
            <a:endParaRPr kumimoji="1" lang="en-US" altLang="ja-JP" dirty="0">
              <a:solidFill>
                <a:srgbClr val="202124"/>
              </a:solidFill>
            </a:endParaRPr>
          </a:p>
          <a:p>
            <a:r>
              <a:rPr kumimoji="1" lang="ja-JP" altLang="en-US" dirty="0"/>
              <a:t>書き方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983F6A-9566-B2BD-A98C-3193B00B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E0CA17-DEFA-BE5A-6C4D-12BEE8BB8547}"/>
              </a:ext>
            </a:extLst>
          </p:cNvPr>
          <p:cNvSpPr txBox="1"/>
          <p:nvPr/>
        </p:nvSpPr>
        <p:spPr>
          <a:xfrm>
            <a:off x="3048000" y="437227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Google Sans"/>
              </a:rPr>
              <a:t>p {</a:t>
            </a:r>
          </a:p>
          <a:p>
            <a:r>
              <a:rPr lang="en-US" altLang="ja-JP" sz="3200" dirty="0">
                <a:latin typeface="Google Sans"/>
              </a:rPr>
              <a:t>    color : red;</a:t>
            </a:r>
          </a:p>
          <a:p>
            <a:r>
              <a:rPr lang="en-US" altLang="ja-JP" sz="3200" dirty="0">
                <a:latin typeface="Google Sans"/>
              </a:rPr>
              <a:t>}</a:t>
            </a:r>
            <a:endParaRPr kumimoji="1" lang="ja-JP" altLang="en-US" sz="3200" dirty="0">
              <a:latin typeface="Google Sans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9DAACDFA-C426-6529-0DAD-CF03807DE7FE}"/>
              </a:ext>
            </a:extLst>
          </p:cNvPr>
          <p:cNvSpPr/>
          <p:nvPr/>
        </p:nvSpPr>
        <p:spPr>
          <a:xfrm rot="16200000">
            <a:off x="3817635" y="5012040"/>
            <a:ext cx="247650" cy="86103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6F9F2A09-43EA-C1CD-1286-1774A9F3EC9D}"/>
              </a:ext>
            </a:extLst>
          </p:cNvPr>
          <p:cNvSpPr/>
          <p:nvPr/>
        </p:nvSpPr>
        <p:spPr>
          <a:xfrm rot="16200000">
            <a:off x="4779660" y="5164440"/>
            <a:ext cx="247650" cy="55623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ADC77C-C58B-8684-9A42-513D7DA899B6}"/>
              </a:ext>
            </a:extLst>
          </p:cNvPr>
          <p:cNvSpPr txBox="1"/>
          <p:nvPr/>
        </p:nvSpPr>
        <p:spPr>
          <a:xfrm>
            <a:off x="3352799" y="5588793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プロパティ       値</a:t>
            </a:r>
          </a:p>
        </p:txBody>
      </p:sp>
      <p:pic>
        <p:nvPicPr>
          <p:cNvPr id="14" name="Picture 4" descr="CSS - Wikipedia さん">
            <a:extLst>
              <a:ext uri="{FF2B5EF4-FFF2-40B4-BE49-F238E27FC236}">
                <a16:creationId xmlns:a16="http://schemas.microsoft.com/office/drawing/2014/main" id="{92258944-0F9F-C0BB-D898-49F38D1B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63" y="3643313"/>
            <a:ext cx="1653713" cy="22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697275-B426-1539-C114-5D99F0667D80}"/>
              </a:ext>
            </a:extLst>
          </p:cNvPr>
          <p:cNvSpPr txBox="1"/>
          <p:nvPr/>
        </p:nvSpPr>
        <p:spPr>
          <a:xfrm>
            <a:off x="10088880" y="6068670"/>
            <a:ext cx="2133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https://en.wikipedia.org/wiki/CSS</a:t>
            </a:r>
          </a:p>
        </p:txBody>
      </p:sp>
    </p:spTree>
    <p:extLst>
      <p:ext uri="{BB962C8B-B14F-4D97-AF65-F5344CB8AC3E}">
        <p14:creationId xmlns:p14="http://schemas.microsoft.com/office/powerpoint/2010/main" val="179332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6682E-199C-125F-6F25-2D45EA50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CF0606-5094-8C67-4E11-1D0D8F75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7411"/>
            <a:ext cx="10058400" cy="3672840"/>
          </a:xfrm>
        </p:spPr>
        <p:txBody>
          <a:bodyPr>
            <a:normAutofit/>
          </a:bodyPr>
          <a:lstStyle/>
          <a:p>
            <a:pPr lvl="1"/>
            <a:r>
              <a:rPr lang="ja-JP" altLang="en-US" dirty="0"/>
              <a:t>アキネイター</a:t>
            </a:r>
            <a:endParaRPr lang="en-US" altLang="ja-JP" dirty="0"/>
          </a:p>
          <a:p>
            <a:pPr lvl="2"/>
            <a:r>
              <a:rPr kumimoji="1" lang="ja-JP" altLang="en-US" dirty="0"/>
              <a:t>解説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配列 </a:t>
            </a:r>
            <a:r>
              <a:rPr kumimoji="1" lang="en-US" altLang="ja-JP" dirty="0"/>
              <a:t>(list, </a:t>
            </a:r>
            <a:r>
              <a:rPr kumimoji="1" lang="en-US" altLang="ja-JP" dirty="0" err="1"/>
              <a:t>dict</a:t>
            </a:r>
            <a:r>
              <a:rPr kumimoji="1" lang="en-US" altLang="ja-JP" dirty="0"/>
              <a:t> </a:t>
            </a:r>
            <a:r>
              <a:rPr lang="en-US" altLang="ja-JP" dirty="0"/>
              <a:t>(</a:t>
            </a:r>
            <a:r>
              <a:rPr kumimoji="1" lang="en-US" altLang="ja-JP" dirty="0" err="1"/>
              <a:t>json</a:t>
            </a:r>
            <a:r>
              <a:rPr kumimoji="1" lang="en-US" altLang="ja-JP" dirty="0"/>
              <a:t>))</a:t>
            </a:r>
            <a:endParaRPr lang="en-US" altLang="ja-JP" dirty="0"/>
          </a:p>
          <a:p>
            <a:pPr lvl="2"/>
            <a:r>
              <a:rPr lang="ja-JP" altLang="en-US" dirty="0"/>
              <a:t>ファイルパス</a:t>
            </a:r>
            <a:endParaRPr lang="en-US" altLang="ja-JP" dirty="0"/>
          </a:p>
          <a:p>
            <a:pPr lvl="1"/>
            <a:r>
              <a:rPr lang="ja-JP" altLang="en-US" dirty="0"/>
              <a:t>データの前処理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A4EA22-C3A9-A15E-F34F-220C86E8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51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67711-418D-2414-761D-FD6C5DB0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 Script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EE09D3-DA5B-A1C2-1A68-707981A5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ja-JP" b="0" i="0" dirty="0">
                <a:solidFill>
                  <a:srgbClr val="000000"/>
                </a:solidFill>
                <a:effectLst/>
              </a:rPr>
              <a:t>Web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サイトを表示する</a:t>
            </a:r>
            <a:r>
              <a:rPr lang="ja-JP" altLang="en-US" b="0" i="0" dirty="0">
                <a:solidFill>
                  <a:srgbClr val="C00000"/>
                </a:solidFill>
                <a:effectLst/>
              </a:rPr>
              <a:t>ブラウザ上で動くプログラム</a:t>
            </a:r>
            <a:endParaRPr lang="en-US" altLang="ja-JP" b="0" i="0" dirty="0">
              <a:solidFill>
                <a:srgbClr val="C00000"/>
              </a:solidFill>
              <a:effectLst/>
            </a:endParaRPr>
          </a:p>
          <a:p>
            <a:r>
              <a:rPr kumimoji="1" lang="ja-JP" altLang="en-US" dirty="0">
                <a:solidFill>
                  <a:srgbClr val="000000"/>
                </a:solidFill>
              </a:rPr>
              <a:t>サイトに柔軟な動きを持たせることができる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5A04F8-6E7A-679F-C92D-CBA259C8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Picture 8" descr="JavaScript入門教室 | プログラミング広場 さん">
            <a:extLst>
              <a:ext uri="{FF2B5EF4-FFF2-40B4-BE49-F238E27FC236}">
                <a16:creationId xmlns:a16="http://schemas.microsoft.com/office/drawing/2014/main" id="{CE50B38A-4DAE-7BEE-C6D6-EEB3F488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63" y="4080228"/>
            <a:ext cx="1658151" cy="18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5F4150-C214-8EC9-EB39-09E0BD948AE1}"/>
              </a:ext>
            </a:extLst>
          </p:cNvPr>
          <p:cNvSpPr txBox="1"/>
          <p:nvPr/>
        </p:nvSpPr>
        <p:spPr>
          <a:xfrm>
            <a:off x="8505825" y="6078296"/>
            <a:ext cx="36861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https://www.vareal.co.jp/business/javascript_development/</a:t>
            </a:r>
          </a:p>
        </p:txBody>
      </p:sp>
    </p:spTree>
    <p:extLst>
      <p:ext uri="{BB962C8B-B14F-4D97-AF65-F5344CB8AC3E}">
        <p14:creationId xmlns:p14="http://schemas.microsoft.com/office/powerpoint/2010/main" val="363563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F3A38-D7FC-2B39-6827-5837C283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json</a:t>
            </a:r>
            <a:r>
              <a:rPr kumimoji="1" lang="en-US" altLang="ja-JP" dirty="0"/>
              <a:t> (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JavaScript Object Notation)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C9B3E-2A9D-D4F3-6B15-48EFCC11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人間にとって読み書きが容易で、マシンにとっても簡単に解析や生成を行なえる形式</a:t>
            </a:r>
            <a:endParaRPr lang="en-US" altLang="ja-JP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軽量なテキストベースのデータ交換用フォーマットで</a:t>
            </a:r>
            <a:r>
              <a:rPr lang="ja-JP" altLang="en-US" dirty="0">
                <a:solidFill>
                  <a:srgbClr val="4D5156"/>
                </a:solidFill>
                <a:latin typeface="arial" panose="020B0604020202020204" pitchFamily="34" charset="0"/>
              </a:rPr>
              <a:t>、</a:t>
            </a: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プログラミング言語を問わず利用できる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5ABC6C-539D-F6C1-A421-26E86A7C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787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3C3D0-4FF4-3A02-2A89-31E4C25C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(</a:t>
            </a:r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581ED6-AB3D-A13C-4872-5E61A07C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04438" cy="4023360"/>
          </a:xfrm>
        </p:spPr>
        <p:txBody>
          <a:bodyPr/>
          <a:lstStyle/>
          <a:p>
            <a:r>
              <a:rPr lang="ja-JP" altLang="en-US" b="0" i="0" dirty="0">
                <a:solidFill>
                  <a:srgbClr val="040C28"/>
                </a:solidFill>
                <a:effectLst/>
                <a:latin typeface="Google Sans"/>
              </a:rPr>
              <a:t>値や項目をカンマ（</a:t>
            </a:r>
            <a:r>
              <a:rPr lang="en-US" altLang="ja-JP" b="0" i="0" dirty="0">
                <a:solidFill>
                  <a:srgbClr val="040C28"/>
                </a:solidFill>
                <a:effectLst/>
                <a:latin typeface="Google Sans"/>
              </a:rPr>
              <a:t>,</a:t>
            </a:r>
            <a:r>
              <a:rPr lang="ja-JP" altLang="en-US" b="0" i="0" dirty="0">
                <a:solidFill>
                  <a:srgbClr val="040C28"/>
                </a:solidFill>
                <a:effectLst/>
                <a:latin typeface="Google Sans"/>
              </a:rPr>
              <a:t>）で区切って書いたテキストファイル・データのこと</a:t>
            </a:r>
            <a:endParaRPr kumimoji="1" lang="en-US" altLang="ja-JP" dirty="0"/>
          </a:p>
          <a:p>
            <a:r>
              <a:rPr kumimoji="1" lang="ja-JP" altLang="en-US" dirty="0"/>
              <a:t>メリット</a:t>
            </a:r>
            <a:endParaRPr kumimoji="1" lang="en-US" altLang="ja-JP" dirty="0"/>
          </a:p>
          <a:p>
            <a:pPr lvl="1"/>
            <a:r>
              <a:rPr lang="ja-JP" altLang="en-US" dirty="0"/>
              <a:t>互換性</a:t>
            </a:r>
            <a:endParaRPr lang="en-US" altLang="ja-JP" dirty="0"/>
          </a:p>
          <a:p>
            <a:pPr lvl="1"/>
            <a:r>
              <a:rPr kumimoji="1" lang="ja-JP" altLang="en-US" dirty="0"/>
              <a:t>容量の軽さ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B8819B-2855-0E48-8049-BC404824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1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007E-8678-6C40-DE23-9753B86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9318-698F-04CF-6982-4790F871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アキネイター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サーバー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7E440-B2BF-F0C2-B5AB-B5791BF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48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66B75-1C17-21C1-3611-10FB3E95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 サーバー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1E659F-D3D6-5037-AB90-0345151A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パソコンやスマートフォンなどの端末から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HTTP/HTTPS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で送られたリクエストに対して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HTML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、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CSS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、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JavaScript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などの</a:t>
            </a:r>
            <a:r>
              <a:rPr lang="ja-JP" altLang="en-US" b="0" i="0" dirty="0">
                <a:solidFill>
                  <a:srgbClr val="C00000"/>
                </a:solidFill>
                <a:effectLst/>
                <a:latin typeface="Google Sans"/>
              </a:rPr>
              <a:t>情報を返す役割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を持ったソフトウェア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3886E-FAD0-9F15-DB34-CFE23EE0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57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3E3099C-A68B-2994-2DB8-F14611582F96}"/>
              </a:ext>
            </a:extLst>
          </p:cNvPr>
          <p:cNvSpPr/>
          <p:nvPr/>
        </p:nvSpPr>
        <p:spPr>
          <a:xfrm>
            <a:off x="8542821" y="2094389"/>
            <a:ext cx="2514262" cy="2908510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3125E3C-DB99-BC12-4D93-1A1A7B8A8F56}"/>
              </a:ext>
            </a:extLst>
          </p:cNvPr>
          <p:cNvSpPr/>
          <p:nvPr/>
        </p:nvSpPr>
        <p:spPr>
          <a:xfrm>
            <a:off x="1371430" y="2094389"/>
            <a:ext cx="2514262" cy="2908510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0FB3BC-B6C3-80BF-F9A0-99F242AC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 サーバー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E3DAD0-2D59-EFD3-6E96-8A797A6D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1026" name="Picture 2" descr="HTML - Wikipedia さん">
            <a:extLst>
              <a:ext uri="{FF2B5EF4-FFF2-40B4-BE49-F238E27FC236}">
                <a16:creationId xmlns:a16="http://schemas.microsoft.com/office/drawing/2014/main" id="{9FC03732-80C3-6393-2F80-AE5D07EAAB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4" y="2429394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 さん">
            <a:extLst>
              <a:ext uri="{FF2B5EF4-FFF2-40B4-BE49-F238E27FC236}">
                <a16:creationId xmlns:a16="http://schemas.microsoft.com/office/drawing/2014/main" id="{693447A4-3B21-8D75-8EC3-7E8A379A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89" y="2439997"/>
            <a:ext cx="913597" cy="12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入門教室 | プログラミング広場 さん">
            <a:extLst>
              <a:ext uri="{FF2B5EF4-FFF2-40B4-BE49-F238E27FC236}">
                <a16:creationId xmlns:a16="http://schemas.microsoft.com/office/drawing/2014/main" id="{7B47BC73-A57C-8284-E8DA-59617D01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26" y="3118819"/>
            <a:ext cx="913598" cy="10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24BD4E4-C92E-7D95-F2E1-82AF57394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5228" y="2532725"/>
            <a:ext cx="2389448" cy="153333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7EBFD2C-27C7-24B9-4279-A5CBF80D5142}"/>
              </a:ext>
            </a:extLst>
          </p:cNvPr>
          <p:cNvCxnSpPr>
            <a:cxnSpLocks/>
          </p:cNvCxnSpPr>
          <p:nvPr/>
        </p:nvCxnSpPr>
        <p:spPr>
          <a:xfrm>
            <a:off x="4486275" y="3303485"/>
            <a:ext cx="3338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919CBBE-BE2B-7C06-4235-16CB7BD69327}"/>
              </a:ext>
            </a:extLst>
          </p:cNvPr>
          <p:cNvCxnSpPr>
            <a:cxnSpLocks/>
          </p:cNvCxnSpPr>
          <p:nvPr/>
        </p:nvCxnSpPr>
        <p:spPr>
          <a:xfrm flipH="1">
            <a:off x="4486275" y="3706603"/>
            <a:ext cx="33575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BD6401-45F0-08C0-1ED9-7D189896569C}"/>
              </a:ext>
            </a:extLst>
          </p:cNvPr>
          <p:cNvSpPr txBox="1"/>
          <p:nvPr/>
        </p:nvSpPr>
        <p:spPr>
          <a:xfrm>
            <a:off x="5110601" y="2657189"/>
            <a:ext cx="238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Google Sans"/>
                <a:ea typeface="UD デジタル 教科書体 N-R" panose="02020400000000000000" pitchFamily="17" charset="-128"/>
              </a:rPr>
              <a:t>2,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データの送信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F9BFC44-FC34-C323-1940-DAC17869B727}"/>
              </a:ext>
            </a:extLst>
          </p:cNvPr>
          <p:cNvSpPr txBox="1"/>
          <p:nvPr/>
        </p:nvSpPr>
        <p:spPr>
          <a:xfrm>
            <a:off x="9300521" y="4244598"/>
            <a:ext cx="143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Google Sans"/>
                <a:ea typeface="UD デジタル 教科書体 N-R" panose="02020400000000000000" pitchFamily="17" charset="-128"/>
              </a:rPr>
              <a:t>3,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処理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78D0D6-7471-184A-5849-2389E1A6030D}"/>
              </a:ext>
            </a:extLst>
          </p:cNvPr>
          <p:cNvSpPr txBox="1"/>
          <p:nvPr/>
        </p:nvSpPr>
        <p:spPr>
          <a:xfrm>
            <a:off x="5110600" y="3968987"/>
            <a:ext cx="238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Google Sans"/>
              </a:rPr>
              <a:t>4,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データ</a:t>
            </a:r>
            <a:r>
              <a:rPr kumimoji="1" lang="ja-JP" altLang="en-US" dirty="0">
                <a:latin typeface="Google Sans"/>
              </a:rPr>
              <a:t>の返却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27CBC3E-B5B3-55CC-6F0F-488DA55566CF}"/>
              </a:ext>
            </a:extLst>
          </p:cNvPr>
          <p:cNvSpPr txBox="1"/>
          <p:nvPr/>
        </p:nvSpPr>
        <p:spPr>
          <a:xfrm>
            <a:off x="918368" y="5206709"/>
            <a:ext cx="3534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フロントエンド</a:t>
            </a:r>
            <a:endParaRPr kumimoji="1" lang="en-US" altLang="ja-JP" sz="28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  <a:p>
            <a:r>
              <a:rPr kumimoji="1"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クライアントサイド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31BA8D-8268-87C0-B810-FC2648B54691}"/>
              </a:ext>
            </a:extLst>
          </p:cNvPr>
          <p:cNvSpPr txBox="1"/>
          <p:nvPr/>
        </p:nvSpPr>
        <p:spPr>
          <a:xfrm>
            <a:off x="8492144" y="5422152"/>
            <a:ext cx="281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サーバーサイド</a:t>
            </a:r>
            <a:endParaRPr kumimoji="1" lang="en-US" altLang="ja-JP" sz="28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49F87BA-3FB5-2F8F-3074-B56C0ED5F0F5}"/>
              </a:ext>
            </a:extLst>
          </p:cNvPr>
          <p:cNvSpPr txBox="1"/>
          <p:nvPr/>
        </p:nvSpPr>
        <p:spPr>
          <a:xfrm>
            <a:off x="1885104" y="4188295"/>
            <a:ext cx="160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Google Sans"/>
                <a:ea typeface="UD デジタル 教科書体 N-R" panose="02020400000000000000" pitchFamily="17" charset="-128"/>
              </a:rPr>
              <a:t>1,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画面操作</a:t>
            </a:r>
            <a:endParaRPr kumimoji="1" lang="en-US" altLang="ja-JP" dirty="0">
              <a:latin typeface="Google Sans"/>
              <a:ea typeface="UD デジタル 教科書体 N-R" panose="02020400000000000000" pitchFamily="17" charset="-128"/>
            </a:endParaRPr>
          </a:p>
          <a:p>
            <a:r>
              <a:rPr kumimoji="1" lang="en-US" altLang="ja-JP" dirty="0">
                <a:latin typeface="Google Sans"/>
                <a:ea typeface="UD デジタル 教科書体 N-R" panose="02020400000000000000" pitchFamily="17" charset="-128"/>
              </a:rPr>
              <a:t>5,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反映</a:t>
            </a:r>
          </a:p>
        </p:txBody>
      </p:sp>
    </p:spTree>
    <p:extLst>
      <p:ext uri="{BB962C8B-B14F-4D97-AF65-F5344CB8AC3E}">
        <p14:creationId xmlns:p14="http://schemas.microsoft.com/office/powerpoint/2010/main" val="334338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30FD4-E6D4-1A98-1B1C-7139824B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Flask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B72DE-BA28-3784-8149-97CC19A6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の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Web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アプリケーションフレームワーク</a:t>
            </a: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ja-JP" altLang="en-US" b="0" i="0" dirty="0">
                <a:solidFill>
                  <a:srgbClr val="040C28"/>
                </a:solidFill>
                <a:effectLst/>
                <a:latin typeface="Google Sans"/>
              </a:rPr>
              <a:t>プログラミングにおいて、アプリケーションソフトウェア等の実装に必要となる一般的な機能や定型コードを、ライブラリとしてあらかじめ用意したもの</a:t>
            </a:r>
            <a:endParaRPr kumimoji="1" lang="en-US" altLang="ja-JP" dirty="0"/>
          </a:p>
          <a:p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小規模向けの簡単な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Web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アプリケーションを作るのに適している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13E0AD-F65F-F64C-94DB-91AFCA7A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54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5B69D-B6B7-DAAB-DB22-E43459D7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94B0C-4F2B-0D83-CF5D-FC7CCDD7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5041F5-CBF2-6968-5E7D-8278AA02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4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007E-8678-6C40-DE23-9753B86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9318-698F-04CF-6982-4790F871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PC</a:t>
            </a:r>
            <a:r>
              <a:rPr kumimoji="1" lang="ja-JP" altLang="en-US" dirty="0"/>
              <a:t>環境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アキネイター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各種ファイル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7E440-B2BF-F0C2-B5AB-B5791BF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06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70B9C-B092-6515-6808-ED03B304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98182-1491-D3D2-5740-72CE24BD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詳細</a:t>
            </a:r>
            <a:endParaRPr kumimoji="1" lang="en-US" altLang="ja-JP" sz="2800" dirty="0"/>
          </a:p>
          <a:p>
            <a:pPr lvl="1"/>
            <a:r>
              <a:rPr lang="en-US" altLang="ja-JP" sz="2400" dirty="0"/>
              <a:t>OS		 : windows11</a:t>
            </a:r>
          </a:p>
          <a:p>
            <a:pPr lvl="1"/>
            <a:r>
              <a:rPr lang="en-US" altLang="ja-JP" sz="2400" dirty="0"/>
              <a:t>name 	: 2019sis03</a:t>
            </a:r>
            <a:r>
              <a:rPr lang="ja-JP" altLang="en-US" sz="2400" dirty="0"/>
              <a:t> </a:t>
            </a:r>
            <a:r>
              <a:rPr lang="en-US" altLang="ja-JP" sz="2400" dirty="0"/>
              <a:t>/</a:t>
            </a:r>
            <a:r>
              <a:rPr lang="ja-JP" altLang="en-US" sz="2400" dirty="0"/>
              <a:t> </a:t>
            </a:r>
            <a:r>
              <a:rPr lang="en-US" altLang="ja-JP" sz="2400" dirty="0"/>
              <a:t>2019sis04</a:t>
            </a:r>
          </a:p>
          <a:p>
            <a:pPr lvl="1"/>
            <a:r>
              <a:rPr lang="en-US" altLang="ja-JP" sz="2400" dirty="0" err="1"/>
              <a:t>PassWord</a:t>
            </a:r>
            <a:r>
              <a:rPr lang="en-US" altLang="ja-JP" sz="2400" dirty="0"/>
              <a:t> 	: </a:t>
            </a:r>
            <a:r>
              <a:rPr lang="en-US" altLang="ja-JP" sz="2400" dirty="0" err="1"/>
              <a:t>kobeshouka</a:t>
            </a:r>
            <a:endParaRPr lang="en-US" altLang="ja-JP" sz="2400" dirty="0"/>
          </a:p>
          <a:p>
            <a:pPr lvl="1"/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98DF1-C7F8-B41D-0326-6BE34367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08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BDA58-8B3F-0BBC-5E98-82C62FAB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351EB-D601-D6B5-390D-2488B228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ja-JP" sz="2800" dirty="0"/>
              <a:t>Google Chrome</a:t>
            </a:r>
          </a:p>
          <a:p>
            <a:pPr lvl="1"/>
            <a:r>
              <a:rPr kumimoji="1" lang="en-US" altLang="ja-JP" sz="2800" dirty="0"/>
              <a:t>Anaconda</a:t>
            </a:r>
          </a:p>
          <a:p>
            <a:pPr lvl="1"/>
            <a:r>
              <a:rPr kumimoji="1" lang="en-US" altLang="ja-JP" sz="2800" dirty="0"/>
              <a:t>VS Code (</a:t>
            </a:r>
            <a:r>
              <a:rPr kumimoji="1" lang="ja-JP" altLang="en-US" sz="2800" dirty="0"/>
              <a:t>必要であれば</a:t>
            </a:r>
            <a:r>
              <a:rPr kumimoji="1" lang="en-US" altLang="ja-JP" sz="2800" dirty="0"/>
              <a:t>)</a:t>
            </a:r>
          </a:p>
          <a:p>
            <a:pPr lvl="1"/>
            <a:r>
              <a:rPr lang="en-US" altLang="ja-JP" sz="2800" dirty="0"/>
              <a:t>Command Prompt (</a:t>
            </a:r>
            <a:r>
              <a:rPr lang="ja-JP" altLang="en-US" sz="2800" dirty="0"/>
              <a:t>たまに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F08BE9-AB8F-150E-2194-1D2DAD3B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4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283F0-3C05-5167-274C-211AB612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C6201-9522-154D-90ED-6A935EF2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03030"/>
                </a:solidFill>
                <a:effectLst/>
                <a:latin typeface="Helvetica Neue"/>
              </a:rPr>
              <a:t>データサイエンス向けの環境を提供するプラットフォーム</a:t>
            </a:r>
            <a:endParaRPr lang="en-US" altLang="ja-JP" b="0" i="0" dirty="0">
              <a:solidFill>
                <a:srgbClr val="303030"/>
              </a:solidFill>
              <a:effectLst/>
              <a:latin typeface="Helvetica Neue"/>
            </a:endParaRPr>
          </a:p>
          <a:p>
            <a:endParaRPr lang="en-US" altLang="ja-JP" b="0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2DCE69-D1FD-AB3F-1FA9-5714532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026" name="Picture 2" descr="Python】Anacondaとは？ダウンロードとインストールから使い方まで徹底解説！ | Analytics Board | python 特化のプログラミングサイト">
            <a:extLst>
              <a:ext uri="{FF2B5EF4-FFF2-40B4-BE49-F238E27FC236}">
                <a16:creationId xmlns:a16="http://schemas.microsoft.com/office/drawing/2014/main" id="{B4083A04-D121-2E79-FE22-4A060EF1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668" y="4089825"/>
            <a:ext cx="3558540" cy="17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D2F833-08BC-6F5D-E1A0-95355C7D140D}"/>
              </a:ext>
            </a:extLst>
          </p:cNvPr>
          <p:cNvSpPr txBox="1"/>
          <p:nvPr/>
        </p:nvSpPr>
        <p:spPr>
          <a:xfrm>
            <a:off x="9987280" y="6059881"/>
            <a:ext cx="22047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https://su-gi-rx.com/archives/709</a:t>
            </a:r>
          </a:p>
        </p:txBody>
      </p:sp>
    </p:spTree>
    <p:extLst>
      <p:ext uri="{BB962C8B-B14F-4D97-AF65-F5344CB8AC3E}">
        <p14:creationId xmlns:p14="http://schemas.microsoft.com/office/powerpoint/2010/main" val="417503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41548-7403-16A8-7836-4B4767FF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FF605E-6967-A7AF-C8AD-600149F9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ブラウザ上で動作するプログラムの実行環境</a:t>
            </a:r>
            <a:endParaRPr kumimoji="1" lang="en-US" altLang="ja-JP" dirty="0"/>
          </a:p>
          <a:p>
            <a:r>
              <a:rPr kumimoji="1" lang="en-US" altLang="ja-JP" dirty="0" err="1"/>
              <a:t>Colaboratory</a:t>
            </a:r>
            <a:r>
              <a:rPr lang="ja-JP" altLang="en-US" dirty="0"/>
              <a:t> と違い、ローカルでも動くが自分でインストールする必要がある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A70E7A-4D45-E979-A405-D9EEBCF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2050" name="Picture 2" descr="Project Jupyter - Wikipedia">
            <a:extLst>
              <a:ext uri="{FF2B5EF4-FFF2-40B4-BE49-F238E27FC236}">
                <a16:creationId xmlns:a16="http://schemas.microsoft.com/office/drawing/2014/main" id="{E164533B-8060-4993-1FAC-D47AB9F9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57" y="3471334"/>
            <a:ext cx="2068623" cy="23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61958A-327D-662C-C315-6335306C3CAF}"/>
              </a:ext>
            </a:extLst>
          </p:cNvPr>
          <p:cNvSpPr txBox="1"/>
          <p:nvPr/>
        </p:nvSpPr>
        <p:spPr>
          <a:xfrm>
            <a:off x="9341023" y="6033634"/>
            <a:ext cx="2814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https://ja.wikipedia.org/wiki/Project_Jupyter</a:t>
            </a:r>
          </a:p>
        </p:txBody>
      </p:sp>
    </p:spTree>
    <p:extLst>
      <p:ext uri="{BB962C8B-B14F-4D97-AF65-F5344CB8AC3E}">
        <p14:creationId xmlns:p14="http://schemas.microsoft.com/office/powerpoint/2010/main" val="319367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77C74-64EC-1982-5AF8-FEFC794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9CC84-64F7-67D0-4689-7F633027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注意点</a:t>
            </a:r>
            <a:endParaRPr lang="en-US" altLang="ja-JP" dirty="0"/>
          </a:p>
          <a:p>
            <a:pPr lvl="1"/>
            <a:r>
              <a:rPr kumimoji="1" lang="ja-JP" altLang="en-US" dirty="0"/>
              <a:t>タブを削除しただけでは止まっていない</a:t>
            </a:r>
            <a:endParaRPr kumimoji="1" lang="en-US" altLang="ja-JP" dirty="0"/>
          </a:p>
          <a:p>
            <a:pPr lvl="2"/>
            <a:r>
              <a:rPr lang="en-US" altLang="ja-JP" dirty="0"/>
              <a:t>File -&gt; Close and </a:t>
            </a:r>
            <a:r>
              <a:rPr lang="en-US" altLang="ja-JP" dirty="0" err="1"/>
              <a:t>Hault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EACAB-1DE2-F8C5-68B3-5A88C22A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7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9D0A0-1891-9BEA-E892-867F05EA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12554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2616</TotalTime>
  <Words>599</Words>
  <Application>Microsoft Office PowerPoint</Application>
  <PresentationFormat>ワイド画面</PresentationFormat>
  <Paragraphs>133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8" baseType="lpstr">
      <vt:lpstr>Google Sans</vt:lpstr>
      <vt:lpstr>Helvetica Neue</vt:lpstr>
      <vt:lpstr>UD デジタル 教科書体 N-R</vt:lpstr>
      <vt:lpstr>游ゴシック</vt:lpstr>
      <vt:lpstr>Arial</vt:lpstr>
      <vt:lpstr>Calibri</vt:lpstr>
      <vt:lpstr>Calibri Light</vt:lpstr>
      <vt:lpstr>Century</vt:lpstr>
      <vt:lpstr>Consolas</vt:lpstr>
      <vt:lpstr>Helvetica</vt:lpstr>
      <vt:lpstr>レトロスペクト</vt:lpstr>
      <vt:lpstr>Akinator</vt:lpstr>
      <vt:lpstr>目次</vt:lpstr>
      <vt:lpstr>目次</vt:lpstr>
      <vt:lpstr>PC環境</vt:lpstr>
      <vt:lpstr>使うもの</vt:lpstr>
      <vt:lpstr>Anaconda</vt:lpstr>
      <vt:lpstr>Jupyter Notebook</vt:lpstr>
      <vt:lpstr>Jupyter Notebook</vt:lpstr>
      <vt:lpstr>操作方法</vt:lpstr>
      <vt:lpstr>操作方法</vt:lpstr>
      <vt:lpstr>操作方法</vt:lpstr>
      <vt:lpstr>操作方法</vt:lpstr>
      <vt:lpstr>操作方法</vt:lpstr>
      <vt:lpstr>目次</vt:lpstr>
      <vt:lpstr>Akinator</vt:lpstr>
      <vt:lpstr>Akinator UI (基盤)</vt:lpstr>
      <vt:lpstr>目次</vt:lpstr>
      <vt:lpstr>HTML (HyperText Markup Language) </vt:lpstr>
      <vt:lpstr>CSS (Cascading Style Sheets)</vt:lpstr>
      <vt:lpstr>Java Script</vt:lpstr>
      <vt:lpstr>json (JavaScript Object Notation)</vt:lpstr>
      <vt:lpstr>CSV (Comma Separated Values)</vt:lpstr>
      <vt:lpstr>目次</vt:lpstr>
      <vt:lpstr>Web サーバー</vt:lpstr>
      <vt:lpstr>Web サーバー</vt:lpstr>
      <vt:lpstr>Flask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Akinator</dc:title>
  <dc:creator>ota kuniya</dc:creator>
  <cp:lastModifiedBy>ota kuniya</cp:lastModifiedBy>
  <cp:revision>15</cp:revision>
  <dcterms:created xsi:type="dcterms:W3CDTF">2023-10-20T10:52:06Z</dcterms:created>
  <dcterms:modified xsi:type="dcterms:W3CDTF">2023-10-23T17:13:26Z</dcterms:modified>
</cp:coreProperties>
</file>