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57" r:id="rId5"/>
    <p:sldId id="258" r:id="rId6"/>
    <p:sldId id="266" r:id="rId7"/>
    <p:sldId id="259" r:id="rId8"/>
    <p:sldId id="260" r:id="rId9"/>
    <p:sldId id="261" r:id="rId10"/>
    <p:sldId id="303" r:id="rId11"/>
    <p:sldId id="293" r:id="rId12"/>
    <p:sldId id="262" r:id="rId13"/>
    <p:sldId id="272" r:id="rId14"/>
    <p:sldId id="267" r:id="rId15"/>
    <p:sldId id="268" r:id="rId16"/>
    <p:sldId id="289" r:id="rId17"/>
    <p:sldId id="294" r:id="rId18"/>
    <p:sldId id="278" r:id="rId19"/>
    <p:sldId id="269" r:id="rId20"/>
    <p:sldId id="279" r:id="rId21"/>
    <p:sldId id="284" r:id="rId22"/>
    <p:sldId id="285" r:id="rId23"/>
    <p:sldId id="287" r:id="rId24"/>
    <p:sldId id="298" r:id="rId25"/>
    <p:sldId id="297" r:id="rId26"/>
    <p:sldId id="280" r:id="rId27"/>
    <p:sldId id="281" r:id="rId28"/>
    <p:sldId id="282" r:id="rId29"/>
    <p:sldId id="286" r:id="rId30"/>
    <p:sldId id="283" r:id="rId31"/>
    <p:sldId id="270" r:id="rId32"/>
    <p:sldId id="299" r:id="rId33"/>
    <p:sldId id="290" r:id="rId34"/>
    <p:sldId id="291" r:id="rId35"/>
    <p:sldId id="292" r:id="rId36"/>
    <p:sldId id="300" r:id="rId37"/>
    <p:sldId id="277" r:id="rId38"/>
    <p:sldId id="301" r:id="rId39"/>
    <p:sldId id="271" r:id="rId40"/>
    <p:sldId id="302" r:id="rId41"/>
    <p:sldId id="29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8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A24E-E1DF-46ED-9FC3-681354A9380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7469-0394-43CE-8997-40175C06C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6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A24E-E1DF-46ED-9FC3-681354A9380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7469-0394-43CE-8997-40175C06C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64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A24E-E1DF-46ED-9FC3-681354A9380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7469-0394-43CE-8997-40175C06C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26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 b="1">
                <a:latin typeface="Consolas" panose="020B0609020204030204" pitchFamily="49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3200">
                <a:latin typeface="Consolas" panose="020B0609020204030204" pitchFamily="49" charset="0"/>
                <a:ea typeface="HG教科書体" panose="02020609000000000000" pitchFamily="17" charset="-128"/>
              </a:defRPr>
            </a:lvl1pPr>
            <a:lvl2pPr>
              <a:lnSpc>
                <a:spcPct val="150000"/>
              </a:lnSpc>
              <a:defRPr sz="2800">
                <a:latin typeface="Consolas" panose="020B0609020204030204" pitchFamily="49" charset="0"/>
                <a:ea typeface="HG教科書体" panose="02020609000000000000" pitchFamily="17" charset="-128"/>
              </a:defRPr>
            </a:lvl2pPr>
            <a:lvl3pPr>
              <a:lnSpc>
                <a:spcPct val="150000"/>
              </a:lnSpc>
              <a:defRPr sz="2000">
                <a:latin typeface="Consolas" panose="020B0609020204030204" pitchFamily="49" charset="0"/>
                <a:ea typeface="HG教科書体" panose="02020609000000000000" pitchFamily="17" charset="-128"/>
              </a:defRPr>
            </a:lvl3pPr>
            <a:lvl4pPr>
              <a:lnSpc>
                <a:spcPct val="150000"/>
              </a:lnSpc>
              <a:defRPr sz="2000">
                <a:latin typeface="Consolas" panose="020B0609020204030204" pitchFamily="49" charset="0"/>
                <a:ea typeface="HG教科書体" panose="02020609000000000000" pitchFamily="17" charset="-128"/>
              </a:defRPr>
            </a:lvl4pPr>
            <a:lvl5pPr>
              <a:lnSpc>
                <a:spcPct val="150000"/>
              </a:lnSpc>
              <a:defRPr sz="2000">
                <a:latin typeface="Consolas" panose="020B0609020204030204" pitchFamily="49" charset="0"/>
                <a:ea typeface="HG教科書体" panose="02020609000000000000" pitchFamily="17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A24E-E1DF-46ED-9FC3-681354A9380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7469-0394-43CE-8997-40175C06C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67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A24E-E1DF-46ED-9FC3-681354A9380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7469-0394-43CE-8997-40175C06C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60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A24E-E1DF-46ED-9FC3-681354A9380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7469-0394-43CE-8997-40175C06C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08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A24E-E1DF-46ED-9FC3-681354A9380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7469-0394-43CE-8997-40175C06C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76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A24E-E1DF-46ED-9FC3-681354A9380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7469-0394-43CE-8997-40175C06C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62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A24E-E1DF-46ED-9FC3-681354A9380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7469-0394-43CE-8997-40175C06C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98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BDA24E-E1DF-46ED-9FC3-681354A9380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B17469-0394-43CE-8997-40175C06C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6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A24E-E1DF-46ED-9FC3-681354A9380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17469-0394-43CE-8997-40175C06C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71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BDA24E-E1DF-46ED-9FC3-681354A93801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B17469-0394-43CE-8997-40175C06C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7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D662F-1463-9782-28FF-353C9AC3B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プロジェクト学習</a:t>
            </a:r>
            <a:br>
              <a:rPr lang="en-US" altLang="ja-JP" dirty="0"/>
            </a:br>
            <a:r>
              <a:rPr lang="en-US" altLang="ja-JP" dirty="0"/>
              <a:t>            </a:t>
            </a:r>
            <a:r>
              <a:rPr lang="ja-JP" altLang="en-US" sz="5400" dirty="0"/>
              <a:t>変数の型と条件分岐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EAC6A1-FB50-40DE-19DE-B04D0CF66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ja-JP" altLang="en-US" dirty="0"/>
              <a:t>太田 原田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23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95607-D7BE-0AA7-5FFC-3C90052C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誤った変換例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39205-525D-D23D-E37E-4D25F06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"string"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ValueError</a:t>
            </a:r>
            <a:endParaRPr lang="en-US" altLang="ja-JP" b="1" i="0" dirty="0">
              <a:solidFill>
                <a:srgbClr val="CD3131"/>
              </a:solidFill>
              <a:effectLst/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85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7095D-C9AF-6539-FE51-B4BA8B2A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900FA4-BEE7-5520-F9F8-5E0DD587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標準入力</a:t>
            </a:r>
            <a:endParaRPr kumimoji="1"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変数の型</a:t>
            </a:r>
            <a:endParaRPr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FF0000"/>
                </a:solidFill>
              </a:rPr>
              <a:t>値の比較</a:t>
            </a:r>
            <a:endParaRPr lang="en-US" altLang="ja-JP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条件分岐</a:t>
            </a:r>
          </a:p>
        </p:txBody>
      </p:sp>
    </p:spTree>
    <p:extLst>
      <p:ext uri="{BB962C8B-B14F-4D97-AF65-F5344CB8AC3E}">
        <p14:creationId xmlns:p14="http://schemas.microsoft.com/office/powerpoint/2010/main" val="144323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265D22-6032-7571-FE5E-16BB0E2C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真偽値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4BA1B-E7AD-DDAA-2959-F2617F140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と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の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つしかない</a:t>
            </a:r>
          </a:p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を付けると値が反転する</a:t>
            </a:r>
          </a:p>
          <a:p>
            <a:pPr lvl="1"/>
            <a:r>
              <a:rPr lang="ja-JP" alt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は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に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は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に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5248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397B5-6571-BFD8-05D8-C2853EA4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比較演算子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9917B4-11F7-BD05-5191-4D0647CD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二つの値を比較するときに用いる演算子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結果には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型の値が用いられる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等号、不等号</a:t>
            </a:r>
            <a:endParaRPr lang="ja-JP" alt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29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96D486-3506-4C2C-9D57-C65A62EB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比較演算子一覧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808FCD9D-BCBF-F6BB-9F60-E7306168D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472322"/>
              </p:ext>
            </p:extLst>
          </p:nvPr>
        </p:nvGraphicFramePr>
        <p:xfrm>
          <a:off x="1096962" y="1739582"/>
          <a:ext cx="10275888" cy="4622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972">
                  <a:extLst>
                    <a:ext uri="{9D8B030D-6E8A-4147-A177-3AD203B41FA5}">
                      <a16:colId xmlns:a16="http://schemas.microsoft.com/office/drawing/2014/main" val="2922307192"/>
                    </a:ext>
                  </a:extLst>
                </a:gridCol>
                <a:gridCol w="2568972">
                  <a:extLst>
                    <a:ext uri="{9D8B030D-6E8A-4147-A177-3AD203B41FA5}">
                      <a16:colId xmlns:a16="http://schemas.microsoft.com/office/drawing/2014/main" val="3613182569"/>
                    </a:ext>
                  </a:extLst>
                </a:gridCol>
                <a:gridCol w="2568972">
                  <a:extLst>
                    <a:ext uri="{9D8B030D-6E8A-4147-A177-3AD203B41FA5}">
                      <a16:colId xmlns:a16="http://schemas.microsoft.com/office/drawing/2014/main" val="1183060782"/>
                    </a:ext>
                  </a:extLst>
                </a:gridCol>
                <a:gridCol w="2568972">
                  <a:extLst>
                    <a:ext uri="{9D8B030D-6E8A-4147-A177-3AD203B41FA5}">
                      <a16:colId xmlns:a16="http://schemas.microsoft.com/office/drawing/2014/main" val="3155757127"/>
                    </a:ext>
                  </a:extLst>
                </a:gridCol>
              </a:tblGrid>
              <a:tr h="4829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比較演算子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数学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意味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Scratch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237364"/>
                  </a:ext>
                </a:extLst>
              </a:tr>
              <a:tr h="482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==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=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 </a:t>
                      </a:r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が等しい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926"/>
                  </a:ext>
                </a:extLst>
              </a:tr>
              <a:tr h="4829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!=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 </a:t>
                      </a:r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が等しくない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315987"/>
                  </a:ext>
                </a:extLst>
              </a:tr>
              <a:tr h="4829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&gt;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は </a:t>
                      </a:r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よりも大きい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80595"/>
                  </a:ext>
                </a:extLst>
              </a:tr>
              <a:tr h="4829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&lt;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&lt;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は </a:t>
                      </a:r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よりも小さい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50102"/>
                  </a:ext>
                </a:extLst>
              </a:tr>
              <a:tr h="4829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&gt;=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u="sng" dirty="0"/>
                        <a:t>&gt;</a:t>
                      </a:r>
                      <a:endParaRPr kumimoji="1" lang="ja-JP" altLang="en-US" sz="2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は </a:t>
                      </a:r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以上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173646"/>
                  </a:ext>
                </a:extLst>
              </a:tr>
              <a:tr h="725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&lt;=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u="none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は </a:t>
                      </a:r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以下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094362"/>
                  </a:ext>
                </a:extLst>
              </a:tr>
              <a:tr h="725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l-GR" altLang="ja-JP" sz="2800" dirty="0"/>
                        <a:t>ϵ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という要素 が </a:t>
                      </a:r>
                      <a:r>
                        <a:rPr kumimoji="1" lang="en-US" altLang="ja-JP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kumimoji="1" lang="ja-JP" alt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に存在する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29810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D2660524-9D03-7AF8-75B0-FBD66F590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773" y="2359726"/>
            <a:ext cx="1179006" cy="42266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2F4418A-8315-8BA4-1FB7-F8F7EADF7D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11" b="8985"/>
          <a:stretch/>
        </p:blipFill>
        <p:spPr>
          <a:xfrm>
            <a:off x="9340864" y="3375424"/>
            <a:ext cx="1517635" cy="95247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E04D71E-E6D4-6635-5D70-E1A106D9E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7358" y="5569256"/>
            <a:ext cx="2400164" cy="5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8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E7F8B0-C5C1-B7F3-BAE5-B7EF480A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E0C06D-4D4F-19B1-07E9-F0F76CEE2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579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13702C-BADB-4680-4919-3BB3CEE1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F0B722-E97E-DFD4-1506-5BA14AEEA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051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7095D-C9AF-6539-FE51-B4BA8B2A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900FA4-BEE7-5520-F9F8-5E0DD587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標準入力</a:t>
            </a:r>
            <a:endParaRPr kumimoji="1"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変数の型</a:t>
            </a:r>
            <a:endParaRPr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値の比較</a:t>
            </a:r>
            <a:endParaRPr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>
                <a:solidFill>
                  <a:srgbClr val="FF0000"/>
                </a:solidFill>
              </a:rPr>
              <a:t>条件分岐</a:t>
            </a:r>
          </a:p>
        </p:txBody>
      </p:sp>
    </p:spTree>
    <p:extLst>
      <p:ext uri="{BB962C8B-B14F-4D97-AF65-F5344CB8AC3E}">
        <p14:creationId xmlns:p14="http://schemas.microsoft.com/office/powerpoint/2010/main" val="3606935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51B2DB-1131-2187-99E2-C40C52D8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条件分岐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B6B0BA-A752-F61A-96ED-FC6D8D84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5781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D87DD8-E84C-81D0-B3BB-6052D186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 dirty="0"/>
              <a:t>文の書き方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BB0863-5AAF-48C1-7167-33CAA234B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105"/>
          </a:xfrm>
        </p:spPr>
        <p:txBody>
          <a:bodyPr>
            <a:normAutofit/>
          </a:bodyPr>
          <a:lstStyle/>
          <a:p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50</a:t>
            </a:r>
          </a:p>
          <a:p>
            <a:pPr>
              <a:lnSpc>
                <a:spcPct val="100000"/>
              </a:lnSpc>
            </a:pP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正しい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誤り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AF6D5E0-5C45-C3E8-9A32-FC9E4D60B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91" t="11900" r="13385" b="9393"/>
          <a:stretch/>
        </p:blipFill>
        <p:spPr>
          <a:xfrm>
            <a:off x="6553199" y="2325189"/>
            <a:ext cx="442788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0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7095D-C9AF-6539-FE51-B4BA8B2A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900FA4-BEE7-5520-F9F8-5E0DD587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標準入力</a:t>
            </a:r>
            <a:endParaRPr kumimoji="1"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変数の型</a:t>
            </a:r>
            <a:endParaRPr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値の比較</a:t>
            </a:r>
            <a:endParaRPr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条件分岐</a:t>
            </a:r>
          </a:p>
        </p:txBody>
      </p:sp>
    </p:spTree>
    <p:extLst>
      <p:ext uri="{BB962C8B-B14F-4D97-AF65-F5344CB8AC3E}">
        <p14:creationId xmlns:p14="http://schemas.microsoft.com/office/powerpoint/2010/main" val="3471550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D87DD8-E84C-81D0-B3BB-6052D186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 dirty="0"/>
              <a:t>文の書き方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BB0863-5AAF-48C1-7167-33CAA234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50</a:t>
            </a:r>
          </a:p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正しいときの処理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61E4E279-7979-E317-7EF1-6AC1C0F87C87}"/>
              </a:ext>
            </a:extLst>
          </p:cNvPr>
          <p:cNvSpPr/>
          <p:nvPr/>
        </p:nvSpPr>
        <p:spPr>
          <a:xfrm rot="5400000">
            <a:off x="1543851" y="4165132"/>
            <a:ext cx="366964" cy="92803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D2842873-9B09-6661-5185-E09521810D95}"/>
              </a:ext>
            </a:extLst>
          </p:cNvPr>
          <p:cNvSpPr/>
          <p:nvPr/>
        </p:nvSpPr>
        <p:spPr>
          <a:xfrm>
            <a:off x="5390146" y="2162300"/>
            <a:ext cx="3092117" cy="1138097"/>
          </a:xfrm>
          <a:prstGeom prst="borderCallout1">
            <a:avLst>
              <a:gd name="adj1" fmla="val 43065"/>
              <a:gd name="adj2" fmla="val -4831"/>
              <a:gd name="adj3" fmla="val 83353"/>
              <a:gd name="adj4" fmla="val -43469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最後に </a:t>
            </a:r>
            <a:r>
              <a:rPr kumimoji="1" lang="en-US" altLang="ja-JP" sz="2400" dirty="0">
                <a:solidFill>
                  <a:schemeClr val="tx1"/>
                </a:solidFill>
              </a:rPr>
              <a:t>“ : ”</a:t>
            </a:r>
            <a:r>
              <a:rPr kumimoji="1" lang="ja-JP" altLang="en-US" sz="2400" dirty="0">
                <a:solidFill>
                  <a:schemeClr val="tx1"/>
                </a:solidFill>
              </a:rPr>
              <a:t> を付ける</a:t>
            </a:r>
          </a:p>
        </p:txBody>
      </p:sp>
      <p:sp>
        <p:nvSpPr>
          <p:cNvPr id="7" name="吹き出し: 線 6">
            <a:extLst>
              <a:ext uri="{FF2B5EF4-FFF2-40B4-BE49-F238E27FC236}">
                <a16:creationId xmlns:a16="http://schemas.microsoft.com/office/drawing/2014/main" id="{EA131148-06E2-F494-A82C-ACEBCDF9FCAB}"/>
              </a:ext>
            </a:extLst>
          </p:cNvPr>
          <p:cNvSpPr/>
          <p:nvPr/>
        </p:nvSpPr>
        <p:spPr>
          <a:xfrm>
            <a:off x="2636921" y="5147199"/>
            <a:ext cx="4137952" cy="952812"/>
          </a:xfrm>
          <a:prstGeom prst="borderCallout1">
            <a:avLst>
              <a:gd name="adj1" fmla="val 45417"/>
              <a:gd name="adj2" fmla="val -9586"/>
              <a:gd name="adj3" fmla="val -21429"/>
              <a:gd name="adj4" fmla="val -21874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インデント </a:t>
            </a:r>
            <a:r>
              <a:rPr kumimoji="1" lang="en-US" altLang="ja-JP" sz="2400" dirty="0">
                <a:solidFill>
                  <a:schemeClr val="tx1"/>
                </a:solidFill>
              </a:rPr>
              <a:t>(</a:t>
            </a:r>
            <a:r>
              <a:rPr kumimoji="1" lang="ja-JP" altLang="en-US" sz="2400" dirty="0">
                <a:solidFill>
                  <a:schemeClr val="tx1"/>
                </a:solidFill>
              </a:rPr>
              <a:t>半角空白</a:t>
            </a:r>
            <a:r>
              <a:rPr kumimoji="1" lang="en-US" altLang="ja-JP" sz="2400" dirty="0">
                <a:solidFill>
                  <a:schemeClr val="tx1"/>
                </a:solidFill>
              </a:rPr>
              <a:t>4</a:t>
            </a:r>
            <a:r>
              <a:rPr kumimoji="1" lang="ja-JP" altLang="en-US" sz="2400" dirty="0">
                <a:solidFill>
                  <a:schemeClr val="tx1"/>
                </a:solidFill>
              </a:rPr>
              <a:t>つ</a:t>
            </a:r>
            <a:r>
              <a:rPr kumimoji="1" lang="en-US" altLang="ja-JP" sz="2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0587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D87DD8-E84C-81D0-B3BB-6052D186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 dirty="0"/>
              <a:t>文の書き方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BB0863-5AAF-48C1-7167-33CAA234B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105"/>
          </a:xfrm>
        </p:spPr>
        <p:txBody>
          <a:bodyPr>
            <a:normAutofit/>
          </a:bodyPr>
          <a:lstStyle/>
          <a:p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92D050"/>
                </a:solidFill>
              </a:rPr>
              <a:t>0</a:t>
            </a:r>
            <a:endParaRPr lang="en-US" altLang="ja-JP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正しいときの処理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間違っている時の処理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BDD810-49CD-CECA-5D0F-5127A2BDC8E8}"/>
              </a:ext>
            </a:extLst>
          </p:cNvPr>
          <p:cNvCxnSpPr>
            <a:cxnSpLocks/>
          </p:cNvCxnSpPr>
          <p:nvPr/>
        </p:nvCxnSpPr>
        <p:spPr>
          <a:xfrm flipH="1">
            <a:off x="3757961" y="2408663"/>
            <a:ext cx="1248937" cy="568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3A8C8C6-7A85-4CDF-4C30-7CBDA08C1DF8}"/>
              </a:ext>
            </a:extLst>
          </p:cNvPr>
          <p:cNvSpPr txBox="1"/>
          <p:nvPr/>
        </p:nvSpPr>
        <p:spPr>
          <a:xfrm>
            <a:off x="5174166" y="2177830"/>
            <a:ext cx="3635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ここが</a:t>
            </a:r>
            <a:r>
              <a:rPr kumimoji="1" lang="en-US" altLang="ja-JP" sz="2800" dirty="0">
                <a:solidFill>
                  <a:schemeClr val="tx1"/>
                </a:solidFill>
                <a:latin typeface="Consolas" panose="020B0609020204030204" pitchFamily="49" charset="0"/>
              </a:rPr>
              <a:t>False</a:t>
            </a:r>
            <a:r>
              <a:rPr kumimoji="1" lang="ja-JP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になる</a:t>
            </a:r>
          </a:p>
        </p:txBody>
      </p:sp>
    </p:spTree>
    <p:extLst>
      <p:ext uri="{BB962C8B-B14F-4D97-AF65-F5344CB8AC3E}">
        <p14:creationId xmlns:p14="http://schemas.microsoft.com/office/powerpoint/2010/main" val="3434049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D87DD8-E84C-81D0-B3BB-6052D186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 dirty="0"/>
              <a:t>文の書き方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BB0863-5AAF-48C1-7167-33CAA234B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105"/>
          </a:xfrm>
        </p:spPr>
        <p:txBody>
          <a:bodyPr>
            <a:normAutofit/>
          </a:bodyPr>
          <a:lstStyle/>
          <a:p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92D050"/>
                </a:solidFill>
              </a:rPr>
              <a:t>0</a:t>
            </a:r>
            <a:endParaRPr lang="en-US" altLang="ja-JP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間違っている時の処理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3A8C8C6-7A85-4CDF-4C30-7CBDA08C1DF8}"/>
              </a:ext>
            </a:extLst>
          </p:cNvPr>
          <p:cNvSpPr txBox="1"/>
          <p:nvPr/>
        </p:nvSpPr>
        <p:spPr>
          <a:xfrm>
            <a:off x="3992136" y="3727849"/>
            <a:ext cx="3635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こっちが動く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505D679-0DD5-140E-2D4F-84D3FC9F94A8}"/>
              </a:ext>
            </a:extLst>
          </p:cNvPr>
          <p:cNvCxnSpPr>
            <a:cxnSpLocks/>
          </p:cNvCxnSpPr>
          <p:nvPr/>
        </p:nvCxnSpPr>
        <p:spPr>
          <a:xfrm flipH="1">
            <a:off x="2605668" y="4074700"/>
            <a:ext cx="1248937" cy="568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761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946744-D1D1-CF8A-0517-6DF8033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 dirty="0"/>
              <a:t>文の有効範囲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DB33CC-C5E6-9BA5-07C9-9E7890F1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dirty="0">
                <a:solidFill>
                  <a:srgbClr val="92D050"/>
                </a:solidFill>
              </a:rPr>
              <a:t>0</a:t>
            </a:r>
            <a:endParaRPr lang="en-US" altLang="ja-JP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正しいときの処理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正しいときの処理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kumimoji="1" lang="ja-JP" altLang="en-US" dirty="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8CF65BE9-B6D5-6CD5-71AD-053441F27540}"/>
              </a:ext>
            </a:extLst>
          </p:cNvPr>
          <p:cNvSpPr/>
          <p:nvPr/>
        </p:nvSpPr>
        <p:spPr>
          <a:xfrm rot="5400000">
            <a:off x="1535754" y="4915295"/>
            <a:ext cx="366967" cy="91184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DFCBE73B-3B71-36B3-224A-5A604375FE1B}"/>
              </a:ext>
            </a:extLst>
          </p:cNvPr>
          <p:cNvSpPr/>
          <p:nvPr/>
        </p:nvSpPr>
        <p:spPr>
          <a:xfrm rot="5400000">
            <a:off x="1660446" y="4048536"/>
            <a:ext cx="366967" cy="11612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340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946744-D1D1-CF8A-0517-6DF8033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 dirty="0"/>
              <a:t>文の有効範囲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DB33CC-C5E6-9BA5-07C9-9E7890F1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dirty="0">
                <a:solidFill>
                  <a:srgbClr val="92D050"/>
                </a:solidFill>
              </a:rPr>
              <a:t>0</a:t>
            </a:r>
            <a:endParaRPr lang="en-US" altLang="ja-JP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正しいときの処理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正しいときの処理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3CD1AB8-A7F8-E865-F0F6-D7E2A096BD3C}"/>
              </a:ext>
            </a:extLst>
          </p:cNvPr>
          <p:cNvCxnSpPr>
            <a:cxnSpLocks/>
          </p:cNvCxnSpPr>
          <p:nvPr/>
        </p:nvCxnSpPr>
        <p:spPr>
          <a:xfrm>
            <a:off x="2175163" y="3429000"/>
            <a:ext cx="0" cy="315190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B8D4D0BD-5F46-9425-7745-D7D0AB75E3B9}"/>
              </a:ext>
            </a:extLst>
          </p:cNvPr>
          <p:cNvSpPr/>
          <p:nvPr/>
        </p:nvSpPr>
        <p:spPr>
          <a:xfrm rot="5400000">
            <a:off x="1660446" y="4048536"/>
            <a:ext cx="366967" cy="11612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CE69139C-FB95-F6B0-9B40-25CD1F687B7D}"/>
              </a:ext>
            </a:extLst>
          </p:cNvPr>
          <p:cNvSpPr/>
          <p:nvPr/>
        </p:nvSpPr>
        <p:spPr>
          <a:xfrm rot="5400000">
            <a:off x="1535754" y="4915295"/>
            <a:ext cx="366967" cy="91184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174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946744-D1D1-CF8A-0517-6DF8033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 dirty="0"/>
              <a:t>文の有効範囲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DB33CC-C5E6-9BA5-07C9-9E7890F1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dirty="0">
                <a:solidFill>
                  <a:srgbClr val="92D050"/>
                </a:solidFill>
              </a:rPr>
              <a:t>0</a:t>
            </a:r>
            <a:endParaRPr lang="en-US" altLang="ja-JP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正しいときの処理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3CD1AB8-A7F8-E865-F0F6-D7E2A096BD3C}"/>
              </a:ext>
            </a:extLst>
          </p:cNvPr>
          <p:cNvCxnSpPr>
            <a:cxnSpLocks/>
          </p:cNvCxnSpPr>
          <p:nvPr/>
        </p:nvCxnSpPr>
        <p:spPr>
          <a:xfrm>
            <a:off x="2175163" y="3429000"/>
            <a:ext cx="0" cy="315190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5C4DF63-5591-F2DC-041D-248DE0DE4610}"/>
              </a:ext>
            </a:extLst>
          </p:cNvPr>
          <p:cNvCxnSpPr>
            <a:cxnSpLocks/>
          </p:cNvCxnSpPr>
          <p:nvPr/>
        </p:nvCxnSpPr>
        <p:spPr>
          <a:xfrm flipH="1" flipV="1">
            <a:off x="5430982" y="5070764"/>
            <a:ext cx="1427018" cy="186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A90497F-5475-83AE-5D1F-4BE1B0997679}"/>
              </a:ext>
            </a:extLst>
          </p:cNvPr>
          <p:cNvSpPr txBox="1"/>
          <p:nvPr/>
        </p:nvSpPr>
        <p:spPr>
          <a:xfrm>
            <a:off x="7107382" y="4766234"/>
            <a:ext cx="439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IndentationError</a:t>
            </a:r>
            <a:endParaRPr kumimoji="1" lang="ja-JP" altLang="en-US" sz="3600" dirty="0"/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AFCA1BB9-1067-40BB-66C9-4E9B88B39C41}"/>
              </a:ext>
            </a:extLst>
          </p:cNvPr>
          <p:cNvSpPr/>
          <p:nvPr/>
        </p:nvSpPr>
        <p:spPr>
          <a:xfrm rot="5400000">
            <a:off x="1535754" y="4915295"/>
            <a:ext cx="366967" cy="91184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中かっこ 13">
            <a:extLst>
              <a:ext uri="{FF2B5EF4-FFF2-40B4-BE49-F238E27FC236}">
                <a16:creationId xmlns:a16="http://schemas.microsoft.com/office/drawing/2014/main" id="{7F1559A6-8415-6105-A6A1-2029D16BBCD3}"/>
              </a:ext>
            </a:extLst>
          </p:cNvPr>
          <p:cNvSpPr/>
          <p:nvPr/>
        </p:nvSpPr>
        <p:spPr>
          <a:xfrm rot="5400000">
            <a:off x="1660446" y="4048536"/>
            <a:ext cx="366967" cy="11612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941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61C701-9706-CDCE-BFE1-617A55A8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３つ以上の分岐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4D7DA1-3B3C-DA84-6397-914C5492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0803"/>
            <a:ext cx="10058400" cy="4725663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ja-JP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>
              <a:lnSpc>
                <a:spcPct val="120000"/>
              </a:lnSpc>
            </a:pP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100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BB5A91-9B2A-AE75-CC5C-DEFC64CDBB2E}"/>
              </a:ext>
            </a:extLst>
          </p:cNvPr>
          <p:cNvSpPr txBox="1"/>
          <p:nvPr/>
        </p:nvSpPr>
        <p:spPr>
          <a:xfrm>
            <a:off x="5486399" y="2252547"/>
            <a:ext cx="55002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Consolas" panose="020B0609020204030204" pitchFamily="49" charset="0"/>
                <a:ea typeface="HG教科書体" panose="02020609000000000000" pitchFamily="17" charset="-128"/>
              </a:rPr>
              <a:t> </a:t>
            </a:r>
            <a:r>
              <a:rPr lang="en-US" altLang="ja-JP" sz="3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elif</a:t>
            </a:r>
            <a:r>
              <a:rPr kumimoji="1" lang="en-US" altLang="ja-JP" sz="2800" dirty="0">
                <a:latin typeface="Consolas" panose="020B0609020204030204" pitchFamily="49" charset="0"/>
                <a:ea typeface="HG教科書体" panose="02020609000000000000" pitchFamily="17" charset="-128"/>
              </a:rPr>
              <a:t> </a:t>
            </a:r>
            <a:r>
              <a:rPr kumimoji="1" lang="ja-JP" altLang="en-US" sz="2800" dirty="0">
                <a:latin typeface="Consolas" panose="020B0609020204030204" pitchFamily="49" charset="0"/>
                <a:ea typeface="HG教科書体" panose="02020609000000000000" pitchFamily="17" charset="-128"/>
              </a:rPr>
              <a:t>は何個書いてもいい</a:t>
            </a:r>
            <a:endParaRPr kumimoji="1" lang="en-US" altLang="ja-JP" sz="2800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latin typeface="Consolas" panose="020B0609020204030204" pitchFamily="49" charset="0"/>
                <a:ea typeface="HG教科書体" panose="02020609000000000000" pitchFamily="17" charset="-128"/>
              </a:rPr>
              <a:t> </a:t>
            </a:r>
            <a:r>
              <a:rPr kumimoji="1" lang="en-US" altLang="ja-JP" sz="2800" dirty="0">
                <a:latin typeface="Consolas" panose="020B0609020204030204" pitchFamily="49" charset="0"/>
                <a:ea typeface="HG教科書体" panose="02020609000000000000" pitchFamily="17" charset="-128"/>
              </a:rPr>
              <a:t>else : </a:t>
            </a:r>
            <a:r>
              <a:rPr kumimoji="1" lang="ja-JP" altLang="en-US" sz="2800" dirty="0">
                <a:latin typeface="Consolas" panose="020B0609020204030204" pitchFamily="49" charset="0"/>
                <a:ea typeface="HG教科書体" panose="02020609000000000000" pitchFamily="17" charset="-128"/>
              </a:rPr>
              <a:t>それ以外</a:t>
            </a:r>
            <a:endParaRPr kumimoji="1" lang="en-US" altLang="ja-JP" sz="2800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latin typeface="Consolas" panose="020B0609020204030204" pitchFamily="49" charset="0"/>
                <a:ea typeface="HG教科書体" panose="02020609000000000000" pitchFamily="17" charset="-128"/>
              </a:rPr>
              <a:t> </a:t>
            </a:r>
            <a:r>
              <a:rPr kumimoji="1" lang="en-US" altLang="ja-JP" sz="2800" dirty="0">
                <a:latin typeface="Consolas" panose="020B0609020204030204" pitchFamily="49" charset="0"/>
                <a:ea typeface="HG教科書体" panose="02020609000000000000" pitchFamily="17" charset="-128"/>
              </a:rPr>
              <a:t>else </a:t>
            </a:r>
            <a:r>
              <a:rPr kumimoji="1" lang="ja-JP" altLang="en-US" sz="2800" dirty="0">
                <a:latin typeface="Consolas" panose="020B0609020204030204" pitchFamily="49" charset="0"/>
                <a:ea typeface="HG教科書体" panose="02020609000000000000" pitchFamily="17" charset="-128"/>
              </a:rPr>
              <a:t>は無くてもいい</a:t>
            </a:r>
            <a:endParaRPr kumimoji="1" lang="en-US" altLang="ja-JP" sz="2800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ja-JP" altLang="en-US" sz="2800" dirty="0">
              <a:latin typeface="Consolas" panose="020B0609020204030204" pitchFamily="49" charset="0"/>
              <a:ea typeface="HG教科書体" panose="020206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4351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0B5EA-97B2-904D-69C7-502562AD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複数の条件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73CA5D-E301-4983-3F7D-66996FAF3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1" lang="ja-JP" altLang="en-US" dirty="0"/>
              <a:t>を使う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 入れ子構造を使う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9712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1109DE-5B87-B964-2F6B-CCEFC3C4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and, 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D01281-3803-9904-9857-08A22A0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0313"/>
            <a:ext cx="10058400" cy="4374957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3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endParaRPr lang="en-US" altLang="ja-JP" sz="3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かつ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B</a:t>
            </a:r>
            <a:endParaRPr lang="en-US" altLang="ja-JP" dirty="0">
              <a:solidFill>
                <a:schemeClr val="tx1"/>
              </a:solidFill>
            </a:endParaRPr>
          </a:p>
          <a:p>
            <a:pPr lvl="1"/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も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も正しいとき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となる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3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または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B</a:t>
            </a:r>
            <a:endParaRPr lang="en-US" altLang="ja-JP" dirty="0">
              <a:solidFill>
                <a:srgbClr val="D4D4D4"/>
              </a:solidFill>
            </a:endParaRPr>
          </a:p>
          <a:p>
            <a:pPr lvl="1"/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ja-JP" altLang="en-US" dirty="0">
                <a:solidFill>
                  <a:schemeClr val="tx1"/>
                </a:solidFill>
              </a:rPr>
              <a:t>か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かのどちらかが正しいとき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となる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0724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FE5C78-BD28-109C-BE80-986E88A2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入れ子構造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A6B338-3916-48C5-9755-77EE0A155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の倍数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B91BDF6-E314-CF80-07E3-50FADB0B2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113" y="2050914"/>
            <a:ext cx="5451731" cy="381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8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7095D-C9AF-6539-FE51-B4BA8B2A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900FA4-BEE7-5520-F9F8-5E0DD587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>
                <a:solidFill>
                  <a:srgbClr val="FF0000"/>
                </a:solidFill>
              </a:rPr>
              <a:t>標準入力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変数の型</a:t>
            </a:r>
            <a:endParaRPr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値の比較</a:t>
            </a:r>
            <a:endParaRPr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条件分岐</a:t>
            </a:r>
          </a:p>
        </p:txBody>
      </p:sp>
    </p:spTree>
    <p:extLst>
      <p:ext uri="{BB962C8B-B14F-4D97-AF65-F5344CB8AC3E}">
        <p14:creationId xmlns:p14="http://schemas.microsoft.com/office/powerpoint/2010/main" val="166508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53B9D-C3AC-8FE6-0E35-0D9447C4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以上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4AA546-B693-C7AD-DF9B-9D880BE0A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31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8DBAB-9DB9-3145-FF73-DAC20FF4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余談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4FCBDA-9E0C-38FC-B7B2-DD430CFB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気を付ける判定例</a:t>
            </a:r>
            <a:endParaRPr lang="en-US" altLang="ja-JP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bool() </a:t>
            </a:r>
            <a:r>
              <a:rPr lang="ja-JP" altLang="en-US" dirty="0"/>
              <a:t>で </a:t>
            </a:r>
            <a:r>
              <a:rPr lang="en-US" altLang="ja-JP" dirty="0"/>
              <a:t>False</a:t>
            </a:r>
            <a:r>
              <a:rPr lang="ja-JP" altLang="en-US" dirty="0"/>
              <a:t>　になる値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複数の条件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9929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8DBAB-9DB9-3145-FF73-DAC20FF4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余談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4FCBDA-9E0C-38FC-B7B2-DD430CFB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気を付ける判定例</a:t>
            </a:r>
            <a:endParaRPr lang="en-US" altLang="ja-JP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bool() </a:t>
            </a:r>
            <a:r>
              <a:rPr lang="ja-JP" altLang="en-US" dirty="0"/>
              <a:t>で </a:t>
            </a:r>
            <a:r>
              <a:rPr lang="en-US" altLang="ja-JP" dirty="0"/>
              <a:t>False</a:t>
            </a:r>
            <a:r>
              <a:rPr lang="ja-JP" altLang="en-US" dirty="0"/>
              <a:t>　になる値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複数の条件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77980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E08B12-F187-25CA-A5CE-DF7F3CB8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気を付ける判定例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F5BEBF-5ECF-CB97-E48A-1073F12D5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int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と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float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661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E08B12-F187-25CA-A5CE-DF7F3CB8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気を付ける判定例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F5BEBF-5ECF-CB97-E48A-1073F12D5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int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と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"57"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7969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E08B12-F187-25CA-A5CE-DF7F3CB8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気を付ける判定例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F5BEBF-5ECF-CB97-E48A-1073F12D5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大文字と小文字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389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8DBAB-9DB9-3145-FF73-DAC20FF4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余談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4FCBDA-9E0C-38FC-B7B2-DD430CFB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気を付ける判定例</a:t>
            </a:r>
            <a:endParaRPr lang="en-US" altLang="ja-JP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solidFill>
                  <a:srgbClr val="FF0000"/>
                </a:solidFill>
              </a:rPr>
              <a:t>bool() </a:t>
            </a:r>
            <a:r>
              <a:rPr lang="ja-JP" altLang="en-US" dirty="0">
                <a:solidFill>
                  <a:srgbClr val="FF0000"/>
                </a:solidFill>
              </a:rPr>
              <a:t>で </a:t>
            </a:r>
            <a:r>
              <a:rPr lang="en-US" altLang="ja-JP" dirty="0">
                <a:solidFill>
                  <a:srgbClr val="FF0000"/>
                </a:solidFill>
              </a:rPr>
              <a:t>False</a:t>
            </a:r>
            <a:r>
              <a:rPr lang="ja-JP" altLang="en-US" dirty="0">
                <a:solidFill>
                  <a:srgbClr val="FF0000"/>
                </a:solidFill>
              </a:rPr>
              <a:t>　になる値</a:t>
            </a:r>
            <a:endParaRPr lang="en-US" altLang="ja-JP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複数の条件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7250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88DAB5-DA4A-C263-8B3A-EE0ACB31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bool() </a:t>
            </a:r>
            <a:r>
              <a:rPr lang="ja-JP" altLang="en-US" dirty="0"/>
              <a:t>で </a:t>
            </a:r>
            <a:r>
              <a:rPr lang="en-US" altLang="ja-JP" dirty="0"/>
              <a:t>False</a:t>
            </a:r>
            <a:r>
              <a:rPr lang="ja-JP" altLang="en-US" dirty="0"/>
              <a:t>　になる値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17134-688A-0E0A-2031-BB3D37340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bool</a:t>
            </a:r>
            <a:r>
              <a:rPr kumimoji="1" lang="ja-JP" altLang="en-US" dirty="0"/>
              <a:t>型に変換したときに</a:t>
            </a:r>
            <a:r>
              <a:rPr kumimoji="1" lang="en-US" altLang="ja-JP" dirty="0"/>
              <a:t>False</a:t>
            </a:r>
            <a:r>
              <a:rPr kumimoji="1" lang="ja-JP" altLang="en-US" dirty="0"/>
              <a:t>になる値</a:t>
            </a:r>
            <a:endParaRPr kumimoji="1"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8880B089-8693-5166-5780-84A619BA7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430223"/>
              </p:ext>
            </p:extLst>
          </p:nvPr>
        </p:nvGraphicFramePr>
        <p:xfrm>
          <a:off x="2032000" y="3014432"/>
          <a:ext cx="8128000" cy="24165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830077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81063863"/>
                    </a:ext>
                  </a:extLst>
                </a:gridCol>
              </a:tblGrid>
              <a:tr h="562675"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 dirty="0">
                          <a:latin typeface="Consolas" panose="020B0609020204030204" pitchFamily="49" charset="0"/>
                          <a:ea typeface="UD デジタル 教科書体 NP-R" panose="02020400000000000000" pitchFamily="18" charset="-128"/>
                        </a:rPr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 dirty="0">
                          <a:latin typeface="Consolas" panose="020B0609020204030204" pitchFamily="49" charset="0"/>
                          <a:ea typeface="UD デジタル 教科書体 NP-R" panose="02020400000000000000" pitchFamily="18" charset="-128"/>
                        </a:rPr>
                        <a:t>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825537"/>
                  </a:ext>
                </a:extLst>
              </a:tr>
              <a:tr h="728523"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dirty="0">
                          <a:latin typeface="Consolas" panose="020B0609020204030204" pitchFamily="49" charset="0"/>
                          <a:ea typeface="UD デジタル 教科書体 NP-R" panose="02020400000000000000" pitchFamily="18" charset="-128"/>
                        </a:rPr>
                        <a:t>None</a:t>
                      </a:r>
                      <a:endParaRPr kumimoji="1" lang="ja-JP" altLang="en-US" dirty="0">
                        <a:latin typeface="Consolas" panose="020B0609020204030204" pitchFamily="49" charset="0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dirty="0">
                          <a:latin typeface="Consolas" panose="020B0609020204030204" pitchFamily="49" charset="0"/>
                          <a:ea typeface="UD デジタル 教科書体 NP-R" panose="02020400000000000000" pitchFamily="18" charset="-128"/>
                        </a:rPr>
                        <a:t>None</a:t>
                      </a:r>
                      <a:endParaRPr kumimoji="1" lang="ja-JP" altLang="en-US" dirty="0">
                        <a:latin typeface="Consolas" panose="020B0609020204030204" pitchFamily="49" charset="0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895361"/>
                  </a:ext>
                </a:extLst>
              </a:tr>
              <a:tr h="562675"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dirty="0">
                          <a:latin typeface="Consolas" panose="020B0609020204030204" pitchFamily="49" charset="0"/>
                          <a:ea typeface="UD デジタル 教科書体 NP-R" panose="02020400000000000000" pitchFamily="18" charset="-128"/>
                        </a:rPr>
                        <a:t>int, float</a:t>
                      </a:r>
                      <a:endParaRPr kumimoji="1" lang="ja-JP" altLang="en-US" dirty="0">
                        <a:latin typeface="Consolas" panose="020B0609020204030204" pitchFamily="49" charset="0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dirty="0">
                          <a:latin typeface="Consolas" panose="020B0609020204030204" pitchFamily="49" charset="0"/>
                          <a:ea typeface="UD デジタル 教科書体 NP-R" panose="02020400000000000000" pitchFamily="18" charset="-128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542675"/>
                  </a:ext>
                </a:extLst>
              </a:tr>
              <a:tr h="562675"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dirty="0">
                          <a:latin typeface="Consolas" panose="020B0609020204030204" pitchFamily="49" charset="0"/>
                          <a:ea typeface="UD デジタル 教科書体 NP-R" panose="02020400000000000000" pitchFamily="18" charset="-128"/>
                        </a:rPr>
                        <a:t>string</a:t>
                      </a:r>
                      <a:endParaRPr kumimoji="1" lang="ja-JP" altLang="en-US" dirty="0">
                        <a:latin typeface="Consolas" panose="020B0609020204030204" pitchFamily="49" charset="0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en-US" altLang="ja-JP" dirty="0">
                          <a:latin typeface="Consolas" panose="020B0609020204030204" pitchFamily="49" charset="0"/>
                          <a:ea typeface="UD デジタル 教科書体 NP-R" panose="02020400000000000000" pitchFamily="18" charset="-128"/>
                        </a:rPr>
                        <a:t>“”  (</a:t>
                      </a:r>
                      <a:r>
                        <a:rPr kumimoji="1" lang="ja-JP" altLang="en-US" dirty="0">
                          <a:latin typeface="Consolas" panose="020B0609020204030204" pitchFamily="49" charset="0"/>
                          <a:ea typeface="UD デジタル 教科書体 NP-R" panose="02020400000000000000" pitchFamily="18" charset="-128"/>
                        </a:rPr>
                        <a:t>空文字列</a:t>
                      </a:r>
                      <a:r>
                        <a:rPr kumimoji="1" lang="en-US" altLang="ja-JP" dirty="0">
                          <a:latin typeface="Consolas" panose="020B0609020204030204" pitchFamily="49" charset="0"/>
                          <a:ea typeface="UD デジタル 教科書体 NP-R" panose="02020400000000000000" pitchFamily="18" charset="-128"/>
                        </a:rPr>
                        <a:t>)</a:t>
                      </a:r>
                      <a:endParaRPr kumimoji="1" lang="ja-JP" altLang="en-US" dirty="0">
                        <a:latin typeface="Consolas" panose="020B0609020204030204" pitchFamily="49" charset="0"/>
                        <a:ea typeface="UD デジタル 教科書体 NP-R" panose="02020400000000000000" pitchFamily="18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372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516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8DBAB-9DB9-3145-FF73-DAC20FF4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余談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4FCBDA-9E0C-38FC-B7B2-DD430CFB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気を付ける判定例</a:t>
            </a:r>
            <a:endParaRPr lang="en-US" altLang="ja-JP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bool() </a:t>
            </a:r>
            <a:r>
              <a:rPr lang="ja-JP" altLang="en-US" dirty="0"/>
              <a:t>で </a:t>
            </a:r>
            <a:r>
              <a:rPr lang="en-US" altLang="ja-JP" dirty="0"/>
              <a:t>False</a:t>
            </a:r>
            <a:r>
              <a:rPr lang="ja-JP" altLang="en-US" dirty="0"/>
              <a:t>　になる値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rgbClr val="FF0000"/>
                </a:solidFill>
              </a:rPr>
              <a:t>複数の条件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11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362B1-596D-20D4-C7EF-B350EFE1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複数の条件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B73328-A03D-7AC1-A617-C39B0622B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048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BD8806-0AB9-CE6C-C855-2A58FDE6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標準入力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91D798-D04D-C370-27E8-47708689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とりあえずやってみる</a:t>
            </a:r>
            <a:endParaRPr kumimoji="1" lang="en-US" altLang="ja-JP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66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34C309-0A3B-5040-F893-B783E74C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条件式と結果</a:t>
            </a:r>
          </a:p>
        </p:txBody>
      </p:sp>
      <p:graphicFrame>
        <p:nvGraphicFramePr>
          <p:cNvPr id="10" name="表 4">
            <a:extLst>
              <a:ext uri="{FF2B5EF4-FFF2-40B4-BE49-F238E27FC236}">
                <a16:creationId xmlns:a16="http://schemas.microsoft.com/office/drawing/2014/main" id="{27C512F5-3FC8-B74B-7A3D-D468513AD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358259"/>
              </p:ext>
            </p:extLst>
          </p:nvPr>
        </p:nvGraphicFramePr>
        <p:xfrm>
          <a:off x="291420" y="2016124"/>
          <a:ext cx="5581423" cy="4097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55146">
                  <a:extLst>
                    <a:ext uri="{9D8B030D-6E8A-4147-A177-3AD203B41FA5}">
                      <a16:colId xmlns:a16="http://schemas.microsoft.com/office/drawing/2014/main" val="789311240"/>
                    </a:ext>
                  </a:extLst>
                </a:gridCol>
                <a:gridCol w="1726277">
                  <a:extLst>
                    <a:ext uri="{9D8B030D-6E8A-4147-A177-3AD203B41FA5}">
                      <a16:colId xmlns:a16="http://schemas.microsoft.com/office/drawing/2014/main" val="4258693487"/>
                    </a:ext>
                  </a:extLst>
                </a:gridCol>
              </a:tblGrid>
              <a:tr h="7561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式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結果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432432"/>
                  </a:ext>
                </a:extLst>
              </a:tr>
              <a:tr h="835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True and True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True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023056"/>
                  </a:ext>
                </a:extLst>
              </a:tr>
              <a:tr h="835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True and False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False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682928"/>
                  </a:ext>
                </a:extLst>
              </a:tr>
              <a:tr h="835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False and True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False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605363"/>
                  </a:ext>
                </a:extLst>
              </a:tr>
              <a:tr h="835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False and False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False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53042"/>
                  </a:ext>
                </a:extLst>
              </a:tr>
            </a:tbl>
          </a:graphicData>
        </a:graphic>
      </p:graphicFrame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065107FD-756A-B227-D922-2BA856CD7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324787"/>
              </p:ext>
            </p:extLst>
          </p:nvPr>
        </p:nvGraphicFramePr>
        <p:xfrm>
          <a:off x="6319157" y="2016124"/>
          <a:ext cx="5581423" cy="4097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55146">
                  <a:extLst>
                    <a:ext uri="{9D8B030D-6E8A-4147-A177-3AD203B41FA5}">
                      <a16:colId xmlns:a16="http://schemas.microsoft.com/office/drawing/2014/main" val="789311240"/>
                    </a:ext>
                  </a:extLst>
                </a:gridCol>
                <a:gridCol w="1726277">
                  <a:extLst>
                    <a:ext uri="{9D8B030D-6E8A-4147-A177-3AD203B41FA5}">
                      <a16:colId xmlns:a16="http://schemas.microsoft.com/office/drawing/2014/main" val="4258693487"/>
                    </a:ext>
                  </a:extLst>
                </a:gridCol>
              </a:tblGrid>
              <a:tr h="7561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式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結果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432432"/>
                  </a:ext>
                </a:extLst>
              </a:tr>
              <a:tr h="835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True or True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True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023056"/>
                  </a:ext>
                </a:extLst>
              </a:tr>
              <a:tr h="835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True or False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True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682928"/>
                  </a:ext>
                </a:extLst>
              </a:tr>
              <a:tr h="835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False or True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True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605363"/>
                  </a:ext>
                </a:extLst>
              </a:tr>
              <a:tr h="835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False or False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False</a:t>
                      </a:r>
                      <a:endParaRPr kumimoji="1" lang="ja-JP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53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4157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0166F1-687C-AFC6-8738-C14DC953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0E76C0-B397-4BFE-FB8C-A26F6439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10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5F1AF-D011-019D-62BE-34B62250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標準入力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1462065F-BCDF-47C1-366E-8ABBA814ED4B}"/>
              </a:ext>
            </a:extLst>
          </p:cNvPr>
          <p:cNvSpPr/>
          <p:nvPr/>
        </p:nvSpPr>
        <p:spPr>
          <a:xfrm>
            <a:off x="4856244" y="2542092"/>
            <a:ext cx="2943227" cy="10548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input()</a:t>
            </a:r>
            <a:endParaRPr kumimoji="1" lang="ja-JP" altLang="en-US" sz="4000" b="1" dirty="0"/>
          </a:p>
        </p:txBody>
      </p:sp>
      <p:pic>
        <p:nvPicPr>
          <p:cNvPr id="1026" name="Picture 2" descr="ノートパソコンのイラスト">
            <a:extLst>
              <a:ext uri="{FF2B5EF4-FFF2-40B4-BE49-F238E27FC236}">
                <a16:creationId xmlns:a16="http://schemas.microsoft.com/office/drawing/2014/main" id="{E6E7DBAF-A469-61AE-AD2D-73504F136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895" y="2792556"/>
            <a:ext cx="2455298" cy="197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割と使うライブラリ集 - Qiita">
            <a:extLst>
              <a:ext uri="{FF2B5EF4-FFF2-40B4-BE49-F238E27FC236}">
                <a16:creationId xmlns:a16="http://schemas.microsoft.com/office/drawing/2014/main" id="{A71E6522-F72F-404D-3DC2-049F30D25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0" r="27390"/>
          <a:stretch/>
        </p:blipFill>
        <p:spPr bwMode="auto">
          <a:xfrm>
            <a:off x="8617527" y="2542092"/>
            <a:ext cx="2230582" cy="247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矢印: 左 2">
            <a:extLst>
              <a:ext uri="{FF2B5EF4-FFF2-40B4-BE49-F238E27FC236}">
                <a16:creationId xmlns:a16="http://schemas.microsoft.com/office/drawing/2014/main" id="{91970F9A-91B7-693B-BABC-B2C05AF18EA6}"/>
              </a:ext>
            </a:extLst>
          </p:cNvPr>
          <p:cNvSpPr/>
          <p:nvPr/>
        </p:nvSpPr>
        <p:spPr>
          <a:xfrm>
            <a:off x="4714124" y="4014246"/>
            <a:ext cx="3227471" cy="105489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print()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7290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7095D-C9AF-6539-FE51-B4BA8B2A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900FA4-BEE7-5520-F9F8-5E0DD587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標準入力</a:t>
            </a:r>
            <a:endParaRPr kumimoji="1"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FF0000"/>
                </a:solidFill>
              </a:rPr>
              <a:t>変数の型</a:t>
            </a:r>
            <a:endParaRPr lang="en-US" altLang="ja-JP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値の比較</a:t>
            </a:r>
            <a:endParaRPr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条件分岐</a:t>
            </a:r>
          </a:p>
        </p:txBody>
      </p:sp>
    </p:spTree>
    <p:extLst>
      <p:ext uri="{BB962C8B-B14F-4D97-AF65-F5344CB8AC3E}">
        <p14:creationId xmlns:p14="http://schemas.microsoft.com/office/powerpoint/2010/main" val="37380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560A81-F919-CC1D-4AA5-AA5EE163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変数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8D15C1-B194-E3D8-7B22-12731F62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20343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前回取り扱った変数にはいくつかの</a:t>
            </a:r>
            <a:r>
              <a:rPr lang="ja-JP" altLang="en-US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型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がある</a:t>
            </a:r>
          </a:p>
          <a:p>
            <a:pPr lvl="1"/>
            <a:r>
              <a:rPr lang="en-US" altLang="ja-JP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を使うことで確認ができる</a:t>
            </a:r>
          </a:p>
          <a:p>
            <a:pPr lvl="1"/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基本的に、違う型同士での処理は出来ない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a =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 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型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&lt;class 'int'&gt;</a:t>
            </a:r>
            <a:endParaRPr lang="ja-JP" alt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68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96D71-5EC1-E7BF-FBE1-8C55D6DE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型の一覧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A03FB31A-35E1-0828-4388-18776EE39C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011048"/>
              </p:ext>
            </p:extLst>
          </p:nvPr>
        </p:nvGraphicFramePr>
        <p:xfrm>
          <a:off x="1038090" y="2038900"/>
          <a:ext cx="10176780" cy="38137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92260">
                  <a:extLst>
                    <a:ext uri="{9D8B030D-6E8A-4147-A177-3AD203B41FA5}">
                      <a16:colId xmlns:a16="http://schemas.microsoft.com/office/drawing/2014/main" val="3947905427"/>
                    </a:ext>
                  </a:extLst>
                </a:gridCol>
                <a:gridCol w="3392260">
                  <a:extLst>
                    <a:ext uri="{9D8B030D-6E8A-4147-A177-3AD203B41FA5}">
                      <a16:colId xmlns:a16="http://schemas.microsoft.com/office/drawing/2014/main" val="3786596612"/>
                    </a:ext>
                  </a:extLst>
                </a:gridCol>
                <a:gridCol w="3392260">
                  <a:extLst>
                    <a:ext uri="{9D8B030D-6E8A-4147-A177-3AD203B41FA5}">
                      <a16:colId xmlns:a16="http://schemas.microsoft.com/office/drawing/2014/main" val="2427212856"/>
                    </a:ext>
                  </a:extLst>
                </a:gridCol>
              </a:tblGrid>
              <a:tr h="6356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型名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英語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意味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94601"/>
                  </a:ext>
                </a:extLst>
              </a:tr>
              <a:tr h="6356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int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integer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整数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997811"/>
                  </a:ext>
                </a:extLst>
              </a:tr>
              <a:tr h="6356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float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float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実数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6307562"/>
                  </a:ext>
                </a:extLst>
              </a:tr>
              <a:tr h="6356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str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string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文字列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3195588"/>
                  </a:ext>
                </a:extLst>
              </a:tr>
              <a:tr h="6356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bool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Boolean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真偽地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084017"/>
                  </a:ext>
                </a:extLst>
              </a:tr>
              <a:tr h="6356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None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null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6344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70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0327E-C5E8-4B0D-2F57-C2E475E9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相互変換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97367-4294-CA2C-5C7E-888C7CB5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3133"/>
            <a:ext cx="10176462" cy="45727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変換してみる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</a:p>
          <a:p>
            <a:pPr>
              <a:lnSpc>
                <a:spcPct val="110000"/>
              </a:lnSpc>
            </a:pP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a1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"a1 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の型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10000"/>
              </a:lnSpc>
            </a:pPr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a2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print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"a2 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の型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546245033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795</TotalTime>
  <Words>876</Words>
  <Application>Microsoft Office PowerPoint</Application>
  <PresentationFormat>ワイド画面</PresentationFormat>
  <Paragraphs>237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レトロスペクト</vt:lpstr>
      <vt:lpstr>プロジェクト学習             変数の型と条件分岐</vt:lpstr>
      <vt:lpstr>目次</vt:lpstr>
      <vt:lpstr>目次</vt:lpstr>
      <vt:lpstr>標準入力</vt:lpstr>
      <vt:lpstr>標準入力</vt:lpstr>
      <vt:lpstr>目次</vt:lpstr>
      <vt:lpstr>変数</vt:lpstr>
      <vt:lpstr>型の一覧</vt:lpstr>
      <vt:lpstr>相互変換</vt:lpstr>
      <vt:lpstr>誤った変換例</vt:lpstr>
      <vt:lpstr>目次</vt:lpstr>
      <vt:lpstr>真偽値 bool 型</vt:lpstr>
      <vt:lpstr>比較演算子</vt:lpstr>
      <vt:lpstr>比較演算子一覧</vt:lpstr>
      <vt:lpstr>PowerPoint プレゼンテーション</vt:lpstr>
      <vt:lpstr>PowerPoint プレゼンテーション</vt:lpstr>
      <vt:lpstr>目次</vt:lpstr>
      <vt:lpstr>条件分岐</vt:lpstr>
      <vt:lpstr>if文の書き方</vt:lpstr>
      <vt:lpstr>if文の書き方</vt:lpstr>
      <vt:lpstr>if文の書き方</vt:lpstr>
      <vt:lpstr>if文の書き方</vt:lpstr>
      <vt:lpstr>if文の有効範囲</vt:lpstr>
      <vt:lpstr>if文の有効範囲</vt:lpstr>
      <vt:lpstr>if文の有効範囲</vt:lpstr>
      <vt:lpstr>３つ以上の分岐</vt:lpstr>
      <vt:lpstr>複数の条件</vt:lpstr>
      <vt:lpstr>and, or</vt:lpstr>
      <vt:lpstr>入れ子構造</vt:lpstr>
      <vt:lpstr>以上</vt:lpstr>
      <vt:lpstr>余談</vt:lpstr>
      <vt:lpstr>余談</vt:lpstr>
      <vt:lpstr>気を付ける判定例</vt:lpstr>
      <vt:lpstr>気を付ける判定例</vt:lpstr>
      <vt:lpstr>気を付ける判定例</vt:lpstr>
      <vt:lpstr>余談</vt:lpstr>
      <vt:lpstr>bool() で False　になる値</vt:lpstr>
      <vt:lpstr>余談</vt:lpstr>
      <vt:lpstr>複数の条件</vt:lpstr>
      <vt:lpstr>条件式と結果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プロジェクト学習</dc:title>
  <dc:creator>kuniya ota</dc:creator>
  <cp:lastModifiedBy>kuniya ota</cp:lastModifiedBy>
  <cp:revision>28</cp:revision>
  <dcterms:created xsi:type="dcterms:W3CDTF">2023-07-03T01:11:05Z</dcterms:created>
  <dcterms:modified xsi:type="dcterms:W3CDTF">2023-07-09T07:32:24Z</dcterms:modified>
</cp:coreProperties>
</file>