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9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3" r:id="rId37"/>
    <p:sldId id="292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numCol="1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 numCol="1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numCol="1"/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 altLang="ja-JP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 altLang="ja-JP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 altLang="ja-JP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 altLang="ja-JP"/>
              <a:t>5 </a:t>
            </a:r>
            <a:r>
              <a:rPr lang="ja-JP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96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 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 numCol="1"/>
          <a:lstStyle/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 numCol="1"/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 altLang="ja-JP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 altLang="ja-JP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 altLang="ja-JP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 altLang="ja-JP"/>
              <a:t>5 </a:t>
            </a:r>
            <a:r>
              <a:rPr lang="ja-JP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269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 marL="0"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lang="ja-JP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>
            <a:lvl1pPr>
              <a:defRPr sz="2800">
                <a:latin typeface="Consolas" panose="020B0609020204030204" pitchFamily="49" charset="0"/>
                <a:ea typeface="HG教科書体" panose="02020609000000000000" pitchFamily="17" charset="-128"/>
              </a:defRPr>
            </a:lvl1pPr>
            <a:lvl2pPr>
              <a:defRPr sz="2400">
                <a:latin typeface="Consolas" panose="020B0609020204030204" pitchFamily="49" charset="0"/>
                <a:ea typeface="HG教科書体" panose="02020609000000000000" pitchFamily="17" charset="-128"/>
              </a:defRPr>
            </a:lvl2pPr>
            <a:lvl3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3pPr>
            <a:lvl4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4pPr>
            <a:lvl5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5pPr>
          </a:lstStyle>
          <a:p>
            <a:pPr lvl="0"/>
            <a:r>
              <a:rPr lang="ja-JP" dirty="0"/>
              <a:t>マスター テキストの書式設定</a:t>
            </a:r>
          </a:p>
          <a:p>
            <a:pPr lvl="1"/>
            <a:r>
              <a:rPr lang="ja-JP" dirty="0"/>
              <a:t>第 </a:t>
            </a:r>
            <a:r>
              <a:rPr lang="en-US" altLang="ja-JP" dirty="0"/>
              <a:t>2 </a:t>
            </a:r>
            <a:r>
              <a:rPr lang="ja-JP" dirty="0"/>
              <a:t>レベル</a:t>
            </a:r>
          </a:p>
          <a:p>
            <a:pPr lvl="2"/>
            <a:r>
              <a:rPr lang="ja-JP" dirty="0"/>
              <a:t>第 </a:t>
            </a:r>
            <a:r>
              <a:rPr lang="en-US" altLang="ja-JP" dirty="0"/>
              <a:t>3 </a:t>
            </a:r>
            <a:r>
              <a:rPr lang="ja-JP" dirty="0"/>
              <a:t>レベル</a:t>
            </a:r>
          </a:p>
          <a:p>
            <a:pPr lvl="3"/>
            <a:r>
              <a:rPr lang="ja-JP" dirty="0"/>
              <a:t>第 </a:t>
            </a:r>
            <a:r>
              <a:rPr lang="en-US" altLang="ja-JP" dirty="0"/>
              <a:t>4 </a:t>
            </a:r>
            <a:r>
              <a:rPr lang="ja-JP" dirty="0"/>
              <a:t>レベル</a:t>
            </a:r>
          </a:p>
          <a:p>
            <a:pPr lvl="4"/>
            <a:r>
              <a:rPr lang="ja-JP" dirty="0"/>
              <a:t>第 </a:t>
            </a:r>
            <a:r>
              <a:rPr lang="en-US" altLang="ja-JP" dirty="0"/>
              <a:t>5 </a:t>
            </a:r>
            <a:r>
              <a:rPr lang="ja-JP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3467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numCol="1"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numCol="1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numCol="1"/>
          <a:lstStyle/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 numCol="1"/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 altLang="ja-JP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 altLang="ja-JP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 altLang="ja-JP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 altLang="ja-JP"/>
              <a:t>5 </a:t>
            </a:r>
            <a:r>
              <a:rPr lang="ja-JP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 numCol="1"/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 altLang="ja-JP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 altLang="ja-JP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 altLang="ja-JP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 altLang="ja-JP"/>
              <a:t>5 </a:t>
            </a:r>
            <a:r>
              <a:rPr lang="ja-JP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8218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numCol="1"/>
          <a:lstStyle/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numCol="1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 numCol="1"/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 altLang="ja-JP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 altLang="ja-JP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 altLang="ja-JP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 altLang="ja-JP"/>
              <a:t>5 </a:t>
            </a:r>
            <a:r>
              <a:rPr lang="ja-JP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numCol="1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 numCol="1"/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 altLang="ja-JP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 altLang="ja-JP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 altLang="ja-JP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 altLang="ja-JP"/>
              <a:t>5 </a:t>
            </a:r>
            <a:r>
              <a:rPr lang="ja-JP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2656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293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5151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numCol="1"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 numCol="1"/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 altLang="ja-JP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 altLang="ja-JP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 altLang="ja-JP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 altLang="ja-JP"/>
              <a:t>5 </a:t>
            </a:r>
            <a:r>
              <a:rPr lang="ja-JP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 numCol="1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 numCol="1"/>
          <a:lstStyle>
            <a:lvl1pPr algn="l">
              <a:defRPr/>
            </a:lvl1pPr>
          </a:lstStyle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 numCol="1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352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numCol="1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numCol="1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 numCol="1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147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r>
              <a:rPr lang="ja-JP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 altLang="ja-JP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 altLang="ja-JP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 altLang="ja-JP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 altLang="ja-JP"/>
              <a:t>5 </a:t>
            </a:r>
            <a:r>
              <a:rPr lang="ja-JP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C46EDA-6141-4A17-A137-A1686AD67C1D}" type="datetimeFigureOut">
              <a:rPr kumimoji="1" lang="en-US" altLang="ja-JP" smtClean="0"/>
              <a:t>6/2/2023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EEC334-D769-4732-ADA5-27C22C9BD5B7}" type="slidenum">
              <a:rPr kumimoji="1" lang="ja-JP" smtClean="0"/>
              <a:t>‹#›</a:t>
            </a:fld>
            <a:endParaRPr kumimoji="1" lang="ja-JP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lio.jp/cat/computer/bini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99FAA-B554-D793-9451-ADD08FC6C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400" dirty="0"/>
              <a:t>第</a:t>
            </a:r>
            <a:r>
              <a:rPr kumimoji="1" lang="en-US" altLang="ja-JP" sz="4400" dirty="0"/>
              <a:t>1</a:t>
            </a:r>
            <a:r>
              <a:rPr kumimoji="1" lang="ja-JP" altLang="en-US" sz="4400" dirty="0"/>
              <a:t>回</a:t>
            </a:r>
            <a:br>
              <a:rPr kumimoji="1" lang="en-US" altLang="ja-JP" dirty="0"/>
            </a:br>
            <a:r>
              <a:rPr kumimoji="1" lang="ja-JP" altLang="en-US" sz="6000" dirty="0"/>
              <a:t>標準出力</a:t>
            </a:r>
            <a:r>
              <a:rPr lang="ja-JP" altLang="en-US" sz="6000" dirty="0"/>
              <a:t>、数値演算、</a:t>
            </a:r>
            <a:br>
              <a:rPr lang="en-US" altLang="ja-JP" sz="6000" dirty="0"/>
            </a:br>
            <a:r>
              <a:rPr lang="ja-JP" altLang="en-US" sz="6000" dirty="0"/>
              <a:t>文字列操作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C435CC-70BD-9A4E-6EB6-3D47B2B45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太田・原田</a:t>
            </a:r>
          </a:p>
        </p:txBody>
      </p:sp>
    </p:spTree>
    <p:extLst>
      <p:ext uri="{BB962C8B-B14F-4D97-AF65-F5344CB8AC3E}">
        <p14:creationId xmlns:p14="http://schemas.microsoft.com/office/powerpoint/2010/main" val="172880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FD58C29-1870-B60B-7D79-84611EAC0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 b="5556"/>
          <a:stretch/>
        </p:blipFill>
        <p:spPr>
          <a:xfrm>
            <a:off x="0" y="0"/>
            <a:ext cx="12192000" cy="636270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85B647-834C-C6DD-C2FB-A2C8F6C1A615}"/>
              </a:ext>
            </a:extLst>
          </p:cNvPr>
          <p:cNvGrpSpPr/>
          <p:nvPr/>
        </p:nvGrpSpPr>
        <p:grpSpPr>
          <a:xfrm>
            <a:off x="2952750" y="1181100"/>
            <a:ext cx="4876800" cy="1281292"/>
            <a:chOff x="2952750" y="1181100"/>
            <a:chExt cx="4248150" cy="1281292"/>
          </a:xfrm>
        </p:grpSpPr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C4D9FCF3-5890-286C-1779-AE84D244D67F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-111865"/>
                <a:gd name="adj2" fmla="val -6826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97D6C64-80D3-1756-A0A9-20E769352ADD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120032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kumimoji="1" lang="ja-JP" dirty="0"/>
                <a:t>目次を表示するときはココ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ja-JP" dirty="0"/>
                <a:t>目次を使って行きたい所にショートカットしよう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0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目次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/>
              <a:t>Google </a:t>
            </a:r>
            <a:r>
              <a:rPr kumimoji="1" lang="en-US" altLang="ja-JP" dirty="0" err="1"/>
              <a:t>Clabratory</a:t>
            </a:r>
            <a:r>
              <a:rPr kumimoji="1" lang="en-US" altLang="ja-JP" dirty="0"/>
              <a:t> </a:t>
            </a:r>
            <a:r>
              <a:rPr lang="ja-JP" dirty="0"/>
              <a:t>とは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b="1" dirty="0">
                <a:solidFill>
                  <a:srgbClr val="C00000"/>
                </a:solidFill>
              </a:rPr>
              <a:t>標準出力について</a:t>
            </a:r>
            <a:endParaRPr kumimoji="1" lang="en-US" altLang="ja-JP" b="1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15562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BBE06-B632-18CD-D699-1120816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C7F5C-1358-380C-3F02-11BC2F48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ja-JP" b="0" dirty="0">
                <a:effectLst/>
                <a:latin typeface="Consolas" panose="020B0609020204030204" pitchFamily="49" charset="0"/>
              </a:rPr>
              <a:t>値を出力する方法は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2</a:t>
            </a:r>
            <a:r>
              <a:rPr lang="ja-JP" b="0" dirty="0">
                <a:effectLst/>
                <a:latin typeface="Consolas" panose="020B0609020204030204" pitchFamily="49" charset="0"/>
              </a:rPr>
              <a:t>通り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1.</a:t>
            </a:r>
            <a:r>
              <a:rPr lang="ja-JP" b="0" dirty="0">
                <a:effectLst/>
                <a:latin typeface="Consolas" panose="020B0609020204030204" pitchFamily="49" charset="0"/>
              </a:rPr>
              <a:t> 対話モード</a:t>
            </a:r>
          </a:p>
          <a:p>
            <a:pPr marL="0" indent="0">
              <a:buNone/>
            </a:pPr>
            <a:r>
              <a:rPr lang="ja-JP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b="0" dirty="0">
                <a:effectLst/>
                <a:latin typeface="Consolas" panose="020B0609020204030204" pitchFamily="49" charset="0"/>
              </a:rPr>
              <a:t> コマンドプロンプト等で用いる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2.</a:t>
            </a:r>
            <a:r>
              <a:rPr lang="ja-JP" b="0" dirty="0">
                <a:effectLst/>
                <a:latin typeface="Consolas" panose="020B0609020204030204" pitchFamily="49" charset="0"/>
              </a:rPr>
              <a:t> 標準出力</a:t>
            </a:r>
          </a:p>
          <a:p>
            <a:pPr marL="0" indent="0">
              <a:buNone/>
            </a:pPr>
            <a:r>
              <a:rPr lang="ja-JP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dirty="0">
                <a:latin typeface="Consolas" panose="020B0609020204030204" pitchFamily="49" charset="0"/>
              </a:rPr>
              <a:t>()</a:t>
            </a:r>
            <a:r>
              <a:rPr lang="ja-JP" b="0" dirty="0">
                <a:effectLst/>
                <a:latin typeface="Consolas" panose="020B0609020204030204" pitchFamily="49" charset="0"/>
              </a:rPr>
              <a:t> を用いる</a:t>
            </a:r>
          </a:p>
          <a:p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4010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4766-1DC7-68AA-5457-1B0D39F8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b="0" dirty="0">
                <a:effectLst/>
                <a:latin typeface="Consolas" panose="020B0609020204030204" pitchFamily="49" charset="0"/>
              </a:rPr>
              <a:t>対話モード</a:t>
            </a:r>
            <a:endParaRPr kumimoji="1" lang="ja-JP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DB8BB65-D259-63F2-7FB2-46E254E5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31" r="36957"/>
          <a:stretch/>
        </p:blipFill>
        <p:spPr>
          <a:xfrm>
            <a:off x="1525808" y="2381250"/>
            <a:ext cx="9140383" cy="3098800"/>
          </a:xfrm>
        </p:spPr>
      </p:pic>
    </p:spTree>
    <p:extLst>
      <p:ext uri="{BB962C8B-B14F-4D97-AF65-F5344CB8AC3E}">
        <p14:creationId xmlns:p14="http://schemas.microsoft.com/office/powerpoint/2010/main" val="202621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-apple-system"/>
              </a:rPr>
              <a:t>文字列を画面に出力する関数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  <a:p>
            <a:r>
              <a:rPr lang="ja-JP" b="0" dirty="0">
                <a:effectLst/>
                <a:latin typeface="Consolas" panose="020B0609020204030204" pitchFamily="49" charset="0"/>
              </a:rPr>
              <a:t>文字列や数値を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b="0" dirty="0">
                <a:effectLst/>
                <a:latin typeface="Consolas" panose="020B0609020204030204" pitchFamily="49" charset="0"/>
              </a:rPr>
              <a:t>に渡すとその値が出力される。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  <a:p>
            <a:endParaRPr lang="ja-JP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"Hello!!"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dirty="0"/>
              <a:t> </a:t>
            </a:r>
            <a:r>
              <a:rPr lang="en-US" altLang="ja-JP" dirty="0"/>
              <a:t>Hello!! </a:t>
            </a: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155132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1224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r>
              <a:rPr lang="ja-JP" b="0" dirty="0">
                <a:effectLst/>
                <a:latin typeface="Consolas" panose="020B0609020204030204" pitchFamily="49" charset="0"/>
              </a:rPr>
              <a:t>文字列や数値を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b="0" dirty="0">
                <a:effectLst/>
                <a:latin typeface="Consolas" panose="020B0609020204030204" pitchFamily="49" charset="0"/>
              </a:rPr>
              <a:t>に渡すとその値が出力される。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日本語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こんにち</a:t>
            </a:r>
            <a:r>
              <a:rPr lang="ja-JP" dirty="0">
                <a:solidFill>
                  <a:srgbClr val="CE9178"/>
                </a:solidFill>
              </a:rPr>
              <a:t>は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b="0" dirty="0">
                <a:effectLst/>
                <a:latin typeface="Consolas" panose="020B0609020204030204" pitchFamily="49" charset="0"/>
              </a:rPr>
              <a:t> こんにちは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複数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25452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B6C9-12F6-9F58-C2D7-CC4F590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en-US" altLang="ja-JP" dirty="0"/>
              <a:t>1-1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56C645-5F54-1858-8883-A5C1276C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好きな言葉を書いてみよう</a:t>
            </a:r>
          </a:p>
          <a:p>
            <a:endParaRPr kumimoji="1" 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8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目次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/>
              <a:t>Google </a:t>
            </a:r>
            <a:r>
              <a:rPr kumimoji="1" lang="en-US" altLang="ja-JP" dirty="0" err="1"/>
              <a:t>Clabratory</a:t>
            </a:r>
            <a:r>
              <a:rPr kumimoji="1" lang="en-US" altLang="ja-JP" dirty="0"/>
              <a:t> </a:t>
            </a:r>
            <a:r>
              <a:rPr lang="ja-JP" dirty="0"/>
              <a:t>とは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dirty="0"/>
              <a:t>標準出力について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b="1" dirty="0">
                <a:solidFill>
                  <a:srgbClr val="C00000"/>
                </a:solidFill>
              </a:rPr>
              <a:t>数値</a:t>
            </a:r>
            <a:endParaRPr lang="en-US" altLang="ja-JP" b="1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347112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411C2-A3F2-0F3C-BA76-87089D67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数値計算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DED9E-9DE5-D71E-FA51-CCAD6F23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150000"/>
              </a:lnSpc>
            </a:pPr>
            <a:r>
              <a:rPr kumimoji="1" lang="ja-JP" dirty="0"/>
              <a:t>基本的には数学で学んできた方法と同じ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dirty="0"/>
              <a:t>方法 </a:t>
            </a:r>
            <a:r>
              <a:rPr lang="en-US" altLang="ja-JP" dirty="0"/>
              <a:t>(</a:t>
            </a:r>
            <a:r>
              <a:rPr lang="ja-JP" dirty="0"/>
              <a:t>四則演算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ja-JP" dirty="0"/>
              <a:t>順序 </a:t>
            </a:r>
            <a:r>
              <a:rPr kumimoji="1" lang="en-US" altLang="ja-JP" dirty="0"/>
              <a:t>(</a:t>
            </a:r>
            <a:r>
              <a:rPr kumimoji="1" lang="ja-JP" dirty="0"/>
              <a:t>計算の優先順位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ja-JP" dirty="0"/>
              <a:t>法則 </a:t>
            </a:r>
            <a:r>
              <a:rPr kumimoji="1" lang="en-US" altLang="ja-JP" dirty="0"/>
              <a:t>(</a:t>
            </a:r>
            <a:r>
              <a:rPr kumimoji="1" lang="ja-JP" dirty="0"/>
              <a:t>交換法則</a:t>
            </a:r>
            <a:r>
              <a:rPr kumimoji="1" lang="en-US" altLang="ja-JP" dirty="0"/>
              <a:t>)</a:t>
            </a:r>
          </a:p>
          <a:p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85724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A857B-559D-CA83-01EF-7BF14275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演算子</a:t>
            </a:r>
            <a:endParaRPr kumimoji="1" 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1D49DDB-CCBA-D9A9-2F69-5C5A4B9C3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209580"/>
              </p:ext>
            </p:extLst>
          </p:nvPr>
        </p:nvGraphicFramePr>
        <p:xfrm>
          <a:off x="1471506" y="2049990"/>
          <a:ext cx="9248987" cy="414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14321">
                  <a:extLst>
                    <a:ext uri="{9D8B030D-6E8A-4147-A177-3AD203B41FA5}">
                      <a16:colId xmlns:a16="http://schemas.microsoft.com/office/drawing/2014/main" val="990763900"/>
                    </a:ext>
                  </a:extLst>
                </a:gridCol>
                <a:gridCol w="3237242">
                  <a:extLst>
                    <a:ext uri="{9D8B030D-6E8A-4147-A177-3AD203B41FA5}">
                      <a16:colId xmlns:a16="http://schemas.microsoft.com/office/drawing/2014/main" val="3413011629"/>
                    </a:ext>
                  </a:extLst>
                </a:gridCol>
                <a:gridCol w="3197424">
                  <a:extLst>
                    <a:ext uri="{9D8B030D-6E8A-4147-A177-3AD203B41FA5}">
                      <a16:colId xmlns:a16="http://schemas.microsoft.com/office/drawing/2014/main" val="960952399"/>
                    </a:ext>
                  </a:extLst>
                </a:gridCol>
              </a:tblGrid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計算方法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プログラム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4879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baseline="0" dirty="0"/>
                        <a:t>足し算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aseline="0" dirty="0"/>
                        <a:t>3 + 2</a:t>
                      </a:r>
                      <a:endParaRPr kumimoji="1" lang="ja-JP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+ 2</a:t>
                      </a:r>
                      <a:endParaRPr kumimoji="1" 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486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引き算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– 2</a:t>
                      </a:r>
                      <a:endParaRPr kumimoji="1" 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– 2</a:t>
                      </a:r>
                      <a:endParaRPr kumimoji="1" 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4789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掛け算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× 2</a:t>
                      </a:r>
                      <a:endParaRPr kumimoji="1" 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* 2</a:t>
                      </a:r>
                      <a:endParaRPr kumimoji="1" 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47760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割り算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÷ 2</a:t>
                      </a:r>
                      <a:endParaRPr kumimoji="1" 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/ 2</a:t>
                      </a:r>
                      <a:endParaRPr kumimoji="1" 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7135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累乗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** 2</a:t>
                      </a:r>
                      <a:endParaRPr kumimoji="1" 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余り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 ÷ 2</a:t>
                      </a:r>
                      <a:endParaRPr kumimoji="1" 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3 % 2</a:t>
                      </a:r>
                      <a:endParaRPr kumimoji="1" 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6240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sz="2800" dirty="0"/>
                        <a:t>割り算</a:t>
                      </a:r>
                      <a:r>
                        <a:rPr kumimoji="1" lang="en-US" altLang="ja-JP" sz="2800" dirty="0"/>
                        <a:t>2</a:t>
                      </a:r>
                      <a:endParaRPr kumimoji="1" 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 ÷ 2</a:t>
                      </a:r>
                      <a:endParaRPr kumimoji="1" lang="ja-JP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// 2</a:t>
                      </a:r>
                      <a:endParaRPr kumimoji="1" 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590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8C5B58-F838-5318-5442-9DA3E628CA5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48312" y="4715934"/>
            <a:ext cx="447687" cy="4308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numCol="1"/>
          <a:lstStyle/>
          <a:p>
            <a:r>
              <a:rPr lang="ja-JP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6619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目次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/>
              <a:t>Google </a:t>
            </a:r>
            <a:r>
              <a:rPr kumimoji="1" lang="en-US" altLang="ja-JP" dirty="0" err="1"/>
              <a:t>Colabratory</a:t>
            </a:r>
            <a:r>
              <a:rPr kumimoji="1" lang="en-US" altLang="ja-JP" dirty="0"/>
              <a:t> </a:t>
            </a:r>
            <a:r>
              <a:rPr lang="ja-JP" dirty="0"/>
              <a:t>とは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dirty="0"/>
              <a:t>標準出力について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411267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1413-90B7-1108-FD75-DBDC06F7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b="0" dirty="0">
                <a:effectLst/>
                <a:latin typeface="Consolas" panose="020B0609020204030204" pitchFamily="49" charset="0"/>
              </a:rPr>
              <a:t>計算の優先順位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DB242-46F0-C2FE-E282-6D3C6AC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lnSpc>
                <a:spcPct val="100000"/>
              </a:lnSpc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+ 3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dirty="0">
                <a:solidFill>
                  <a:srgbClr val="D4D4D4"/>
                </a:solidFill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2 + 3 * 5 = 17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8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"(2 + 3)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(2 + 3) * 5 = 25</a:t>
            </a:r>
          </a:p>
          <a:p>
            <a:pPr marL="0" indent="0">
              <a:buNone/>
            </a:pP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314392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A9171-E101-33E0-1964-AD44377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EE632-3D45-A2C8-370F-BB21A0E1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1">
              <a:lnSpc>
                <a:spcPct val="200000"/>
              </a:lnSpc>
            </a:pPr>
            <a:r>
              <a:rPr kumimoji="1" lang="en-US" altLang="ja-JP" sz="2800" dirty="0"/>
              <a:t>1-</a:t>
            </a:r>
            <a:r>
              <a:rPr lang="en-US" altLang="ja-JP" sz="2800" dirty="0"/>
              <a:t>2</a:t>
            </a:r>
            <a:endParaRPr kumimoji="1" lang="en-US" altLang="ja-JP" sz="2800" dirty="0"/>
          </a:p>
          <a:p>
            <a:pPr lvl="1">
              <a:lnSpc>
                <a:spcPct val="200000"/>
              </a:lnSpc>
            </a:pPr>
            <a:r>
              <a:rPr lang="en-US" altLang="ja-JP" sz="2800" dirty="0"/>
              <a:t>1-3</a:t>
            </a:r>
            <a:endParaRPr kumimoji="1" lang="ja-JP" sz="2800" dirty="0"/>
          </a:p>
        </p:txBody>
      </p:sp>
    </p:spTree>
    <p:extLst>
      <p:ext uri="{BB962C8B-B14F-4D97-AF65-F5344CB8AC3E}">
        <p14:creationId xmlns:p14="http://schemas.microsoft.com/office/powerpoint/2010/main" val="85763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5664"/>
          </a:xfrm>
        </p:spPr>
        <p:txBody>
          <a:bodyPr numCol="1"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 numCol="1"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dirty="0">
              <a:solidFill>
                <a:schemeClr val="tx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887A086-6763-568F-2BC9-E28D70BB428A}"/>
              </a:ext>
            </a:extLst>
          </p:cNvPr>
          <p:cNvSpPr/>
          <p:nvPr/>
        </p:nvSpPr>
        <p:spPr>
          <a:xfrm>
            <a:off x="5029200" y="3623824"/>
            <a:ext cx="10668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D9B8A3-7EE4-E64B-F4AE-9F97682DBF38}"/>
              </a:ext>
            </a:extLst>
          </p:cNvPr>
          <p:cNvSpPr txBox="1"/>
          <p:nvPr/>
        </p:nvSpPr>
        <p:spPr>
          <a:xfrm>
            <a:off x="6647180" y="2455438"/>
            <a:ext cx="5443220" cy="304698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ja-JP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小数第</a:t>
            </a:r>
            <a:r>
              <a:rPr lang="en-US" altLang="ja-JP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17</a:t>
            </a:r>
            <a:r>
              <a:rPr lang="ja-JP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位</a:t>
            </a:r>
            <a:r>
              <a:rPr lang="ja-JP" sz="2400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で四捨五入している</a:t>
            </a:r>
            <a:endParaRPr lang="en-US" altLang="ja-JP" sz="2400" b="0" dirty="0">
              <a:effectLst/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endParaRPr lang="en-US" altLang="ja-JP" sz="2400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r>
              <a:rPr 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すごく小さな値で誤差が生じている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PC </a:t>
            </a:r>
            <a:r>
              <a:rPr 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の仕組みに原因がある</a:t>
            </a:r>
          </a:p>
          <a:p>
            <a:br>
              <a:rPr 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</a:br>
            <a:r>
              <a:rPr 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参考  </a:t>
            </a:r>
          </a:p>
          <a:p>
            <a:r>
              <a:rPr 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　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</a:t>
            </a:r>
            <a:r>
              <a:rPr 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二進数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</a:t>
            </a:r>
            <a:r>
              <a:rPr 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高校生で習います</a:t>
            </a:r>
          </a:p>
        </p:txBody>
      </p:sp>
    </p:spTree>
    <p:extLst>
      <p:ext uri="{BB962C8B-B14F-4D97-AF65-F5344CB8AC3E}">
        <p14:creationId xmlns:p14="http://schemas.microsoft.com/office/powerpoint/2010/main" val="99493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863E2-5C1D-5CEC-99E2-1D68DFAF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エラー </a:t>
            </a:r>
            <a:r>
              <a:rPr kumimoji="1" lang="en-US" altLang="ja-JP" dirty="0"/>
              <a:t>(</a:t>
            </a:r>
            <a:r>
              <a:rPr lang="ja-JP" dirty="0"/>
              <a:t>他にも色々</a:t>
            </a:r>
            <a:r>
              <a:rPr kumimoji="1" lang="en-US" altLang="ja-JP" dirty="0"/>
              <a:t>)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319CE-3239-C9DF-B986-DAEDE5CC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294620" cy="4725664"/>
          </a:xfrm>
        </p:spPr>
        <p:txBody>
          <a:bodyPr numCol="1"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で割ってみる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</a:t>
            </a:r>
            <a:endParaRPr 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division by zero</a:t>
            </a:r>
          </a:p>
          <a:p>
            <a:endParaRPr lang="en-US" altLang="ja-JP" sz="8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リーディングゼロ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5</a:t>
            </a:r>
            <a:endParaRPr kumimoji="1" lang="en-US" altLang="ja-JP" dirty="0">
              <a:solidFill>
                <a:srgbClr val="D4D4D4"/>
              </a:solidFill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lang="en-US" altLang="ja-JP" b="1" i="0" dirty="0"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leading zeros in decimal integer literals are not permitted;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目次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/>
              <a:t>Google </a:t>
            </a:r>
            <a:r>
              <a:rPr kumimoji="1" lang="en-US" altLang="ja-JP" dirty="0" err="1"/>
              <a:t>Clabratory</a:t>
            </a:r>
            <a:r>
              <a:rPr kumimoji="1" lang="en-US" altLang="ja-JP" dirty="0"/>
              <a:t> </a:t>
            </a:r>
            <a:r>
              <a:rPr lang="ja-JP" dirty="0"/>
              <a:t>とは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dirty="0"/>
              <a:t>標準出力について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b="1" dirty="0">
                <a:solidFill>
                  <a:srgbClr val="C00000"/>
                </a:solidFill>
              </a:rPr>
              <a:t>文字</a:t>
            </a:r>
            <a:endParaRPr lang="en-US" altLang="ja-JP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728214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53358-9424-1FA8-EE4B-FFCE9E0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文字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CBCBC-4D4E-D85A-5C89-5D3B2856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3766"/>
          </a:xfrm>
        </p:spPr>
        <p:txBody>
          <a:bodyPr numCol="1"/>
          <a:lstStyle/>
          <a:p>
            <a:r>
              <a:rPr kumimoji="1" lang="ja-JP" dirty="0">
                <a:solidFill>
                  <a:schemeClr val="tx1"/>
                </a:solidFill>
              </a:rPr>
              <a:t>「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1" lang="ja-JP" dirty="0">
                <a:solidFill>
                  <a:schemeClr val="tx1"/>
                </a:solidFill>
              </a:rPr>
              <a:t>」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dirty="0">
                <a:solidFill>
                  <a:schemeClr val="tx1"/>
                </a:solidFill>
              </a:rPr>
              <a:t>「</a:t>
            </a:r>
            <a:r>
              <a:rPr kumimoji="1" lang="en-US" altLang="ja-JP" dirty="0">
                <a:solidFill>
                  <a:schemeClr val="tx1"/>
                </a:solidFill>
              </a:rPr>
              <a:t>' '</a:t>
            </a:r>
            <a:r>
              <a:rPr kumimoji="1" lang="ja-JP" dirty="0">
                <a:solidFill>
                  <a:schemeClr val="tx1"/>
                </a:solidFill>
              </a:rPr>
              <a:t>」で囲むと</a:t>
            </a:r>
            <a:r>
              <a:rPr kumimoji="1" lang="ja-JP" dirty="0">
                <a:solidFill>
                  <a:srgbClr val="FF0000"/>
                </a:solidFill>
              </a:rPr>
              <a:t>文字列</a:t>
            </a:r>
            <a:r>
              <a:rPr kumimoji="1" lang="ja-JP" dirty="0">
                <a:solidFill>
                  <a:schemeClr val="tx1"/>
                </a:solidFill>
              </a:rPr>
              <a:t>として扱われま</a:t>
            </a:r>
            <a:r>
              <a:rPr lang="ja-JP" dirty="0">
                <a:solidFill>
                  <a:schemeClr val="tx1"/>
                </a:solidFill>
              </a:rPr>
              <a:t>す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en-US" altLang="ja-JP" dirty="0"/>
              <a:t>string'</a:t>
            </a: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ja-JP" dirty="0"/>
              <a:t>文字列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"2023/05/30"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kumimoji="1" lang="en-US" altLang="ja-JP" dirty="0"/>
              <a:t>2023/05/30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374464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F417E-9C8F-4B4B-AEF0-14B7BCE3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エスケープシーケンス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BDB72-9177-A8B7-532E-FEBF1D64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201168" lvl="1" indent="0">
              <a:buNone/>
            </a:pP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画面上に文字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出力する際に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文字そのもの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出力する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ではなく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文字色の変更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や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カーソル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移動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文字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消去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など、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文字出力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制御</a:t>
            </a:r>
            <a:r>
              <a:rPr lang="ja-JP" b="0" i="0" dirty="0">
                <a:solidFill>
                  <a:srgbClr val="000000"/>
                </a:solidFill>
                <a:effectLst/>
              </a:rPr>
              <a:t>を行う</a:t>
            </a:r>
            <a:r>
              <a:rPr lang="ja-JP" b="0" i="0" u="none" strike="noStrike" dirty="0">
                <a:solidFill>
                  <a:srgbClr val="000000"/>
                </a:solidFill>
                <a:effectLst/>
              </a:rPr>
              <a:t>特殊な文字</a:t>
            </a:r>
            <a:r>
              <a:rPr lang="ja-JP" b="0" i="0" dirty="0">
                <a:solidFill>
                  <a:srgbClr val="000000"/>
                </a:solidFill>
                <a:effectLst/>
              </a:rPr>
              <a:t>列のこと</a:t>
            </a:r>
            <a:endParaRPr lang="en-US" altLang="ja-JP" b="0" i="0" dirty="0">
              <a:solidFill>
                <a:srgbClr val="000000"/>
              </a:solidFill>
              <a:effectLst/>
            </a:endParaRPr>
          </a:p>
          <a:p>
            <a:pPr marL="201168" lvl="1" indent="0">
              <a:buNone/>
            </a:pPr>
            <a:r>
              <a:rPr lang="en-US" altLang="ja-JP" sz="1400" b="0" i="0" dirty="0">
                <a:solidFill>
                  <a:srgbClr val="000000"/>
                </a:solidFill>
                <a:effectLst/>
              </a:rPr>
              <a:t>					by </a:t>
            </a:r>
            <a:r>
              <a:rPr lang="en-US" altLang="ja-JP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IT</a:t>
            </a:r>
            <a:r>
              <a:rPr lang="ja-JP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用語辞典バイナリ</a:t>
            </a:r>
            <a:endParaRPr kumimoji="1" lang="en-US" altLang="ja-JP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dirty="0">
                <a:solidFill>
                  <a:schemeClr val="tx1"/>
                </a:solidFill>
              </a:rPr>
              <a:t>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dirty="0">
                <a:solidFill>
                  <a:schemeClr val="tx1"/>
                </a:solidFill>
              </a:rPr>
              <a:t>改行 </a:t>
            </a:r>
            <a:r>
              <a:rPr kumimoji="1" lang="en-US" altLang="ja-JP" dirty="0">
                <a:solidFill>
                  <a:schemeClr val="tx1"/>
                </a:solidFill>
              </a:rPr>
              <a:t>: \n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chemeClr val="tx1"/>
                </a:solidFill>
              </a:rPr>
              <a:t>tab : \t</a:t>
            </a:r>
          </a:p>
          <a:p>
            <a:pPr marL="201168" lvl="1" indent="0">
              <a:buNone/>
            </a:pPr>
            <a:endParaRPr kumimoji="1" 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文字の演算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98317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文字の演算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34466"/>
          </a:xfrm>
        </p:spPr>
        <p:txBody>
          <a:bodyPr numCol="1"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数字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"ねる"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3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目次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b="1" dirty="0">
                <a:solidFill>
                  <a:srgbClr val="C00000"/>
                </a:solidFill>
              </a:rPr>
              <a:t>Google </a:t>
            </a:r>
            <a:r>
              <a:rPr kumimoji="1" lang="en-US" altLang="ja-JP" b="1" dirty="0" err="1">
                <a:solidFill>
                  <a:srgbClr val="C00000"/>
                </a:solidFill>
              </a:rPr>
              <a:t>Colabratory</a:t>
            </a:r>
            <a:r>
              <a:rPr kumimoji="1" lang="en-US" altLang="ja-JP" b="1" dirty="0">
                <a:solidFill>
                  <a:srgbClr val="C00000"/>
                </a:solidFill>
              </a:rPr>
              <a:t> </a:t>
            </a:r>
            <a:r>
              <a:rPr lang="ja-JP" b="1" dirty="0">
                <a:solidFill>
                  <a:srgbClr val="C00000"/>
                </a:solidFill>
              </a:rPr>
              <a:t>とは</a:t>
            </a:r>
            <a:endParaRPr kumimoji="1" lang="en-US" altLang="ja-JP" b="1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dirty="0"/>
              <a:t>標準出力について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44749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文字の演算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 numCol="1"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dirty="0">
                <a:solidFill>
                  <a:srgbClr val="6A9955"/>
                </a:solidFill>
              </a:rPr>
              <a:t>数字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"ねる"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"ねるねるねる"</a:t>
            </a: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8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文字の演算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endParaRPr lang="en-US" altLang="ja-JP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dirty="0"/>
              <a:t>文字の演算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endParaRPr lang="en-US" altLang="ja-JP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unsupported operand type(s) for /: 'str' and 'str'</a:t>
            </a:r>
            <a:endParaRPr kumimoji="1" 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4DE7C-FF2B-361A-5CC3-5CBC860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文字と数字の演算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F9797-561A-3AA4-7338-34AADE09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8366"/>
          </a:xfrm>
        </p:spPr>
        <p:txBody>
          <a:bodyPr numCol="1">
            <a:normAutofit/>
          </a:bodyPr>
          <a:lstStyle/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can only concatenate str (not "int") to str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endParaRPr kumimoji="1" lang="ja-JP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unsupported operand type(s) for /: 'str' and 'int'</a:t>
            </a:r>
            <a:endParaRPr kumimoji="1" 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21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D2A35-B2A6-F141-AD58-15C1D611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ja-JP" dirty="0"/>
              <a:t>文字の連結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B69A3-C26F-2982-E268-F4C601BA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連結</a:t>
            </a:r>
          </a:p>
          <a:p>
            <a:pPr lvl="2">
              <a:lnSpc>
                <a:spcPct val="150000"/>
              </a:lnSpc>
            </a:pPr>
            <a:r>
              <a:rPr lang="en-US" alt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"+" </a:t>
            </a:r>
            <a:r>
              <a:rPr 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を用いることで複数の文字列を繋げることが可能</a:t>
            </a:r>
          </a:p>
          <a:p>
            <a:pPr lvl="2">
              <a:lnSpc>
                <a:spcPct val="150000"/>
              </a:lnSpc>
            </a:pPr>
            <a:r>
              <a:rPr 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文字列 と 数字 を繋ぐことはできない</a:t>
            </a:r>
            <a:endParaRPr 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複数連結</a:t>
            </a:r>
          </a:p>
          <a:p>
            <a:pPr lvl="2">
              <a:lnSpc>
                <a:spcPct val="150000"/>
              </a:lnSpc>
            </a:pPr>
            <a:r>
              <a:rPr lang="en-US" alt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"*" </a:t>
            </a:r>
            <a:r>
              <a:rPr 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を用いることで、同じ文字列を複数連結させる</a:t>
            </a:r>
            <a:endParaRPr lang="en-US" altLang="ja-JP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1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889DA-B7FB-7396-2808-E74E220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altLang="en-US" dirty="0"/>
              <a:t>余談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B6EE2-1E5F-9D24-725A-C65FD591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3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ja-JP" altLang="en-US" sz="3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について</a:t>
            </a:r>
            <a:endParaRPr lang="en-US" altLang="ja-JP" sz="3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3200" dirty="0">
                <a:solidFill>
                  <a:schemeClr val="tx1"/>
                </a:solidFill>
              </a:rPr>
              <a:t>format, f</a:t>
            </a:r>
            <a:r>
              <a:rPr lang="ja-JP" altLang="en-US" sz="3200" dirty="0">
                <a:solidFill>
                  <a:schemeClr val="tx1"/>
                </a:solidFill>
              </a:rPr>
              <a:t>文字列</a:t>
            </a:r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ja-JP" altLang="en-US" sz="3200" dirty="0">
                <a:solidFill>
                  <a:schemeClr val="tx1"/>
                </a:solidFill>
              </a:rPr>
              <a:t>について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53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889DA-B7FB-7396-2808-E74E220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ja-JP" altLang="en-US" dirty="0"/>
              <a:t>色々な出力方法</a:t>
            </a:r>
            <a:endParaRPr kumimoji="1"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B6EE2-1E5F-9D24-725A-C65FD591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150000"/>
              </a:lnSpc>
            </a:pP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文にはいくつかの設定項目がある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区切り文字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末尾の</a:t>
            </a:r>
            <a:r>
              <a:rPr lang="ja-JP" altLang="en-US" dirty="0">
                <a:solidFill>
                  <a:schemeClr val="tx1"/>
                </a:solidFill>
              </a:rPr>
              <a:t>文字</a:t>
            </a:r>
            <a:endParaRPr lang="en-US" altLang="ja-JP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出力先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49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AB57-123D-B5E2-07C1-168C4178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色々な出力方法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D4939-6F14-4A21-9353-4352C579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区切り文字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60000"/>
              </a:lnSpc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出力した後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末尾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に出力するものを指定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デフォルト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"\n"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改行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末尾の</a:t>
            </a:r>
            <a:r>
              <a:rPr lang="ja-JP" altLang="en-US" dirty="0">
                <a:solidFill>
                  <a:schemeClr val="tx1"/>
                </a:solidFill>
              </a:rPr>
              <a:t>文字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複数のデータを出力する場合の区切り文字を指定</a:t>
            </a:r>
          </a:p>
          <a:p>
            <a:pPr lvl="1">
              <a:lnSpc>
                <a:spcPct val="150000"/>
              </a:lnSpc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デフォルト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" " (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半角空白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34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8A53B-C065-FD5E-C326-F4F95ED3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複数出力したい場合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90C09E-7920-A7CE-89AC-1CE6E92C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/>
              <a:t>format</a:t>
            </a:r>
            <a:r>
              <a:rPr kumimoji="1" lang="ja-JP" altLang="en-US" dirty="0"/>
              <a:t>関数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f</a:t>
            </a:r>
            <a:r>
              <a:rPr lang="ja-JP" altLang="en-US" dirty="0"/>
              <a:t>文字列 </a:t>
            </a:r>
            <a:r>
              <a:rPr lang="en-US" altLang="ja-JP" dirty="0"/>
              <a:t>(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 Neue"/>
              </a:rPr>
              <a:t>フォーマット文字列</a:t>
            </a:r>
            <a:r>
              <a:rPr lang="en-US" altLang="ja-JP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800" dirty="0"/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数字と文字を組み合わせて文章を作りたい場合などに用いる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文章の中に数字や計算式を埋め込む方法</a:t>
            </a:r>
          </a:p>
        </p:txBody>
      </p:sp>
    </p:spTree>
    <p:extLst>
      <p:ext uri="{BB962C8B-B14F-4D97-AF65-F5344CB8AC3E}">
        <p14:creationId xmlns:p14="http://schemas.microsoft.com/office/powerpoint/2010/main" val="3749338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AAB5-C494-DE9E-093C-475EB76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複数出力したい場合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249C9D-43DC-7AAE-AFD9-5BF74DDE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383520" cy="4725663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format()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の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の中のものが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に入る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私の趣味は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です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プログラミング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私の趣味はプログラミングです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複数ある場合は、前から順に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years 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old."</a:t>
            </a:r>
            <a:r>
              <a:rPr lang="en-US" altLang="ja-JP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Alice is 14 years old.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位置を指定することもできる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{2}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{3}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"Swift"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"Kotlin"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Python Swift JavaScript Kotlin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87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 numCol="1"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Colaboratory</a:t>
            </a:r>
            <a:endParaRPr kumimoji="1" lang="ja-JP" sz="5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A3A238C-4957-5B74-875B-10F97ACC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49" y="4388754"/>
            <a:ext cx="1918878" cy="12781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10150" y="2033089"/>
            <a:ext cx="9888354" cy="236988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sz="3200" dirty="0"/>
              <a:t>とは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Google</a:t>
            </a:r>
            <a:r>
              <a:rPr kumimoji="1" lang="ja-JP" sz="2400" dirty="0"/>
              <a:t>が開発した，ブラウザから</a:t>
            </a:r>
            <a:r>
              <a:rPr kumimoji="1" lang="en-US" altLang="ja-JP" sz="2400" dirty="0"/>
              <a:t>Python</a:t>
            </a:r>
            <a:r>
              <a:rPr kumimoji="1" lang="ja-JP" sz="2400" dirty="0"/>
              <a:t>のコードを書けるサービス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sz="2000" dirty="0"/>
              <a:t>ブラウザ・・・</a:t>
            </a:r>
            <a:r>
              <a:rPr kumimoji="1" lang="en-US" altLang="ja-JP" sz="2000" dirty="0"/>
              <a:t>Google Chrome</a:t>
            </a:r>
            <a:r>
              <a:rPr kumimoji="1" lang="ja-JP" sz="2000" dirty="0"/>
              <a:t>や</a:t>
            </a:r>
            <a:r>
              <a:rPr kumimoji="1" lang="en-US" altLang="ja-JP" sz="2000" dirty="0"/>
              <a:t>Bing</a:t>
            </a:r>
            <a:r>
              <a:rPr kumimoji="1" lang="ja-JP" sz="2000" dirty="0"/>
              <a:t>などウェブサイトを見るために使うソフトのこと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70A74F5-9EF0-2E61-D84A-BD9607C0B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2" y="4756936"/>
            <a:ext cx="1052380" cy="152835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A1E8018-4A60-A368-B1F2-8ED537E11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71" y="4692064"/>
            <a:ext cx="2275659" cy="1278110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68689673-9EE2-7D3C-AF73-2DE911D13720}"/>
              </a:ext>
            </a:extLst>
          </p:cNvPr>
          <p:cNvSpPr/>
          <p:nvPr/>
        </p:nvSpPr>
        <p:spPr>
          <a:xfrm>
            <a:off x="4183992" y="5375360"/>
            <a:ext cx="3192379" cy="291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ja-JP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1C05B28-FAF4-2FC8-515C-C80C08A40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4" y="5375360"/>
            <a:ext cx="828227" cy="8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1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50998-DD99-4F47-2605-FE7D1A50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数字のフォーマットの変更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91AB2A-AE19-C04F-4FE0-B4D308AC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数字を扱う場合の特殊な表示方法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小数第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位まで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小数第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位まで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dirty="0">
                <a:solidFill>
                  <a:schemeClr val="tx1"/>
                </a:solidFill>
              </a:rPr>
              <a:t>3.14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小数第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位まで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{:.6f}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小数第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位まで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.141500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百分率で      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{:.0%}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百分率で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dirty="0">
                <a:solidFill>
                  <a:schemeClr val="tx1"/>
                </a:solidFill>
              </a:rPr>
              <a:t>314%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13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 numCol="1"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Colaboratory</a:t>
            </a:r>
            <a:endParaRPr kumimoji="1" lang="ja-JP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10150" y="2033089"/>
            <a:ext cx="9888354" cy="24929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sz="3200" dirty="0"/>
              <a:t>のいいところ①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r>
              <a:rPr kumimoji="1" lang="en-US" altLang="ja-JP" sz="2800" b="1" u="sng" dirty="0"/>
              <a:t>Python</a:t>
            </a:r>
            <a:r>
              <a:rPr kumimoji="1" lang="ja-JP" sz="2800" b="1" u="sng" dirty="0"/>
              <a:t>　を自分のパソコンに入れなくても使える！</a:t>
            </a:r>
            <a:endParaRPr kumimoji="1" lang="en-US" altLang="ja-JP" sz="2800" b="1" u="sng" dirty="0"/>
          </a:p>
          <a:p>
            <a:endParaRPr kumimoji="1" lang="en-US" altLang="ja-JP" sz="2400" b="1" u="sng" dirty="0"/>
          </a:p>
          <a:p>
            <a:r>
              <a:rPr kumimoji="1" lang="en-US" altLang="ja-JP" sz="2400" dirty="0"/>
              <a:t>Python</a:t>
            </a:r>
            <a:r>
              <a:rPr kumimoji="1" lang="ja-JP" sz="2400" dirty="0"/>
              <a:t>を自分のパソコンに入れるのは大変．．．</a:t>
            </a:r>
            <a:endParaRPr kumimoji="1" lang="en-US" altLang="ja-JP" sz="2400" dirty="0"/>
          </a:p>
          <a:p>
            <a:r>
              <a:rPr kumimoji="1" lang="en-US" altLang="ja-JP" sz="2400" dirty="0"/>
              <a:t>Google </a:t>
            </a:r>
            <a:r>
              <a:rPr kumimoji="1" lang="en-US" altLang="ja-JP" sz="2400" dirty="0" err="1"/>
              <a:t>Colaboratory</a:t>
            </a:r>
            <a:r>
              <a:rPr kumimoji="1" lang="en-US" altLang="ja-JP" sz="2400" dirty="0"/>
              <a:t> </a:t>
            </a:r>
            <a:r>
              <a:rPr kumimoji="1" lang="ja-JP" sz="2400" dirty="0"/>
              <a:t>を使うことですぐに</a:t>
            </a:r>
            <a:r>
              <a:rPr kumimoji="1" lang="en-US" altLang="ja-JP" sz="2400" dirty="0"/>
              <a:t>Python</a:t>
            </a:r>
            <a:r>
              <a:rPr kumimoji="1" lang="ja-JP" sz="2400" dirty="0"/>
              <a:t>を使うことができる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995DBFB-1333-73CC-89CB-EABAEBC0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92" y="4142373"/>
            <a:ext cx="2419841" cy="22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 numCol="1"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Colaboratory</a:t>
            </a:r>
            <a:endParaRPr kumimoji="1" lang="ja-JP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08271" y="2032587"/>
            <a:ext cx="9888354" cy="32316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sz="3200" dirty="0"/>
              <a:t>のいいところ②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r>
              <a:rPr kumimoji="1" lang="ja-JP" sz="2800" b="1" u="sng" dirty="0"/>
              <a:t>自分が作ったコードを他の人に共有できる！</a:t>
            </a:r>
            <a:endParaRPr kumimoji="1" lang="en-US" altLang="ja-JP" sz="2800" b="1" u="sng" dirty="0"/>
          </a:p>
          <a:p>
            <a:endParaRPr kumimoji="1" lang="en-US" altLang="ja-JP" sz="2400" b="1" u="sng" dirty="0"/>
          </a:p>
          <a:p>
            <a:r>
              <a:rPr kumimoji="1" lang="ja-JP" sz="2400" dirty="0"/>
              <a:t>自分が作ったコードは</a:t>
            </a:r>
            <a:r>
              <a:rPr kumimoji="1" lang="en-US" altLang="ja-JP" sz="2400" dirty="0"/>
              <a:t>Google</a:t>
            </a:r>
            <a:r>
              <a:rPr kumimoji="1" lang="ja-JP" sz="2400" dirty="0"/>
              <a:t>ドライブに保存されるので，</a:t>
            </a:r>
            <a:endParaRPr kumimoji="1" lang="en-US" altLang="ja-JP" sz="2400" dirty="0"/>
          </a:p>
          <a:p>
            <a:r>
              <a:rPr kumimoji="1" lang="ja-JP" sz="2400" dirty="0"/>
              <a:t>すぐに他の人に見せたりできる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sz="2400" dirty="0"/>
              <a:t>一緒にゲームを作るのに便利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5D650A3-1D09-36D5-BD8A-15B3531E4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20" y="4447196"/>
            <a:ext cx="1145868" cy="16641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C603F7-3D5F-C963-8271-D7CFE19F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153" y="4511969"/>
            <a:ext cx="1145868" cy="1664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498512-588D-5DF5-52C1-66608C8E7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09" y="4862164"/>
            <a:ext cx="930322" cy="834189"/>
          </a:xfrm>
          <a:prstGeom prst="rect">
            <a:avLst/>
          </a:prstGeom>
        </p:spPr>
      </p:pic>
      <p:sp>
        <p:nvSpPr>
          <p:cNvPr id="13" name="矢印: 下カーブ 12">
            <a:extLst>
              <a:ext uri="{FF2B5EF4-FFF2-40B4-BE49-F238E27FC236}">
                <a16:creationId xmlns:a16="http://schemas.microsoft.com/office/drawing/2014/main" id="{AD364941-0058-0534-62F0-74375F4CD183}"/>
              </a:ext>
            </a:extLst>
          </p:cNvPr>
          <p:cNvSpPr/>
          <p:nvPr/>
        </p:nvSpPr>
        <p:spPr>
          <a:xfrm>
            <a:off x="9131240" y="4320869"/>
            <a:ext cx="1696184" cy="6577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E31520DB-A0C6-8303-A8B9-50F527916328}"/>
              </a:ext>
            </a:extLst>
          </p:cNvPr>
          <p:cNvSpPr/>
          <p:nvPr/>
        </p:nvSpPr>
        <p:spPr>
          <a:xfrm rot="10800000">
            <a:off x="9078678" y="5585720"/>
            <a:ext cx="1696184" cy="6577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kumimoji="1" 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5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 numCol="1"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Colaboratory</a:t>
            </a:r>
            <a:endParaRPr kumimoji="1" lang="ja-JP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08271" y="2032587"/>
            <a:ext cx="10602228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sz="3200" dirty="0"/>
              <a:t>のいいところ②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r>
              <a:rPr kumimoji="1" lang="ja-JP" sz="2800" b="1" u="sng" dirty="0"/>
              <a:t>ハイスペック</a:t>
            </a:r>
            <a:r>
              <a:rPr kumimoji="1" lang="en-US" altLang="ja-JP" sz="2800" b="1" u="sng" dirty="0"/>
              <a:t>PC</a:t>
            </a:r>
            <a:r>
              <a:rPr kumimoji="1" lang="ja-JP" sz="2800" b="1" u="sng" dirty="0"/>
              <a:t>のような機能を簡単に使える！</a:t>
            </a:r>
            <a:endParaRPr kumimoji="1" lang="en-US" altLang="ja-JP" sz="2800" b="1" u="sng" dirty="0"/>
          </a:p>
          <a:p>
            <a:endParaRPr kumimoji="1" lang="en-US" altLang="ja-JP" sz="2400" b="1" u="sng" dirty="0"/>
          </a:p>
          <a:p>
            <a:r>
              <a:rPr kumimoji="1" lang="ja-JP" sz="2400" dirty="0"/>
              <a:t>プログラミングの計算の時間を早くできるパーツ（</a:t>
            </a:r>
            <a:r>
              <a:rPr kumimoji="1" lang="en-US" altLang="ja-JP" sz="2400" dirty="0"/>
              <a:t>GPU,TPU</a:t>
            </a:r>
            <a:r>
              <a:rPr kumimoji="1" lang="ja-JP" sz="2400" dirty="0"/>
              <a:t>）は普通に買うと高い，，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sz="2400" dirty="0"/>
              <a:t>無料で使うことができる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8BE7845-39EB-6C1B-7B0E-254133C7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52" y="4425067"/>
            <a:ext cx="2925937" cy="18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5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101"/>
            <a:ext cx="10058400" cy="1450757"/>
          </a:xfrm>
        </p:spPr>
        <p:txBody>
          <a:bodyPr numCol="1">
            <a:normAutofit/>
          </a:bodyPr>
          <a:lstStyle/>
          <a:p>
            <a:r>
              <a:rPr lang="en-US" altLang="ja-JP" sz="5400" dirty="0"/>
              <a:t>Google </a:t>
            </a:r>
            <a:r>
              <a:rPr lang="en-US" altLang="ja-JP" sz="5400" dirty="0" err="1"/>
              <a:t>Colaboratory</a:t>
            </a:r>
            <a:endParaRPr kumimoji="1" lang="ja-JP" sz="5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83693-E4F1-EA5D-FFEC-09E05AF21728}"/>
              </a:ext>
            </a:extLst>
          </p:cNvPr>
          <p:cNvSpPr txBox="1"/>
          <p:nvPr/>
        </p:nvSpPr>
        <p:spPr>
          <a:xfrm>
            <a:off x="1208271" y="2032587"/>
            <a:ext cx="10602228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en-US" altLang="ja-JP" sz="3200" dirty="0"/>
              <a:t>-</a:t>
            </a:r>
            <a:r>
              <a:rPr kumimoji="1" lang="ja-JP" sz="3200" dirty="0"/>
              <a:t> </a:t>
            </a:r>
            <a:r>
              <a:rPr kumimoji="1" lang="en-US" altLang="ja-JP" sz="3200" dirty="0"/>
              <a:t>Google </a:t>
            </a:r>
            <a:r>
              <a:rPr kumimoji="1" lang="en-US" altLang="ja-JP" sz="3200" dirty="0" err="1"/>
              <a:t>Colaboratory</a:t>
            </a:r>
            <a:r>
              <a:rPr kumimoji="1" lang="ja-JP" sz="3200" dirty="0"/>
              <a:t>の操作説明</a:t>
            </a:r>
            <a:endParaRPr kumimoji="1"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533D68-9878-7542-109E-3F4C7950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54" y="0"/>
            <a:ext cx="3016314" cy="185754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9F7ACA-A712-1903-AA00-59C25EA4C0EE}"/>
              </a:ext>
            </a:extLst>
          </p:cNvPr>
          <p:cNvSpPr txBox="1"/>
          <p:nvPr/>
        </p:nvSpPr>
        <p:spPr>
          <a:xfrm>
            <a:off x="1854200" y="3010069"/>
            <a:ext cx="673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hlinkClick r:id="rId3"/>
              </a:rPr>
              <a:t>https://colab.research.google.com/drive/</a:t>
            </a:r>
            <a:r>
              <a:rPr lang="ja-JP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896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2F3193-BA1C-2458-CA88-822F76FC9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b="5555"/>
          <a:stretch/>
        </p:blipFill>
        <p:spPr>
          <a:xfrm>
            <a:off x="0" y="0"/>
            <a:ext cx="12192000" cy="6353175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E53A01F-2742-C97B-4E5A-1DC5D0200639}"/>
              </a:ext>
            </a:extLst>
          </p:cNvPr>
          <p:cNvGrpSpPr/>
          <p:nvPr/>
        </p:nvGrpSpPr>
        <p:grpSpPr>
          <a:xfrm>
            <a:off x="2952750" y="1181100"/>
            <a:ext cx="4248150" cy="1114425"/>
            <a:chOff x="2952750" y="1181100"/>
            <a:chExt cx="4248150" cy="1114425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4C9790CE-89D8-4FF1-8C4B-C6B6498D83FD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-38322"/>
                <a:gd name="adj2" fmla="val 8301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ja-JP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0512ED2-36BF-592F-9CEF-F886E61D8C67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92333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kumimoji="1" lang="ja-JP" b="1" dirty="0"/>
                <a:t>セル</a:t>
              </a:r>
              <a:endParaRPr kumimoji="1" lang="en-US" altLang="ja-JP" b="1" dirty="0"/>
            </a:p>
            <a:p>
              <a:r>
                <a:rPr kumimoji="1" lang="ja-JP" dirty="0"/>
                <a:t>コードを書く部分．クリックすると中身を変更できる．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A08BF70-B270-67D1-F8A6-BD7EDD630B4F}"/>
              </a:ext>
            </a:extLst>
          </p:cNvPr>
          <p:cNvGrpSpPr/>
          <p:nvPr/>
        </p:nvGrpSpPr>
        <p:grpSpPr>
          <a:xfrm>
            <a:off x="5462588" y="3356967"/>
            <a:ext cx="4248150" cy="1114425"/>
            <a:chOff x="2952750" y="1181100"/>
            <a:chExt cx="4248150" cy="1114425"/>
          </a:xfrm>
        </p:grpSpPr>
        <p:sp>
          <p:nvSpPr>
            <p:cNvPr id="12" name="吹き出し: 四角形 11">
              <a:extLst>
                <a:ext uri="{FF2B5EF4-FFF2-40B4-BE49-F238E27FC236}">
                  <a16:creationId xmlns:a16="http://schemas.microsoft.com/office/drawing/2014/main" id="{D0207407-B9DC-2196-C491-A24D765392DA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-39443"/>
                <a:gd name="adj2" fmla="val -7083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ja-JP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D744E92-1400-A814-419A-34CBA01D11D0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92333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kumimoji="1" lang="ja-JP" dirty="0"/>
                <a:t>セルを追加したいときはココ！！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ja-JP" dirty="0"/>
                <a:t>セルの下あたりを触れば出てきます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A112C9F-F3FA-48F4-60A9-CA0BC5F180AB}"/>
              </a:ext>
            </a:extLst>
          </p:cNvPr>
          <p:cNvGrpSpPr/>
          <p:nvPr/>
        </p:nvGrpSpPr>
        <p:grpSpPr>
          <a:xfrm>
            <a:off x="223837" y="3208735"/>
            <a:ext cx="4248150" cy="458390"/>
            <a:chOff x="2952750" y="1181100"/>
            <a:chExt cx="4248150" cy="1114425"/>
          </a:xfrm>
        </p:grpSpPr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45AB3442-47FD-E96D-2AB5-C15F7F927A11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-37874"/>
                <a:gd name="adj2" fmla="val -10223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ja-JP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3AA9B83-0E4A-6782-653A-2CA868592B43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8979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kumimoji="1" lang="ja-JP" dirty="0"/>
                <a:t>セルを実行したいときはココ！（プレイ）</a:t>
              </a:r>
              <a:endParaRPr kumimoji="1"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8729DB1-222C-E2B3-6F82-2FF9D04530DD}"/>
              </a:ext>
            </a:extLst>
          </p:cNvPr>
          <p:cNvGrpSpPr/>
          <p:nvPr/>
        </p:nvGrpSpPr>
        <p:grpSpPr>
          <a:xfrm>
            <a:off x="7805737" y="1647231"/>
            <a:ext cx="4248150" cy="458390"/>
            <a:chOff x="2952750" y="1181100"/>
            <a:chExt cx="4248150" cy="1114425"/>
          </a:xfrm>
        </p:grpSpPr>
        <p:sp>
          <p:nvSpPr>
            <p:cNvPr id="18" name="吹き出し: 四角形 17">
              <a:extLst>
                <a:ext uri="{FF2B5EF4-FFF2-40B4-BE49-F238E27FC236}">
                  <a16:creationId xmlns:a16="http://schemas.microsoft.com/office/drawing/2014/main" id="{8D97728A-2344-EFB0-DF70-8C4B3878045C}"/>
                </a:ext>
              </a:extLst>
            </p:cNvPr>
            <p:cNvSpPr/>
            <p:nvPr/>
          </p:nvSpPr>
          <p:spPr>
            <a:xfrm>
              <a:off x="2952750" y="1181100"/>
              <a:ext cx="4248150" cy="1114425"/>
            </a:xfrm>
            <a:prstGeom prst="wedgeRectCallout">
              <a:avLst>
                <a:gd name="adj1" fmla="val 40826"/>
                <a:gd name="adj2" fmla="val 10763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endParaRPr kumimoji="1" lang="ja-JP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C1D570E-E199-2E11-862A-D9FD13A307D1}"/>
                </a:ext>
              </a:extLst>
            </p:cNvPr>
            <p:cNvSpPr txBox="1"/>
            <p:nvPr/>
          </p:nvSpPr>
          <p:spPr>
            <a:xfrm>
              <a:off x="3076574" y="1262063"/>
              <a:ext cx="4000501" cy="8979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kumimoji="1" lang="ja-JP" dirty="0"/>
                <a:t>セルを削除したいときはココ！（ゴミ箱）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56850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</TotalTime>
  <Words>1402</Words>
  <Application>Microsoft Office PowerPoint</Application>
  <PresentationFormat>ワイド画面</PresentationFormat>
  <Paragraphs>280</Paragraphs>
  <Slides>40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-apple-system</vt:lpstr>
      <vt:lpstr>Helvetica Neue</vt:lpstr>
      <vt:lpstr>HGｺﾞｼｯｸE</vt:lpstr>
      <vt:lpstr>HG教科書体</vt:lpstr>
      <vt:lpstr>Calibri</vt:lpstr>
      <vt:lpstr>Calibri Light</vt:lpstr>
      <vt:lpstr>Consolas</vt:lpstr>
      <vt:lpstr>レトロスペクト</vt:lpstr>
      <vt:lpstr>第1回 標準出力、数値演算、 文字列操作</vt:lpstr>
      <vt:lpstr>目次</vt:lpstr>
      <vt:lpstr>目次</vt:lpstr>
      <vt:lpstr>Google Colaboratory</vt:lpstr>
      <vt:lpstr>Google Colaboratory</vt:lpstr>
      <vt:lpstr>Google Colaboratory</vt:lpstr>
      <vt:lpstr>Google Colaboratory</vt:lpstr>
      <vt:lpstr>Google Colaboratory</vt:lpstr>
      <vt:lpstr>PowerPoint プレゼンテーション</vt:lpstr>
      <vt:lpstr>PowerPoint プレゼンテーション</vt:lpstr>
      <vt:lpstr>目次</vt:lpstr>
      <vt:lpstr>出力</vt:lpstr>
      <vt:lpstr>対話モード</vt:lpstr>
      <vt:lpstr>標準出力</vt:lpstr>
      <vt:lpstr>標準出力</vt:lpstr>
      <vt:lpstr>1-1</vt:lpstr>
      <vt:lpstr>目次</vt:lpstr>
      <vt:lpstr>数値計算</vt:lpstr>
      <vt:lpstr>演算子</vt:lpstr>
      <vt:lpstr>計算の優先順位</vt:lpstr>
      <vt:lpstr>練習問題</vt:lpstr>
      <vt:lpstr>注意</vt:lpstr>
      <vt:lpstr>注意</vt:lpstr>
      <vt:lpstr>エラー (他にも色々)</vt:lpstr>
      <vt:lpstr>目次</vt:lpstr>
      <vt:lpstr>文字</vt:lpstr>
      <vt:lpstr>エスケープシーケンス</vt:lpstr>
      <vt:lpstr>文字の演算</vt:lpstr>
      <vt:lpstr>文字の演算</vt:lpstr>
      <vt:lpstr>文字の演算</vt:lpstr>
      <vt:lpstr>文字の演算</vt:lpstr>
      <vt:lpstr>文字の演算</vt:lpstr>
      <vt:lpstr>文字と数字の演算</vt:lpstr>
      <vt:lpstr>文字の連結</vt:lpstr>
      <vt:lpstr>余談</vt:lpstr>
      <vt:lpstr>色々な出力方法</vt:lpstr>
      <vt:lpstr>色々な出力方法</vt:lpstr>
      <vt:lpstr>複数出力したい場合</vt:lpstr>
      <vt:lpstr>複数出力したい場合</vt:lpstr>
      <vt:lpstr>数字のフォーマットの変更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</dc:title>
  <dc:creator>kuniya ota</dc:creator>
  <cp:lastModifiedBy>kuniya ota</cp:lastModifiedBy>
  <cp:revision>51</cp:revision>
  <dcterms:created xsi:type="dcterms:W3CDTF">2023-05-26T00:32:52Z</dcterms:created>
  <dcterms:modified xsi:type="dcterms:W3CDTF">2023-06-02T12:10:46Z</dcterms:modified>
</cp:coreProperties>
</file>