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3" r:id="rId3"/>
    <p:sldId id="259" r:id="rId4"/>
    <p:sldId id="262" r:id="rId5"/>
    <p:sldId id="260" r:id="rId6"/>
    <p:sldId id="264" r:id="rId7"/>
    <p:sldId id="263" r:id="rId8"/>
    <p:sldId id="274" r:id="rId9"/>
    <p:sldId id="266" r:id="rId10"/>
    <p:sldId id="267" r:id="rId11"/>
    <p:sldId id="269" r:id="rId12"/>
    <p:sldId id="281" r:id="rId13"/>
    <p:sldId id="276" r:id="rId14"/>
    <p:sldId id="278" r:id="rId15"/>
    <p:sldId id="277" r:id="rId16"/>
    <p:sldId id="275" r:id="rId17"/>
    <p:sldId id="270" r:id="rId18"/>
    <p:sldId id="271" r:id="rId19"/>
    <p:sldId id="272" r:id="rId20"/>
    <p:sldId id="284" r:id="rId21"/>
    <p:sldId id="285" r:id="rId22"/>
    <p:sldId id="280" r:id="rId23"/>
    <p:sldId id="287" r:id="rId24"/>
    <p:sldId id="288" r:id="rId25"/>
    <p:sldId id="286" r:id="rId26"/>
    <p:sldId id="2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8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73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0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HGｺﾞｼｯｸE" panose="020B0909000000000000" pitchFamily="49" charset="-128"/>
                <a:ea typeface="HGｺﾞｼｯｸE" panose="020B0909000000000000" pitchFamily="49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Consolas" panose="020B0609020204030204" pitchFamily="49" charset="0"/>
                <a:ea typeface="HG教科書体" panose="02020609000000000000" pitchFamily="17" charset="-128"/>
              </a:defRPr>
            </a:lvl1pPr>
            <a:lvl2pPr>
              <a:defRPr sz="2400">
                <a:latin typeface="Consolas" panose="020B0609020204030204" pitchFamily="49" charset="0"/>
                <a:ea typeface="HG教科書体" panose="02020609000000000000" pitchFamily="17" charset="-128"/>
              </a:defRPr>
            </a:lvl2pPr>
            <a:lvl3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3pPr>
            <a:lvl4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4pPr>
            <a:lvl5pPr>
              <a:defRPr sz="1800">
                <a:latin typeface="Consolas" panose="020B0609020204030204" pitchFamily="49" charset="0"/>
                <a:ea typeface="HG教科書体" panose="02020609000000000000" pitchFamily="17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79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3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56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37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1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2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70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C46EDA-6141-4A17-A137-A1686AD67C1D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EEC334-D769-4732-ADA5-27C22C9BD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7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lio.jp/cat/computer/bin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出力について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数値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文字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255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0A857B-559D-CA83-01EF-7BF14275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1D49DDB-CCBA-D9A9-2F69-5C5A4B9C3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90929"/>
              </p:ext>
            </p:extLst>
          </p:nvPr>
        </p:nvGraphicFramePr>
        <p:xfrm>
          <a:off x="1097280" y="2117724"/>
          <a:ext cx="5494020" cy="387667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90440">
                  <a:extLst>
                    <a:ext uri="{9D8B030D-6E8A-4147-A177-3AD203B41FA5}">
                      <a16:colId xmlns:a16="http://schemas.microsoft.com/office/drawing/2014/main" val="990763900"/>
                    </a:ext>
                  </a:extLst>
                </a:gridCol>
                <a:gridCol w="1204268">
                  <a:extLst>
                    <a:ext uri="{9D8B030D-6E8A-4147-A177-3AD203B41FA5}">
                      <a16:colId xmlns:a16="http://schemas.microsoft.com/office/drawing/2014/main" val="3413011629"/>
                    </a:ext>
                  </a:extLst>
                </a:gridCol>
                <a:gridCol w="1899312">
                  <a:extLst>
                    <a:ext uri="{9D8B030D-6E8A-4147-A177-3AD203B41FA5}">
                      <a16:colId xmlns:a16="http://schemas.microsoft.com/office/drawing/2014/main" val="960952399"/>
                    </a:ext>
                  </a:extLst>
                </a:gridCol>
              </a:tblGrid>
              <a:tr h="484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計算方法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プログラム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74879"/>
                  </a:ext>
                </a:extLst>
              </a:tr>
              <a:tr h="484584">
                <a:tc>
                  <a:txBody>
                    <a:bodyPr/>
                    <a:lstStyle/>
                    <a:p>
                      <a:r>
                        <a:rPr kumimoji="1" lang="ja-JP" altLang="en-US" baseline="0" dirty="0"/>
                        <a:t>足し算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aseline="0" dirty="0"/>
                        <a:t>3 + 2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+ 2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23486"/>
                  </a:ext>
                </a:extLst>
              </a:tr>
              <a:tr h="484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引き算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–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–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54789"/>
                  </a:ext>
                </a:extLst>
              </a:tr>
              <a:tr h="484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掛け算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×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*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47760"/>
                  </a:ext>
                </a:extLst>
              </a:tr>
              <a:tr h="484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割り算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÷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/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07135"/>
                  </a:ext>
                </a:extLst>
              </a:tr>
              <a:tr h="484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累乗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^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**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7498"/>
                  </a:ext>
                </a:extLst>
              </a:tr>
              <a:tr h="484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余り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 ÷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3 %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6240"/>
                  </a:ext>
                </a:extLst>
              </a:tr>
              <a:tr h="48458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割り算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 ÷ 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 // 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19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1413-90B7-1108-FD75-DBDC06F7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計算の優先順位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DDB242-46F0-C2FE-E282-6D3C6AC1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ja-JP" sz="10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 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 + 3 * 5 = 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dirty="0">
                <a:solidFill>
                  <a:srgbClr val="D4D4D4"/>
                </a:solidFill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"2 + 3 * 5 = 17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8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 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"(2 + 3) * 5 = 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 (2 + 3) * 5 = 25</a:t>
            </a:r>
          </a:p>
          <a:p>
            <a:pPr marL="0" indent="0">
              <a:buNone/>
            </a:pPr>
            <a:endParaRPr lang="en-US" altLang="ja-JP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92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A9171-E101-33E0-1964-AD443779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練習問題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8EE632-3D45-A2C8-370F-BB21A0E1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kumimoji="1" lang="en-US" altLang="ja-JP" sz="2800" dirty="0"/>
              <a:t>1-1</a:t>
            </a:r>
          </a:p>
          <a:p>
            <a:pPr lvl="1">
              <a:lnSpc>
                <a:spcPct val="200000"/>
              </a:lnSpc>
            </a:pPr>
            <a:r>
              <a:rPr lang="en-US" altLang="ja-JP" sz="2800" dirty="0"/>
              <a:t>1-2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763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25456-999C-152B-2739-BC88742F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A71CC8-2783-1DBD-9AF8-AB2A40A5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25664"/>
          </a:xfrm>
        </p:spPr>
        <p:txBody>
          <a:bodyPr>
            <a:normAutofit/>
          </a:bodyPr>
          <a:lstStyle/>
          <a:p>
            <a:endParaRPr kumimoji="1" lang="en-US" altLang="ja-JP" sz="11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0.7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0.7999999999999999</a:t>
            </a: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ja-JP" alt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3.3333333333333335</a:t>
            </a: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0.9999999999999999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8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25456-999C-152B-2739-BC88742F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A71CC8-2783-1DBD-9AF8-AB2A40A5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endParaRPr kumimoji="1" lang="en-US" altLang="ja-JP" sz="11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0.7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0.7999999999999999</a:t>
            </a:r>
          </a:p>
          <a:p>
            <a:endParaRPr kumimoji="1" lang="en-US" altLang="ja-JP" sz="800" dirty="0">
              <a:solidFill>
                <a:schemeClr val="tx1"/>
              </a:solidFill>
            </a:endParaRPr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ja-JP" alt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3.3333333333333335</a:t>
            </a:r>
          </a:p>
          <a:p>
            <a:endParaRPr lang="en-US" altLang="ja-JP" sz="800" dirty="0">
              <a:solidFill>
                <a:schemeClr val="tx1"/>
              </a:solidFill>
            </a:endParaRPr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0.9999999999999999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887A086-6763-568F-2BC9-E28D70BB428A}"/>
              </a:ext>
            </a:extLst>
          </p:cNvPr>
          <p:cNvSpPr/>
          <p:nvPr/>
        </p:nvSpPr>
        <p:spPr>
          <a:xfrm>
            <a:off x="5029200" y="3623824"/>
            <a:ext cx="10668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D9B8A3-7EE4-E64B-F4AE-9F97682DBF38}"/>
              </a:ext>
            </a:extLst>
          </p:cNvPr>
          <p:cNvSpPr txBox="1"/>
          <p:nvPr/>
        </p:nvSpPr>
        <p:spPr>
          <a:xfrm>
            <a:off x="6647180" y="2455438"/>
            <a:ext cx="54432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小数第</a:t>
            </a:r>
            <a:r>
              <a:rPr lang="en-US" altLang="ja-JP" sz="24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17</a:t>
            </a:r>
            <a:r>
              <a:rPr lang="ja-JP" altLang="en-US" sz="2400" b="1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位</a:t>
            </a:r>
            <a:r>
              <a:rPr lang="ja-JP" altLang="en-US" sz="2400" dirty="0">
                <a:latin typeface="HG教科書体" panose="02020609000000000000" pitchFamily="17" charset="-128"/>
                <a:ea typeface="HG教科書体" panose="02020609000000000000" pitchFamily="17" charset="-128"/>
              </a:rPr>
              <a:t>で四捨五入している</a:t>
            </a:r>
            <a:endParaRPr lang="en-US" altLang="ja-JP" sz="2400" b="0" dirty="0">
              <a:effectLst/>
              <a:latin typeface="HG教科書体" panose="02020609000000000000" pitchFamily="17" charset="-128"/>
              <a:ea typeface="HG教科書体" panose="02020609000000000000" pitchFamily="17" charset="-128"/>
            </a:endParaRPr>
          </a:p>
          <a:p>
            <a:endParaRPr lang="en-US" altLang="ja-JP" sz="2400" dirty="0">
              <a:latin typeface="HG教科書体" panose="02020609000000000000" pitchFamily="17" charset="-128"/>
              <a:ea typeface="HG教科書体" panose="02020609000000000000" pitchFamily="17" charset="-128"/>
            </a:endParaRPr>
          </a:p>
          <a:p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すごく小さな値で誤差が生じている  </a:t>
            </a:r>
          </a:p>
          <a:p>
            <a:r>
              <a:rPr lang="en-US" altLang="ja-JP" sz="2400" b="0" dirty="0"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-&gt;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 PC </a:t>
            </a:r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の仕組みに原因がある</a:t>
            </a:r>
          </a:p>
          <a:p>
            <a:b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</a:br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参考  </a:t>
            </a:r>
          </a:p>
          <a:p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　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`</a:t>
            </a:r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二進数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`  </a:t>
            </a:r>
          </a:p>
          <a:p>
            <a:r>
              <a:rPr lang="en-US" altLang="ja-JP" sz="2400" b="0" dirty="0">
                <a:effectLst/>
                <a:latin typeface="Consolas" panose="020B0609020204030204" pitchFamily="49" charset="0"/>
                <a:ea typeface="HG教科書体" panose="02020609000000000000" pitchFamily="17" charset="-128"/>
              </a:rPr>
              <a:t>-&gt;</a:t>
            </a:r>
            <a:r>
              <a:rPr lang="en-US" altLang="ja-JP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 </a:t>
            </a:r>
            <a:r>
              <a:rPr lang="ja-JP" altLang="en-US" sz="2400" b="0" dirty="0">
                <a:effectLst/>
                <a:latin typeface="HG教科書体" panose="02020609000000000000" pitchFamily="17" charset="-128"/>
                <a:ea typeface="HG教科書体" panose="02020609000000000000" pitchFamily="17" charset="-128"/>
              </a:rPr>
              <a:t>高校生で習います</a:t>
            </a:r>
          </a:p>
        </p:txBody>
      </p:sp>
    </p:spTree>
    <p:extLst>
      <p:ext uri="{BB962C8B-B14F-4D97-AF65-F5344CB8AC3E}">
        <p14:creationId xmlns:p14="http://schemas.microsoft.com/office/powerpoint/2010/main" val="99493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C863E2-5C1D-5CEC-99E2-1D68DFAF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 </a:t>
            </a:r>
            <a:r>
              <a:rPr kumimoji="1" lang="en-US" altLang="ja-JP" dirty="0"/>
              <a:t>(</a:t>
            </a:r>
            <a:r>
              <a:rPr lang="ja-JP" altLang="en-US" dirty="0"/>
              <a:t>他にも色々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E319CE-3239-C9DF-B986-DAEDE5CC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294620" cy="4725664"/>
          </a:xfrm>
        </p:spPr>
        <p:txBody>
          <a:bodyPr>
            <a:normAutofit/>
          </a:bodyPr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0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で割ってみる</a:t>
            </a:r>
            <a:endParaRPr kumimoji="1" lang="en-US" altLang="ja-JP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0</a:t>
            </a:r>
            <a:endParaRPr lang="ja-JP" altLang="en-US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division by zero</a:t>
            </a:r>
          </a:p>
          <a:p>
            <a:endParaRPr lang="en-US" altLang="ja-JP" sz="8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リーディングゼロ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5</a:t>
            </a:r>
            <a:endParaRPr kumimoji="1" lang="en-US" altLang="ja-JP" dirty="0">
              <a:solidFill>
                <a:srgbClr val="D4D4D4"/>
              </a:solidFill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SyntaxError</a:t>
            </a:r>
            <a:r>
              <a:rPr lang="en-US" altLang="ja-JP" b="1" i="0" dirty="0"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leading zeros in decimal integer literals are not permitted;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出力について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数値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文字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231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53358-9424-1FA8-EE4B-FFCE9E09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1CBCBC-4D4E-D85A-5C89-5D3B28568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3766"/>
          </a:xfrm>
        </p:spPr>
        <p:txBody>
          <a:bodyPr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「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1" lang="ja-JP" altLang="en-US" dirty="0">
                <a:solidFill>
                  <a:schemeClr val="tx1"/>
                </a:solidFill>
              </a:rPr>
              <a:t>」 </a:t>
            </a:r>
            <a:r>
              <a:rPr kumimoji="1" lang="en-US" altLang="ja-JP" dirty="0">
                <a:solidFill>
                  <a:schemeClr val="tx1"/>
                </a:solidFill>
              </a:rPr>
              <a:t>or </a:t>
            </a:r>
            <a:r>
              <a:rPr kumimoji="1" lang="ja-JP" altLang="en-US" dirty="0">
                <a:solidFill>
                  <a:schemeClr val="tx1"/>
                </a:solidFill>
              </a:rPr>
              <a:t>「</a:t>
            </a:r>
            <a:r>
              <a:rPr kumimoji="1" lang="en-US" altLang="ja-JP" dirty="0">
                <a:solidFill>
                  <a:schemeClr val="tx1"/>
                </a:solidFill>
              </a:rPr>
              <a:t>' '</a:t>
            </a:r>
            <a:r>
              <a:rPr kumimoji="1" lang="ja-JP" altLang="en-US" dirty="0">
                <a:solidFill>
                  <a:schemeClr val="tx1"/>
                </a:solidFill>
              </a:rPr>
              <a:t>」で囲むと</a:t>
            </a:r>
            <a:r>
              <a:rPr kumimoji="1" lang="ja-JP" altLang="en-US" dirty="0">
                <a:solidFill>
                  <a:srgbClr val="FF0000"/>
                </a:solidFill>
              </a:rPr>
              <a:t>文字列</a:t>
            </a:r>
            <a:r>
              <a:rPr kumimoji="1" lang="ja-JP" altLang="en-US" dirty="0">
                <a:solidFill>
                  <a:schemeClr val="tx1"/>
                </a:solidFill>
              </a:rPr>
              <a:t>として扱われま</a:t>
            </a:r>
            <a:r>
              <a:rPr lang="ja-JP" altLang="en-US" dirty="0">
                <a:solidFill>
                  <a:schemeClr val="tx1"/>
                </a:solidFill>
              </a:rPr>
              <a:t>す</a:t>
            </a:r>
            <a:endParaRPr lang="en-US" altLang="ja-JP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kumimoji="1" lang="en-US" altLang="ja-JP" sz="800" dirty="0"/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r>
              <a:rPr lang="en-US" altLang="ja-JP" dirty="0"/>
              <a:t>string'</a:t>
            </a:r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r>
              <a:rPr lang="ja-JP" altLang="en-US" dirty="0"/>
              <a:t>文字列</a:t>
            </a:r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endParaRPr kumimoji="1" lang="en-US" altLang="ja-JP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"2023/05/30"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r>
              <a:rPr kumimoji="1" lang="en-US" altLang="ja-JP" dirty="0"/>
              <a:t>2023/05/30</a:t>
            </a:r>
            <a:r>
              <a:rPr kumimoji="1" lang="en-US" altLang="ja-JP" dirty="0">
                <a:solidFill>
                  <a:schemeClr val="tx1"/>
                </a:solidFill>
              </a:rPr>
              <a:t>'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446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F417E-9C8F-4B4B-AEF0-14B7BCE3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エスケープシーケンス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4BDB72-9177-A8B7-532E-FEBF1D649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画面上に文字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を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出力する際に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、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文字そのもの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を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出力する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ではなく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、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文字色の変更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や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カーソル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移動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、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文字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消去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など、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文字出力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の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制御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を行う</a:t>
            </a:r>
            <a:r>
              <a:rPr lang="ja-JP" altLang="en-US" b="0" i="0" u="none" strike="noStrike" dirty="0">
                <a:solidFill>
                  <a:srgbClr val="000000"/>
                </a:solidFill>
                <a:effectLst/>
              </a:rPr>
              <a:t>特殊な文字</a:t>
            </a:r>
            <a:r>
              <a:rPr lang="ja-JP" altLang="en-US" b="0" i="0" dirty="0">
                <a:solidFill>
                  <a:srgbClr val="000000"/>
                </a:solidFill>
                <a:effectLst/>
              </a:rPr>
              <a:t>列のこと</a:t>
            </a:r>
            <a:endParaRPr lang="en-US" altLang="ja-JP" b="0" i="0" dirty="0">
              <a:solidFill>
                <a:srgbClr val="000000"/>
              </a:solidFill>
              <a:effectLst/>
            </a:endParaRPr>
          </a:p>
          <a:p>
            <a:pPr marL="201168" lvl="1" indent="0">
              <a:buNone/>
            </a:pPr>
            <a:r>
              <a:rPr lang="en-US" altLang="ja-JP" sz="1400" b="0" i="0" dirty="0">
                <a:solidFill>
                  <a:srgbClr val="000000"/>
                </a:solidFill>
                <a:effectLst/>
              </a:rPr>
              <a:t>					by </a:t>
            </a:r>
            <a:r>
              <a:rPr lang="en-US" altLang="ja-JP" sz="1400" b="1" i="0" u="none" strike="noStrike" dirty="0">
                <a:solidFill>
                  <a:srgbClr val="333333"/>
                </a:solidFill>
                <a:effectLst/>
                <a:hlinkClick r:id="rId2" tooltip="IT用語辞典"/>
              </a:rPr>
              <a:t>IT</a:t>
            </a:r>
            <a:r>
              <a:rPr lang="ja-JP" altLang="en-US" sz="1400" b="1" i="0" u="none" strike="noStrike" dirty="0">
                <a:solidFill>
                  <a:srgbClr val="333333"/>
                </a:solidFill>
                <a:effectLst/>
                <a:hlinkClick r:id="rId2" tooltip="IT用語辞典"/>
              </a:rPr>
              <a:t>用語辞典バイナリ</a:t>
            </a:r>
            <a:endParaRPr kumimoji="1" lang="en-US" altLang="ja-JP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/>
                </a:solidFill>
              </a:rPr>
              <a:t>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en-US" altLang="ja-JP" dirty="0">
                <a:solidFill>
                  <a:schemeClr val="tx1"/>
                </a:solidFill>
              </a:rPr>
              <a:t>\n : </a:t>
            </a:r>
            <a:r>
              <a:rPr kumimoji="1" lang="ja-JP" altLang="en-US" dirty="0">
                <a:solidFill>
                  <a:schemeClr val="tx1"/>
                </a:solidFill>
              </a:rPr>
              <a:t>改行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ja-JP" dirty="0">
                <a:solidFill>
                  <a:schemeClr val="tx1"/>
                </a:solidFill>
              </a:rPr>
              <a:t>\t : tab</a:t>
            </a:r>
          </a:p>
          <a:p>
            <a:pPr marL="201168" lvl="1" indent="0">
              <a:buNone/>
            </a:pP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3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3B39B-0B0B-E6D9-9954-00EDB8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A25BE-FADF-0149-0FCF-1BFAC9C4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dirty="0">
                <a:solidFill>
                  <a:srgbClr val="6A9955"/>
                </a:solidFill>
              </a:rPr>
              <a:t>+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en-US" altLang="ja-JP" sz="8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坂本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龍馬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317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>
                <a:solidFill>
                  <a:srgbClr val="FF0000"/>
                </a:solidFill>
              </a:rPr>
              <a:t>出力について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数値</a:t>
            </a:r>
            <a:endParaRPr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文字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0396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3B39B-0B0B-E6D9-9954-00EDB8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A25BE-FADF-0149-0FCF-1BFAC9C4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834466"/>
          </a:xfrm>
        </p:spPr>
        <p:txBody>
          <a:bodyPr>
            <a:normAutofit/>
          </a:bodyPr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dirty="0">
                <a:solidFill>
                  <a:srgbClr val="6A9955"/>
                </a:solidFill>
              </a:rPr>
              <a:t>+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en-US" altLang="ja-JP" sz="8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坂本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龍馬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"</a:t>
            </a:r>
            <a:r>
              <a:rPr lang="ja-JP" altLang="en-US" dirty="0">
                <a:solidFill>
                  <a:schemeClr val="tx1"/>
                </a:solidFill>
              </a:rPr>
              <a:t>坂本龍馬</a:t>
            </a:r>
            <a:r>
              <a:rPr lang="en-US" altLang="ja-JP" dirty="0">
                <a:solidFill>
                  <a:schemeClr val="tx1"/>
                </a:solidFill>
              </a:rPr>
              <a:t>"</a:t>
            </a:r>
          </a:p>
          <a:p>
            <a:endParaRPr lang="en-US" altLang="ja-JP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数字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3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3B39B-0B0B-E6D9-9954-00EDB8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A25BE-FADF-0149-0FCF-1BFAC9C4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5012266"/>
          </a:xfrm>
        </p:spPr>
        <p:txBody>
          <a:bodyPr>
            <a:normAutofit/>
          </a:bodyPr>
          <a:lstStyle/>
          <a:p>
            <a:endParaRPr kumimoji="1" lang="en-US" altLang="ja-JP" sz="1000" dirty="0"/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dirty="0">
                <a:solidFill>
                  <a:srgbClr val="6A9955"/>
                </a:solidFill>
              </a:rPr>
              <a:t>+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en-US" altLang="ja-JP" sz="800" dirty="0"/>
          </a:p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坂本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龍馬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"</a:t>
            </a:r>
            <a:r>
              <a:rPr lang="ja-JP" altLang="en-US" dirty="0">
                <a:solidFill>
                  <a:schemeClr val="tx1"/>
                </a:solidFill>
              </a:rPr>
              <a:t>坂本龍馬</a:t>
            </a:r>
            <a:r>
              <a:rPr lang="en-US" altLang="ja-JP" dirty="0">
                <a:solidFill>
                  <a:schemeClr val="tx1"/>
                </a:solidFill>
              </a:rPr>
              <a:t>"</a:t>
            </a:r>
          </a:p>
          <a:p>
            <a:endParaRPr lang="en-US" altLang="ja-JP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ja-JP" altLang="en-US" dirty="0">
                <a:solidFill>
                  <a:srgbClr val="6A9955"/>
                </a:solidFill>
              </a:rPr>
              <a:t>数字</a:t>
            </a:r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""</a:t>
            </a: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86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AC792-5928-3026-B252-A5088B56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6504D7-B40E-1184-B64C-B2053C6A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÷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÷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62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AC792-5928-3026-B252-A5088B56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文字の演算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6504D7-B40E-1184-B64C-B2053C6AB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ja-JP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*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÷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文字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&gt;&gt;&gt;</a:t>
            </a:r>
            <a:r>
              <a:rPr lang="en-US" altLang="ja-JP" dirty="0">
                <a:solidFill>
                  <a:srgbClr val="DCDCAA"/>
                </a:solidFill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文字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endParaRPr lang="en-US" altLang="ja-JP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unsupported operand type(s) for /: 'str' and 'str'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82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4DE7C-FF2B-361A-5CC3-5CBC860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文字と数字の演算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FF9797-561A-3AA4-7338-34AADE09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8836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456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can only concatenate str (not "int") to str</a:t>
            </a:r>
            <a:endParaRPr lang="en-US" altLang="ja-JP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en-US" altLang="ja-JP" sz="800" dirty="0"/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-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456</a:t>
            </a:r>
            <a:endParaRPr kumimoji="1" lang="ja-JP" altLang="en-US" dirty="0"/>
          </a:p>
          <a:p>
            <a:r>
              <a:rPr lang="en-US" altLang="ja-JP" dirty="0"/>
              <a:t>&gt;&gt;&gt;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"123"</a:t>
            </a:r>
            <a:r>
              <a:rPr lang="ja-JP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/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456</a:t>
            </a:r>
          </a:p>
          <a:p>
            <a:r>
              <a:rPr lang="en-US" altLang="ja-JP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unsupported operand type(s) for /: 'str' and 'int'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21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0D2A35-B2A6-F141-AD58-15C1D611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0B69A3-C26F-2982-E268-F4C601BA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81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889DA-B7FB-7396-2808-E74E220D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DB6EE2-1E5F-9D24-725A-C65FD591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25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BBE06-B632-18CD-D699-11208163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EC7F5C-1358-380C-3F02-11BC2F48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値を出力する方法は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2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通りある</a:t>
            </a:r>
          </a:p>
          <a:p>
            <a:pPr marL="0" indent="0"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1.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対話モード</a:t>
            </a:r>
          </a:p>
          <a:p>
            <a:pPr marL="0" indent="0"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-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コマンドプロンプト等で用いる</a:t>
            </a:r>
          </a:p>
          <a:p>
            <a:pPr marL="0" indent="0"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-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インタープリタ言語の特長</a:t>
            </a:r>
          </a:p>
          <a:p>
            <a:pPr marL="0" indent="0">
              <a:buNone/>
            </a:pPr>
            <a:r>
              <a:rPr lang="en-US" altLang="ja-JP" b="0" dirty="0">
                <a:effectLst/>
                <a:latin typeface="Consolas" panose="020B0609020204030204" pitchFamily="49" charset="0"/>
              </a:rPr>
              <a:t>2.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標準出力</a:t>
            </a:r>
          </a:p>
          <a:p>
            <a:pPr marL="0" indent="0"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-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dirty="0"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 を用いる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10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34766-1DC7-68AA-5457-1B0D39F8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対話モード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DB8BB65-D259-63F2-7FB2-46E254E52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6957"/>
          <a:stretch/>
        </p:blipFill>
        <p:spPr>
          <a:xfrm>
            <a:off x="1525808" y="2336474"/>
            <a:ext cx="9140383" cy="3467426"/>
          </a:xfrm>
        </p:spPr>
      </p:pic>
    </p:spTree>
    <p:extLst>
      <p:ext uri="{BB962C8B-B14F-4D97-AF65-F5344CB8AC3E}">
        <p14:creationId xmlns:p14="http://schemas.microsoft.com/office/powerpoint/2010/main" val="202621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9AC4F-6B37-8A16-A757-6FF1157E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標準出力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7E00A-49E1-C38B-B42F-B684CD90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文字列や数値などを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関数の引数に渡すとその値が出力される。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"Hello!!"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en-US" altLang="ja-JP" dirty="0"/>
              <a:t>Hello !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132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9AC4F-6B37-8A16-A757-6FF1157E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標準出力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7E00A-49E1-C38B-B42F-B684CD90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93166"/>
          </a:xfrm>
        </p:spPr>
        <p:txBody>
          <a:bodyPr>
            <a:normAutofit/>
          </a:bodyPr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文字列や数値などを</a:t>
            </a:r>
            <a:r>
              <a:rPr lang="en-US" altLang="ja-JP" b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関数の引数に渡すとその値が出力される。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日本語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ja-JP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こんにち</a:t>
            </a:r>
            <a:r>
              <a:rPr lang="ja-JP" altLang="en-US" dirty="0">
                <a:solidFill>
                  <a:srgbClr val="CE9178"/>
                </a:solidFill>
              </a:rPr>
              <a:t>は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altLang="en-US" b="0" dirty="0">
                <a:effectLst/>
                <a:latin typeface="Consolas" panose="020B0609020204030204" pitchFamily="49" charset="0"/>
              </a:rPr>
              <a:t> こんにちは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複数</a:t>
            </a:r>
            <a:endParaRPr lang="ja-JP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alt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1 2 3 4 5 6 7 8 9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52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9AC4F-6B37-8A16-A757-6FF1157E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標準出力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37E00A-49E1-C38B-B42F-B684CD90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0" dirty="0">
                <a:effectLst/>
                <a:latin typeface="Consolas" panose="020B0609020204030204" pitchFamily="49" charset="0"/>
              </a:rPr>
              <a:t>文字列や数値などを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effectLst/>
                <a:latin typeface="Consolas" panose="020B0609020204030204" pitchFamily="49" charset="0"/>
              </a:rPr>
              <a:t>()</a:t>
            </a:r>
            <a:r>
              <a:rPr lang="ja-JP" altLang="en-US" b="0" dirty="0">
                <a:effectLst/>
                <a:latin typeface="Consolas" panose="020B0609020204030204" pitchFamily="49" charset="0"/>
              </a:rPr>
              <a:t>関数の引数に渡すとその値が出力される。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/>
              <a:t>&gt;&gt;&gt; </a:t>
            </a:r>
            <a:r>
              <a:rPr lang="en-US" altLang="ja-JP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"Hello!!"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en-US" altLang="ja-JP" dirty="0"/>
              <a:t>Hello !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52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AAE7F-193F-C569-E1EA-52DC6F5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AF2A3-FF90-82D5-C1FC-5920A63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出力について</a:t>
            </a:r>
            <a:endParaRPr kumimoji="1" lang="en-US" altLang="ja-JP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FF0000"/>
                </a:solidFill>
              </a:rPr>
              <a:t>数値</a:t>
            </a:r>
            <a:endParaRPr lang="en-US" altLang="ja-JP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文字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962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411C2-A3F2-0F3C-BA76-87089D67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数値計算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0DED9E-9DE5-D71E-FA51-CCAD6F23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基本的には数学で学んできた方法と同じ</a:t>
            </a:r>
            <a:endParaRPr kumimoji="1"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方法 </a:t>
            </a:r>
            <a:r>
              <a:rPr lang="en-US" altLang="ja-JP" dirty="0"/>
              <a:t>(</a:t>
            </a:r>
            <a:r>
              <a:rPr lang="ja-JP" altLang="en-US" dirty="0"/>
              <a:t>四則演算 </a:t>
            </a:r>
            <a:r>
              <a:rPr lang="en-US" altLang="ja-JP" dirty="0" err="1"/>
              <a:t>etc</a:t>
            </a:r>
            <a:r>
              <a:rPr lang="en-US" altLang="ja-JP" dirty="0"/>
              <a:t>…)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dirty="0"/>
              <a:t>順序 </a:t>
            </a:r>
            <a:r>
              <a:rPr kumimoji="1" lang="en-US" altLang="ja-JP" dirty="0"/>
              <a:t>(</a:t>
            </a:r>
            <a:r>
              <a:rPr kumimoji="1" lang="ja-JP" altLang="en-US" dirty="0"/>
              <a:t>計算の優先順位</a:t>
            </a:r>
            <a:r>
              <a:rPr kumimoji="1"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dirty="0"/>
              <a:t>法則 </a:t>
            </a:r>
            <a:r>
              <a:rPr kumimoji="1" lang="en-US" altLang="ja-JP" dirty="0"/>
              <a:t>(</a:t>
            </a:r>
            <a:r>
              <a:rPr kumimoji="1" lang="ja-JP" altLang="en-US" dirty="0"/>
              <a:t>交換法則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…)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7240185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473</TotalTime>
  <Words>782</Words>
  <Application>Microsoft Office PowerPoint</Application>
  <PresentationFormat>ワイド画面</PresentationFormat>
  <Paragraphs>178</Paragraphs>
  <Slides>26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HGｺﾞｼｯｸE</vt:lpstr>
      <vt:lpstr>HG教科書体</vt:lpstr>
      <vt:lpstr>Calibri</vt:lpstr>
      <vt:lpstr>Calibri Light</vt:lpstr>
      <vt:lpstr>Consolas</vt:lpstr>
      <vt:lpstr>レトロスペクト</vt:lpstr>
      <vt:lpstr>目次</vt:lpstr>
      <vt:lpstr>目次</vt:lpstr>
      <vt:lpstr>出力</vt:lpstr>
      <vt:lpstr>対話モード</vt:lpstr>
      <vt:lpstr>標準出力</vt:lpstr>
      <vt:lpstr>標準出力</vt:lpstr>
      <vt:lpstr>標準出力</vt:lpstr>
      <vt:lpstr>目次</vt:lpstr>
      <vt:lpstr>数値計算</vt:lpstr>
      <vt:lpstr>PowerPoint プレゼンテーション</vt:lpstr>
      <vt:lpstr>計算の優先順位</vt:lpstr>
      <vt:lpstr>練習問題</vt:lpstr>
      <vt:lpstr>注意</vt:lpstr>
      <vt:lpstr>注意</vt:lpstr>
      <vt:lpstr>エラー (他にも色々)</vt:lpstr>
      <vt:lpstr>目次</vt:lpstr>
      <vt:lpstr>文字</vt:lpstr>
      <vt:lpstr>エスケープシーケンス</vt:lpstr>
      <vt:lpstr>文字の演算</vt:lpstr>
      <vt:lpstr>文字の演算</vt:lpstr>
      <vt:lpstr>文字の演算</vt:lpstr>
      <vt:lpstr>文字の演算</vt:lpstr>
      <vt:lpstr>文字の演算</vt:lpstr>
      <vt:lpstr>文字と数字の演算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プログラミング</dc:title>
  <dc:creator>kuniya ota</dc:creator>
  <cp:lastModifiedBy>kuniya ota</cp:lastModifiedBy>
  <cp:revision>36</cp:revision>
  <dcterms:created xsi:type="dcterms:W3CDTF">2023-05-26T00:32:52Z</dcterms:created>
  <dcterms:modified xsi:type="dcterms:W3CDTF">2023-05-28T23:07:30Z</dcterms:modified>
</cp:coreProperties>
</file>