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3" r:id="rId3"/>
    <p:sldId id="259" r:id="rId4"/>
    <p:sldId id="262" r:id="rId5"/>
    <p:sldId id="260" r:id="rId6"/>
    <p:sldId id="264" r:id="rId7"/>
    <p:sldId id="290" r:id="rId8"/>
    <p:sldId id="274" r:id="rId9"/>
    <p:sldId id="266" r:id="rId10"/>
    <p:sldId id="267" r:id="rId11"/>
    <p:sldId id="269" r:id="rId12"/>
    <p:sldId id="281" r:id="rId13"/>
    <p:sldId id="276" r:id="rId14"/>
    <p:sldId id="278" r:id="rId15"/>
    <p:sldId id="277" r:id="rId16"/>
    <p:sldId id="275" r:id="rId17"/>
    <p:sldId id="270" r:id="rId18"/>
    <p:sldId id="271" r:id="rId19"/>
    <p:sldId id="272" r:id="rId20"/>
    <p:sldId id="284" r:id="rId21"/>
    <p:sldId id="285" r:id="rId22"/>
    <p:sldId id="280" r:id="rId23"/>
    <p:sldId id="287" r:id="rId24"/>
    <p:sldId id="288" r:id="rId25"/>
    <p:sldId id="28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lio.jp/cat/computer/bin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5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857B-559D-CA83-01EF-7BF14275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演算子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1D49DDB-CCBA-D9A9-2F69-5C5A4B9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209580"/>
              </p:ext>
            </p:extLst>
          </p:nvPr>
        </p:nvGraphicFramePr>
        <p:xfrm>
          <a:off x="1471506" y="2049990"/>
          <a:ext cx="9248987" cy="414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14321">
                  <a:extLst>
                    <a:ext uri="{9D8B030D-6E8A-4147-A177-3AD203B41FA5}">
                      <a16:colId xmlns:a16="http://schemas.microsoft.com/office/drawing/2014/main" val="990763900"/>
                    </a:ext>
                  </a:extLst>
                </a:gridCol>
                <a:gridCol w="3237242">
                  <a:extLst>
                    <a:ext uri="{9D8B030D-6E8A-4147-A177-3AD203B41FA5}">
                      <a16:colId xmlns:a16="http://schemas.microsoft.com/office/drawing/2014/main" val="3413011629"/>
                    </a:ext>
                  </a:extLst>
                </a:gridCol>
                <a:gridCol w="3197424">
                  <a:extLst>
                    <a:ext uri="{9D8B030D-6E8A-4147-A177-3AD203B41FA5}">
                      <a16:colId xmlns:a16="http://schemas.microsoft.com/office/drawing/2014/main" val="960952399"/>
                    </a:ext>
                  </a:extLst>
                </a:gridCol>
              </a:tblGrid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計算方法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87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aseline="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aseline="0" dirty="0"/>
                        <a:t>3 + 2</a:t>
                      </a:r>
                      <a:endParaRPr kumimoji="1" lang="ja-JP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+ 2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486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478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×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776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7135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**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余り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3 %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624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割り算</a:t>
                      </a:r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//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78C5B58-F838-5318-5442-9DA3E628CA58}"/>
                  </a:ext>
                </a:extLst>
              </p:cNvPr>
              <p:cNvSpPr txBox="1"/>
              <p:nvPr/>
            </p:nvSpPr>
            <p:spPr>
              <a:xfrm>
                <a:off x="5648312" y="4715934"/>
                <a:ext cx="447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78C5B58-F838-5318-5442-9DA3E628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12" y="4715934"/>
                <a:ext cx="447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1413-90B7-1108-FD75-DBDC06F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計算の優先順位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DB242-46F0-C2FE-E282-6D3C6AC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+ 3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D4D4D4"/>
                </a:solidFill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 + 3 * 5 = 17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8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"(2 + 3)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(2 + 3) * 5 = 25</a:t>
            </a:r>
          </a:p>
          <a:p>
            <a:pPr marL="0" indent="0">
              <a:buNone/>
            </a:pP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9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A9171-E101-33E0-1964-AD44377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EE632-3D45-A2C8-370F-BB21A0E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ja-JP" sz="2800" dirty="0"/>
              <a:t>1-</a:t>
            </a:r>
            <a:r>
              <a:rPr lang="en-US" altLang="ja-JP" sz="2800" dirty="0"/>
              <a:t>2</a:t>
            </a:r>
            <a:endParaRPr kumimoji="1" lang="en-US" altLang="ja-JP" sz="2800" dirty="0"/>
          </a:p>
          <a:p>
            <a:pPr lvl="1">
              <a:lnSpc>
                <a:spcPct val="200000"/>
              </a:lnSpc>
            </a:pPr>
            <a:r>
              <a:rPr lang="en-US" altLang="ja-JP" sz="2800" dirty="0"/>
              <a:t>1-3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887A086-6763-568F-2BC9-E28D70BB428A}"/>
              </a:ext>
            </a:extLst>
          </p:cNvPr>
          <p:cNvSpPr/>
          <p:nvPr/>
        </p:nvSpPr>
        <p:spPr>
          <a:xfrm>
            <a:off x="5029200" y="3623824"/>
            <a:ext cx="10668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9B8A3-7EE4-E64B-F4AE-9F97682DBF38}"/>
              </a:ext>
            </a:extLst>
          </p:cNvPr>
          <p:cNvSpPr txBox="1"/>
          <p:nvPr/>
        </p:nvSpPr>
        <p:spPr>
          <a:xfrm>
            <a:off x="6647180" y="2455438"/>
            <a:ext cx="5443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小数第</a:t>
            </a:r>
            <a:r>
              <a:rPr lang="en-US" alt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17</a:t>
            </a:r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位</a:t>
            </a:r>
            <a:r>
              <a:rPr lang="ja-JP" altLang="en-US" sz="2400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で四捨五入している</a:t>
            </a:r>
            <a:endParaRPr lang="en-US" altLang="ja-JP" sz="2400" b="0" dirty="0">
              <a:effectLst/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endParaRPr lang="en-US" altLang="ja-JP" sz="2400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すごく小さな値で誤差が生じている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PC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の仕組みに原因がある</a:t>
            </a:r>
          </a:p>
          <a:p>
            <a:b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</a:b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参考  </a:t>
            </a: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　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二進数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高校生で習います</a:t>
            </a:r>
          </a:p>
        </p:txBody>
      </p:sp>
    </p:spTree>
    <p:extLst>
      <p:ext uri="{BB962C8B-B14F-4D97-AF65-F5344CB8AC3E}">
        <p14:creationId xmlns:p14="http://schemas.microsoft.com/office/powerpoint/2010/main" val="99493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63E2-5C1D-5CEC-99E2-1D68DFA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 </a:t>
            </a:r>
            <a:r>
              <a:rPr kumimoji="1" lang="en-US" altLang="ja-JP" dirty="0"/>
              <a:t>(</a:t>
            </a:r>
            <a:r>
              <a:rPr lang="ja-JP" altLang="en-US" dirty="0"/>
              <a:t>他にも色々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319CE-3239-C9DF-B986-DAEDE5CC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94620" cy="4725664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で割ってみる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division by zero</a:t>
            </a:r>
          </a:p>
          <a:p>
            <a:endParaRPr lang="en-US" altLang="ja-JP" sz="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リーディングゼロ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endParaRPr kumimoji="1" lang="en-US" altLang="ja-JP" dirty="0">
              <a:solidFill>
                <a:srgbClr val="D4D4D4"/>
              </a:solidFill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altLang="ja-JP" b="1" i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leading zeros in decimal integer literals are not permitted;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文字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31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3358-9424-1FA8-EE4B-FFCE9E0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CBCBC-4D4E-D85A-5C89-5D3B2856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3766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1" lang="ja-JP" altLang="en-US" dirty="0">
                <a:solidFill>
                  <a:schemeClr val="tx1"/>
                </a:solidFill>
              </a:rPr>
              <a:t>」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kumimoji="1" lang="en-US" altLang="ja-JP" dirty="0">
                <a:solidFill>
                  <a:schemeClr val="tx1"/>
                </a:solidFill>
              </a:rPr>
              <a:t>' '</a:t>
            </a:r>
            <a:r>
              <a:rPr kumimoji="1" lang="ja-JP" altLang="en-US" dirty="0">
                <a:solidFill>
                  <a:schemeClr val="tx1"/>
                </a:solidFill>
              </a:rPr>
              <a:t>」で囲むと</a:t>
            </a:r>
            <a:r>
              <a:rPr kumimoji="1" lang="ja-JP" altLang="en-US" dirty="0">
                <a:solidFill>
                  <a:srgbClr val="FF0000"/>
                </a:solidFill>
              </a:rPr>
              <a:t>文字列</a:t>
            </a:r>
            <a:r>
              <a:rPr kumimoji="1" lang="ja-JP" altLang="en-US" dirty="0">
                <a:solidFill>
                  <a:schemeClr val="tx1"/>
                </a:solidFill>
              </a:rPr>
              <a:t>として扱われま</a:t>
            </a:r>
            <a:r>
              <a:rPr lang="ja-JP" altLang="en-US" dirty="0">
                <a:solidFill>
                  <a:schemeClr val="tx1"/>
                </a:solidFill>
              </a:rPr>
              <a:t>す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en-US" altLang="ja-JP" dirty="0"/>
              <a:t>string'</a:t>
            </a: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ja-JP" altLang="en-US" dirty="0"/>
              <a:t>文字列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"2023/05/30"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kumimoji="1" lang="en-US" altLang="ja-JP" dirty="0"/>
              <a:t>2023/05/30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46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F417E-9C8F-4B4B-AEF0-14B7BCE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エスケープシーケンス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DB72-9177-A8B7-532E-FEBF1D64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画面上に文字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出力する際に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文字そのもの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ではなく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文字色の変更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や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カーソル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移動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消去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など、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文字出力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制御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を行う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特殊な文字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列のこと</a:t>
            </a:r>
            <a:endParaRPr lang="en-US" altLang="ja-JP" b="0" i="0" dirty="0">
              <a:solidFill>
                <a:srgbClr val="000000"/>
              </a:solidFill>
              <a:effectLst/>
            </a:endParaRPr>
          </a:p>
          <a:p>
            <a:pPr marL="201168" lvl="1" indent="0">
              <a:buNone/>
            </a:pPr>
            <a:r>
              <a:rPr lang="en-US" altLang="ja-JP" sz="1400" b="0" i="0" dirty="0">
                <a:solidFill>
                  <a:srgbClr val="000000"/>
                </a:solidFill>
                <a:effectLst/>
              </a:rPr>
              <a:t>					by 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IT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用語辞典バイナリ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\n : </a:t>
            </a:r>
            <a:r>
              <a:rPr kumimoji="1" lang="ja-JP" altLang="en-US" dirty="0">
                <a:solidFill>
                  <a:schemeClr val="tx1"/>
                </a:solidFill>
              </a:rPr>
              <a:t>改行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/>
                </a:solidFill>
              </a:rPr>
              <a:t>\t : tab</a:t>
            </a:r>
          </a:p>
          <a:p>
            <a:pPr marL="201168" lvl="1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1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出力について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3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344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dirty="0">
                <a:solidFill>
                  <a:srgbClr val="6A9955"/>
                </a:solidFill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""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'str'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4DE7C-FF2B-361A-5CC3-5CBC860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文字と数字の演算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F9797-561A-3AA4-7338-34AADE09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836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can only concatenate str (not "int") to str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kumimoji="1" lang="ja-JP" altLang="en-US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'int'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2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D2A35-B2A6-F141-AD58-15C1D61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文字の連結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B69A3-C26F-2982-E268-F4C601B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"+" </a:t>
            </a: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を用いることで複数の文字列を繋げることが可能</a:t>
            </a:r>
          </a:p>
          <a:p>
            <a:pPr lvl="2">
              <a:lnSpc>
                <a:spcPct val="150000"/>
              </a:lnSpc>
            </a:pP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文字列 と 数字 を繋ぐことはできない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複数連結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"*" </a:t>
            </a: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を用いることで、同じ文字列を複数連結させる</a:t>
            </a:r>
            <a:endParaRPr lang="en-US" altLang="ja-JP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89DA-B7FB-7396-2808-E74E220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B6EE2-1E5F-9D24-725A-C65FD591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値を出力する方法は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通りある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1.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対話モード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コマンドプロンプト等で用いる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2.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標準出力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を用いる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4766-1DC7-68AA-5457-1B0D39F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対話モード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B8BB65-D259-63F2-7FB2-46E254E5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31" r="36957"/>
          <a:stretch/>
        </p:blipFill>
        <p:spPr>
          <a:xfrm>
            <a:off x="1525808" y="2381250"/>
            <a:ext cx="9140383" cy="3098800"/>
          </a:xfrm>
        </p:spPr>
      </p:pic>
    </p:spTree>
    <p:extLst>
      <p:ext uri="{BB962C8B-B14F-4D97-AF65-F5344CB8AC3E}">
        <p14:creationId xmlns:p14="http://schemas.microsoft.com/office/powerpoint/2010/main" val="20262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Hello!!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日本語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こんにち</a:t>
            </a:r>
            <a:r>
              <a:rPr lang="ja-JP" altLang="en-US" dirty="0">
                <a:solidFill>
                  <a:srgbClr val="CE9178"/>
                </a:solidFill>
              </a:rPr>
              <a:t>は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 こんにちは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1 2 3 4 5 6 7 8 9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B6C9-12F6-9F58-C2D7-CC4F590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56C645-5F54-1858-8883-A5C1276C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好きな言葉を書いてみよう</a:t>
            </a: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8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数値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11C2-A3F2-0F3C-BA76-87089D6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D9E-9DE5-D71E-FA51-CCAD6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基本的には数学で学んできた方法と同じ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方法 </a:t>
            </a:r>
            <a:r>
              <a:rPr lang="en-US" altLang="ja-JP" dirty="0"/>
              <a:t>(</a:t>
            </a:r>
            <a:r>
              <a:rPr lang="ja-JP" altLang="en-US" dirty="0"/>
              <a:t>四則演算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順序 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計算の優先順位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法則 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交換法則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2401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</TotalTime>
  <Words>790</Words>
  <Application>Microsoft Office PowerPoint</Application>
  <PresentationFormat>ワイド画面</PresentationFormat>
  <Paragraphs>184</Paragraphs>
  <Slides>26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HGｺﾞｼｯｸE</vt:lpstr>
      <vt:lpstr>HG教科書体</vt:lpstr>
      <vt:lpstr>Calibri</vt:lpstr>
      <vt:lpstr>Calibri Light</vt:lpstr>
      <vt:lpstr>Cambria Math</vt:lpstr>
      <vt:lpstr>Consolas</vt:lpstr>
      <vt:lpstr>レトロスペクト</vt:lpstr>
      <vt:lpstr>目次</vt:lpstr>
      <vt:lpstr>目次</vt:lpstr>
      <vt:lpstr>出力</vt:lpstr>
      <vt:lpstr>対話モード</vt:lpstr>
      <vt:lpstr>標準出力</vt:lpstr>
      <vt:lpstr>標準出力</vt:lpstr>
      <vt:lpstr>1-1</vt:lpstr>
      <vt:lpstr>目次</vt:lpstr>
      <vt:lpstr>数値計算</vt:lpstr>
      <vt:lpstr>演算子</vt:lpstr>
      <vt:lpstr>計算の優先順位</vt:lpstr>
      <vt:lpstr>練習問題</vt:lpstr>
      <vt:lpstr>注意</vt:lpstr>
      <vt:lpstr>注意</vt:lpstr>
      <vt:lpstr>エラー (他にも色々)</vt:lpstr>
      <vt:lpstr>目次</vt:lpstr>
      <vt:lpstr>文字</vt:lpstr>
      <vt:lpstr>エスケープシーケンス</vt:lpstr>
      <vt:lpstr>文字の演算</vt:lpstr>
      <vt:lpstr>文字の演算</vt:lpstr>
      <vt:lpstr>文字の演算</vt:lpstr>
      <vt:lpstr>文字の演算</vt:lpstr>
      <vt:lpstr>文字の演算</vt:lpstr>
      <vt:lpstr>文字と数字の演算</vt:lpstr>
      <vt:lpstr>文字の連結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41</cp:revision>
  <dcterms:created xsi:type="dcterms:W3CDTF">2023-05-26T00:32:52Z</dcterms:created>
  <dcterms:modified xsi:type="dcterms:W3CDTF">2023-05-29T05:51:20Z</dcterms:modified>
</cp:coreProperties>
</file>