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0" r:id="rId4"/>
    <p:sldId id="261" r:id="rId5"/>
    <p:sldId id="282" r:id="rId6"/>
    <p:sldId id="264" r:id="rId7"/>
    <p:sldId id="265" r:id="rId8"/>
    <p:sldId id="283" r:id="rId9"/>
    <p:sldId id="267" r:id="rId10"/>
    <p:sldId id="268" r:id="rId11"/>
    <p:sldId id="270" r:id="rId12"/>
    <p:sldId id="269" r:id="rId13"/>
    <p:sldId id="271" r:id="rId14"/>
    <p:sldId id="272" r:id="rId15"/>
    <p:sldId id="276" r:id="rId16"/>
    <p:sldId id="277" r:id="rId17"/>
    <p:sldId id="279" r:id="rId18"/>
    <p:sldId id="280" r:id="rId19"/>
    <p:sldId id="259" r:id="rId20"/>
    <p:sldId id="278" r:id="rId21"/>
    <p:sldId id="28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0F69F-CDCE-4FDE-8675-925C3638C63B}">
          <p14:sldIdLst>
            <p14:sldId id="257"/>
            <p14:sldId id="258"/>
            <p14:sldId id="260"/>
            <p14:sldId id="261"/>
            <p14:sldId id="282"/>
            <p14:sldId id="264"/>
            <p14:sldId id="265"/>
            <p14:sldId id="283"/>
            <p14:sldId id="267"/>
            <p14:sldId id="268"/>
            <p14:sldId id="270"/>
            <p14:sldId id="269"/>
            <p14:sldId id="271"/>
            <p14:sldId id="272"/>
            <p14:sldId id="276"/>
            <p14:sldId id="277"/>
            <p14:sldId id="279"/>
            <p14:sldId id="280"/>
            <p14:sldId id="259"/>
            <p14:sldId id="278"/>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44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ED709-77F5-4A36-A4BA-E86248B6A674}" type="datetimeFigureOut">
              <a:rPr lang="en-IN" smtClean="0"/>
              <a:pPr/>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CC421-0B91-4E04-B28B-AEE415AF6C32}" type="slidenum">
              <a:rPr lang="en-IN" smtClean="0"/>
              <a:pPr/>
              <a:t>‹#›</a:t>
            </a:fld>
            <a:endParaRPr lang="en-IN"/>
          </a:p>
        </p:txBody>
      </p:sp>
    </p:spTree>
    <p:extLst>
      <p:ext uri="{BB962C8B-B14F-4D97-AF65-F5344CB8AC3E}">
        <p14:creationId xmlns:p14="http://schemas.microsoft.com/office/powerpoint/2010/main" val="258744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CC421-0B91-4E04-B28B-AEE415AF6C32}" type="slidenum">
              <a:rPr lang="en-IN" smtClean="0"/>
              <a:pPr/>
              <a:t>3</a:t>
            </a:fld>
            <a:endParaRPr lang="en-IN"/>
          </a:p>
        </p:txBody>
      </p:sp>
    </p:spTree>
    <p:extLst>
      <p:ext uri="{BB962C8B-B14F-4D97-AF65-F5344CB8AC3E}">
        <p14:creationId xmlns:p14="http://schemas.microsoft.com/office/powerpoint/2010/main" val="21630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3CC421-0B91-4E04-B28B-AEE415AF6C32}"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67EE-9C54-6C85-DEAA-073878D78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87AE5F-B74E-3A62-C54A-00C980A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0A870-6D57-20FB-53DC-E3668E4DE9DD}"/>
              </a:ext>
            </a:extLst>
          </p:cNvPr>
          <p:cNvSpPr>
            <a:spLocks noGrp="1"/>
          </p:cNvSpPr>
          <p:nvPr>
            <p:ph type="dt" sz="half" idx="10"/>
          </p:nvPr>
        </p:nvSpPr>
        <p:spPr/>
        <p:txBody>
          <a:bodyPr/>
          <a:lstStyle/>
          <a:p>
            <a:fld id="{48E2631E-82C7-45FB-BCB8-659B37D3A6A1}" type="datetime1">
              <a:rPr lang="en-IN" smtClean="0"/>
              <a:pPr/>
              <a:t>15-04-2025</a:t>
            </a:fld>
            <a:endParaRPr lang="en-IN"/>
          </a:p>
        </p:txBody>
      </p:sp>
      <p:sp>
        <p:nvSpPr>
          <p:cNvPr id="5" name="Footer Placeholder 4">
            <a:extLst>
              <a:ext uri="{FF2B5EF4-FFF2-40B4-BE49-F238E27FC236}">
                <a16:creationId xmlns:a16="http://schemas.microsoft.com/office/drawing/2014/main" id="{11DBA5A6-C5B5-D1EA-D20A-0B2C55F03DA7}"/>
              </a:ext>
            </a:extLst>
          </p:cNvPr>
          <p:cNvSpPr>
            <a:spLocks noGrp="1"/>
          </p:cNvSpPr>
          <p:nvPr>
            <p:ph type="ftr" sz="quarter" idx="11"/>
          </p:nvPr>
        </p:nvSpPr>
        <p:spPr/>
        <p:txBody>
          <a:bodyPr/>
          <a:lstStyle/>
          <a:p>
            <a:r>
              <a:rPr lang="en-IN"/>
              <a:t>VNITSE                                                                                           Department of CSE</a:t>
            </a:r>
          </a:p>
        </p:txBody>
      </p:sp>
      <p:sp>
        <p:nvSpPr>
          <p:cNvPr id="6" name="Slide Number Placeholder 5">
            <a:extLst>
              <a:ext uri="{FF2B5EF4-FFF2-40B4-BE49-F238E27FC236}">
                <a16:creationId xmlns:a16="http://schemas.microsoft.com/office/drawing/2014/main" id="{949EDA29-EA29-AAD6-7F12-D9C09F505900}"/>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22470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A105-85DA-9CD3-ACD9-11EC4DF17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DC51D-4FC3-FDFA-86AA-A8EA3B0B0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F227B-FC07-50F3-D912-D1BB858BB4DA}"/>
              </a:ext>
            </a:extLst>
          </p:cNvPr>
          <p:cNvSpPr>
            <a:spLocks noGrp="1"/>
          </p:cNvSpPr>
          <p:nvPr>
            <p:ph type="dt" sz="half" idx="10"/>
          </p:nvPr>
        </p:nvSpPr>
        <p:spPr/>
        <p:txBody>
          <a:bodyPr/>
          <a:lstStyle/>
          <a:p>
            <a:fld id="{F05BE899-79C9-476B-87E5-4E1314EB5BBB}" type="datetime1">
              <a:rPr lang="en-IN" smtClean="0"/>
              <a:pPr/>
              <a:t>15-04-2025</a:t>
            </a:fld>
            <a:endParaRPr lang="en-IN"/>
          </a:p>
        </p:txBody>
      </p:sp>
      <p:sp>
        <p:nvSpPr>
          <p:cNvPr id="5" name="Footer Placeholder 4">
            <a:extLst>
              <a:ext uri="{FF2B5EF4-FFF2-40B4-BE49-F238E27FC236}">
                <a16:creationId xmlns:a16="http://schemas.microsoft.com/office/drawing/2014/main" id="{05907540-8118-7529-9F0C-E784D5ADC39C}"/>
              </a:ext>
            </a:extLst>
          </p:cNvPr>
          <p:cNvSpPr>
            <a:spLocks noGrp="1"/>
          </p:cNvSpPr>
          <p:nvPr>
            <p:ph type="ftr" sz="quarter" idx="11"/>
          </p:nvPr>
        </p:nvSpPr>
        <p:spPr/>
        <p:txBody>
          <a:bodyPr/>
          <a:lstStyle/>
          <a:p>
            <a:r>
              <a:rPr lang="en-IN"/>
              <a:t>VNITSE                                                                                           Department of CSE</a:t>
            </a:r>
          </a:p>
        </p:txBody>
      </p:sp>
      <p:sp>
        <p:nvSpPr>
          <p:cNvPr id="6" name="Slide Number Placeholder 5">
            <a:extLst>
              <a:ext uri="{FF2B5EF4-FFF2-40B4-BE49-F238E27FC236}">
                <a16:creationId xmlns:a16="http://schemas.microsoft.com/office/drawing/2014/main" id="{5F54DD3F-18A7-EB3E-54CD-CBB1F134E2E7}"/>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72522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EA58B-3E70-38CA-ED7A-ED26C4A43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3EA87-CDC0-912A-74EF-5773145BE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BF809-CF3E-770F-DCD9-4DB84CD92541}"/>
              </a:ext>
            </a:extLst>
          </p:cNvPr>
          <p:cNvSpPr>
            <a:spLocks noGrp="1"/>
          </p:cNvSpPr>
          <p:nvPr>
            <p:ph type="dt" sz="half" idx="10"/>
          </p:nvPr>
        </p:nvSpPr>
        <p:spPr/>
        <p:txBody>
          <a:bodyPr/>
          <a:lstStyle/>
          <a:p>
            <a:fld id="{6143AB2A-5E50-43BE-9B98-97B44344C107}" type="datetime1">
              <a:rPr lang="en-IN" smtClean="0"/>
              <a:pPr/>
              <a:t>15-04-2025</a:t>
            </a:fld>
            <a:endParaRPr lang="en-IN"/>
          </a:p>
        </p:txBody>
      </p:sp>
      <p:sp>
        <p:nvSpPr>
          <p:cNvPr id="5" name="Footer Placeholder 4">
            <a:extLst>
              <a:ext uri="{FF2B5EF4-FFF2-40B4-BE49-F238E27FC236}">
                <a16:creationId xmlns:a16="http://schemas.microsoft.com/office/drawing/2014/main" id="{CF7AD234-FB7E-FB34-8EF1-352DF8E0F747}"/>
              </a:ext>
            </a:extLst>
          </p:cNvPr>
          <p:cNvSpPr>
            <a:spLocks noGrp="1"/>
          </p:cNvSpPr>
          <p:nvPr>
            <p:ph type="ftr" sz="quarter" idx="11"/>
          </p:nvPr>
        </p:nvSpPr>
        <p:spPr/>
        <p:txBody>
          <a:bodyPr/>
          <a:lstStyle/>
          <a:p>
            <a:r>
              <a:rPr lang="en-IN"/>
              <a:t>VNITSE                                                                                           Department of CSE</a:t>
            </a:r>
          </a:p>
        </p:txBody>
      </p:sp>
      <p:sp>
        <p:nvSpPr>
          <p:cNvPr id="6" name="Slide Number Placeholder 5">
            <a:extLst>
              <a:ext uri="{FF2B5EF4-FFF2-40B4-BE49-F238E27FC236}">
                <a16:creationId xmlns:a16="http://schemas.microsoft.com/office/drawing/2014/main" id="{52803BB3-C46B-B4AD-4FB0-7C94B336FBD4}"/>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428516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027F-C7D2-FA73-1471-19E4E223D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30969-CC4C-6D7E-BE3E-4A1CAC237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506B3-6BFB-ABC8-E41D-96A683CD2853}"/>
              </a:ext>
            </a:extLst>
          </p:cNvPr>
          <p:cNvSpPr>
            <a:spLocks noGrp="1"/>
          </p:cNvSpPr>
          <p:nvPr>
            <p:ph type="dt" sz="half" idx="10"/>
          </p:nvPr>
        </p:nvSpPr>
        <p:spPr/>
        <p:txBody>
          <a:bodyPr/>
          <a:lstStyle/>
          <a:p>
            <a:fld id="{B8A3072C-100C-4C66-AFD0-12FE09CAA0AA}" type="datetime1">
              <a:rPr lang="en-IN" smtClean="0"/>
              <a:pPr/>
              <a:t>15-04-2025</a:t>
            </a:fld>
            <a:endParaRPr lang="en-IN"/>
          </a:p>
        </p:txBody>
      </p:sp>
      <p:sp>
        <p:nvSpPr>
          <p:cNvPr id="5" name="Footer Placeholder 4">
            <a:extLst>
              <a:ext uri="{FF2B5EF4-FFF2-40B4-BE49-F238E27FC236}">
                <a16:creationId xmlns:a16="http://schemas.microsoft.com/office/drawing/2014/main" id="{490B73A3-696F-05D4-B949-8F2184E40990}"/>
              </a:ext>
            </a:extLst>
          </p:cNvPr>
          <p:cNvSpPr>
            <a:spLocks noGrp="1"/>
          </p:cNvSpPr>
          <p:nvPr>
            <p:ph type="ftr" sz="quarter" idx="11"/>
          </p:nvPr>
        </p:nvSpPr>
        <p:spPr/>
        <p:txBody>
          <a:bodyPr/>
          <a:lstStyle/>
          <a:p>
            <a:r>
              <a:rPr lang="en-IN"/>
              <a:t>VNITSE                                                                                           Department of CSE</a:t>
            </a:r>
          </a:p>
        </p:txBody>
      </p:sp>
      <p:sp>
        <p:nvSpPr>
          <p:cNvPr id="6" name="Slide Number Placeholder 5">
            <a:extLst>
              <a:ext uri="{FF2B5EF4-FFF2-40B4-BE49-F238E27FC236}">
                <a16:creationId xmlns:a16="http://schemas.microsoft.com/office/drawing/2014/main" id="{9DE0DF35-5DF3-5308-78FF-5461950ACEF2}"/>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16615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F868-2961-9828-90B0-CC6DB4FF3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2656FC-9356-9AA8-C2E4-3E5CEF9E86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7AC38-BF9C-DEF6-5F99-6FCFAC4DC9C0}"/>
              </a:ext>
            </a:extLst>
          </p:cNvPr>
          <p:cNvSpPr>
            <a:spLocks noGrp="1"/>
          </p:cNvSpPr>
          <p:nvPr>
            <p:ph type="dt" sz="half" idx="10"/>
          </p:nvPr>
        </p:nvSpPr>
        <p:spPr/>
        <p:txBody>
          <a:bodyPr/>
          <a:lstStyle/>
          <a:p>
            <a:fld id="{2B0D37D5-4260-44F1-ADA1-C8BF5CCEBD34}" type="datetime1">
              <a:rPr lang="en-IN" smtClean="0"/>
              <a:pPr/>
              <a:t>15-04-2025</a:t>
            </a:fld>
            <a:endParaRPr lang="en-IN"/>
          </a:p>
        </p:txBody>
      </p:sp>
      <p:sp>
        <p:nvSpPr>
          <p:cNvPr id="5" name="Footer Placeholder 4">
            <a:extLst>
              <a:ext uri="{FF2B5EF4-FFF2-40B4-BE49-F238E27FC236}">
                <a16:creationId xmlns:a16="http://schemas.microsoft.com/office/drawing/2014/main" id="{AC1E35E4-466D-B9ED-87E2-3D1CF8CB724B}"/>
              </a:ext>
            </a:extLst>
          </p:cNvPr>
          <p:cNvSpPr>
            <a:spLocks noGrp="1"/>
          </p:cNvSpPr>
          <p:nvPr>
            <p:ph type="ftr" sz="quarter" idx="11"/>
          </p:nvPr>
        </p:nvSpPr>
        <p:spPr/>
        <p:txBody>
          <a:bodyPr/>
          <a:lstStyle/>
          <a:p>
            <a:r>
              <a:rPr lang="en-IN"/>
              <a:t>VNITSE                                                                                           Department of CSE</a:t>
            </a:r>
          </a:p>
        </p:txBody>
      </p:sp>
      <p:sp>
        <p:nvSpPr>
          <p:cNvPr id="6" name="Slide Number Placeholder 5">
            <a:extLst>
              <a:ext uri="{FF2B5EF4-FFF2-40B4-BE49-F238E27FC236}">
                <a16:creationId xmlns:a16="http://schemas.microsoft.com/office/drawing/2014/main" id="{F3D395FC-74E0-96AA-4F70-3137D5DBE587}"/>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63907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392D-FC0D-E523-77A4-A8BB840FA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9C848A-AF6F-6E5E-D4D7-187453AEB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FCB904-AA8C-E6F6-9476-57BB88A36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15C7DF-A024-F5E4-A0FD-C52A528486FD}"/>
              </a:ext>
            </a:extLst>
          </p:cNvPr>
          <p:cNvSpPr>
            <a:spLocks noGrp="1"/>
          </p:cNvSpPr>
          <p:nvPr>
            <p:ph type="dt" sz="half" idx="10"/>
          </p:nvPr>
        </p:nvSpPr>
        <p:spPr/>
        <p:txBody>
          <a:bodyPr/>
          <a:lstStyle/>
          <a:p>
            <a:fld id="{94121261-5816-44D5-AF92-48C87A94F594}" type="datetime1">
              <a:rPr lang="en-IN" smtClean="0"/>
              <a:pPr/>
              <a:t>15-04-2025</a:t>
            </a:fld>
            <a:endParaRPr lang="en-IN"/>
          </a:p>
        </p:txBody>
      </p:sp>
      <p:sp>
        <p:nvSpPr>
          <p:cNvPr id="6" name="Footer Placeholder 5">
            <a:extLst>
              <a:ext uri="{FF2B5EF4-FFF2-40B4-BE49-F238E27FC236}">
                <a16:creationId xmlns:a16="http://schemas.microsoft.com/office/drawing/2014/main" id="{006A6701-A23D-8369-4A27-DCA7A21AA47C}"/>
              </a:ext>
            </a:extLst>
          </p:cNvPr>
          <p:cNvSpPr>
            <a:spLocks noGrp="1"/>
          </p:cNvSpPr>
          <p:nvPr>
            <p:ph type="ftr" sz="quarter" idx="11"/>
          </p:nvPr>
        </p:nvSpPr>
        <p:spPr/>
        <p:txBody>
          <a:bodyPr/>
          <a:lstStyle/>
          <a:p>
            <a:r>
              <a:rPr lang="en-IN"/>
              <a:t>VNITSE                                                                                           Department of CSE</a:t>
            </a:r>
          </a:p>
        </p:txBody>
      </p:sp>
      <p:sp>
        <p:nvSpPr>
          <p:cNvPr id="7" name="Slide Number Placeholder 6">
            <a:extLst>
              <a:ext uri="{FF2B5EF4-FFF2-40B4-BE49-F238E27FC236}">
                <a16:creationId xmlns:a16="http://schemas.microsoft.com/office/drawing/2014/main" id="{8B75616E-EC5C-BFF4-5F96-FF7CC93A0B6A}"/>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12803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AC4D-8FD7-FAE8-B1BF-8D4BCFDEF9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70CE5E-D1CF-276E-81E5-371B3B5F7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02F31-6BF6-0932-71C0-C3368601E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A4B541-986E-844C-C283-433236AE2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40119-EB3F-1BBA-64B5-D91D347E9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6BB7B-6709-6742-C665-7C8784E6AF35}"/>
              </a:ext>
            </a:extLst>
          </p:cNvPr>
          <p:cNvSpPr>
            <a:spLocks noGrp="1"/>
          </p:cNvSpPr>
          <p:nvPr>
            <p:ph type="dt" sz="half" idx="10"/>
          </p:nvPr>
        </p:nvSpPr>
        <p:spPr/>
        <p:txBody>
          <a:bodyPr/>
          <a:lstStyle/>
          <a:p>
            <a:fld id="{050B27CF-C8BF-412A-915E-21F4D3576AFB}" type="datetime1">
              <a:rPr lang="en-IN" smtClean="0"/>
              <a:pPr/>
              <a:t>15-04-2025</a:t>
            </a:fld>
            <a:endParaRPr lang="en-IN"/>
          </a:p>
        </p:txBody>
      </p:sp>
      <p:sp>
        <p:nvSpPr>
          <p:cNvPr id="8" name="Footer Placeholder 7">
            <a:extLst>
              <a:ext uri="{FF2B5EF4-FFF2-40B4-BE49-F238E27FC236}">
                <a16:creationId xmlns:a16="http://schemas.microsoft.com/office/drawing/2014/main" id="{837E4696-7369-7F2B-1DEC-802ABA063DFF}"/>
              </a:ext>
            </a:extLst>
          </p:cNvPr>
          <p:cNvSpPr>
            <a:spLocks noGrp="1"/>
          </p:cNvSpPr>
          <p:nvPr>
            <p:ph type="ftr" sz="quarter" idx="11"/>
          </p:nvPr>
        </p:nvSpPr>
        <p:spPr/>
        <p:txBody>
          <a:bodyPr/>
          <a:lstStyle/>
          <a:p>
            <a:r>
              <a:rPr lang="en-IN"/>
              <a:t>VNITSE                                                                                           Department of CSE</a:t>
            </a:r>
          </a:p>
        </p:txBody>
      </p:sp>
      <p:sp>
        <p:nvSpPr>
          <p:cNvPr id="9" name="Slide Number Placeholder 8">
            <a:extLst>
              <a:ext uri="{FF2B5EF4-FFF2-40B4-BE49-F238E27FC236}">
                <a16:creationId xmlns:a16="http://schemas.microsoft.com/office/drawing/2014/main" id="{A3B6C723-F8C3-68A9-FE68-DFDA956A174F}"/>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2114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8E43-8A42-5FCD-6869-821B5DCE5B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00FB7-C472-79BF-AC4C-04461CC0846A}"/>
              </a:ext>
            </a:extLst>
          </p:cNvPr>
          <p:cNvSpPr>
            <a:spLocks noGrp="1"/>
          </p:cNvSpPr>
          <p:nvPr>
            <p:ph type="dt" sz="half" idx="10"/>
          </p:nvPr>
        </p:nvSpPr>
        <p:spPr/>
        <p:txBody>
          <a:bodyPr/>
          <a:lstStyle/>
          <a:p>
            <a:fld id="{F7E19E96-69ED-4EB9-B01D-BC74BB7E509C}" type="datetime1">
              <a:rPr lang="en-IN" smtClean="0"/>
              <a:pPr/>
              <a:t>15-04-2025</a:t>
            </a:fld>
            <a:endParaRPr lang="en-IN"/>
          </a:p>
        </p:txBody>
      </p:sp>
      <p:sp>
        <p:nvSpPr>
          <p:cNvPr id="4" name="Footer Placeholder 3">
            <a:extLst>
              <a:ext uri="{FF2B5EF4-FFF2-40B4-BE49-F238E27FC236}">
                <a16:creationId xmlns:a16="http://schemas.microsoft.com/office/drawing/2014/main" id="{A526AE24-2FC7-6206-745C-04FDD17B7CC5}"/>
              </a:ext>
            </a:extLst>
          </p:cNvPr>
          <p:cNvSpPr>
            <a:spLocks noGrp="1"/>
          </p:cNvSpPr>
          <p:nvPr>
            <p:ph type="ftr" sz="quarter" idx="11"/>
          </p:nvPr>
        </p:nvSpPr>
        <p:spPr/>
        <p:txBody>
          <a:bodyPr/>
          <a:lstStyle/>
          <a:p>
            <a:r>
              <a:rPr lang="en-IN"/>
              <a:t>VNITSE                                                                                           Department of CSE</a:t>
            </a:r>
          </a:p>
        </p:txBody>
      </p:sp>
      <p:sp>
        <p:nvSpPr>
          <p:cNvPr id="5" name="Slide Number Placeholder 4">
            <a:extLst>
              <a:ext uri="{FF2B5EF4-FFF2-40B4-BE49-F238E27FC236}">
                <a16:creationId xmlns:a16="http://schemas.microsoft.com/office/drawing/2014/main" id="{49EFE503-C304-4DAC-A12C-BF33F3562E6B}"/>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64108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7A325-5E46-C75F-55DB-7C41F8F4585F}"/>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83EB3B79-2882-9F20-D452-3F808A35DECD}"/>
              </a:ext>
            </a:extLst>
          </p:cNvPr>
          <p:cNvSpPr>
            <a:spLocks noGrp="1"/>
          </p:cNvSpPr>
          <p:nvPr>
            <p:ph type="ftr" sz="quarter" idx="11"/>
          </p:nvPr>
        </p:nvSpPr>
        <p:spPr/>
        <p:txBody>
          <a:bodyPr/>
          <a:lstStyle/>
          <a:p>
            <a:r>
              <a:rPr lang="en-IN"/>
              <a:t>VNITSE                                                                                           Department of CSE</a:t>
            </a:r>
          </a:p>
        </p:txBody>
      </p:sp>
      <p:sp>
        <p:nvSpPr>
          <p:cNvPr id="4" name="Slide Number Placeholder 3">
            <a:extLst>
              <a:ext uri="{FF2B5EF4-FFF2-40B4-BE49-F238E27FC236}">
                <a16:creationId xmlns:a16="http://schemas.microsoft.com/office/drawing/2014/main" id="{3B812D3A-B255-971D-1E9C-C1D131EAD7B5}"/>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128218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9868-C5D5-67BC-6D8E-9CE5A3C5E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B31DE6-1EE6-0F3B-71AF-82B5F1F94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48617-FE4D-D6E9-F1D4-A51E8CF34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BE6B1-1D6D-8BD1-42E2-A304C38D7F1E}"/>
              </a:ext>
            </a:extLst>
          </p:cNvPr>
          <p:cNvSpPr>
            <a:spLocks noGrp="1"/>
          </p:cNvSpPr>
          <p:nvPr>
            <p:ph type="dt" sz="half" idx="10"/>
          </p:nvPr>
        </p:nvSpPr>
        <p:spPr/>
        <p:txBody>
          <a:bodyPr/>
          <a:lstStyle/>
          <a:p>
            <a:fld id="{407E7E0D-3E0A-4642-A28E-AAF93F327B6D}" type="datetime1">
              <a:rPr lang="en-IN" smtClean="0"/>
              <a:pPr/>
              <a:t>15-04-2025</a:t>
            </a:fld>
            <a:endParaRPr lang="en-IN"/>
          </a:p>
        </p:txBody>
      </p:sp>
      <p:sp>
        <p:nvSpPr>
          <p:cNvPr id="6" name="Footer Placeholder 5">
            <a:extLst>
              <a:ext uri="{FF2B5EF4-FFF2-40B4-BE49-F238E27FC236}">
                <a16:creationId xmlns:a16="http://schemas.microsoft.com/office/drawing/2014/main" id="{A4EC10A0-28EC-442A-6F43-F60D2C235405}"/>
              </a:ext>
            </a:extLst>
          </p:cNvPr>
          <p:cNvSpPr>
            <a:spLocks noGrp="1"/>
          </p:cNvSpPr>
          <p:nvPr>
            <p:ph type="ftr" sz="quarter" idx="11"/>
          </p:nvPr>
        </p:nvSpPr>
        <p:spPr/>
        <p:txBody>
          <a:bodyPr/>
          <a:lstStyle/>
          <a:p>
            <a:r>
              <a:rPr lang="en-IN"/>
              <a:t>VNITSE                                                                                           Department of CSE</a:t>
            </a:r>
          </a:p>
        </p:txBody>
      </p:sp>
      <p:sp>
        <p:nvSpPr>
          <p:cNvPr id="7" name="Slide Number Placeholder 6">
            <a:extLst>
              <a:ext uri="{FF2B5EF4-FFF2-40B4-BE49-F238E27FC236}">
                <a16:creationId xmlns:a16="http://schemas.microsoft.com/office/drawing/2014/main" id="{66B445A5-C8CF-31BD-0FC4-CA3D063EE7A4}"/>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01370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C018-9325-B9FD-D621-4ABFC229A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C577A8-F0A3-E3E5-CE34-7AEF1823F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167459-BF10-4E0D-24E1-BA2140C84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63275-72E7-ACF1-4400-24C5E4ACAF7B}"/>
              </a:ext>
            </a:extLst>
          </p:cNvPr>
          <p:cNvSpPr>
            <a:spLocks noGrp="1"/>
          </p:cNvSpPr>
          <p:nvPr>
            <p:ph type="dt" sz="half" idx="10"/>
          </p:nvPr>
        </p:nvSpPr>
        <p:spPr/>
        <p:txBody>
          <a:bodyPr/>
          <a:lstStyle/>
          <a:p>
            <a:fld id="{AC96A9A9-D282-4991-8086-559CF014679F}" type="datetime1">
              <a:rPr lang="en-IN" smtClean="0"/>
              <a:pPr/>
              <a:t>15-04-2025</a:t>
            </a:fld>
            <a:endParaRPr lang="en-IN"/>
          </a:p>
        </p:txBody>
      </p:sp>
      <p:sp>
        <p:nvSpPr>
          <p:cNvPr id="6" name="Footer Placeholder 5">
            <a:extLst>
              <a:ext uri="{FF2B5EF4-FFF2-40B4-BE49-F238E27FC236}">
                <a16:creationId xmlns:a16="http://schemas.microsoft.com/office/drawing/2014/main" id="{A7D3E88D-9DA3-BB9B-F11D-AD92C27DE562}"/>
              </a:ext>
            </a:extLst>
          </p:cNvPr>
          <p:cNvSpPr>
            <a:spLocks noGrp="1"/>
          </p:cNvSpPr>
          <p:nvPr>
            <p:ph type="ftr" sz="quarter" idx="11"/>
          </p:nvPr>
        </p:nvSpPr>
        <p:spPr/>
        <p:txBody>
          <a:bodyPr/>
          <a:lstStyle/>
          <a:p>
            <a:r>
              <a:rPr lang="en-IN"/>
              <a:t>VNITSE                                                                                           Department of CSE</a:t>
            </a:r>
          </a:p>
        </p:txBody>
      </p:sp>
      <p:sp>
        <p:nvSpPr>
          <p:cNvPr id="7" name="Slide Number Placeholder 6">
            <a:extLst>
              <a:ext uri="{FF2B5EF4-FFF2-40B4-BE49-F238E27FC236}">
                <a16:creationId xmlns:a16="http://schemas.microsoft.com/office/drawing/2014/main" id="{1A8CD8DA-5394-067E-0081-4DAB89A94B10}"/>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85087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6839F-C830-C71B-945E-B4B3B4F1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3FCF3-A3AE-F614-434B-C1AE57E83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66E01-CA20-A4B1-262C-0375DA45D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69AB9E-A610-4C82-B65A-34F1F607E6B8}" type="datetime1">
              <a:rPr lang="en-IN" smtClean="0"/>
              <a:pPr/>
              <a:t>15-04-2025</a:t>
            </a:fld>
            <a:endParaRPr lang="en-IN"/>
          </a:p>
        </p:txBody>
      </p:sp>
      <p:sp>
        <p:nvSpPr>
          <p:cNvPr id="5" name="Footer Placeholder 4">
            <a:extLst>
              <a:ext uri="{FF2B5EF4-FFF2-40B4-BE49-F238E27FC236}">
                <a16:creationId xmlns:a16="http://schemas.microsoft.com/office/drawing/2014/main" id="{DD664590-BB33-1718-D16C-B58EF94B8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VNITSE                                                                                           Department of CSE</a:t>
            </a:r>
          </a:p>
        </p:txBody>
      </p:sp>
      <p:sp>
        <p:nvSpPr>
          <p:cNvPr id="6" name="Slide Number Placeholder 5">
            <a:extLst>
              <a:ext uri="{FF2B5EF4-FFF2-40B4-BE49-F238E27FC236}">
                <a16:creationId xmlns:a16="http://schemas.microsoft.com/office/drawing/2014/main" id="{7B61C138-09A6-3D13-CB6A-6663E8421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0CCD1B-01C8-492E-B47F-823430F38E8B}" type="slidenum">
              <a:rPr lang="en-IN" smtClean="0"/>
              <a:pPr/>
              <a:t>‹#›</a:t>
            </a:fld>
            <a:endParaRPr lang="en-IN"/>
          </a:p>
        </p:txBody>
      </p:sp>
    </p:spTree>
    <p:extLst>
      <p:ext uri="{BB962C8B-B14F-4D97-AF65-F5344CB8AC3E}">
        <p14:creationId xmlns:p14="http://schemas.microsoft.com/office/powerpoint/2010/main" val="121869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D3C55-659E-ACB6-2B30-994417714D9E}"/>
              </a:ext>
            </a:extLst>
          </p:cNvPr>
          <p:cNvPicPr>
            <a:picLocks noChangeAspect="1"/>
          </p:cNvPicPr>
          <p:nvPr/>
        </p:nvPicPr>
        <p:blipFill>
          <a:blip r:embed="rId2"/>
          <a:stretch>
            <a:fillRect/>
          </a:stretch>
        </p:blipFill>
        <p:spPr>
          <a:xfrm>
            <a:off x="445770" y="89190"/>
            <a:ext cx="10824210" cy="1905365"/>
          </a:xfrm>
          <a:prstGeom prst="rect">
            <a:avLst/>
          </a:prstGeom>
        </p:spPr>
      </p:pic>
      <p:sp>
        <p:nvSpPr>
          <p:cNvPr id="5" name="Title 4">
            <a:extLst>
              <a:ext uri="{FF2B5EF4-FFF2-40B4-BE49-F238E27FC236}">
                <a16:creationId xmlns:a16="http://schemas.microsoft.com/office/drawing/2014/main" id="{50C86A05-2087-3F7F-5AA9-056B149ACBA6}"/>
              </a:ext>
            </a:extLst>
          </p:cNvPr>
          <p:cNvSpPr>
            <a:spLocks noGrp="1"/>
          </p:cNvSpPr>
          <p:nvPr>
            <p:ph type="title"/>
          </p:nvPr>
        </p:nvSpPr>
        <p:spPr>
          <a:xfrm>
            <a:off x="323850" y="3775711"/>
            <a:ext cx="4522470" cy="2042159"/>
          </a:xfrm>
        </p:spPr>
        <p:txBody>
          <a:bodyPr>
            <a:normAutofit/>
          </a:bodyPr>
          <a:lstStyle/>
          <a:p>
            <a:pPr algn="ctr"/>
            <a:r>
              <a:rPr lang="en-US" sz="2800" dirty="0">
                <a:latin typeface="Times New Roman" panose="02020603050405020304" pitchFamily="18" charset="0"/>
                <a:cs typeface="Times New Roman" panose="02020603050405020304" pitchFamily="18" charset="0"/>
              </a:rPr>
              <a:t>Under the Esteemed Guidance of</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Dr. V. Lakshman Narayana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Professor &amp; HOD</a:t>
            </a:r>
            <a:endParaRPr lang="en-IN" sz="2800" dirty="0">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F97AE28C-2D99-5896-1A38-9FBBF0800F56}"/>
              </a:ext>
            </a:extLst>
          </p:cNvPr>
          <p:cNvSpPr txBox="1">
            <a:spLocks/>
          </p:cNvSpPr>
          <p:nvPr/>
        </p:nvSpPr>
        <p:spPr>
          <a:xfrm>
            <a:off x="1310640" y="1994555"/>
            <a:ext cx="10515600" cy="13373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effectLst/>
                <a:latin typeface="Times New Roman" panose="02020603050405020304" pitchFamily="18" charset="0"/>
                <a:ea typeface="Times New Roman" panose="02020603050405020304" pitchFamily="18" charset="0"/>
              </a:rPr>
              <a:t>Water</a:t>
            </a:r>
            <a:r>
              <a:rPr lang="en-US" sz="2800" b="1" spc="-5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Quality Prediction</a:t>
            </a:r>
            <a:r>
              <a:rPr lang="en-US" sz="2800" b="1" spc="-7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Using</a:t>
            </a:r>
            <a:r>
              <a:rPr lang="en-US" sz="2800" b="1" spc="-7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Long</a:t>
            </a:r>
            <a:r>
              <a:rPr lang="en-US" sz="2800" b="1" spc="-75" dirty="0">
                <a:effectLst/>
                <a:latin typeface="Times New Roman" panose="02020603050405020304" pitchFamily="18" charset="0"/>
                <a:ea typeface="Times New Roman" panose="02020603050405020304" pitchFamily="18" charset="0"/>
              </a:rPr>
              <a:t> S</a:t>
            </a:r>
            <a:r>
              <a:rPr lang="en-US" sz="2800" b="1" dirty="0">
                <a:effectLst/>
                <a:latin typeface="Times New Roman" panose="02020603050405020304" pitchFamily="18" charset="0"/>
                <a:ea typeface="Times New Roman" panose="02020603050405020304" pitchFamily="18" charset="0"/>
              </a:rPr>
              <a:t>hort</a:t>
            </a:r>
            <a:r>
              <a:rPr lang="en-US" sz="2800" b="1" spc="-75" dirty="0">
                <a:latin typeface="Times New Roman" panose="02020603050405020304" pitchFamily="18" charset="0"/>
                <a:ea typeface="Times New Roman" panose="02020603050405020304" pitchFamily="18" charset="0"/>
              </a:rPr>
              <a:t> </a:t>
            </a:r>
            <a:r>
              <a:rPr lang="en-US" sz="2800" b="1" spc="-75" dirty="0">
                <a:effectLst/>
                <a:latin typeface="Times New Roman" panose="02020603050405020304" pitchFamily="18" charset="0"/>
                <a:ea typeface="Times New Roman" panose="02020603050405020304" pitchFamily="18" charset="0"/>
              </a:rPr>
              <a:t>T</a:t>
            </a:r>
            <a:r>
              <a:rPr lang="en-US" sz="2800" b="1" dirty="0">
                <a:effectLst/>
                <a:latin typeface="Times New Roman" panose="02020603050405020304" pitchFamily="18" charset="0"/>
                <a:ea typeface="Times New Roman" panose="02020603050405020304" pitchFamily="18" charset="0"/>
              </a:rPr>
              <a:t>erm</a:t>
            </a:r>
            <a:r>
              <a:rPr lang="en-US" sz="2800" b="1" spc="-75" dirty="0">
                <a:effectLst/>
                <a:latin typeface="Times New Roman" panose="02020603050405020304" pitchFamily="18" charset="0"/>
                <a:ea typeface="Times New Roman" panose="02020603050405020304" pitchFamily="18" charset="0"/>
              </a:rPr>
              <a:t> M</a:t>
            </a:r>
            <a:r>
              <a:rPr lang="en-US" sz="2800" b="1" dirty="0">
                <a:effectLst/>
                <a:latin typeface="Times New Roman" panose="02020603050405020304" pitchFamily="18" charset="0"/>
                <a:ea typeface="Times New Roman" panose="02020603050405020304" pitchFamily="18" charset="0"/>
              </a:rPr>
              <a:t>emory</a:t>
            </a:r>
          </a:p>
          <a:p>
            <a:pPr algn="ctr"/>
            <a:r>
              <a:rPr lang="en-US" sz="2800" b="1" spc="-7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with</a:t>
            </a:r>
            <a:r>
              <a:rPr lang="en-US" sz="2800" b="1" spc="-75" dirty="0">
                <a:effectLst/>
                <a:latin typeface="Times New Roman" panose="02020603050405020304" pitchFamily="18" charset="0"/>
                <a:ea typeface="Times New Roman" panose="02020603050405020304" pitchFamily="18" charset="0"/>
              </a:rPr>
              <a:t> </a:t>
            </a:r>
            <a:r>
              <a:rPr lang="en-US" sz="2800" b="1" spc="-75" dirty="0">
                <a:latin typeface="Times New Roman" panose="02020603050405020304" pitchFamily="18" charset="0"/>
                <a:ea typeface="Times New Roman" panose="02020603050405020304" pitchFamily="18" charset="0"/>
              </a:rPr>
              <a:t>D</a:t>
            </a:r>
            <a:r>
              <a:rPr lang="en-US" sz="2800" b="1" dirty="0">
                <a:effectLst/>
                <a:latin typeface="Times New Roman" panose="02020603050405020304" pitchFamily="18" charset="0"/>
                <a:ea typeface="Times New Roman" panose="02020603050405020304" pitchFamily="18" charset="0"/>
              </a:rPr>
              <a:t>eep</a:t>
            </a:r>
            <a:r>
              <a:rPr lang="en-US" sz="2800" b="1" spc="-75" dirty="0">
                <a:effectLst/>
                <a:latin typeface="Times New Roman" panose="02020603050405020304" pitchFamily="18" charset="0"/>
                <a:ea typeface="Times New Roman" panose="02020603050405020304" pitchFamily="18" charset="0"/>
              </a:rPr>
              <a:t> D</a:t>
            </a:r>
            <a:r>
              <a:rPr lang="en-US" sz="2800" b="1" dirty="0">
                <a:effectLst/>
                <a:latin typeface="Times New Roman" panose="02020603050405020304" pitchFamily="18" charset="0"/>
                <a:ea typeface="Times New Roman" panose="02020603050405020304" pitchFamily="18" charset="0"/>
              </a:rPr>
              <a:t>eterministic</a:t>
            </a:r>
            <a:r>
              <a:rPr lang="en-US" sz="2800" b="1" spc="-75" dirty="0">
                <a:effectLst/>
                <a:latin typeface="Times New Roman" panose="02020603050405020304" pitchFamily="18" charset="0"/>
                <a:ea typeface="Times New Roman" panose="02020603050405020304" pitchFamily="18" charset="0"/>
              </a:rPr>
              <a:t> P</a:t>
            </a:r>
            <a:r>
              <a:rPr lang="en-US" sz="2800" b="1" dirty="0">
                <a:effectLst/>
                <a:latin typeface="Times New Roman" panose="02020603050405020304" pitchFamily="18" charset="0"/>
                <a:ea typeface="Times New Roman" panose="02020603050405020304" pitchFamily="18" charset="0"/>
              </a:rPr>
              <a:t>olicy</a:t>
            </a:r>
            <a:r>
              <a:rPr lang="en-US" sz="2800" b="1" spc="-75" dirty="0">
                <a:effectLst/>
                <a:latin typeface="Times New Roman" panose="02020603050405020304" pitchFamily="18" charset="0"/>
                <a:ea typeface="Times New Roman" panose="02020603050405020304" pitchFamily="18" charset="0"/>
              </a:rPr>
              <a:t> G</a:t>
            </a:r>
            <a:r>
              <a:rPr lang="en-US" sz="2800" b="1" dirty="0">
                <a:effectLst/>
                <a:latin typeface="Times New Roman" panose="02020603050405020304" pitchFamily="18" charset="0"/>
                <a:ea typeface="Times New Roman" panose="02020603050405020304" pitchFamily="18" charset="0"/>
              </a:rPr>
              <a:t>radient</a:t>
            </a:r>
            <a:endParaRPr lang="en-IN" sz="2800" dirty="0"/>
          </a:p>
        </p:txBody>
      </p:sp>
      <p:sp>
        <p:nvSpPr>
          <p:cNvPr id="7" name="Title 4">
            <a:extLst>
              <a:ext uri="{FF2B5EF4-FFF2-40B4-BE49-F238E27FC236}">
                <a16:creationId xmlns:a16="http://schemas.microsoft.com/office/drawing/2014/main" id="{B215D89A-C752-4A59-B0E0-3F6C88AEBDB3}"/>
              </a:ext>
            </a:extLst>
          </p:cNvPr>
          <p:cNvSpPr txBox="1">
            <a:spLocks/>
          </p:cNvSpPr>
          <p:nvPr/>
        </p:nvSpPr>
        <p:spPr>
          <a:xfrm>
            <a:off x="6568440" y="3429000"/>
            <a:ext cx="4850130" cy="3143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Times New Roman" panose="02020603050405020304" pitchFamily="18" charset="0"/>
                <a:cs typeface="Times New Roman" panose="02020603050405020304" pitchFamily="18" charset="0"/>
              </a:rPr>
              <a:t>Batch members</a:t>
            </a:r>
          </a:p>
          <a:p>
            <a:pPr algn="ctr"/>
            <a:endParaRPr lang="en-US" sz="2400" dirty="0">
              <a:latin typeface="Times New Roman" panose="02020603050405020304" pitchFamily="18" charset="0"/>
              <a:cs typeface="Times New Roman" panose="02020603050405020304" pitchFamily="18" charset="0"/>
            </a:endParaRPr>
          </a:p>
          <a:p>
            <a:pPr algn="ctr">
              <a:lnSpc>
                <a:spcPct val="110000"/>
              </a:lnSpc>
            </a:pPr>
            <a:r>
              <a:rPr lang="en-US" sz="2400" dirty="0">
                <a:latin typeface="Times New Roman" panose="02020603050405020304" pitchFamily="18" charset="0"/>
                <a:cs typeface="Times New Roman" panose="02020603050405020304" pitchFamily="18" charset="0"/>
              </a:rPr>
              <a:t>N. Naveena                (21NN1A0544)</a:t>
            </a:r>
          </a:p>
          <a:p>
            <a:pPr algn="ctr">
              <a:lnSpc>
                <a:spcPct val="110000"/>
              </a:lnSpc>
            </a:pPr>
            <a:r>
              <a:rPr lang="it-IT" sz="2400" dirty="0">
                <a:effectLst/>
                <a:latin typeface="Times New Roman" panose="02020603050405020304" pitchFamily="18" charset="0"/>
                <a:ea typeface="Times New Roman" panose="02020603050405020304" pitchFamily="18" charset="0"/>
              </a:rPr>
              <a:t>B. Sravya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(21NN1A0505</a:t>
            </a:r>
            <a:r>
              <a:rPr lang="en-US" sz="2400" dirty="0">
                <a:latin typeface="Times New Roman" panose="02020603050405020304" pitchFamily="18" charset="0"/>
                <a:cs typeface="Times New Roman" panose="02020603050405020304" pitchFamily="18" charset="0"/>
              </a:rPr>
              <a:t>)</a:t>
            </a:r>
          </a:p>
          <a:p>
            <a:pPr algn="ctr">
              <a:lnSpc>
                <a:spcPct val="110000"/>
              </a:lnSpc>
            </a:pPr>
            <a:r>
              <a:rPr lang="en-US" sz="2400" dirty="0" err="1">
                <a:latin typeface="Times New Roman" panose="02020603050405020304" pitchFamily="18" charset="0"/>
                <a:cs typeface="Times New Roman" panose="02020603050405020304" pitchFamily="18" charset="0"/>
              </a:rPr>
              <a:t>G.V.S.Sai</a:t>
            </a:r>
            <a:r>
              <a:rPr lang="en-US" sz="2400" dirty="0">
                <a:latin typeface="Times New Roman" panose="02020603050405020304" pitchFamily="18" charset="0"/>
                <a:cs typeface="Times New Roman" panose="02020603050405020304" pitchFamily="18" charset="0"/>
              </a:rPr>
              <a:t> Lakshmi     (21NN1A0520)</a:t>
            </a:r>
          </a:p>
          <a:p>
            <a:pPr algn="ctr">
              <a:lnSpc>
                <a:spcPct val="110000"/>
              </a:lnSpc>
            </a:pPr>
            <a:r>
              <a:rPr lang="en-US" sz="2400" dirty="0">
                <a:latin typeface="Times New Roman" panose="02020603050405020304" pitchFamily="18" charset="0"/>
                <a:cs typeface="Times New Roman" panose="02020603050405020304" pitchFamily="18" charset="0"/>
              </a:rPr>
              <a:t>K.S Manogna             (21NN1A0528)</a:t>
            </a:r>
          </a:p>
          <a:p>
            <a:pPr algn="ctr">
              <a:lnSpc>
                <a:spcPct val="110000"/>
              </a:lnSpc>
            </a:pPr>
            <a:r>
              <a:rPr lang="en-IN" sz="2400" dirty="0">
                <a:latin typeface="Times New Roman" panose="02020603050405020304" pitchFamily="18" charset="0"/>
                <a:cs typeface="Times New Roman" panose="02020603050405020304" pitchFamily="18" charset="0"/>
              </a:rPr>
              <a:t>V. Navya Sree            (22NN5A0506)</a:t>
            </a:r>
          </a:p>
          <a:p>
            <a:pPr algn="ct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1CE57C60-F83F-475D-0805-03AF98B26DDF}"/>
              </a:ext>
            </a:extLst>
          </p:cNvPr>
          <p:cNvSpPr>
            <a:spLocks noGrp="1"/>
          </p:cNvSpPr>
          <p:nvPr>
            <p:ph type="dt" sz="half" idx="10"/>
          </p:nvPr>
        </p:nvSpPr>
        <p:spPr/>
        <p:txBody>
          <a:bodyPr/>
          <a:lstStyle/>
          <a:p>
            <a:fld id="{1B3E77AC-72B7-4823-903D-A4F045360738}" type="datetime1">
              <a:rPr lang="en-IN" smtClean="0"/>
              <a:pPr/>
              <a:t>15-04-2025</a:t>
            </a:fld>
            <a:endParaRPr lang="en-IN"/>
          </a:p>
        </p:txBody>
      </p:sp>
      <p:sp>
        <p:nvSpPr>
          <p:cNvPr id="9" name="Footer Placeholder 8">
            <a:extLst>
              <a:ext uri="{FF2B5EF4-FFF2-40B4-BE49-F238E27FC236}">
                <a16:creationId xmlns:a16="http://schemas.microsoft.com/office/drawing/2014/main" id="{FA156EB0-7B62-7A75-B642-8F5504EDF63E}"/>
              </a:ext>
            </a:extLst>
          </p:cNvPr>
          <p:cNvSpPr>
            <a:spLocks noGrp="1"/>
          </p:cNvSpPr>
          <p:nvPr>
            <p:ph type="ftr" sz="quarter" idx="11"/>
          </p:nvPr>
        </p:nvSpPr>
        <p:spPr>
          <a:xfrm>
            <a:off x="5749290" y="6369050"/>
            <a:ext cx="6076950" cy="365125"/>
          </a:xfrm>
        </p:spPr>
        <p:txBody>
          <a:bodyPr/>
          <a:lstStyle/>
          <a:p>
            <a:r>
              <a:rPr lang="en-IN" dirty="0"/>
              <a:t>VNITSW                                                                                      Department of CSE</a:t>
            </a:r>
          </a:p>
        </p:txBody>
      </p:sp>
    </p:spTree>
    <p:extLst>
      <p:ext uri="{BB962C8B-B14F-4D97-AF65-F5344CB8AC3E}">
        <p14:creationId xmlns:p14="http://schemas.microsoft.com/office/powerpoint/2010/main" val="115753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ED133-4B66-5520-05C4-57A9055AEC51}"/>
              </a:ext>
            </a:extLst>
          </p:cNvPr>
          <p:cNvSpPr>
            <a:spLocks noGrp="1"/>
          </p:cNvSpPr>
          <p:nvPr>
            <p:ph type="dt" sz="half" idx="10"/>
          </p:nvPr>
        </p:nvSpPr>
        <p:spPr/>
        <p:txBody>
          <a:bodyPr/>
          <a:lstStyle/>
          <a:p>
            <a:pPr algn="just"/>
            <a:fld id="{2C34FC67-2EE9-467C-8FE7-363350EC5A45}" type="datetime1">
              <a:rPr lang="en-IN" smtClean="0"/>
              <a:pPr algn="just"/>
              <a:t>15-04-2025</a:t>
            </a:fld>
            <a:endParaRPr lang="en-IN" dirty="0"/>
          </a:p>
        </p:txBody>
      </p:sp>
      <p:sp>
        <p:nvSpPr>
          <p:cNvPr id="3" name="Footer Placeholder 2">
            <a:extLst>
              <a:ext uri="{FF2B5EF4-FFF2-40B4-BE49-F238E27FC236}">
                <a16:creationId xmlns:a16="http://schemas.microsoft.com/office/drawing/2014/main" id="{DEB3D21B-6BA4-7BF4-5F69-3412D2D360FA}"/>
              </a:ext>
            </a:extLst>
          </p:cNvPr>
          <p:cNvSpPr>
            <a:spLocks noGrp="1"/>
          </p:cNvSpPr>
          <p:nvPr>
            <p:ph type="ftr" sz="quarter" idx="11"/>
          </p:nvPr>
        </p:nvSpPr>
        <p:spPr>
          <a:xfrm>
            <a:off x="4749800" y="6356350"/>
            <a:ext cx="3403600" cy="365125"/>
          </a:xfrm>
        </p:spPr>
        <p:txBody>
          <a:bodyPr/>
          <a:lstStyle/>
          <a:p>
            <a:pPr algn="just"/>
            <a:r>
              <a:rPr lang="en-IN" dirty="0"/>
              <a:t>       VNITSW                                                                                                                   Department of CSE</a:t>
            </a:r>
          </a:p>
        </p:txBody>
      </p:sp>
      <p:sp>
        <p:nvSpPr>
          <p:cNvPr id="5" name="TextBox 4">
            <a:extLst>
              <a:ext uri="{FF2B5EF4-FFF2-40B4-BE49-F238E27FC236}">
                <a16:creationId xmlns:a16="http://schemas.microsoft.com/office/drawing/2014/main" id="{21568CFB-670D-B0F5-3E8E-8511E4661DDC}"/>
              </a:ext>
            </a:extLst>
          </p:cNvPr>
          <p:cNvSpPr txBox="1"/>
          <p:nvPr/>
        </p:nvSpPr>
        <p:spPr>
          <a:xfrm>
            <a:off x="4261635" y="361089"/>
            <a:ext cx="4229101" cy="584775"/>
          </a:xfrm>
          <a:prstGeom prst="rect">
            <a:avLst/>
          </a:prstGeom>
          <a:noFill/>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Proposed</a:t>
            </a:r>
            <a:r>
              <a:rPr lang="en-IN" sz="2400" b="1" dirty="0"/>
              <a:t> </a:t>
            </a:r>
            <a:r>
              <a:rPr lang="en-IN" sz="3200" b="1" dirty="0">
                <a:latin typeface="Times New Roman" panose="02020603050405020304" pitchFamily="18" charset="0"/>
                <a:cs typeface="Times New Roman" panose="02020603050405020304" pitchFamily="18" charset="0"/>
              </a:rPr>
              <a:t>Work</a:t>
            </a:r>
          </a:p>
        </p:txBody>
      </p:sp>
      <p:sp>
        <p:nvSpPr>
          <p:cNvPr id="7" name="TextBox 6">
            <a:extLst>
              <a:ext uri="{FF2B5EF4-FFF2-40B4-BE49-F238E27FC236}">
                <a16:creationId xmlns:a16="http://schemas.microsoft.com/office/drawing/2014/main" id="{E003BF05-AAD0-3FD4-1FD4-C41B944B591B}"/>
              </a:ext>
            </a:extLst>
          </p:cNvPr>
          <p:cNvSpPr txBox="1"/>
          <p:nvPr/>
        </p:nvSpPr>
        <p:spPr>
          <a:xfrm>
            <a:off x="678730" y="1093509"/>
            <a:ext cx="11208469" cy="5818901"/>
          </a:xfrm>
          <a:prstGeom prst="rect">
            <a:avLst/>
          </a:prstGeom>
          <a:noFill/>
        </p:spPr>
        <p:txBody>
          <a:bodyPr wrap="square">
            <a:spAutoFit/>
          </a:bodyPr>
          <a:lstStyle/>
          <a:p>
            <a:pPr marL="285750" marR="362585"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In the proposed LSTM-DDPG model, a combination of LSTM networks and the DDPG algorithm is employed to enhance the accuracy and reliability of water quality prediction for human consumption. </a:t>
            </a:r>
          </a:p>
          <a:p>
            <a:pPr marL="285750" marR="362585"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These advanced deep learning and reinforcement learning techniques work together to extract meaningful patterns from time-series water quality data and dynamically improve prediction performance.</a:t>
            </a:r>
            <a:r>
              <a:rPr lang="en-US" dirty="0">
                <a:latin typeface="Times New Roman" panose="02020603050405020304" pitchFamily="18" charset="0"/>
                <a:ea typeface="Times New Roman" panose="02020603050405020304" pitchFamily="18" charset="0"/>
              </a:rPr>
              <a:t> </a:t>
            </a:r>
          </a:p>
          <a:p>
            <a:pPr marL="285750" marR="362585"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combined LSTM-DDPG model works by integrating the strengths of both time-series analysis and adaptive decision-making to predict water quality with high accuracy. </a:t>
            </a:r>
          </a:p>
          <a:p>
            <a:pPr marL="285750" marR="362585"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The  model efficiently processes and predicts water quality by combining historical data analysis with real-time adaptive learning, ensuring highly accurate and dynamic predictions. </a:t>
            </a:r>
          </a:p>
          <a:p>
            <a:pPr marL="285750" marR="362585"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This high accuracy in water quality prediction is crucial for ensuring reliable decision-making, minimizing risks, and optimizing resource management.</a:t>
            </a:r>
          </a:p>
          <a:p>
            <a:pPr marL="285750" marR="362585"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 The LSTM-DDPG model, with its ability to achieve over 98% accuracy, provides significant advantages across multiple domains, particularly in agriculture, environmental monitoring, and public health.</a:t>
            </a:r>
            <a:endParaRPr lang="en-IN" dirty="0">
              <a:latin typeface="Times New Roman" panose="02020603050405020304" pitchFamily="18" charset="0"/>
              <a:ea typeface="Times New Roman" panose="02020603050405020304" pitchFamily="18" charset="0"/>
            </a:endParaRPr>
          </a:p>
          <a:p>
            <a:pPr marR="362585" algn="just">
              <a:lnSpc>
                <a:spcPct val="150000"/>
              </a:lnSpc>
            </a:pPr>
            <a:endParaRPr lang="en-IN" dirty="0">
              <a:latin typeface="Times New Roman" panose="02020603050405020304" pitchFamily="18" charset="0"/>
              <a:ea typeface="Times New Roman" panose="02020603050405020304" pitchFamily="18" charset="0"/>
            </a:endParaRPr>
          </a:p>
          <a:p>
            <a:pPr marR="362585" algn="just">
              <a:lnSpc>
                <a:spcPct val="150000"/>
              </a:lnSpc>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642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AB9FC1-3116-FA34-A7AA-FB1C9F04120E}"/>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66777DEB-D721-4BCD-068D-3DA4A5D0A427}"/>
              </a:ext>
            </a:extLst>
          </p:cNvPr>
          <p:cNvSpPr>
            <a:spLocks noGrp="1"/>
          </p:cNvSpPr>
          <p:nvPr>
            <p:ph type="ftr" sz="quarter" idx="11"/>
          </p:nvPr>
        </p:nvSpPr>
        <p:spPr/>
        <p:txBody>
          <a:bodyPr/>
          <a:lstStyle/>
          <a:p>
            <a:r>
              <a:rPr lang="en-IN" dirty="0"/>
              <a:t>VNITSW                                                                                       Department of CSE</a:t>
            </a:r>
          </a:p>
        </p:txBody>
      </p:sp>
      <p:sp>
        <p:nvSpPr>
          <p:cNvPr id="5" name="TextBox 4">
            <a:extLst>
              <a:ext uri="{FF2B5EF4-FFF2-40B4-BE49-F238E27FC236}">
                <a16:creationId xmlns:a16="http://schemas.microsoft.com/office/drawing/2014/main" id="{66B7A426-FC3D-E91D-8F44-794940898778}"/>
              </a:ext>
            </a:extLst>
          </p:cNvPr>
          <p:cNvSpPr txBox="1"/>
          <p:nvPr/>
        </p:nvSpPr>
        <p:spPr>
          <a:xfrm>
            <a:off x="3669516" y="711456"/>
            <a:ext cx="34163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System Architecture</a:t>
            </a:r>
          </a:p>
        </p:txBody>
      </p:sp>
      <p:pic>
        <p:nvPicPr>
          <p:cNvPr id="7" name="Picture 6">
            <a:extLst>
              <a:ext uri="{FF2B5EF4-FFF2-40B4-BE49-F238E27FC236}">
                <a16:creationId xmlns:a16="http://schemas.microsoft.com/office/drawing/2014/main" id="{4A02E3CA-A427-B29B-7286-1E9D47CC7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93" y="2490922"/>
            <a:ext cx="11565332" cy="1876156"/>
          </a:xfrm>
          <a:prstGeom prst="rect">
            <a:avLst/>
          </a:prstGeom>
        </p:spPr>
      </p:pic>
    </p:spTree>
    <p:extLst>
      <p:ext uri="{BB962C8B-B14F-4D97-AF65-F5344CB8AC3E}">
        <p14:creationId xmlns:p14="http://schemas.microsoft.com/office/powerpoint/2010/main" val="293434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7AEF0-E541-F249-737A-A0B6229C2473}"/>
              </a:ext>
            </a:extLst>
          </p:cNvPr>
          <p:cNvSpPr>
            <a:spLocks noGrp="1"/>
          </p:cNvSpPr>
          <p:nvPr>
            <p:ph type="dt" sz="half" idx="10"/>
          </p:nvPr>
        </p:nvSpPr>
        <p:spPr/>
        <p:txBody>
          <a:bodyPr/>
          <a:lstStyle/>
          <a:p>
            <a:fld id="{2C34FC67-2EE9-467C-8FE7-363350EC5A45}" type="datetime1">
              <a:rPr lang="en-IN" smtClean="0">
                <a:solidFill>
                  <a:schemeClr val="tx1"/>
                </a:solidFill>
              </a:rPr>
              <a:pPr/>
              <a:t>15-04-2025</a:t>
            </a:fld>
            <a:endParaRPr lang="en-IN">
              <a:solidFill>
                <a:schemeClr val="tx1"/>
              </a:solidFill>
            </a:endParaRPr>
          </a:p>
        </p:txBody>
      </p:sp>
      <p:sp>
        <p:nvSpPr>
          <p:cNvPr id="3" name="Footer Placeholder 2">
            <a:extLst>
              <a:ext uri="{FF2B5EF4-FFF2-40B4-BE49-F238E27FC236}">
                <a16:creationId xmlns:a16="http://schemas.microsoft.com/office/drawing/2014/main" id="{E565C79E-C7B9-D1E8-98A2-2FBF075A6546}"/>
              </a:ext>
            </a:extLst>
          </p:cNvPr>
          <p:cNvSpPr>
            <a:spLocks noGrp="1"/>
          </p:cNvSpPr>
          <p:nvPr>
            <p:ph type="ftr" sz="quarter" idx="11"/>
          </p:nvPr>
        </p:nvSpPr>
        <p:spPr/>
        <p:txBody>
          <a:bodyPr/>
          <a:lstStyle/>
          <a:p>
            <a:r>
              <a:rPr lang="en-IN" dirty="0">
                <a:solidFill>
                  <a:schemeClr val="tx1"/>
                </a:solidFill>
              </a:rPr>
              <a:t>VNITSW                                                                                         Department of CSE</a:t>
            </a:r>
          </a:p>
        </p:txBody>
      </p:sp>
      <p:sp>
        <p:nvSpPr>
          <p:cNvPr id="5" name="TextBox 4">
            <a:extLst>
              <a:ext uri="{FF2B5EF4-FFF2-40B4-BE49-F238E27FC236}">
                <a16:creationId xmlns:a16="http://schemas.microsoft.com/office/drawing/2014/main" id="{020E9A25-6D05-44CC-CD21-0E8D618EFF64}"/>
              </a:ext>
            </a:extLst>
          </p:cNvPr>
          <p:cNvSpPr txBox="1"/>
          <p:nvPr/>
        </p:nvSpPr>
        <p:spPr>
          <a:xfrm>
            <a:off x="827988" y="617638"/>
            <a:ext cx="6754792"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Algorithm</a:t>
            </a:r>
          </a:p>
        </p:txBody>
      </p:sp>
      <p:sp>
        <p:nvSpPr>
          <p:cNvPr id="7" name="TextBox 6">
            <a:extLst>
              <a:ext uri="{FF2B5EF4-FFF2-40B4-BE49-F238E27FC236}">
                <a16:creationId xmlns:a16="http://schemas.microsoft.com/office/drawing/2014/main" id="{2C36AD39-C05F-F24C-E814-674BCB30A392}"/>
              </a:ext>
            </a:extLst>
          </p:cNvPr>
          <p:cNvSpPr txBox="1">
            <a:spLocks noRot="1" noChangeAspect="1" noMove="1" noResize="1" noEditPoints="1" noAdjustHandles="1" noChangeArrowheads="1" noChangeShapeType="1" noTextEdit="1"/>
          </p:cNvSpPr>
          <p:nvPr/>
        </p:nvSpPr>
        <p:spPr>
          <a:xfrm>
            <a:off x="778933" y="1436118"/>
            <a:ext cx="9497992" cy="4668266"/>
          </a:xfrm>
          <a:prstGeom prst="rect">
            <a:avLst/>
          </a:prstGeom>
          <a:blipFill>
            <a:blip r:embed="rId2"/>
            <a:stretch>
              <a:fillRect l="-578" t="-261"/>
            </a:stretch>
          </a:blipFill>
        </p:spPr>
        <p:txBody>
          <a:bodyPr/>
          <a:lstStyle/>
          <a:p>
            <a:endParaRPr lang="en-IN" dirty="0"/>
          </a:p>
        </p:txBody>
      </p:sp>
    </p:spTree>
    <p:extLst>
      <p:ext uri="{BB962C8B-B14F-4D97-AF65-F5344CB8AC3E}">
        <p14:creationId xmlns:p14="http://schemas.microsoft.com/office/powerpoint/2010/main" val="381604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93371-40F0-F7AC-E81A-A89BF62F26AF}"/>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F5BBC386-2D9C-2BB5-DF58-2DB61F3FD89C}"/>
              </a:ext>
            </a:extLst>
          </p:cNvPr>
          <p:cNvSpPr>
            <a:spLocks noGrp="1"/>
          </p:cNvSpPr>
          <p:nvPr>
            <p:ph type="ftr" sz="quarter" idx="11"/>
          </p:nvPr>
        </p:nvSpPr>
        <p:spPr/>
        <p:txBody>
          <a:bodyPr/>
          <a:lstStyle/>
          <a:p>
            <a:r>
              <a:rPr lang="en-IN" dirty="0"/>
              <a:t>VNITSW                                                                                       Department of CSE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828BA3-825D-A185-D9A7-2863EBB0AF3F}"/>
                  </a:ext>
                </a:extLst>
              </p:cNvPr>
              <p:cNvSpPr txBox="1"/>
              <p:nvPr/>
            </p:nvSpPr>
            <p:spPr>
              <a:xfrm>
                <a:off x="397934" y="1211749"/>
                <a:ext cx="11396132" cy="3595471"/>
              </a:xfrm>
              <a:prstGeom prst="rect">
                <a:avLst/>
              </a:prstGeom>
              <a:noFill/>
            </p:spPr>
            <p:txBody>
              <a:bodyPr wrap="square">
                <a:spAutoFit/>
              </a:bodyPr>
              <a:lstStyle/>
              <a:p>
                <a:pPr lvl="1">
                  <a:lnSpc>
                    <a:spcPct val="115000"/>
                  </a:lnSpc>
                  <a:spcAft>
                    <a:spcPts val="800"/>
                  </a:spcAft>
                  <a:buSzPts val="1000"/>
                  <a:tabLst>
                    <a:tab pos="914400" algn="l"/>
                  </a:tabLst>
                </a:pPr>
                <a:r>
                  <a:rPr lang="en-IN" dirty="0"/>
                  <a:t>9.Create</a:t>
                </a:r>
                <a:r>
                  <a:rPr lang="en-IN" kern="100" dirty="0">
                    <a:latin typeface="Calibri" panose="020F0502020204030204" pitchFamily="34" charset="0"/>
                    <a:ea typeface="Calibri" panose="020F0502020204030204" pitchFamily="34" charset="0"/>
                    <a:cs typeface="Times New Roman" panose="02020603050405020304" pitchFamily="18" charset="0"/>
                  </a:rPr>
                  <a:t> s</a:t>
                </a:r>
                <a:r>
                  <a:rPr lang="en-IN" kern="100" dirty="0">
                    <a:effectLst/>
                    <a:latin typeface="Calibri" panose="020F0502020204030204" pitchFamily="34" charset="0"/>
                    <a:ea typeface="Calibri" panose="020F0502020204030204" pitchFamily="34" charset="0"/>
                    <a:cs typeface="Times New Roman" panose="02020603050405020304" pitchFamily="18" charset="0"/>
                  </a:rPr>
                  <a:t>equential LSTM layers extract temporal dependencies</a:t>
                </a: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10. Calculate loss function using binary cross-entropy loss.</a:t>
                </a:r>
              </a:p>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11.Train the LSTM model.</a:t>
                </a: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12 Create </a:t>
                </a:r>
                <a:r>
                  <a:rPr lang="en-IN" kern="100" dirty="0">
                    <a:latin typeface="Calibri" panose="020F0502020204030204" pitchFamily="34" charset="0"/>
                    <a:ea typeface="Calibri" panose="020F0502020204030204" pitchFamily="34" charset="0"/>
                    <a:cs typeface="Times New Roman" panose="02020603050405020304" pitchFamily="18" charset="0"/>
                  </a:rPr>
                  <a:t>gym environment.</a:t>
                </a: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13 create actor and critic network.</a:t>
                </a:r>
              </a:p>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14.Update actor network </a:t>
                </a: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15. Update critic network</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16. Calculate accuracy using </a:t>
                </a:r>
                <a14:m>
                  <m:oMath xmlns:m="http://schemas.openxmlformats.org/officeDocument/2006/math">
                    <m:r>
                      <m:rPr>
                        <m:nor/>
                      </m:rPr>
                      <a:rPr lang="en-IN">
                        <a:latin typeface="Calibri" panose="020F0502020204030204" pitchFamily="34" charset="0"/>
                        <a:ea typeface="Calibri" panose="020F0502020204030204" pitchFamily="34" charset="0"/>
                        <a:cs typeface="Times New Roman" panose="02020603050405020304" pitchFamily="18" charset="0"/>
                      </a:rPr>
                      <m:t>Accuracy</m:t>
                    </m:r>
                    <m:r>
                      <a:rPr lang="en-IN" i="1">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m:rPr>
                            <m:nor/>
                          </m:rPr>
                          <a:rPr lang="en-IN">
                            <a:latin typeface="Calibri" panose="020F0502020204030204" pitchFamily="34" charset="0"/>
                            <a:ea typeface="Calibri" panose="020F0502020204030204" pitchFamily="34" charset="0"/>
                            <a:cs typeface="Times New Roman" panose="02020603050405020304" pitchFamily="18" charset="0"/>
                          </a:rPr>
                          <m:t>Correct</m:t>
                        </m:r>
                        <m:r>
                          <m:rPr>
                            <m:nor/>
                          </m:rPr>
                          <a:rPr lang="en-IN">
                            <a:latin typeface="Calibri" panose="020F0502020204030204" pitchFamily="34" charset="0"/>
                            <a:ea typeface="Calibri" panose="020F0502020204030204" pitchFamily="34" charset="0"/>
                            <a:cs typeface="Times New Roman" panose="02020603050405020304" pitchFamily="18" charset="0"/>
                          </a:rPr>
                          <m:t> </m:t>
                        </m:r>
                        <m:r>
                          <m:rPr>
                            <m:nor/>
                          </m:rPr>
                          <a:rPr lang="en-IN">
                            <a:latin typeface="Calibri" panose="020F0502020204030204" pitchFamily="34" charset="0"/>
                            <a:ea typeface="Calibri" panose="020F0502020204030204" pitchFamily="34" charset="0"/>
                            <a:cs typeface="Times New Roman" panose="02020603050405020304" pitchFamily="18" charset="0"/>
                          </a:rPr>
                          <m:t>Predictions</m:t>
                        </m:r>
                      </m:num>
                      <m:den>
                        <m:r>
                          <m:rPr>
                            <m:nor/>
                          </m:rPr>
                          <a:rPr lang="en-IN">
                            <a:latin typeface="Calibri" panose="020F0502020204030204" pitchFamily="34" charset="0"/>
                            <a:ea typeface="Calibri" panose="020F0502020204030204" pitchFamily="34" charset="0"/>
                            <a:cs typeface="Times New Roman" panose="02020603050405020304" pitchFamily="18" charset="0"/>
                          </a:rPr>
                          <m:t>Total</m:t>
                        </m:r>
                        <m:r>
                          <m:rPr>
                            <m:nor/>
                          </m:rPr>
                          <a:rPr lang="en-IN">
                            <a:latin typeface="Calibri" panose="020F0502020204030204" pitchFamily="34" charset="0"/>
                            <a:ea typeface="Calibri" panose="020F0502020204030204" pitchFamily="34" charset="0"/>
                            <a:cs typeface="Times New Roman" panose="02020603050405020304" pitchFamily="18" charset="0"/>
                          </a:rPr>
                          <m:t> </m:t>
                        </m:r>
                        <m:r>
                          <m:rPr>
                            <m:nor/>
                          </m:rPr>
                          <a:rPr lang="en-IN">
                            <a:latin typeface="Calibri" panose="020F0502020204030204" pitchFamily="34" charset="0"/>
                            <a:ea typeface="Calibri" panose="020F0502020204030204" pitchFamily="34" charset="0"/>
                            <a:cs typeface="Times New Roman" panose="02020603050405020304" pitchFamily="18" charset="0"/>
                          </a:rPr>
                          <m:t>Samples</m:t>
                        </m:r>
                      </m:den>
                    </m:f>
                  </m:oMath>
                </a14:m>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F828BA3-825D-A185-D9A7-2863EBB0AF3F}"/>
                  </a:ext>
                </a:extLst>
              </p:cNvPr>
              <p:cNvSpPr txBox="1">
                <a:spLocks noRot="1" noChangeAspect="1" noMove="1" noResize="1" noEditPoints="1" noAdjustHandles="1" noChangeArrowheads="1" noChangeShapeType="1" noTextEdit="1"/>
              </p:cNvSpPr>
              <p:nvPr/>
            </p:nvSpPr>
            <p:spPr>
              <a:xfrm>
                <a:off x="397934" y="1211749"/>
                <a:ext cx="11396132" cy="3595471"/>
              </a:xfrm>
              <a:prstGeom prst="rect">
                <a:avLst/>
              </a:prstGeom>
              <a:blipFill>
                <a:blip r:embed="rId2"/>
                <a:stretch>
                  <a:fillRect t="-339"/>
                </a:stretch>
              </a:blipFill>
            </p:spPr>
            <p:txBody>
              <a:bodyPr/>
              <a:lstStyle/>
              <a:p>
                <a:r>
                  <a:rPr lang="en-IN">
                    <a:noFill/>
                  </a:rPr>
                  <a:t> </a:t>
                </a:r>
              </a:p>
            </p:txBody>
          </p:sp>
        </mc:Fallback>
      </mc:AlternateContent>
    </p:spTree>
    <p:extLst>
      <p:ext uri="{BB962C8B-B14F-4D97-AF65-F5344CB8AC3E}">
        <p14:creationId xmlns:p14="http://schemas.microsoft.com/office/powerpoint/2010/main" val="1031761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B543C-4BB3-E7D2-DC09-6F9C1F4D880A}"/>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05A6802B-CE4F-A881-007F-866723F3AFF6}"/>
              </a:ext>
            </a:extLst>
          </p:cNvPr>
          <p:cNvSpPr>
            <a:spLocks noGrp="1"/>
          </p:cNvSpPr>
          <p:nvPr>
            <p:ph type="ftr" sz="quarter" idx="11"/>
          </p:nvPr>
        </p:nvSpPr>
        <p:spPr/>
        <p:txBody>
          <a:bodyPr/>
          <a:lstStyle/>
          <a:p>
            <a:r>
              <a:rPr lang="en-IN" dirty="0"/>
              <a:t>VNITSW                                                                                      Department of CSE</a:t>
            </a:r>
          </a:p>
        </p:txBody>
      </p:sp>
      <p:sp>
        <p:nvSpPr>
          <p:cNvPr id="6" name="TextBox 5">
            <a:extLst>
              <a:ext uri="{FF2B5EF4-FFF2-40B4-BE49-F238E27FC236}">
                <a16:creationId xmlns:a16="http://schemas.microsoft.com/office/drawing/2014/main" id="{BE5AA5D7-0A3F-C42C-A649-51147E0F4AA0}"/>
              </a:ext>
            </a:extLst>
          </p:cNvPr>
          <p:cNvSpPr txBox="1"/>
          <p:nvPr/>
        </p:nvSpPr>
        <p:spPr>
          <a:xfrm>
            <a:off x="3048000" y="3244334"/>
            <a:ext cx="6096000" cy="369332"/>
          </a:xfrm>
          <a:prstGeom prst="rect">
            <a:avLst/>
          </a:prstGeom>
          <a:noFill/>
        </p:spPr>
        <p:txBody>
          <a:bodyPr wrap="square">
            <a:spAutoFit/>
          </a:bodyPr>
          <a:lstStyle/>
          <a:p>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0E3359-E981-2DB4-451A-D3C0610115F6}"/>
                  </a:ext>
                </a:extLst>
              </p:cNvPr>
              <p:cNvSpPr txBox="1"/>
              <p:nvPr/>
            </p:nvSpPr>
            <p:spPr>
              <a:xfrm>
                <a:off x="287867" y="457201"/>
                <a:ext cx="8856133" cy="2567947"/>
              </a:xfrm>
              <a:prstGeom prst="rect">
                <a:avLst/>
              </a:prstGeom>
              <a:noFill/>
            </p:spPr>
            <p:txBody>
              <a:bodyPr wrap="square">
                <a:spAutoFit/>
              </a:bodyPr>
              <a:lstStyle/>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17. Calculate precision using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m:rPr>
                            <m:nor/>
                          </m:rPr>
                          <a:rPr lang="en-IN" sz="1800">
                            <a:effectLst/>
                            <a:latin typeface="Calibri" panose="020F0502020204030204" pitchFamily="34" charset="0"/>
                            <a:ea typeface="Calibri" panose="020F0502020204030204" pitchFamily="34" charset="0"/>
                            <a:cs typeface="Times New Roman" panose="02020603050405020304" pitchFamily="18" charset="0"/>
                          </a:rPr>
                          <m:t>TP</m:t>
                        </m:r>
                      </m:num>
                      <m:den>
                        <m:r>
                          <m:rPr>
                            <m:nor/>
                          </m:rPr>
                          <a:rPr lang="en-IN" sz="1800">
                            <a:effectLst/>
                            <a:latin typeface="Calibri" panose="020F0502020204030204" pitchFamily="34" charset="0"/>
                            <a:ea typeface="Calibri" panose="020F0502020204030204" pitchFamily="34" charset="0"/>
                            <a:cs typeface="Times New Roman" panose="02020603050405020304" pitchFamily="18" charset="0"/>
                          </a:rPr>
                          <m:t>TP</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IN" sz="1800">
                            <a:effectLst/>
                            <a:latin typeface="Calibri" panose="020F0502020204030204" pitchFamily="34" charset="0"/>
                            <a:ea typeface="Calibri" panose="020F0502020204030204" pitchFamily="34" charset="0"/>
                            <a:cs typeface="Times New Roman" panose="02020603050405020304" pitchFamily="18" charset="0"/>
                          </a:rPr>
                          <m:t>FP</m:t>
                        </m:r>
                      </m:den>
                    </m:f>
                  </m:oMath>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18. Calculate recall using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𝑅</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i="1">
                            <a:effectLst/>
                            <a:latin typeface="Cambria Math" panose="02040503050406030204" pitchFamily="18" charset="0"/>
                          </a:rPr>
                        </m:ctrlPr>
                      </m:fPr>
                      <m:num>
                        <m:r>
                          <m:rPr>
                            <m:nor/>
                          </m:rPr>
                          <a:rPr lang="en-IN" sz="1800">
                            <a:effectLst/>
                            <a:latin typeface="Calibri" panose="020F0502020204030204" pitchFamily="34" charset="0"/>
                            <a:ea typeface="Calibri" panose="020F0502020204030204" pitchFamily="34" charset="0"/>
                            <a:cs typeface="Times New Roman" panose="02020603050405020304" pitchFamily="18" charset="0"/>
                          </a:rPr>
                          <m:t>TP</m:t>
                        </m:r>
                      </m:num>
                      <m:den>
                        <m:r>
                          <m:rPr>
                            <m:nor/>
                          </m:rPr>
                          <a:rPr lang="en-IN" sz="1800">
                            <a:effectLst/>
                            <a:latin typeface="Calibri" panose="020F0502020204030204" pitchFamily="34" charset="0"/>
                            <a:ea typeface="Calibri" panose="020F0502020204030204" pitchFamily="34" charset="0"/>
                            <a:cs typeface="Times New Roman" panose="02020603050405020304" pitchFamily="18" charset="0"/>
                          </a:rPr>
                          <m:t>TP</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IN" sz="1800">
                            <a:effectLst/>
                            <a:latin typeface="Calibri" panose="020F0502020204030204" pitchFamily="34" charset="0"/>
                            <a:ea typeface="Calibri" panose="020F0502020204030204" pitchFamily="34" charset="0"/>
                            <a:cs typeface="Times New Roman" panose="02020603050405020304" pitchFamily="18" charset="0"/>
                          </a:rPr>
                          <m:t>FN</m:t>
                        </m:r>
                      </m:den>
                    </m:f>
                  </m:oMath>
                </a14:m>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19. Calculate F1-score using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𝐹</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1=2×</m:t>
                    </m:r>
                    <m:f>
                      <m:fPr>
                        <m:ctrlPr>
                          <a:rPr lang="en-IN" i="1">
                            <a:effectLst/>
                            <a:latin typeface="Cambria Math" panose="020405030504060302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𝑅</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𝑃</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𝑅</m:t>
                        </m:r>
                      </m:den>
                    </m:f>
                  </m:oMath>
                </a14:m>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Aft>
                    <a:spcPts val="800"/>
                  </a:spcAft>
                  <a:buSzPts val="1000"/>
                  <a:tabLst>
                    <a:tab pos="914400" algn="l"/>
                  </a:tabLst>
                </a:pPr>
                <a:r>
                  <a:rPr lang="en-IN" kern="100" dirty="0">
                    <a:latin typeface="Calibri" panose="020F0502020204030204" pitchFamily="34" charset="0"/>
                    <a:ea typeface="Calibri" panose="020F0502020204030204" pitchFamily="34" charset="0"/>
                    <a:cs typeface="Times New Roman" panose="02020603050405020304" pitchFamily="18" charset="0"/>
                  </a:rPr>
                  <a:t>20. Return.</a:t>
                </a:r>
              </a:p>
              <a:p>
                <a:pPr lvl="1">
                  <a:lnSpc>
                    <a:spcPct val="115000"/>
                  </a:lnSpc>
                  <a:spcAft>
                    <a:spcPts val="800"/>
                  </a:spcAft>
                  <a:buSzPts val="1000"/>
                  <a:tabLst>
                    <a:tab pos="9144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21. Exit.</a:t>
                </a:r>
              </a:p>
            </p:txBody>
          </p:sp>
        </mc:Choice>
        <mc:Fallback xmlns="">
          <p:sp>
            <p:nvSpPr>
              <p:cNvPr id="9" name="TextBox 8">
                <a:extLst>
                  <a:ext uri="{FF2B5EF4-FFF2-40B4-BE49-F238E27FC236}">
                    <a16:creationId xmlns="" xmlns:a16="http://schemas.microsoft.com/office/drawing/2014/main" xmlns:a14="http://schemas.microsoft.com/office/drawing/2010/main" id="{0F0E3359-E981-2DB4-451A-D3C0610115F6}"/>
                  </a:ext>
                </a:extLst>
              </p:cNvPr>
              <p:cNvSpPr txBox="1">
                <a:spLocks noRot="1" noChangeAspect="1" noMove="1" noResize="1" noEditPoints="1" noAdjustHandles="1" noChangeArrowheads="1" noChangeShapeType="1" noTextEdit="1"/>
              </p:cNvSpPr>
              <p:nvPr/>
            </p:nvSpPr>
            <p:spPr>
              <a:xfrm>
                <a:off x="287867" y="457201"/>
                <a:ext cx="8856133" cy="2567947"/>
              </a:xfrm>
              <a:prstGeom prst="rect">
                <a:avLst/>
              </a:prstGeom>
              <a:blipFill>
                <a:blip r:embed="rId2"/>
                <a:stretch>
                  <a:fillRect b="-2850"/>
                </a:stretch>
              </a:blipFill>
            </p:spPr>
            <p:txBody>
              <a:bodyPr/>
              <a:lstStyle/>
              <a:p>
                <a:r>
                  <a:rPr lang="en-IN">
                    <a:noFill/>
                  </a:rPr>
                  <a:t> </a:t>
                </a:r>
              </a:p>
            </p:txBody>
          </p:sp>
        </mc:Fallback>
      </mc:AlternateContent>
    </p:spTree>
    <p:extLst>
      <p:ext uri="{BB962C8B-B14F-4D97-AF65-F5344CB8AC3E}">
        <p14:creationId xmlns:p14="http://schemas.microsoft.com/office/powerpoint/2010/main" val="244084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C41334-2AE6-8346-F958-D33EE57A2537}"/>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91840193-37C2-2676-B4B6-E2664F5844BA}"/>
              </a:ext>
            </a:extLst>
          </p:cNvPr>
          <p:cNvSpPr>
            <a:spLocks noGrp="1"/>
          </p:cNvSpPr>
          <p:nvPr>
            <p:ph type="ftr" sz="quarter" idx="11"/>
          </p:nvPr>
        </p:nvSpPr>
        <p:spPr/>
        <p:txBody>
          <a:bodyPr/>
          <a:lstStyle/>
          <a:p>
            <a:r>
              <a:rPr lang="en-IN" dirty="0"/>
              <a:t>VNITSW                                                                                           Department of CSE</a:t>
            </a:r>
          </a:p>
        </p:txBody>
      </p:sp>
      <p:sp>
        <p:nvSpPr>
          <p:cNvPr id="5" name="TextBox 4">
            <a:extLst>
              <a:ext uri="{FF2B5EF4-FFF2-40B4-BE49-F238E27FC236}">
                <a16:creationId xmlns:a16="http://schemas.microsoft.com/office/drawing/2014/main" id="{9652ED23-3DA4-D3CF-AC02-196A299837DA}"/>
              </a:ext>
            </a:extLst>
          </p:cNvPr>
          <p:cNvSpPr txBox="1"/>
          <p:nvPr/>
        </p:nvSpPr>
        <p:spPr>
          <a:xfrm>
            <a:off x="4292599" y="216102"/>
            <a:ext cx="3606801"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Dataset Used</a:t>
            </a:r>
          </a:p>
        </p:txBody>
      </p:sp>
      <p:sp>
        <p:nvSpPr>
          <p:cNvPr id="7" name="TextBox 6">
            <a:extLst>
              <a:ext uri="{FF2B5EF4-FFF2-40B4-BE49-F238E27FC236}">
                <a16:creationId xmlns:a16="http://schemas.microsoft.com/office/drawing/2014/main" id="{0838006E-87FE-189E-C426-F882604E811E}"/>
              </a:ext>
            </a:extLst>
          </p:cNvPr>
          <p:cNvSpPr txBox="1"/>
          <p:nvPr/>
        </p:nvSpPr>
        <p:spPr>
          <a:xfrm>
            <a:off x="838200" y="828098"/>
            <a:ext cx="10153454" cy="5632311"/>
          </a:xfrm>
          <a:prstGeom prst="rect">
            <a:avLst/>
          </a:prstGeom>
          <a:noFill/>
        </p:spPr>
        <p:txBody>
          <a:bodyPr wrap="square">
            <a:spAutoFit/>
          </a:bodyPr>
          <a:lstStyle/>
          <a:p>
            <a:pPr algn="just"/>
            <a:r>
              <a:rPr lang="en-US" dirty="0">
                <a:latin typeface="Times New Roman" pitchFamily="18" charset="0"/>
                <a:cs typeface="Times New Roman" pitchFamily="18" charset="0"/>
              </a:rPr>
              <a:t>The dataset consists of 11,999 entries and five features, four of which are numerical water quality parameters, while the fifth is a categorical target variable indicating potability. </a:t>
            </a:r>
          </a:p>
          <a:p>
            <a:pPr algn="just"/>
            <a:r>
              <a:rPr lang="en-US" dirty="0">
                <a:latin typeface="Times New Roman" pitchFamily="18" charset="0"/>
                <a:cs typeface="Times New Roman" pitchFamily="18" charset="0"/>
              </a:rPr>
              <a:t>The following are features:</a:t>
            </a:r>
          </a:p>
          <a:p>
            <a:pPr algn="just">
              <a:buFont typeface="Arial" pitchFamily="34" charset="0"/>
              <a:buChar char="•"/>
            </a:pPr>
            <a:r>
              <a:rPr lang="en-US" b="1" dirty="0">
                <a:latin typeface="Times New Roman" pitchFamily="18" charset="0"/>
                <a:cs typeface="Times New Roman" pitchFamily="18" charset="0"/>
              </a:rPr>
              <a:t>pH: </a:t>
            </a:r>
            <a:r>
              <a:rPr lang="en-US" dirty="0">
                <a:latin typeface="Times New Roman" pitchFamily="18" charset="0"/>
                <a:cs typeface="Times New Roman" pitchFamily="18" charset="0"/>
              </a:rPr>
              <a:t>Represents the pH level of water and  measures the acidity or alkalinity of the water. The safe pH range for human consumption generally falls between 6.5 and 8.5</a:t>
            </a:r>
          </a:p>
          <a:p>
            <a:pPr algn="just"/>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Solids: </a:t>
            </a:r>
            <a:r>
              <a:rPr lang="en-US" dirty="0">
                <a:latin typeface="Times New Roman" pitchFamily="18" charset="0"/>
                <a:cs typeface="Times New Roman" pitchFamily="18" charset="0"/>
              </a:rPr>
              <a:t>Represents the total dissolved solids in water. The concentration of solids in water affects its taste, appearance, conductivity, and potential health risks.</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Conductivity: </a:t>
            </a:r>
            <a:r>
              <a:rPr lang="en-US" dirty="0">
                <a:latin typeface="Times New Roman" pitchFamily="18" charset="0"/>
                <a:cs typeface="Times New Roman" pitchFamily="18" charset="0"/>
              </a:rPr>
              <a:t>Helps assess the level of dissolved salts and potential contamination.</a:t>
            </a:r>
          </a:p>
          <a:p>
            <a:pPr algn="just"/>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Turbidity: </a:t>
            </a:r>
            <a:r>
              <a:rPr lang="en-US" dirty="0">
                <a:latin typeface="Times New Roman" pitchFamily="18" charset="0"/>
                <a:cs typeface="Times New Roman" pitchFamily="18" charset="0"/>
              </a:rPr>
              <a:t>Turbidity refers to the cloudiness or haziness of water caused by suspended particles such as silt, clay, organic matter, bacteria, and algae. It is an important parameter in water quality prediction because it indicates the presence of contaminants and pollutants.</a:t>
            </a:r>
          </a:p>
          <a:p>
            <a:pPr algn="just"/>
            <a:endParaRPr lang="en-US" dirty="0">
              <a:latin typeface="Times New Roman" pitchFamily="18" charset="0"/>
              <a:cs typeface="Times New Roman" pitchFamily="18" charset="0"/>
            </a:endParaRPr>
          </a:p>
          <a:p>
            <a:pPr algn="just">
              <a:buFont typeface="Arial" pitchFamily="34" charset="0"/>
              <a:buChar char="•"/>
            </a:pPr>
            <a:r>
              <a:rPr lang="en-US" b="1" dirty="0">
                <a:latin typeface="Times New Roman" pitchFamily="18" charset="0"/>
                <a:cs typeface="Times New Roman" pitchFamily="18" charset="0"/>
              </a:rPr>
              <a:t>Potability: </a:t>
            </a:r>
            <a:r>
              <a:rPr lang="en-US" dirty="0">
                <a:latin typeface="Times New Roman" pitchFamily="18" charset="0"/>
                <a:cs typeface="Times New Roman" pitchFamily="18" charset="0"/>
              </a:rPr>
              <a:t>It is the target variable indicating whether the water is potable  or not potable. 0 indicates  not potable and 1 indicates Potable.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Dataset link</a:t>
            </a:r>
            <a:r>
              <a:rPr lang="en-US" dirty="0">
                <a:latin typeface="Times New Roman" pitchFamily="18" charset="0"/>
                <a:cs typeface="Times New Roman" pitchFamily="18" charset="0"/>
              </a:rPr>
              <a:t>: </a:t>
            </a:r>
            <a:r>
              <a:rPr lang="en-US" u="sng" dirty="0">
                <a:solidFill>
                  <a:schemeClr val="accent1">
                    <a:lumMod val="60000"/>
                    <a:lumOff val="40000"/>
                  </a:schemeClr>
                </a:solidFill>
                <a:latin typeface="Times New Roman" pitchFamily="18" charset="0"/>
                <a:cs typeface="Times New Roman" pitchFamily="18" charset="0"/>
              </a:rPr>
              <a:t>https://www.kaggle.com/code/imakash3011/water-quality-prediction-7-model</a:t>
            </a:r>
          </a:p>
          <a:p>
            <a:pPr algn="just">
              <a:buFont typeface="Arial" pitchFamily="34" charset="0"/>
              <a:buChar char="•"/>
            </a:pP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416651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E5B8C-9FB8-757F-DD8C-DAA4B4641817}"/>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7972A71E-CED0-CD29-C576-258C702EBCC8}"/>
              </a:ext>
            </a:extLst>
          </p:cNvPr>
          <p:cNvSpPr>
            <a:spLocks noGrp="1"/>
          </p:cNvSpPr>
          <p:nvPr>
            <p:ph type="ftr" sz="quarter" idx="11"/>
          </p:nvPr>
        </p:nvSpPr>
        <p:spPr/>
        <p:txBody>
          <a:bodyPr/>
          <a:lstStyle/>
          <a:p>
            <a:r>
              <a:rPr lang="en-IN" dirty="0"/>
              <a:t>VNITSW                                                                                          Department of CSE</a:t>
            </a:r>
          </a:p>
        </p:txBody>
      </p:sp>
      <p:sp>
        <p:nvSpPr>
          <p:cNvPr id="5" name="TextBox 4">
            <a:extLst>
              <a:ext uri="{FF2B5EF4-FFF2-40B4-BE49-F238E27FC236}">
                <a16:creationId xmlns:a16="http://schemas.microsoft.com/office/drawing/2014/main" id="{EFF88AA5-92E3-7F85-707C-14CB9DFBAACB}"/>
              </a:ext>
            </a:extLst>
          </p:cNvPr>
          <p:cNvSpPr txBox="1"/>
          <p:nvPr/>
        </p:nvSpPr>
        <p:spPr>
          <a:xfrm>
            <a:off x="1029093" y="650255"/>
            <a:ext cx="8179572"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                                 Results &amp; Discussion</a:t>
            </a:r>
          </a:p>
        </p:txBody>
      </p:sp>
      <p:sp>
        <p:nvSpPr>
          <p:cNvPr id="3074" name="AutoShape 2" descr="data:image/png;base64,iVBORw0KGgoAAAANSUhEUgAAA1IAAAHWCAYAAAB9mLjgAAAAOnRFWHRTb2Z0d2FyZQBNYXRwbG90bGliIHZlcnNpb24zLjEwLjAsIGh0dHBzOi8vbWF0cGxvdGxpYi5vcmcvlHJYcgAAAAlwSFlzAAAPYQAAD2EBqD+naQABAABJREFUeJzs3Xd0lEUXwOHfZtMrJYEkECD03hGk9957ExAUVJBqAZQqIqIiYAEsgCi9fwhIk94EpIggVQi9k4SEtM37/TGmLOllS5L7nLMn7Ozsu3cnAfZmZu7oNE3TEEIIIYQQQgiRajaWDkAIIYQQQgghshpJpIQQQgghhBAijSSREkIIIYQQQog0kkRKCCGEEEIIIdJIEikhhBBCCCGESCNJpIQQQgghhBAijSSREkIIIYQQQog0kkRKCCGEEEIIIdJIEikhhBBCCCGESCNJpIQQIgvS6XRMnjw5zc+7du0aOp2OxYsXZ3pMQiSmYcOGNGzY0NJhCCFEppNESggh0mnx4sXodDp0Oh0HDhxI8Limafj5+aHT6Wjbtq0FIswcW7ZsQafT4evrS3R0tKXDyXKCgoKYMmUKlSpVwtXVFScnJ8qXL8/777/P7du3LR2eEEKIdLK1dABCCJHVOTo6smzZMurWrWvUvnfvXm7evImDg4OFIsscS5cupUiRIly7do3ff/+dpk2bWjqkLOPq1as0bdqUgIAAunXrxuDBg7G3t+fMmTP8+OOPrF+/nosXL1o6TJPavn27pUMQQgiTkBkpIYTIoNatW7N69WqioqKM2pctW0a1atXw9va2UGQZFxISwsaNGxk9ejRVqlRh6dKllg4pSSEhIZYOwUhUVBSdO3fm3r177Nmzh+XLlzN06FBef/11vvrqK65evUq3bt0sHabJhIaGAmBvb4+9vb2FoxFCiMwniZQQQmRQr169ePToETt27Ihti4iIYM2aNfTu3TvR54SEhDBmzBj8/PxwcHCgVKlSfP7552iaZtQvPDycUaNG4eXlhZubG+3bt+fmzZuJXvPWrVsMHDiQ/Pnz4+DgQLly5Vi4cGGG3tv69et5/vw53bp1o2fPnqxbt46wsLAE/cLCwpg8eTIlS5bE0dERHx8fOnfuzJUrV2L7REdHM2fOHCpUqICjoyNeXl60bNmS48ePA8nv33pxT9jkyZPR6XScO3eO3r17kzt37tgZwTNnzjBgwACKFi2Ko6Mj3t7eDBw4kEePHiU6ZoMGDcLX1xcHBwf8/f158803iYiI4OrVq+h0Or788ssEzzt06BA6nY7ly5cnOXZr167l9OnTfPDBBwlmKwHc3d35+OOPjdpWr15NtWrVcHJywtPTk759+3Lr1i2jPgMGDMDV1ZWAgADatm2Lq6srBQoU4JtvvgHgr7/+onHjxri4uFC4cGGWLVtm9PyYJan79u1jyJAh5M2bF3d3d/r168eTJ0+M+m7cuJE2bdrEjk+xYsX46KOPMBgMRv0aNmxI+fLlOXHiBPXr18fZ2Znx48fHPvbiHqmvvvqKcuXK4ezsTO7cualevXqCOE+ePEmrVq1wd3fH1dWVJk2acOTIkUTfy8GDBxk9ejReXl64uLjQqVMnHjx4kNi3RQghMo0kUkIIkUFFihTh5ZdfNvpQvXXrVgIDA+nZs2eC/pqm0b59e7788ktatmzJrFmzKFWqFO+++y6jR4826vvaa68xe/ZsmjdvzowZM7Czs6NNmzYJrnnv3j1q1arFzp07GTZsGHPmzKF48eIMGjSI2bNnp/u9LV26lEaNGuHt7U3Pnj0JDg5m06ZNRn0MBgNt27ZlypQpVKtWjS+++IIRI0YQGBjI2bNnY/sNGjSIkSNH4ufnx6effsrYsWNxdHRM8OE4Lbp160ZoaCjTp0/n9ddfB2DHjh1cvXqVV199la+++oqePXuyYsUKWrdubZSo3r59m5deeokVK1bQo0cP5s6dyyuvvMLevXsJDQ2laNGi1KlTJ9FZuKVLl+Lm5kaHDh2SjO1///sfAK+88kqq3svixYvp3r07er2eTz75hNdff51169ZRt25dnj59atTXYDDQqlUr/Pz8mDlzJkWKFGHYsGEsXryYli1bUr16dT799FPc3Nzo168f//77b4LXGzZsGOfPn2fy5Mn069ePpUuX0rFjR6MxWrx4Ma6urowePZo5c+ZQrVo1Jk6cyNixYxNc79GjR7Rq1YrKlSsze/ZsGjVqlOj7/P777xk+fDhly5Zl9uzZTJkyhcqVK3P06NHYPn///Tf16tXj9OnTvPfee0yYMIF///2Xhg0bGvWL8fbbb3P69GkmTZrEm2++yaZNmxg2bFiqxl0IIdJNE0IIkS6LFi3SAO3YsWPa119/rbm5uWmhoaGapmlat27dtEaNGmmapmmFCxfW2rRpE/u8DRs2aIA2bdo0o+t17dpV0+l02uXLlzVN07RTp05pgPbWW28Z9evdu7cGaJMmTYptGzRokObj46M9fPjQqG/Pnj01Dw+P2Lj+/fdfDdAWLVqU4vu7d++eZmtrq33//fexbbVr19Y6dOhg1G/hwoUaoM2aNSvBNaKjozVN07Tff/9dA7Thw4cn2Se52F58v5MmTdIArVevXgn6xrzX+JYvX64B2r59+2Lb+vXrp9nY2GjHjh1LMqYFCxZogHb+/PnYxyIiIjRPT0+tf//+CZ4XX5UqVTQPD49k+8S/Zr58+bTy5ctrz58/j23/9ddfNUCbOHFibFv//v01QJs+fXps25MnTzQnJydNp9NpK1asiG3/559/EoxdzM9ttWrVtIiIiNj2mTNnaoC2cePG2LbExnLIkCGas7OzFhYWFtvWoEEDDdDmz5+foH+DBg20Bg0axN7v0KGDVq5cuWTHo2PHjpq9vb125cqV2Lbbt29rbm5uWv369RO8l6ZNm8Z+zzRN00aNGqXp9Xrt6dOnyb6OEEJkhMxICSFEJujevTvPnz/n119/JTg4mF9//TXJZX1btmxBr9czfPhwo/YxY8agaRpbt26N7Qck6Ddy5Eij+5qmsXbtWtq1a4emaTx8+DD21qJFCwIDA/nzzz/T/J5WrFiBjY0NXbp0iW3r1asXW7duNVoCtnbtWjw9PXn77bcTXEOn08X20el0TJo0Kck+6fHGG28kaHNycor9c1hYGA8fPqRWrVoAseMQHR3Nhg0baNeuHdWrV08ypu7du+Po6Gg0K7Vt2zYePnxI3759k40tKCgINze3VL2P48ePc//+fd566y0cHR1j29u0aUPp0qXZvHlzgue89tprsX/OlSsXpUqVwsXFhe7du8e2lypVily5cnH16tUEzx88eDB2dnax9998801sbW1jf+7AeCyDg4N5+PAh9erVIzQ0lH/++cfoeg4ODrz66qspvtdcuXJx8+ZNjh07lujjBoOB7du307FjR4oWLRrb7uPjQ+/evTlw4ABBQUEJ3kv8n6N69ephMBi4fv16ivEIIUR6SSIlhBCZwMvLi6ZNm7Js2TLWrVuHwWCga9euifa9fv06vr6+CT5klylTJvbxmK82NjYUK1bMqF+pUqWM7j948ICnT5/y3Xff4eXlZXSL+WB7//79NL+nX375hZdeeolHjx5x+fJlLl++TJUqVYiIiGD16tWx/a5cuUKpUqWwtU26EOyVK1fw9fUlT548aY4jOf7+/gnaHj9+zIgRI8ifPz9OTk54eXnF9gsMDATUmAUFBVG+fPlkr58rVy7atWtntH9n6dKlFChQgMaNGyf7XHd3d4KDg1P1PmK+5y9+bwFKly6dICGI2WMWn4eHBwULFkyQmHp4eCTY+wRQokQJo/uurq74+Phw7dq12La///6bTp064eHhgbu7O15eXrEJZMxYxihQoECqikq8//77uLq68tJLL1GiRAmGDh3KwYMHYx9/8OABoaGhiY5FmTJliI6O5saNG0bthQoVMrqfO3dugETftxBCZBYpfy6EEJmkd+/evP7669y9e5dWrVqRK1cus7xuzNlOffv2pX///on2qVixYpqueenSpdgZgxc/cINKJgYPHpzGSJOX1MzUi4UN4os/YxKje/fuHDp0iHfffZfKlSvj6upKdHQ0LVu2TNc5WP369WP16tUcOnSIChUq8L///Y+33noLG5vkfxdZunRpTp48yY0bN/Dz80vz6yZHr9enqV17oYhJajx9+pQGDRrg7u7O1KlTKVasGI6Ojvz555+8//77CcYyse9FYsqUKcOFCxf49ddf+e2331i7di3ffvstEydOZMqUKWmOEzL3fQshRGpJIiWEEJmkU6dODBkyhCNHjrBy5cok+xUuXJidO3cSHBxsNCsVs1SqcOHCsV+jo6NjZ3xiXLhwweh6MRX9DAZDpp3xtHTpUuzs7Pj5558TfEg9cOAAc+fOJSAggEKFClGsWDGOHj1KZGSk0VKx+IoVK8a2bdt4/PhxkrNSMbMILxZWSMvyrCdPnrBr1y6mTJnCxIkTY9svXbpk1M/Lywt3d3ejYhhJadmyJV5eXixdupSaNWsSGhqaqgIS7dq1Y/ny5fzyyy+MGzcu2b4x3/MLFy4kmOm6cOFC7OOZ6dKlS0YFIZ49e8adO3do3bo1AHv27OHRo0esW7eO+vXrx/ZLrHBFWrm4uNCjRw969OhBREQEnTt35uOPP2bcuHF4eXnh7Oyc4Occ1N8RGxubTE9MhRAiPWRpnxBCZBJXV1fmzZvH5MmTadeuXZL9WrdujcFg4OuvvzZq//LLL9HpdLRq1Qog9uvcuXON+r1YhU+v19OlSxfWrl2baGKQnjLQS5cupV69evTo0YOuXbsa3d59912A2CqFXbp04eHDhwneD8TNCHTp0gVN0xKdcYjp4+7ujqenJ/v27TN6/Ntvv0113DFJ34szES+OmY2NDR07dmTTpk2x5dcTiwnA1taWXr16sWrVKhYvXkyFChVSNcPXtWtXKlSowMcff8zhw4cTPB4cHMwHH3wAQPXq1cmXLx/z588nPDw8ts/WrVs5f/58opUaM+q7774jMjIy9v68efOIioqK/blLbCwjIiLS9P1IzItl6O3t7SlbtiyaphEZGYler6d58+Zs3LjRaJnhvXv3Yg++dnd3z1AMQgiRGWRGSgghMlFSS+via9euHY0aNeKDDz7g2rVrVKpUie3bt7Nx40ZGjhwZuyeqcuXK9OrVi2+//ZbAwEBq167Nrl27uHz5coJrzpgxg927d1OzZk1ef/11ypYty+PHj/nzzz/ZuXMnjx8/TvV7OHr0KJcvX06yfHSBAgWoWrUqS5cu5f3336dfv34sWbKE0aNH88cff1CvXj1CQkLYuXMnb731Fh06dKBRo0a88sorzJ07l0uXLsUus9u/fz+NGjWKfa3XXnuNGTNm8Nprr1G9enX27dvHxYsXUx27u7s79evXZ+bMmURGRlKgQAG2b9+e6CzK9OnT2b59Ow0aNGDw4MGUKVOGO3fusHr1ag4cOGC0NLNfv37MnTuX3bt38+mnn6YqFjs7O9atW0fTpk2pX78+3bt3p06dOtjZ2fH333+zbNkycufOzccff4ydnR2ffvopr776Kg0aNKBXr17cu3ePOXPmUKRIEUaNGpXqMUitiIgImjRpQvfu3blw4QLffvstdevWpX379gDUrl2b3Llz079/f4YPH45Op+Pnn3/O8HK55s2b4+3tTZ06dcifPz/nz5/n66+/pk2bNrEztNOmTWPHjh3UrVuXt956C1tbWxYsWEB4eDgzZ87M8HsXQohMYZFagUIIkQ3EL3+enBfLn2uapgUHB2ujRo3SfH19NTs7O61EiRLaZ599ZlTCWdM07fnz59rw4cO1vHnzai4uLlq7du20GzduJChprWmqXPnQoUM1Pz8/zc7OTvP29taaNGmifffdd7F9UlP+/O2339YAo9LTL5o8ebIGaKdPn9Y0TZXJ/uCDDzR/f//Y1+7atavRNaKiorTPPvtMK126tGZvb695eXlprVq10k6cOBHbJzQ0VBs0aJDm4eGhubm5ad27d9fu37+fZPnzBw8eJIjt5s2bWqdOnbRcuXJpHh4eWrdu3bTbt28nOmbXr1/X+vXrp3l5eWkODg5a0aJFtaFDh2rh4eEJrluuXDnNxsZGu3nzZpLjkpgnT55oEydO1CpUqKA5Oztrjo6OWvny5bVx48Zpd+7cMeq7cuVKrUqVKpqDg4OWJ08erU+fPgler3///pqLi0uC12nQoEGiZcVf/PmL+bndu3evNnjwYC137tyaq6ur1qdPH+3Ro0dGzz148KBWq1YtzcnJSfP19dXee+89bdu2bRqg7d69O8XXjnksfvnzBQsWaPXr19fy5s2rOTg4aMWKFdPeffddLTAw0Oh5f/75p9aiRQvN1dVVc3Z21ho1aqQdOnTIqE9Sfwd3796dIEYhhMhsOk2TnZhCCCFESqpUqUKePHnYtWuXpUPJkMWLF/Pqq69y7NixREu/CyGESB3ZIyWEEEKk4Pjx45w6dYp+/fpZOhQhhBBWQvZICSGEEEk4e/YsJ06c4IsvvsDHx4cePXpYOiQhhBBWQmakhBBCiCSsWbOGV199lcjISJYvX46jo6OlQxJCCGElZI+UEEIIIYQQQqSRzEgJIYQQQgghRBpJIiWEEEIIIYQQaSTFJoDo6Ghu376Nm5sbOp3O0uEIIYQQQgghLETTNIKDg/H19cXGJul5J0mkgNu3b+Pn52fpMIQQQgghhBBW4saNGxQsWDDJxyWRAtzc3AA1WO7u7haOJnuLjIxk+/btNG/eHDs7O0uHk+3JeJufjLn5yZibl4y3+cmYm5+MuXlZ23gHBQXh5+cXmyMkRRIpiF3O5+7uLomUiUVGRuLs7Iy7u7tV/EXJ7mS8zU/G3PxkzM1Lxtv8ZMzNT8bcvKx1vFPa8iPFJoQQQgghhBAijSyaSO3bt4927drh6+uLTqdjw4YNRo9rmsbEiRPx8fHBycmJpk2bcunSJaM+jx8/pk+fPri7u5MrVy4GDRrEs2fPzPguhBBCCCGEEDmNRROpkJAQKlWqxDfffJPo4zNnzmTu3LnMnz+fo0eP4uLiQosWLQgLC4vt06dPH/7++2927NjBr7/+yr59+xg8eLC53oIQQgghhBAiB7LoHqlWrVrRqlWrRB/TNI3Zs2fz4Ycf0qFDBwCWLFlC/vz52bBhAz179uT8+fP89ttvHDt2jOrVqwPw1Vdf0bp1az7//HN8fX0zLVaDwUBkZGSmXS+nioyMxNbWlrCwMAwGg6XDyfasabzt7OzQ6/UWjUEIIYQQIrNYbbGJf//9l7t379K0adPYNg8PD2rWrMnhw4fp2bMnhw8fJleuXLFJFEDTpk2xsbHh6NGjdOrUKdFrh4eHEx4eHns/KCgIUB86E0uWQkJCuHPnDpqmZdbby7E0TcPb25uAgAA5s8sMrGm8dTodPj4+uLi4WDQOU4v5N0R+8WI+MubmJeNtfjLm5idjbl7WNt6pjcNqE6m7d+8CkD9/fqP2/Pnzxz529+5d8uXLZ/S4ra0tefLkie2TmE8++YQpU6YkaN++fTvOzs5GbTqdjvz585MnTx7c3d0t/mFUiKxI0zSCgoK4cOEC9+7dyxG/lNixY4elQ8hxZMzNS8bb/GTMzU/G3LysZbxDQ0NT1c9qEylTGjduHKNHj469H1Mrvnnz5gnKn4eHhxMQEICvry9OTk7mDjXbiTkp2s3NTZJSM7Cm8XZ1dSUyMpJy5crh4OBg0VhMKTIykh07dtCsWTOrKuGancmYm5eMt/nJmJufjLl5Wdt4x6xWS4nVJlLe3t4A3Lt3Dx8fn9j2e/fuUbly5dg+9+/fN3peVFQUjx8/jn1+YhwcHBL9IGdnZ5fgm2cwGNDpdOj1emxspFp8RkVHRwNqpk/G0/Ssabz1ej06nQ5bW1ur+EfS1BL790SYloy5ecl4m5+MufnJmJuXtYx3amOw2k+y/v7+eHt7s2vXrti2oKAgjh49yssvvwzAyy+/zNOnTzlx4kRsn99//53o6Ghq1qxp9piFEEIIIYQQOYNFZ6SePXvG5cuXY+//+++/nDp1ijx58lCoUCFGjhzJtGnTKFGiBP7+/kyYMAFfX186duwIQJkyZWjZsiWvv/468+fPJzIykmHDhtGzZ89MrdgnhBBCCCGEMAGDAd3evRTYtw+diws0agRZpMqvRWekjh8/TpUqVahSpQoAo0ePpkqVKkycOBGA9957j7fffpvBgwdTo0YNnj17xm+//Yajo2PsNZYuXUrp0qVp0qQJrVu3pm7dunz33XcWeT/JMhhgzx5Yvlx9ldLfWdqFCxfw9vYmODjY0qFYxJ49e9DpdDx9+hSA3377jcqVK8cuJRRCCCGESNG6dVCkCLbNmlF91ixsmzWDIkVUexZg0USqYcOGaJqW4LZ48WJA7euYOnUqd+/eJSwsjJ07d1KyZEmja+TJk4dly5YRHBxMYGAgCxcuxNXV1QLvJhn//ZDQqBH07q2+mviHZMCAAbEzd4k5ffo07du3J1++fDg6OlKkSBF69OjB/fv3mTx5MjqdLtlbzGvodDreeOONBNcfOnQoOp2OAQMGJBtnw4YNY6/p4OBAgQIFaNeuHesSGZv4r+/i4kKJEiUYMGCA0dJOiPuQH3PLnz8/Xbp04erVq0b9Tp48SY8ePfDx8cHBwYHChQvTtm1bNm3alGJVuXHjxvH222/j5uaWptfMrlq2bImdnR1Lly61dChCCCGEyArWrYOuXeHmTeP2W7dUexZIpqx2j1S2YYU/JA8ePKBJkybkyZOHbdu2cf78eRYtWoSvry8hISG888473LlzJ/ZWsGBBpk6datQWw8/PjxUrVvD8+fPYtrCwMJYtW0ahQoVSFc/rr7/OnTt3uHLlCmvXrqVs2bL07NmTwYMHJ+i7aNEi7ty5w99//80333zDs2fPqFmzJkuWLEnQ98KFC9y+fZvVq1fz999/065du9hDaTdu3EitWrV49uwZP/30U+zhzp06deLDDz8kMDAwyXgDAgL49ddfE00Sk3vN+DRNIyoqKlXjk1UMGDCAuXPnWjoMIYQQQlg7gwFGjIDEfnEd0zZypNWv4JJEKq0CA+HAgdTd9u6FN95I+odE0+DNN1W/1F4zmQ/4qXXw4EECAwP54YcfqFKlCv7+/jRq1Igvv/wSf39/XF1d8fb2jr3p9Xrc3NyM2mJUrVoVPz8/oxmkdevWUahQodglmylxdnbG29ubggULUqtWLT799FMWLFjA999/z86dO4365sqVC29vb4oUKULz5s1Zs2YNffr0YdiwYTx58sSob758+fDx8aF+/fpMnDiRc+fOcfnyZUJCQhg0aBBt2rRh8+bNNG/enKJFi1KmTBkGDRrE6dOn8fDwSDLeVatWUalSJQoUKJDgsaReM2bGauvWrVSrVg0HBwcOHDhAeHg4w4cPj50ZrFu3LseOHYu9XszzNm/eTMWKFXF0dKRWrVqcPXvW6HXXrl0bW1a8SJEifPHFF0aPz5s3jxIlSuDo6Ej+/Pnp2rVr7GPR0dF88skn+Pv74+TkRKVKlVizZo3R87ds2ULJkiVxcnKiUaNGXLt2LcF7b9euHcePH+fKlStJjp0QQgghBPv3J5xkiE/T4MYN1c+KWW35c6v1119Qr17mXe/+fWjYMPX99++HunUz9JLe3t5ERUWxfv16unbtmuHzhQYOHMiiRYvo06cPAAsXLuTVV19lz5496b5m//79GTNmDOvWraNp06bJ9h01ahRLlixhx44ddO/ePdE+MWeARUREsH37dh49esR7772X5DWTG5P9+/dTvXr1FN9D/NeMMXbsWD7//HOKFi1K7ty5ee+991i7di0//fQThQsXZubMmbRo0YLLly+TJ0+e2Oe9++67zJkzB29vb8aPH0+7du24ePEidnZ2nDhxgu7duzN58mR69OjBoUOHeOutt8ibNy/9+vXj5MmTjBgxgp9//pnatWvz+PFj9sf7h+mTTz7hl19+Yf78+ZQoUYJ9+/bRt29fvLy8aNCgATdu3KBz584MHTqUwYMHc/z4ccaMGZPg/RYqVIj8+fOzf/9+ihUrluL4CCGEECKHire6KVP6WYjMSOVAtWrVYvz48fTu3RtPT09atWrFZ599xr1799J1vb59+3LgwAGuX7/O9evXOXjwIH379s1QjDY2NpQsWTLRmY8XlS5dGiDJvnfu3OHzzz+nQIEClCpViosXLwJQqlSp2D7Hjh3D1dU19vbrr78m+XrXr19PsSrki68ZY+rUqTRr1oxixYrh4ODAvHnz+Oyzz2jVqhVly5bl+++/x8nJiR9//NHoepMmTaJZs2ZUqFCBn376iXv37rF+/XoAZs2aRZMmTZgwYQIlS5ZkwIABDBs2jM8++wyAmzdv4uLiQtu2bSlcuDBVqlRh+PDhgDpwevr06SxcuJAWLVpQtGhRBgwYQN++fVmwYAGgZrOKFSvGF198QalSpejTp0+Se998fX25fv16smMjhBBCiBwsKAh++SV1feOdJWuNJJHKoT7++GPu3r3L/PnzKVeuHPPnz6d06dL89ddfab6Wl5cXbdq0YfHixSxatIg2bdrg6elp1Gfp0qW4urri7u5OwYIFjWZEkqJpWqpmy2IKQ7zYt2DBgri4uMTu/Vq7di329vaJXqNixYqcOnWKU6dOERISkuz+pefPnxtVjkzLa8afybpy5QqRkZHUqVMnts3Ozo6XXnqJ8+fPG1035uw0UAVWSpUqFdvn/PnzRtcAqFOnDpcuXcJgMNCwYUMKFy5M0aJFeeWVV1i6dCmhoaEAXL58mdDQUJo1a2aUSC5ZsiR2id758+cTnMsWP574nJycYq8thBBCCGFk1y6oUAG2bEm+n04Hfn6ZuwrMBGRpX1pVqJD69ZoGA3TrBg8eJN0nXz5YtSr19fIrVEhdv1TImzcv3bp1o1u3bkyfPp0qVarw+eef89NPP6X5WgMHDmTYsGEAfPPNNwkeb9++PTVr1iQ6Oppnz54ZzdIkxmAwcOnSJWrUqJHia8ckFP7+/kbt+/fvx93dnXz58sVW1wMoUaIEoApD1KpVCwAHBweKFy+e4msBeHp6JtiPldJrxnBxcUnVa2QmNzc3jh8/zr59+9i+fTsTJ05k8uTJHDt2jGfPngGwefPmBHu+HBwc0vxajx8/xsvLK1PiFkIIIUQ2ERIC778PiXxGTCDmF+OzZ1v9eVKSSKWVh0fa9ijNn6+q84Fx0YmYH5J586BBg8yLL53s7e0pVqwYISEh6Xp+y5YtiYiIQKfT0aJFiwSPu7m54ebmRnR0NEFBQbH7h5Ly008/8eTJE7p06ZLia8+ePRt3d/cEe6n8/f3JlStXgv7NmzcnT548fPrpp7HL49KiSpUqnDt3LtHHknrNxBQrVgx7e3sOHjxI4cKFAYiMjOTYsWOMHDnSqO+RI0diqyA+efKEixcvUqZMGUAdTH3w4EGj/gcPHqRkyZLo//sHyNbWlqZNm9K0aVMmTZpErly5+P3332nWrBkODg4EBATQIImfwzJlyvC///0vQTwvCgsL48qVK6kuMiKEEEKIHODgQejfH14sRuXvDwMHwoIFxoUnChZUSVTnzmYNMz0kkTK1zp1hzRpV4tHMPySBgYGcOnXKqC1v3rycPn2aFStW0LNnT0qWLImmaWzatIktW7awaNGidL2WXq+PnRnSp/G3B6Ghody9e5eoqChu3rzJ+vXr+fLLL3nzzTdp1KiRUd+nT59y9+5dwsPDuXjxIgsWLGDDhg0sWbIk1QmMq6srP/zwAz169KBNmzYMHz6cEiVKxB74nNJ7aNGiBa+99hoGgyHN7zU+FxcX3nzzTd59913y5MlDoUKFmDlzJqGhoQwaNMio79SpU8mbNy/58+fngw8+wNPTM/acsDFjxlCjRg0++ugjevToweHDh/n666/59ttvAXVY7r1792jQoAG5c+dmy5YtREdHU6pUKdzc3HjnnXcYNWoU0dHR1K1bl8DAQA4ePIi7uzv9+/fnjTfe4IsvvuDdd9/ltdde48SJE7FnvcV35MgRHBwcklz2J4QQQogc5PlzmDABZs1KWMH6jTfgs8/A1RXGjSNq925Obd1K5VatsG3UyOpnomJIImUOnTtDhw5qSeCdO2rjXL16Jv8h2bNnT4LZgUGDBjF+/HicnZ0ZM2YMN27cwMHBgRIlSvDDDz/wyiuvpPv13N3d0/W877//nu+//x57e3vy5s1LtWrVWLlyJZ06dUrQ99VXXwXA0dGRAgUKULduXf744w+qVq2aptfs1KkThw4d4tNPP6Vfv348fvwYDw8PqlevzooVK2jbtm2Sz23VqhW2trbs3Lkz0dm3tJgxYwbR0dG88sorBAcHU716dbZt20bu3LkT9BsxYgSXLl2icuXKbNq0KXbvVdWqVVm1ahUTJ07ko48+wsfHh6lTpzJgwACio6Px8PBg/vz5TJkyhbCwMEqUKMHy5cspV64cAB999BFeXl588sknXL16lVy5clG1alXGjx8PqGp8a9euZdSoUXz11Ve89NJLTJ8+nYEDBxrFuHz5cvr06YOzs3OGxkQIIYQQWdwff6hZqH/+MW4vWBB+/BGaN49r0+vRGjTgVkgIlRo0yDJJFIBO0xI75ChnCQoKwsPDg8DAwATJQFhYGP/++y/+/v5JFhgQqReztM/d3R0bm6xb6+Sbb77hf//7H9u2bTPp6+zZs4dGjRrx5MmTVM+4xWeu8X748CGlSpXi+PHjCfaqxcgpf5ciIyPZsmULrVu3xs7OztLh5Agy5uYl421+MubmJ2OeThERMHUqzJiR8DDdAQPgyy8hkc8z1jbeyeUG8cmMlBDpMGTIEJ4+fUpwcHCiRSVymmvXrvHtt98mmUQJIYQQIps7fRr69YMzZ4zbvb3h++8hmdU+WZUkUkKkg62tLR988IGlw7Aa1atXT9UhxUIIIYTIZqKi1AzU1KkQGWn8WK9e8NVXkDevZWIzMUmkhLBiDRs2RFbfCiGEEMIqnTun9kIdP27c7umpKlPHVK7OprLuJhUhhBBCCCGE+RkM8PnnULVqwiSqY0c4ezbbJ1EgM1JCCCGEEEKI1Lp8WRWOeOEMS3LlUsv4+vSJOy81m5MZKSGEEEIIIUTyoqPh66+hUqWESVSrVmoWqm/fHJNEgcxICSGEEEIIIZJz7RoMHAi7dxu3u7mpkuYDB+aoBCqGJFJCCCGEEEKIhDRNHaA7ahQ8e2b8WOPGsHAhFC5smdisgCztE0IIIYQQQhi7dQvatIHXXzdOopyd1RK/HTtydBIFMiNlcgEB8PBh0o97ekKhQuaLRwghhBBCiCRpGixdCm+/DU+fGj9Wpw4sXgzFi1siMqsjM1ImFBAApUpBtWpJ30qVUv0y24ABA+jYsWOij50+fZr27duTL18+HB0dKVKkCD169OD+/ftMnjwZnU6X7C3m+jqdjjfeeCPB9YcOHYpOp2PAgAGZ/8aEEEIIIYRp3LsHnTvDK68YJ1EODqrc+d69kkTFI4mUCT18CGFhyfcJC0t+xiqzPXjwgCZNmpAnTx62bdvG+fPnWbRoEb6+voSEhPDOO+9w586d2FvBggWZOnWqUVsMPz8/VqxYwfPnz+O9nzCWLVtGIZlmE0IIIYTIOtasgfLlYcMG4/YaNeDkSRgzBvR6i4RmrWRpXw5z8OBBAgMD+eGHH7C1Vd9+f39/GjVqFNvH1dU19s96vR43Nze8vb0TXKtq1apcuXKFdevW0adPHwDWrVtHoUKF8Pf3N/E7EUIIIYQQaWIwwP79cOcO+PhAvXpq5mnYMFixwrivnR1MmgTvvw+2kjIkRkYlHapXh7t3U+4XEZG667VsCfb2Kffz9k54eHRaeXt7ExUVxfr16+natWvsUr30GjhwIIsWLYpNpBYuXMirr77Knj17MhaoEEIIIURWlljSYskZnXXrYMQIuHkzri1vXhXni3uhKlaEJUvUmVEiSZJIpcPdu6qQSWZ58CDzrpWSWrVqMX78eHr37s0bb7zBSy+9ROPGjenXrx/58+dP8/X69u3LuHHjuH79OqBmvFasWCGJlBBCCCFyrsSSloIFYc4ctQfJEvF07aoKScT36JHxfb0exo2DCRNS91v+HE4SqXRIZJVboiIiUpckeXmlfkYqM3z88ceMHj2a33//naNHjzJ//nymT5/Ovn37qFChQpqu5eXlRZs2bVi8eDGaptGmTRs8PT0zJ1AhhBBCiKwmqaTl1i3VvmZN+pIpTVOzR+Hh6hYRYfw1qT+HhcHw4QnjeVHp0moWqkaNtMeWQ0kilQ6pXV7355+qMl9KfvsNqlbNWExplTdvXrp160a3bt2YPn06VapU4fPPP+enn35K87UGDhzIsGHDAPjmm28yO1QhhBBCiKzBYFAzUYklLTFtr7yi9iNFRaU9KUopGcqIOXMkiUojSaQE9vb2FCtWjJCQkHQ9v2XLlkRERKDT6WjRokUmRyeEEEIIkUXs32+8nC8xoaGwerV54kmLF5f5iRRJImVCnp7g6Jh8CXRHR9XPFAIDAzl16pRR219//cW2bdvo2bMnJUuWRNM0Nm3axJYtW1i0aFG6Xkev13P+/PnYPwshhBBC5EjxjonJcnx8LB1BliOJlAkVKgQXLiR/TpSnp+pnCnv27KFKlSpGbY0aNaJ48eKMGTOGGzdu4ODgQIkSJfjhhx945ZVX0v1a7u7uGQ1XCCGEECJrS201ZH9/VTHPwUFtlHdwMP5zZrbZ2kLduqpaWmJLA3U6VQijXr3MHYscQBIpEytUyHSJUnIWL17M4sWLM3yda9euJXn95Gx48TA3IYQQQojs7PBhePvt5PvEJC2XLpm3FPrXX6tCFzqdcTIVk/jNni2H7aaDjaUDEEIIIYQQIktbtgwaNUp+GZIlk5bOnVW1wAIFjNsLFkx/FUEhM1JCCCGEEEKki6bB5Mkwdapxe/HiEBJivGeqYEGVRFkqaencGTp0sK5DgrM4q5+RCg4OZuTIkRQuXBgnJydq167NsWPHYh8fMGAAOp3O6NayZUsLRiyEEEIIIbK958+hV6+ESVT37nDmDNy4Abt3q9mq3bvh338tP/Oj10PDhiruhg0licogq5+Reu211zh79iw///wzvr6+/PLLLzRt2pRz585R4L/pyZYtWxpVnHNwcLBUuEIIIYQQIru7exc6doSjR43bJ0xQM1Q2/81VNGxo5sCEOVn1jNTz589Zu3YtM2fOpH79+hQvXpzJkydTvHhx5s2bF9vPwcEBb2/v2Fvu3LktGLUQQgghhMi2zpyBl14yTqLs7eGXX9TslI1Vf7wWmciqZ6SioqIwGAw4OjoatTs5OXHgwIHY+3v27CFfvnzkzp2bxo0bM23aNPLmzZvkdcPDwwkPD4+9HxQUBEBkZCSRkZFGfSMjI9E0jejoaKKjozPjbeVo2n+VYmLGVJiWNY13dHQ0mqYRGRmZrc8bi/k35MV/S4TpyJibl4y3+cmYm19SY67bvBn9K6+ge/Ystk3z8sKwZg3ayy+DfI/Sxdp+xlMbh07TEisobz1q166Nvb09y5YtI3/+/Cxfvpz+/ftTvHhxLly4wIoVK3B2dsbf358rV64wfvx4XF1dOXz4cJIf1iZPnsyUKVMStC9btgxnZ2ejNltbW7y9vfHz88Pe3t4k71GInCAiIoIbN25w9+5doqKiLB2OEEIIkXqaRtFNmyi/aBG6eB+dgwoV4sgHH/A8f34LBicyW2hoKL179yYwMDDZs1KtPpG6cuUKAwcOZN++fej1eqpWrUrJkiU5ceIE58+fT9D/6tWrFCtWjJ07d9KkSZNEr5nYjJSfnx8PHz5MMFhhYWHcuHGDIkWKJJgZE2mnaRrBwcG4ubmhS+2hdSLdrGm8w8LCuHbtGn5+ftn671JkZCQ7duygWbNm2NnZWTqcHEHG3LxkvM1Pxtz8jMYcsBkxAv0PPxj1iW7RAsPSpZDMB22ROtb2Mx4UFISnp2eKiZRVL+0DKFasGHv37iUkJISgoCB8fHzo0aMHRYsWTbR/0aJF8fT05PLly0kmUg4ODokWpLCzs0vwzTMYDOh0OmxsbLCRNa8ZFrO8LGZMhWlZ03jb2Nig0+kS/XuWHeWU92lNZMzNS8bb/GTMzc/u2TPsevWC3383fuDtt7GZNQsbW6v/KJ2lWMvPeGpjyDLffRcXF1xcXHjy5Anbtm1j5syZifa7efMmjx49wsfHx8wRCiGEEELkAAZDjjiLyOXOHWzr1oVLl+Ia9XqYOxfeestygQmrYfVTAtu2beO3337j33//ZceOHTRq1IjSpUvz6quv8uzZM959912OHDnCtWvX2LVrFx06dKB48eK0aNHC0qEnsPPqTsp+U5adV3ea/LXin69lZ2eHv78/7733HmFhYbF9dDodjo6OXL9+3ei5HTt2ZMCAAQmuNWPGDKN+GzZssPhyMSGEEEKY0bp1UKQINGoEvXurr0WKqPZsRLdvH/Xfew9d/CTK3R02b5YkSsSy+kQqMDCQoUOHUrp0afr160fdunXZtm0bdnZ26PV6zpw5Q/v27SlZsiSDBg2iWrVq7N+/3+rOktI0jfG7xnP+4XnG7xqPObamtWzZkjt37nD16lW+/PJLFixYwKRJk4z66HQ6Jk6cmOK1HB0d+fTTT3ny5ImpwhVCCCGENVu3Drp2hZs3jdtv3VLt2SWZWrQIfatW2AcHx7X5+8Phw2CFv6gXlmP1iVT37t25cuUK4eHh3Llzh6+//hoPDw9AlUHftm0b9+/fJyIigmvXrvHdd9+R3worp2y/sp1jt48BcOz2MbZf2W7y14w5X8vPz4+OHTvStGlTduzYYdRn2LBh/PLLL5w9ezbZazVt2hRvb28++eQTU4YshBBCCGtkMMCIEZDYL4Jj2kaOVP2yquhoeP99GDgQXfzy13XqqDOjypa1XGzCKmWZPVLWpPp31bn77G6q+2uaxoPQB0Zt7Za3w8vZK01L47xdvTk++Hiq+8d39uxZDh06ROHChY3a69Spw8WLFxk7diy//vprks/X6/VMnz6d3r17M3z4cAoWLJiuOIQQQgiRBe3fn3AmKj5Ngxs3VL+GDc0WVqYJCYG+fWHDBqPm6D59sPnxR7CylU7COkgilQ53n93lVvCtDF0jMjqS289uZ1JEifv1119xdXUlKiqK8PBwbGxs+PrrrxP0++STT6hYsSL79++nXr16SV6vU6dOVK5cmUmTJvHjjz+aMnQhhBBCWJM7d1LX77XXYOxY6NED3NxMG1NmuXkT2reHkyeNms/16UOJhQuxkXNERRIkkUoHb1fvVPeNmY2KjE54QrKdjV2aZqXS8roAjRo1Yt68eYSEhPDll19ia2tLly5dEvQrW7Ys/fr1Y+zYsRw8eDDZa3766ac0btyYd955J02xCCGEECILeyHJSNKVK/D662qZX8+e6s8vvQTWWpzq+HGVRMVPFJ2ciFq4kEtOTpSw1riFVZBEKh3Ssrxu2+VttFzaMtHHIqMjWdhhIS2Km2bjoouLC8WLFwdg4cKFVKpUiR9//JFBgwYl6DtlyhRKlizJhhemtF9Uv359WrRowbhx44wq+wkhhBAiG4qOhg8/hM8+S9vzQkLgxx/VrXx5lVD17Qt58pgmzvRYuxZeeQWeP49r8/aG//0PrXJl2LLFYqGJrMHqi01kZZqmMWH3BGySGGYbbJiwe4JZKvjZ2Ngwfvx4PvzwQ57H/wfjP35+fgwbNozx48djSGGj6IwZM9i0aROHDx82VbhCCCGEsLTnz6FXL0ip0JROp25t20LevAkfP3tWFarw9VUl03fvVgmapWiaek9duxonUZUrwx9/QI0aFgtNZC2SSJlQhCGCgMAAokn8H4toorkRdIMIQ4RZ4unWrRt6vZ5vvvkm0cfHjRvH7du32bkz+XOuKlSoQJ8+fZg7d64pwhRCCCGEpd2/D40bw6pVxu29e8OLBacKFoQ1a2DTJlUKfcUKaNo04TXDw2H5cnXdkiVhxozU773KLOHhMGAAjB9v3N6+vSqU4edn3nhEliZL+0zIwdaBY68fS1CxL758LvlwsDVPJRhbW1uGDRvGzJkzefPNNxM8nidPHt5//33Gv/iPSyKmTp3KypUrTRGmEEIIISzp/Hlo0wb+/TeuzcEBfvpJFZEwGFTScecO+PhAvXqg18f169FD3a5ehYULYdEiuP1Cga0rV2DcOLVssF07VaSiZcu465jCw4fQqRMcOGDc/u67aobKlK8tsiVJpEzMz8MPPw/z/3Zj8eLFibaPHTuWsWPHAiS6pHDcuHGMGzcuxWsVKVKE8PDwDMcphBBCCCvy++/QuTMEBsa1eXrCxo1Qu7a6r9enrsR50aIwbRpMngxbt8IPP8DmzcZnTRkMquT4hg1QoAAMHKhuRYpk2lsCVHLYtq1K7mLY2sL8+ZDI3nEhUkOW9gkhhBBCCDVz1KKFcRJVqhQcORKXRKWHra2addq4EQIC4OOPwd8/Yb9bt+Cjj1QC1qIFrF4NEZmw/WHHDnj5ZeMkKndu1S5JlMgASaSEEEIIIXKy6Gj44AM1ExQVFdfesCEcPgzFimXea/n6qv1Jly/Dzp2qRPqL5zRpGmzfDt27q1mqd96Bf/5J3+vNmwetWhknhyVLwtGjWfPgYGFVJJESQgghhMipnj9XBSSmTzdu798ftm1TMzemYGMDTZqo4hO3bsGXX0LZsgn7PXwIX3wBZcqovVg//QShoSlfPypKVQp86y3jpYSNGqnksESJzHsvIseSREoIIYQQIid68EAlMy8Wj5o2TS3ze3GmyFQ8PdUBvmfPwqFDambM2TlhvwMHVMU9Hx+VIMU/JNhggD17VGK2ebNaSvhideHXXlPJoTWdZSWyNCk2IYQQQgiR0/zzj6rMF3/fkIODSqB69bJMTDqd2sv08stqhmrFCvj+ezh+3LhfUJBasjdvHlStCtWqqeTpxcqA8a/7+ecwapT6sxCZRGakhBBCCCFykt27ExZfyJsXdu2yXBL1Ind3GDwYjh1TM0/DhkGuXAn7/fmnSraSSqIcHFSRi9GjJYkSmU4SKSGEEEKInGLxYmjeHJ4+jWsrWVJV5qtTx1JRJa9yZfjqK5Us/fwz1K+f+ufmygWtW5sqMpHDSSIlhBBCCJHdRUerw29ffdW4Ml+DBqr4QvHilosttZycoG9f2LsXLlxQh/6m5N49dXiwECYgiZQZ3b+/ioMHfbh/f7WlQxFCCCFEThEWpirzffyxcXu/fqrMeFYsvlCyJHTokLq+d+6YNhaRY0kiZSYREfe5cGEIkZF3uXhxMBER9y0dkhBCCCGyu6Qq8330kVrmZ67KfKbg45O5/YRII0mkzEDTNC5efAODIRiAqKhgLl5806SvOWDAAHQ6HTqdDjs7O/Lnz0+zZs1YuHAh0dHRsf2KFCmCTqfjyJEjRs8fOXIkDeMdVDd58mR0Oh1vvPGGUb9Tp06h0+m4du2aKd+OEEIIIdLqn3+gVi1VUjyGvT0sW6aW+WX14gv16kHBgkm/D50O/PxUPyFMQBIpM3jwYBUPH64HYg6EM/Dw4Tru319l0tdt2bIld+7c4dq1a2zdupVGjRoxYsQI2rZtS1S89dGOjo68//77KV7P0dGRH3/8kUuXLpkybCGEEEJk1J491l+ZL6P0epgzR/35xWQq5v7s2aqfECYgiZSJqSV9bwAv/rZEx8WLQ0y6xM/BwQFvb28KFChA1apVGT9+PBs3bmTr1q0sXrw4tt/gwYM5cuQIW7ZsSfZ6pUqVolGjRnzwwQcmi1kIIYQQGfTTT0lX5qtb12JhmUTnzrBmDRQoYNxesKBq79zZMnGJHEEO5E2H48erExFxN8V+mqYRFfUYTQtL7FGiop5y+HBh7Ozypup17e29qV79eModk9G4cWMqVarEunXreO211wDw9/fnjTfeYNy4cbRs2RIbm6Tz6xkzZlCjRg2OHz9O9erVMxSLEEIIITKRpsHEiTBtmnF7/fqwfn3WLCqRGp07q8IT+/erwhI+Pmo5n8xECROTRCodIiLuEhFxK1OupWlhmXat1CpdujRnzpwxavvwww9ZtGgRS5cu5ZVXXknyuVWrVqV79+68//777Nq1y9ShCiGEECI1wsJUafMVK4zbX3lFHVjr4GCZuMxFr4d4e7uFMAdJpNLB3t47Vf2Sn5FSdDrHNM1IZQZN09C9sJbYy8uLd955h4kTJ9IjhXMZpk2bRpkyZdi+fTv58uXLlJiEEEIIkU4PHkDHjsZFJQCmTs0eRSWEsFKSSKVDWpbXRUTc5+jRUhgMgYAW7xEdtra5eOmlf7C3N28ycv78efz9/RO0jx49mm+//ZZvv/022ecXK1aM119/nbFjx/Ljjz+aKkwhhBBCpOTCBWjd2riohL09LFqkzo4SQpiMFJswMXv7fJQqNR/jJApAo2TJ+WZPon7//Xf++usvunTpkuAxV1dXJkyYwMcff0xwcHCy15k4cSIXL15kxYtLCIQQQghhHslV5pMkSgiTk0TKDLy8uuPp2QmI2fSox9OzM/nydTfp64aHh3P37l1u3brFn3/+yfTp0+nQoQNt27alX79+iT5n8ODBeHh4sGzZsmSvnT9/fkaPHs3cuXNNEboQQgghkhNTme/Jk7i2EiWyZ2U+IayUJFJmoNPpKFlyPnq9GwC2tu6ULDnP5K/722+/4ePjQ5EiRWjZsiW7d+9m7ty5bNy4EX0SlWzs7Oz46KOPCAtLel9XjHfeeQdXV9fMDlsIIYQQSdE0mDABBgyAyMi49vr14fBhKF7cYqEJkdPIHikzUUv8FnDp0ghKlJhr8iV9ixcvNjorKinXrl1L0NarVy96vXBY3+TJk5k8ebJRm7u7Ow8ePMhAlEIIIYRIlsGAbu9eCuzbh87ODpYsgZUrjfv07Qs//JD9K/MJYWUkkTKjfPm6m3w5nxBCCJElGAxy7k9K1q2DESOwvXmT6gCzZiXsM3myOjtKKvMJYXaSSAkhhBDCvP5LELh5M66tYEGYM0cdrirUGHXtqpbyJcbWVlXm69vXvHEJIWJJIiWEEEII80kqQbh1S7WvWWO5ZMpcs2SaBkFB8PChOgPq4UPjP9+7p5bvJZVEAeTJAy8swxdCmJfVJ1LBwcFMmDCB9evXc//+fapUqcKcOXOoUaMGoA6XnTRpEt9//z1Pnz6lTp06zJs3jxIlSlg4ciGEEEIYMRjUTFRiCUJM26BBqhKdmxu4uMTdXF2N7zs4ZO5ytozMkkVExCVD8ROiF7/G/3P8QhHpcf++SvoaNszYdYQQ6Wb1idRrr73G2bNn+fnnn/H19eWXX36hadOmnDt3jgIFCjBz5kzmzp3LTz/9hL+/PxMmTKBFixacO3cOR0fHTItDS+63QkKIFMnfISEE+/YZJyqJefoUXnst5WvZ2CSfaCV2S6rPoUMwalTCBO/mTejSBd56CwoXTjpJCgpK95BkyJ07lnldIQRg5YnU8+fPWbt2LRs3bqR+/fqAqh63adMm5s2bx0cffcTs2bP58MMP6dChAwBLliwhf/78bNiwgZ49e2Y4hpgy4RERETg5OWX4ekLkVBEREQBJlt4XQmRjBoOa8Xn//cy7ZnQ0BAerm6l9+63pXyNGTLJ3717KfX18TB+PECJJVp1IRUVFYTAYEswsOTk5ceDAAf7991/u3r1L06ZNYx/z8PCgZs2aHD58OMlEKjw8nPDw8Nj7Qf/9JikyMpLIF6baNU3D0dGR+/fvo9frsbGRo7cyQtM0IiIieP78OTqpMGRy1jLe0dHR3L9/H0dHRzRNS/D3LDuJeW/Z+T1aGxlz80rTeIeGYrNkCTazZ6O7etXEkVkfTa8HT0/ImxfNy8voK56eaJ6eRl/x9ARHRzAYsC1eHG7fRpfIbL6m00GBAkTVqpXxJYIiUfLvinlZ23inNg6dZuXrbWrXro29vT3Lli0jf/78LF++nP79+1O8eHEWLVpEnTp1uH37Nj7xfivTvXt3dDodK188Z+E/kydPZsqUKQnaly1bhrOzc4J2GxsbvLy8sLOzy7w3JkQOExkZyYMHD4iOjrZ0KEIIE7MLCsJ/61aKbt6MQyLL3jQgsV/taEBYnjzsmzkTfUQE+rAwbMPDjb+GhaEPC0MfHq7+HPM1ibaY5+kz4QNapJMTEe7uRLi7E+7hQYSbm/rq7k6EmxsRHh6E//d4hLs7kc7OagliOvgcPkyNTz8FjMcq5kPbsfff587LL2fsDQkhEhUaGkrv3r0JDAzE3d09yX5Wn0hduXKFgQMHsm/fPvR6PVWrVqVkyZKcOHGCH3/8MV2JVGIzUn5+fjx8+DDJwYqOjiYyMlL2eWRQVFQUhw4donbt2tjaWvWEaLZgLeOt0+mws7PLETO6kZGR7Nixg2bNmskvX8xExty8kh3va9ewmTMHm0WL0IWGJniu5uREdIMG2GzbBmA026L9N2tuWLECrVOnzA88KgpCQyEkJPamCw1Fd+gQ+nHjUn76li1o8VbAmINu/Xr0o0eju3Urtk0rWBDDF1+YZoxELPl3xbysbbyDgoLw9PRMMZGy+k+yxYoVY+/evYSEhBAUFISPjw89evSgaNGieHt7A3Dv3j2jROrevXtUrlw5yWs6ODjgkMjp33Z2dsl+8xJ7jkibyMhIoqKicHV1tYq/KNmdjLflpPTvich8MubmZTTeJ0/CZ5/BqlVqP9SLPD3h7bfRvfUWek/PRCvk6QoWhNmzsTVV6XM7O3ByUsvq4qtTB775RpVfT+yXpTodFCyIbfPm5j8wuHt36NKFqN27ObV1K5VbtcK2USNsZa+p2ci/K+ZlLeOd2hiyzK+HXVxc8PHx4cmTJ2zbto0OHTrg7++Pt7c3u3btiu0XFBTE0aNHeVmmu4UQQgjT0TTYuROaN4eqVWH58oRJVNGiKkm5fh0mTlQJFahy4teuwe7dsGyZ+vrvv5Y5P0qvVyXOIWE59Zj7s2ebP4mKodejNWjArfr10Ro0sFwcQogErH5Gatu2bWiaRqlSpbh8+TLvvvsupUuX5tVXX0Wn0zFy5EimTZtGiRIlYsuf+/r60rFjR0uHLoQQQmQ/UVEU2LcP28mT4dSpxPtUq6Yq9HXunPQHf73ees5A6txZHQSc2DlSs2db7oBgIYRVs/pEKjAwkHHjxnHz5k3y5MlDly5d+Pjjj2On3N577z1CQkIYPHgwT58+pW7duvz222+ZeoaUEEIIkeOFhMDChdjOmkX1a9cS79OyJbz3nkqQslpl1s6doUMHdcjtnTuqtHi9ejIDJIRIktUnUt27d6d79+5JPq7T6Zg6dSpTp041Y1RCCCFEDvHgAXz9tbo9fpyw2p6tLfTsCe++CxUrWiLCzGNNs2RCCKtn9YmUEEIIISzgyhWYNQsWLoSwsAQPay4u6AYPhpEjoVAh88cnhBAWJomUEEIIIeIcPw4zZ8LatZDIuW9avnycb9aMErNmYZcvnwUCFEII65BlqvYJIYQQwkQ0DX77DRo3hho1YPXqhElUiRKwYAFRly9zqVs3yJ3bMrEKIYSVkBkpIYQQIrszGBIvohAZCStXqhmov/5K/Lk1a6oCEh06xD1HCCGEJFJCCCFEtpbI4bcUKKDOf9q5E27cSPx5bduqBKpu3axXgU8IIcxAEikhhBAiu1q3Drp2VUv34rt1CxYtStjfzg769IF33oFy5cwToxBCZFGSSAkhhBDZkcEAw4cnTKIS4+YGb7yhZq4KFDB9bEIIkQ1IIiWEEEJkdY8fw/nz6nbunPr6559w/37Kzx08WO2R8vAwfZxCCJGNSCIlhBBCZAWaBnfvGidLMV/v3Uv/dRs2lCRKCCHSQRIpIYQQIjMlVSEvtaKjISAg8YTp6dPMj9fHJ/OvKYQQOYAkUkIIIURmSaxCXsGCMGcOdO5s3DcqCq5cSZgs/fMPhIamPwYnJyhTBkqXhl9/haCgxPvpdCq2evXS/1pCCJGDSSIlhBBCZIbkKuR17QojR6qiDjEJ08WLGTuTycMDypZVSVP8r4UKgY2NcUxgHFdMOfPZs9M2WyaEECKWJFJCCCFERhkMaiYqsQp5MW1ffpm+a+fLl3jC5O2d8vlOnTvDmjWJz5LNnp1wlkwIIUSqSSIlhBBCZER0NHzzjXGikh6FCqkkKX7CVKYM5M2bset27gwdOmRs35YQQogEJJESQggh0io6Gg4ehFWrYO1alaCkhk4HxYsnnF0qXRpcXU0Xr16vqvMJIYTINJJICSGEEKlhMKjkafXqtCVP8f32GzRvnvmxCSGEMDtJpIQQQoikxE+e1qxR5zilR0yFvCZNMjc+IYQQFiOJlBBCCBFfTPIUs2wvueRJp4O6daFbN1V2fPBg1S4V8oQQItuTREoIIYQwGODAgbhle6lJnrp3V4UcfH3jHsuTRyrkCSFEDiGJlBBCiJwprclTvXpq5unF5Ck+qZAnhBA5hiRSQgghco70Jk9duqikKDWkQp4QQuQIkkgJIYTI3mKSp1WrYN060yRPQgghchxJpIQQQmRdBgO6vXspsG8fOhcXaNRIzQgZDGp5XczM0717SV8jJnmK2fMkyZMQQohUkERKCCFE1rRuHYwYge3Nm1QHmDULvLygalU4dUqSJyGEECYliZQQQoisZ9066NrVuMw4wIMHsG1b4s/R6aB+/biCEZI8CSGEyABJpIQQQmQtISHqvKYXk6jESPIkhBDCRCSREkIIYf2CgmDzZli/HjZtgrCwlJ8zYgSMHQve3qaPTwghRI4jiZQQQgjrdO8ebNyokqdduyAyMm3Pr1lTkighhBAmI4mUEEII6/HvvypxWr8eDh5M3fK9pMgyPiGEECYkiZQQQgjL0TT466+45On06eT7u7hAy5awezc8eZJ4oqXTQcGCqiqfEEIIYSKSSAkhhDCv6Gg4fDguebp6Nfn+efNC+/bQqRM0bQpOTnFV+3Q642RKp1NfZ89W50kJIYQQJiKJlBBCCNOLiIDff1eJ08aNyZ/xBODnpxKnTp2gbl2wfeG/q86dYc0aVVDi5s249oIFVRLVuXOmvwUhhBAiPkmkhBBCmMazZ7B1q0qeNm9WlfeSU7ZsXPJUtWrc7FJSOneGDh2I2r2bU1u3UrlVK2wbNZKZKCGEEGZhY+kAkmMwGJgwYQL+/v44OTlRrFgxPvroI7R4yzgGDBiATqczurVs2dKCUQshRDZlMMCePbB8ufpqMCTs8/AhLFwI7dqBpyd07676J5VE1awJM2bAhQvw998wbRpUq5ZyEhVDr0dr0IBb9eujNWggSZQQQgizseoZqU8//ZR58+bx008/Ua5cOY4fP86rr76Kh4cHw4cPj+3XsmVLFi1aFHvfwcHBEuEKIUT2tW5d4svo5sxRic+GDWrmaf9+tQcqKba20LChmnXq0AEKFDB15EIIIYRJWHUidejQITp06ECbNm0AKFKkCMuXL+ePP/4w6ufg4IC3nBUihBCmEVPY4cUKeTdvQpcuKT/fyUlV2uvUCdq2hdy5TROnEEIIYUZWnUjVrl2b7777josXL1KyZElOnz7NgQMHmDVrllG/PXv2kC9fPnLnzk3jxo2ZNm0aefPmTfK64eHhhIeHx94P+m/JSWRkJJFpPfBRpEnM+Mo4m4eMt/lluzE3GLAdPhw0jVQutgNAy50brU0bojt0QGvWDJyd4x7M5LHJdmNu5WS8zU/G3PxkzM3L2sY7tXHoNC0jpx2aVnR0NOPHj2fmzJno9XoMBgMff/wx48aNi+2zYsUKnJ2d8ff358qVK4wfPx5XV1cOHz6MPom18pMnT2bKlCkJ2pctW4Zz/P/shRAih8v711/UnTAhVX2f583LnZo1uVOzJo/KlUN7sdKeEEIIkQWEhobSu3dvAgMDcXd3T7KfVSdSK1as4N133+Wzzz6jXLlynDp1ipEjRzJr1iz69++f6HOuXr1KsWLF2LlzJ02aNEm0T2IzUn5+fjx8+DDZwRIZFxkZyY4dO2jWrBl2dnaWDifbk/E2v+w25rp587AdMSLFfobJk4keOxZszF/DKLuNubWT8TY/GXPzkzE3L2sb76CgIDw9PVNMpKz614XvvvsuY8eOpWfPngBUqFCB69ev88knnySZSBUtWhRPT08uX76cZCLl4OCQaEEKOzs7q/jm5QQy1uYl421+2WLM16yBDz9MVVd9gwboLVzoJ1uMeRYi421+MubmJ2NuXtYy3qmNwarLn4eGhmLzwm839Xo90clUhLp58yaPHj3Cx8fH1OEJIUT2FBgI/fpBt24QHJx8X51OHZ5br555YhNCCCGshFXPSLVr146PP/6YQoUKUa5cOU6ePMmsWbMYOHAgAM+ePWPKlCl06dIFb29vrly5wnvvvUfx4sVp0aKFhaMXQogsaN8+lURdv57wMZ3OuHJfzFlPs2fL+U1CCCFyHKuekfrqq6/o2rUrb731FmXKlOGdd95hyJAhfPTRR4CanTpz5gzt27enZMmSDBo0iGrVqrF//345S0oIIdIiPBzef1+d8RQ/ibKxgQ8+gJUrE575VLCgWv7XubNZQxVCCCGsgVXPSLm5uTF79mxmz56d6ONOTk5s27bNvEEJIUR28/ff0KcPnD5t3F60KPz8M9Sure536aIO3L1zB3x81HI+mYkSQgiRQ1l1IiWEEMKEoqNh7lwYO1bNSMU3aBB8+SW4ucW16fVqxkoIIYQQkkgJIUSOdPMmDBgAu3YZt3t6wvffQ8eOlohKCCGEyDKseo+UEEIIE1ixAipUSJhEtW4Nf/0lSZQQQgiRCmmakYqOjmbv3r3s37+f69evExoaipeXF1WqVKFp06b4+fmZKk4hhBAZ9fQpDB0Ky5YZtzs7wxdfwJAhcZX4hBBCCJGsVM1IPX/+nGnTpuHn50fr1q3ZunUrT58+Ra/Xc/nyZSZNmoS/vz+tW7fmyJEjpo5ZCCFEWu3eDRUrJkyiatSAkyfhjTckiRJCCCHSIFUzUiVLluTll1/m+++/p1mzZome9nv9+nWWLVtGz549+eCDD3j99dczPVghhBBpFBYGH34Is2YZnwGl16v2Dz4AKzhFXgghhMhqUpVIbd++nTJlyiTbp3DhwowbN4533nmHgICATAlOCCFEBpw5A337qn1P8RUvDr/8AjVrWiYuIYQQIhtI1dK+lJKo+Ozs7ChWrFi6AxJCCJFB0dHw+edq2d6LSdTgwWopnyRRQgghRIaku/x5VFQUCxYsYM+ePRgMBurUqcPQoUNxdHTMzPiEEEKkRUAA9O8Pe/YYt+fLBz/8AO3aWSQsIYQQIrtJdyI1fPhwLl68SOfOnYmMjGTJkiUcP36c5cuXZ2Z8QgghUkPTVCGJoUMhMND4sXbtVBKVL59lYhNCCCGyoVQnUuvXr6dTp06x97dv386FCxfQ6/UAtGjRglq1amV+hEIIIZL35Am8+SasXGnc7uICs2fDoEFSkU8IIYTIZKk+kHfhwoV07NiR27dvA1C1alXeeOMNfvvtNzZt2sR7771HjRo1TBaoEEKIROzcqQ7XfTGJqlULTp2C116TJEoIIYQwgVQnUps2baJXr140bNiQr776iu+++w53d3c++OADJkyYgJ+fH8tePJ9ECCGsncGg9hMtX66+GgyWjih1nj+HkSOhWTO4dSuuXa+HqVNh/35VnU8IIYQQJpGmPVI9evSgRYsWvPfee7Ro0YL58+fzxRdfmCo2IYQwrXXrYMQIuHkzrq1gQZgzBzp3tlxcKTl1Cvr0gXPnjNtLllRlzWV1gBBCCGFyqZ6RipErVy6+++47PvvsM/r168e7775LWFiYKWITQgjTWbcOunY1TqJAze507aoetzYGA3z6Kbz0UsIk6q23VFlzSaKEEEIIs0h1IhUQEED37t2pUKECffr0oUSJEpw4cQJnZ2cqVarE1q1bTRmnEEJkHoNBzURpWsLHYtpGjLDcMr/ElhteuwaNGsHYsRAZGdfX2xu2bIFvvgFnZ8vEK4QQQuRAqV7a169fP7y9vfnss8/Ytm0bQ4YM4X//+x9TpkyhZ8+eDBkyhEWLFrFq1SpTxiuEEBm3f3/Cmaj4NE097uoK+fND3rzg6am+vnh7sd3BIWOxJbbcMHdutSfqxdn/Tp3gu+9UDEIIIYQwq1QnUsePH+f06dMUK1aMFi1a4O/vH/tYmTJl2LdvH999951JghRCiEx1507q+oWFwfXr6pZKtvb2tHBxwdbXN/HkK7G23LlVkYiY5YYvzpQ9eWJ839UV5s6FAQOkIp8QQghhIalOpKpVq8bEiRPp378/O3fupEKFCgn6DB48OFODE0IIk3BxMdmldREROEZEJEx+kn2SDnLlguDgxJcbxle7Nvz8MxQtmqE4hRBCCJExqU6klixZwpgxYxg1ahSVK1dmwYIFpoxLCCFM4/RptXQuJR4e6gymJ0/g0aOEt8zcP6VpqU+8pk6VJEoIIYSwAqlOpAoXLsyaNWtMGYsQQpjWsmUqOXr+POk+MUvlFi5MugS6pkFgYKIJluHePQJOnqSwqys2LyZhoaEZfw/372f8GkIIIYTIsFQlUiEhIbikYSlMWvsLIYRJRUXB++/DrFnG7T4+EB0N9+7FtRUsCLNnJ3+OVMxSvFy5oFgxo4eiIyM5s2ULBVu3xsbOzvh5z58nPrv16JEqXb52bcrvxccn5T5CCCGEMLlUJVLFixdnxIgR9O/fH58k/hPXNI2dO3cya9Ys6tevz7hx4zI1UCGESJcHD6BHD9i927i9bVu118jNTVXxu3NHJSn16qnCD6bg5KQStYIFEz5mMECRIuocq8T2Sel06nn16pkmNiGEEEKkSaoSqT179jB+/HgmT55MpUqVqF69Or6+vjg6OvLkyRPOnTvH4cOHsbW1Zdy4cQwZMsTUcQshRMqOH1czSzduGLdPmgQTJ4LNf0fpNWxo9tAS0OthzhxVtU+nM06mYpYbzp5tuiRPCCGEEGmSqkSqVKlSrF27loCAAFavXs3+/fs5dOgQz58/x9PTkypVqvD999/TqlUr9PKfvBDCGixeDG+8AeHhcW3u7moWqn17i4WVrM6dYc2ahOdIpWa5oRBCCCHMKtXFJgAKFSrEmDFjGDNmjKniEUKIjImIgFGj4NtvjdvLlIH166FUKcvElVqdO0OHDuZbbiiEEEKIdElTIiWEEFbt7l21NO7gQeP2zp3VDJWbm0XCSjO93jqWGwohhBAiSTaWDkAIITLF4cNQtapxEqXTwfTparlcVkmihBBCCJElyIyUECLr++47GDYMIiPj2nLnVudGtWxpubiEEEIIkW1JIiWEyLrCw1UC9cMPxu0VK6r9UEWLWiYuIYQQQmR7kkgJIbKmmzfVfqijR43be/ZUiZUcCi6EEEIIE0rzHqkiRYowdepUAgICTBGPEEKkbN8+qFbNOImysYEvvlDL+SSJEkIIIYSJpTmRGjlyJOvWraNo0aI0a9aMFStWEB7/nJZMZDAYmDBhAv7+/jg5OVGsWDE++ugjtHgHVWqaxsSJE/Hx8cHJyYmmTZty6dIlk8QjhLAwTYOvvoImTeD+/bh2T0/YsQNGj447vFYIIYQQwoTSlUidOnWKP/74gzJlyvD222/j4+PDsGHD+PPPPzM1uE8//ZR58+bx9ddfc/78eT799FNmzpzJV199Fdtn5syZzJ07l/nz53P06FFcXFxo0aIFYWFhmRqLEMLCnj+H/v1h+HCIioprr1oVjh+Hxo0tF5sQQgghcpx0lz+vWrUqc+fO5fbt20yaNIkffviBGjVqULlyZRYuXGg0a5Rehw4dokOHDrRp04YiRYrQtWtXmjdvzh9//AGo2ajZs2fz4Ycf0qFDBypWrMiSJUu4ffs2GzZsyPDrCyGsxLVrUKcO/PyzcXu/fnDgABQubJGwhBBCCJFzpbvYRGRkJOvXr2fRokXs2LGDWrVqMWjQIG7evMn48ePZuXMny5Yty1BwtWvX5rvvvuPixYuULFmS06dPc+DAAWbNmgXAv//+y927d2natGnsczw8PKhZsyaHDx+mZ8+eiV43PDzcaDliUFBQ7HuKjF8+WWS6mPGVcTaP7DDeut9/R9+nD7pHj2LbNFtboj//nOg331RL+azo/WWHMc9qZMzNS8bb/GTMzU/G3LysbbxTG4dOS+PU0Z9//smiRYtYvnw5NjY29OvXj9dee43SpUvH9jl79iw1atTg+fPnaYv6BdHR0YwfP56ZM2ei1+sxGAx8/PHHjBs3DlAzVnXq1OH27dv4+PjEPq979+7odDpWrlyZ6HUnT57MlClTErQvW7YMZ2fnDMUshMgkmkaxjRspt2QJuujo2OYwDw+Ovfcej8uVs2BwQgghhMiuQkND6d27N4GBgbi7uyfZL80zUjVq1KBZs2bMmzePjh07Ymdnl6CPv79/krNBabFq1SqWLl3KsmXLKFeuHKdOnWLkyJH4+vrSv3//dF933LhxjB49OvZ+UFAQfn5+NG/ePNnBEhkXGRnJjh07aNasWaI/OyJzZdnxDglBP3gwNqtXGzVHv/QS+pUrqVWggIUCS1mWHfMsTMbcvGS8zU/G3PxkzM3L2sY7ZrVaStKcSF29epXCKexHcHFxYdGiRWm9dALvvvsuY8eOjU3KKlSowPXr1/nkk0/o378/3t7eANy7d89oRurevXtUrlw5yes6ODjg4OCQoN3Ozs4qvnk5gYy1eWWp8b5yBTp1gr/+Mm5//XVsvvoKm0T+7lqjLDXm2YSMuXnJeJufjLn5yZibl7WMd2pjSHOxifv373P0xQMwgaNHj3L8+PG0Xi5ZoaGh2NgYh6jX64n+b5mPv78/3t7e7Nq1K/bxoKAgjh49yssvv5ypsQghzOC336B6deMkyt4evvtO3bJIEiWEEEKI7C/NidTQoUO5ceNGgvZbt24xdOjQTAkqRrt27fj444/ZvHkz165dY/369cyaNYtOnToBoNPpGDlyJNOmTeN///sff/31F/369cPX15eOHTtmaixCCBPSNJg+HVq3hqdP49p9fWHvXnj9dYuFJoQQQgiRmDQv7Tt37hxVq1ZN0F6lShXOnTuXKUHF+Oqrr5gwYQJvvfUW9+/fx9fXlyFDhjBx4sTYPu+99x4hISEMHjyYp0+fUrduXX777TccHR0zNRYhhIkEB6vzodavN26vWxdWr4b/lvAKIYQQQliTNCdSDg4O3Lt3j6JFixq137lzB1vbdFdTT5SbmxuzZ89m9uzZSfbR6XRMnTqVqVOnZuprCyFMwGCA/fvhzh3w8YF8+aBrVzh/3rjfsGHwxRdqWZ8QQgghhBVKc+bTvHlzxo0bx8aNG/Hw8ADg6dOnjB8/nmbNmmV6gEKIbGLdOhgxAm7ejGvT6dSyvhgODrBggZqhEkIIIYSwYmlOpD7//HPq169P4cKFqVKlCgCnTp0if/78/Pzzz5keoBAiG1i3Ts08vXhsXfz7hQqpftWqmTc2IYQQQoh0SHMiVaBAAc6cOcPSpUs5ffo0Tk5OvPrqq/Tq1csqyhUKIayMwaBmopI7+9vBAY4elf1QQgghhMgy0rWpycXFhcGDB2d2LEKI7CQqCo4cgW+/NV7Ol5jwcPjnH0mkhBBCCJFlpLs6xLlz5wgICCAiIsKovX379hkOSgiRRT18qM6C2rwZtm2DJ09S/9w7d0wXlxBCCCFEJktzInX16lU6derEX3/9hU6nQ/tvuY5OpwPAYDBkboRCCOulaXDqFGzZopKnI0eSX8KXHB+fTA1NCCGEEMKU0nwg74gRI/D39+f+/fs4Ozvz999/s2/fPqpXr86ePXtMEKIQwqoEB8OGDeqQ3IIFoWpV+PBDOHw46SQquf2TOh34+UG9eiYJVwghhBDCFNI8I3X48GF+//13PD09sbGxwcbGhrp16/LJJ58wfPhwTp48aYo4hRCWdOmSmnHavBn27YMXlvQm4OYGzZpBmzbQqpVKsrp2VY/FT7b+m8lm9mzQ600SuhBCCCGEKaQ5kTIYDLi5uQHg6enJ7du3KVWqFIULF+bChQuZHqAQwgLCw1XCtHmzWrZ36VLKzylVSiVOrVur2aX4h+l27gxr1iQ8R6pgQZVEde6c6W9BCCGEEMKU0pxIlS9fntOnT+Pv70/NmjWZOXMm9vb2fPfddxQtWtQUMQphzGCA/ftVcQIfH/WhXWYzMu727bi9Tjt3wrNnyfe3t4eGDVXy1KYNFCuWfP/OnaFDB/neCSGEECJbSHMi9eGHHxISEgLA1KlTadu2LfXq1SNv3rysXLky0wMUwsi6dYnPasyZI7MaLzIY0O3dS4F9+9C5uECjRsZJi8EAf/wRt2Tv1KmUr1mgQFzi1KQJuLikLSa9XiVfQgghhBBZXJoTqRYtWsT+uXjx4vzzzz88fvyY3Llzx1buE8Ik1q1T+2xeLGhw65ZqX7NGkqkY/yWctjdvUh1g1iyVcE6bpmaSNm9WZcofPUr+OjY28PLLcUv2KlaM29ckhBBCCJGDpSmRioyMxMnJiVOnTlG+fPnY9jx58mR6YEIYCQqCIUMSrwqnaerD/ciRaulYTl8qllTCefMmDBiQ8vPz5IGWLVXy1KIF5M1rkjCFEEIIIbKyNCVSdnZ2FCpUSM6KEqYXGgqHDsGePbB7tzqfKDo66f6aBjduwJIl8OqrZgvT6hgMauljWs9yqlQpbslezZqSjAohhBBCpCDNS/s++OADxo8fz88//ywzUSLzhIaqEtkxidMff0BkZNqvM3AgfPutSqZ69lSzKznF5cswfbrx/rGkODqq2abWrdWtYEHTxyeEEEIIkY2kOZH6+uuvuXz5Mr6+vhQuXBiXFzab//nnn5kWnMjGnj9X1dtiEqejR9OXOCXm+HF1GzUKOnZUy9maNQPbNP+4W79bt2DlSli+XL3n1FqwAPr1M11cQgghhBDZXJo/WXbs2NEEYYhs7/lzOHIEm127qLN+PbaXL6d8qCuovU+VKkH9+rB0KTx+nPplaxERsGqVuvn6wiuvqKSqdOkMvRWLe/RIFdZYvlyd9ZTWZXwAhQplflxCCCGEEDlImhOpSZMmmSIOkd2Ehal9TfH3OEVEoAc8U3pupUqqRHajRuqcoZjleQ0aqCIKOp1x8hBTRW7WLDVD8/PPcO+e8TVv34ZPP1W3WrVUQtWjB+TKlQlv1gyCg2HjRpU8bd8OUVFJ97W1TfpxnU4t46tXzzRxCiGEEELkENlwrZPIVKk9/DYsTC3Pi584hYen7jUqVlSJU8OGauYpqSpxnTurmZjEzpGaPTuu9Pknn6jS3osXw//+l3DJ4JEj6jZyJHTqpPZTNW5sfQUWwsJg61aVPG3apO4nxc9P7Qnr1QuuXoVu3VR7Ygnn7NnW916FEEIIIbKYNCdSNjY2yZ4XJRX9spHkDr9t08Y4cTp8ONWJU2Dhwri2bYu+cWOVOHmmOEcVp3NnVeI8ueTO1hbatlW3hw9VIrJoEZw8aXytsDD12PLl6n31769uJUqkPp7MFhUFv/+uYlq3TpV9T4qXl0qYevWC2rXVmU8AVaqkLuEUQgghhBDpluZEav369Ub3IyMjOXnyJD/99BNTpkzJtMCEhSV3FlGXLmBnl/riEOXLx844RdauzZ4//qB169bo7ezSF5ter66XGp6e8Pbb6nb6tJql+uUXlWDFd/MmfPyxutWpo2apunUDd/f0xZgW0dGq1Pvy5bB6NTx4kHRfd3c1i9arFzRpknQBjf8Szqjduzm1dSuVW7XCtlEjmYkSQgghhMgkaU6kOnTokKCta9eulCtXjpUrVzJo0KBMCUxYUGrOIkouiSpXLm6pXoMGauYkNc8ztUqV4Msv1T6pLVtUUrV5c8L9RAcPqtvw4SppHDBAvZeYGZ/MoGlw6pRKnlauhICApPs6OqrZtV69VKlyR8fUvYZej9agAbdCQqjUoIEkUUIIIYQQmSjT9kjVqlWLwYMHZ9blhKU8fAgzZqTuLKIYZcsaJ0758pkqusxhb6/KonfsCPfvq2qAixbBX38Z9wsNVYUrfv4ZCheOW/pXtGj6X/vixbjlhBcuJN1Pr4fmzVXy1KGDeWbGhBBCCCFEqmVKIvX8+XPmzp1LgQIFMuNywtweP4b161WZ8F271IxUagwfDuPHQ/78po3PlPLlU+dNjRyp9lAtXhxXZj2+69dh6lR1a9BALf3r0gVcXdXjyRXluHEj7qyn5M5Z0+nU83r1Ussq07J3TAghhBBCmFWaE6ncuXMbFZvQNI3g4GCcnZ355ZdfMjU4YUJPnsCGDSp52rkz+XLaSenUKWsnUfHpdFC1qrp99hn8+quapdq6Ve1him/vXnUbOhS6d1czVAsWGM/i+fqqghz//KMSrORUq6aSpx49VEEIIYQQQghh9dKcSH355ZdGiZSNjQ1eXl7UrFmT3LlzZ2pwIpM9farKga9cCTt2JL9fycYmYQIRI7ufReTgoGabunRRM0y//KKSqvPnjfuFhKj2xNy+Dd9/n/RrlC6tkqeePaFkycyLXQghhBBCmEWaE6kBAwaYIAxhMkFBKnlatQq2bYOIiKT75smjqr11766Srh49VHtOPovIxwfefRfeeQeOHVNL/5YvV+OTVoULq8SpZ09V+CKZYwSEEEIIIYR1S3MitWjRIlxdXekWc+Dnf1avXk1oaCj9+/fPtOBEOgUHqwNcV61SB9Mmd75T7txqiV737upQ2vglyfV6OYsohk4HL72kbrNmwcaN8MUXKrlKSceOKhmrVStzK/8JIYQQQgiLSXMi9cknn7BgwYIE7fny5WPw4MGSSFnKs2dqX8+qVaq0d3LJk4dHXPLUpImqYpeY1Bx+mxM5OqrZuuho6N075f7du6sDc4UQQgghRLaR5kQqICAAf3//BO2FCxcmILmzcETmCwlR5yCtWqW+hoUl3dfdXc2MdO8OTZuqfUCpkZbDb3MaH5/M7SeEEEIIIbKMNCdS+fLl48yZMxQpUsSo/fTp0+TNmzez4sqZkiuhHSM0VM04rVqlZqCeP0/6em5uakape3d1JlFqkyeROvXqqaWOt24lfnhxdi/KIYQQQgiRg6U5kerVqxfDhw/Hzc2N+vXrA7B3715GjBhBz549Mz3AHGPdusT3I82ZA61aqTLcq1apvU+hoUlfx8UF2rdXyVPLlmoZmjANvV59f7p2VUlTTi7KIYQQQgiRw6Q5kfroo4+4du0aTZo0wdZWPT06Opp+/foxffr0TA8wR1i3Tn0Yf3FW4+ZNVYLb0TH5ZXvOztCunUqeWrUCJyfTxividO4Ma9ZIUQ4hhBBCABAQAA8fJv24pycUKmS+eITppDmRsre3Z+XKlUybNo1Tp07h5OREhQoVKFy4sCnio0iRIly/fj1B+1tvvcU333xDw4YN2bt3r9FjQ4YMYf78+SaJJ9MZDOpDeGJLw2IklkQ5OUHbtip5at1aJVPCMqQohxBCCCFQSVSpUsn//tvRES5ckGQqO0hzIhWjRIkSlChRIjNjSdSxY8cwGAyx98+ePUuzZs2Myq+//vrrTJ06Nfa+c1ZKKvbvN57JSI6jI7Rpo5KnNm3UMj5hHaQohxBCCJHjPXyYfBIF6vGHDyWRyg7SnEh16dKFl156iffff9+ofebMmRw7dozVq1dnWnAAXl5eRvdnzJhBsWLFaNCgQWybs7Mz3t7emfq6ZnPnTur6DRsG06erAhJCCCGEEEIIi0pzIrVv3z4mT56coL1Vq1Z88cUXmRFTkiIiIvjll18YPXo0upjN/MDSpUv55Zdf8Pb2pl27dkyYMCHZWanw8HDC452zFBQUBEBkZCSRkZGmewOJ0Hl5peqbENWhA5qjI5g5vswWM77mHuecSsbb/GTMzU/G3LxkvM1Pxtz80jvmUVEAdin2mz7dQK1aULy4RrFiGkWLJn2sZ05gbT/jqY1Dp2nJbc5JyMnJiVOnTlGqVCmj9n/++YcqVarwPLly3Bm0atUqevfuTUBAAL6+vgB89913FC5cGF9fX86cOcP777/PSy+9xLp165K8zuTJk5kyZUqC9mXLlpl/WaDBQPPBg3F89AhdIg9rwHNPT3YsWCB7boQQQgghrNiVKx6MGdMwzc+zsdHw8grF2zsEX98QfHye4eOj/pwvXwh2dmn6uJ7AgwdOBAUlnam5u0fg5WW6z/BZTWhoKL179yYwMBB3d/ck+6U5kXrppZdo27YtEydONGqfPHkymzZt4sSJE+mLOBVatGiBvb09mzZtSrLP77//TpMmTbh8+TLFihVLtE9iM1J+fn48fPgw2cEyFd369ej/Kx2vi/ft0P6bdTOsWIHWqZPZ4zKFyMhIduzYQbNmzbCzS/k3NiJjZLzNT8bc/GTMzUvG2/xkzM0vvWN+8iTUrJm53yMbG43CheNmr4oX57+vGv7+Kc9kBQRA+fK2hIUl9it7xdFR4+zZKIvt27K2n/GgoCA8PT1TTKTSvLRvwoQJdO7cmStXrtC4cWMAdu3axfLlyzN9f1R8169fZ+fOncnONAHUrFkTINlEysHBAYdEDqe1s7OzzDeve3ewtU1QQlv3Xwlt22xYQttiY51DyXibn4y5+cmYm5eMt/nJmJtfWsf8yJHU9Vu4EGxs4PJluHQp7ut/u02MREfr+Pdf+PdfHTt2GD9mYwOFC0OJElC8uPHXmCQrMDA1BTB0BAbaYekfL2v5GU9tDGlOpNq1a8eGDRuYPn06a9aswcnJiYoVK7Jz506jAhCZbdGiReTLl482bdok2+/UqVMA+Pj4mCwWk5AS2kIIIYQQWdb69TBmTOr6VqoEVasat2kaPHiQMLlKPsnivyQLtm83fiwmycqfP33vR6QsXeXP27Rpk2hCc/bsWcqXL5/hoF4UHR3NokWL6N+/f+whwABXrlxh2bJltG7dmrx583LmzBlGjRpF/fr1qVixYqbHYXJSQlsIIYQQIstZsQL69lXHg6bE0VEdyvsinQ7y5VO32rWNH0sqyYq5BQcnvF78JEuYRrrPkYoRHBzM8uXL+eGHHzhx4oTRmU+ZZefOnQQEBDBw4ECjdnt7e3bu3Mns2bMJCQnBz8+PLl268OGHH2Z6DEIIIYQQQrxo8WIYNEglLqAWGb3/vtq1kRhPz7SfIZWWJOvFRCuxJCsxMfGL1Et3IrVv3z5++OEH1q1bh6+vL507d+abb77JzNhiNW/enMRqYvj5+bF3716TvKYQQgghhBDJmT8f3nwz7v7rr6s2GxvzxZBSkrVrFzRrlvJ1unaFcePglVfA3EWss6o0fZvv3r3LjBkzKFGiBN26dcPDw4Pw8HA2bNjAjBkzqFGjhqniFEIIIYQQwmrMnm2cRL39NixYYN4kKiU6HeTJk7q+16/DG2+o2bKJE+HuXdPGlh2k+lvdrl07SpUqxZkzZ5g9eza3b9/mq6++MmVsQgghhBBCWJ1PPoFRo+Luv/cezJmjEpes7tEj+OgjVahi4EA4e9bSEVmvVCdSW7duZdCgQUyZMoU2bdqgl2pyQgghhBAiB9E0mDQJxo+Pa5s8GWbMsN4kytNTFbhIjqMj/Por9O4dt7crIgIWLYIKFaBFC9i2Tb1/ESfVidSBAwcIDg6mWrVq1KxZk6+//pqHDx+aMjYhhBBCCCGsgqapIhJTp8a1zZihEitrTaJALdW7cAFOnEj6duECtGkDS5fC1atqhs3DI+4a27dDy5YqqVq4MOVzqXKKVCdStWrV4vvvv+fOnTsMGTKEFStW4OvrS3R0NDt27CA4tSVBhBBCCCGEyEKio2HECPjss7i22bNVYpUVFCqkzq1K6ha/iqCfH3z6Kdy8qZYr+vvHPfb336pCYeHCKqF88MD878WapHk7nIuLCwMHDuTAgQP89ddfjBkzhhkzZpAvXz7at29vihiFEEIIIYSwiOhoVYQhfmmA+fNVYpWdubrC8OGqhPratVCnTtxj9++rmbhChWDIEDh/3nJxWlKG6oqUKlWKmTNncvPmTZYvX55ZMQkhhBBCCGFxUVEwYAB8/726b2Ojzo0aMsSSUZmXXq/OxjpwAI4cge7d4yoThoXBd99B2bJqaeCuXTlrH1WmFGjU6/V07NiR//3vf5lxOSGEEEIIISwqKkrHK6/o+flndV+vh2XLoH9/y8ZlSTVrwsqVcOUKjB4Nbm5xj23ZAk2bQpUqsGSJKlaR3VlRpXshhBBCCCEsLzwcZs6swdq16qOynR2sWQM9elg4MCtRpAh88QXcuKG+xt9jdfq0SjaLFFFl4h8/tlSUpieJlBBCCCGEEP8JDYUuXfT88YcPoEqDb9wIHTtaNi5r5OGhZqauXIEVK6BGjbjH7txRZeL9/GDoULXXKruxtXQAQgghhBDCWEAAxJwyExUFV654cPJk3Bk/np7GswAiczx7Bu3awZ49aq7B2Vlj0yYdjRtbODArZ2urZuu6d4dDh2DWLFi/Xu2XCg2Fb7+FefOgfXuVeNWrp2azsvrPuCRSQgghhBBWJCAASpWKf1aPHdDQqI+jozr7x9o/aGYlgYHQurVKBACcnCLZvFlHw4bycTm1dDpV3a9OHTVLNWeOOncqJEQlVRs3qluFCvDPPxAZGfPMrPkzLkv7hBBCCCGsyMOHKR94GhYW99t8kXGPH6tCCTFJVK5cGlOmHKJOnRxUgi6TFSsGc+eqmacZM8DXN+6xv/6Kn0QlLiv8jEsiJYQQQgghcqwHD6BxYzh+XN3Pmxe2bYuiZMmnFo0ru8idWx1c/O+/8MsvqqpfdiGJlBBCCCGEyJHu3IEGDVSlOYD8+WHv3uz1Yd9a2NtDnz5w4gQsWGDpaDKHJFJCCCGEECLHCQiA+vXh/Hl1v2BB2LcPypWzbFzZnU4H1atbOorMIbvnhBBCCCGsxJMnaj9JauSEA09N5epVtZzv+nV1v0gR+P138Pe3aFgii5EZKSGEEEIIC4uOVtXNSpaE1atT95xevWD/ftPGlR1duKBmomKSqBIl1EyUJFEirSSREkIIIYSwoBMnoHZtGDQobVXKrl1TCcHrr6uZLJGys2fVnqhbt9T9smXVnig/P8vGJbImSaSEEEIIISzg8WN4802oUQOOHo1rb9sWHBySf65OF/fnH36A0qVh+XJ1Vo9I3MmT0LAh3Lun7leqBHv2gI+PJaPKmTw91TlRyXF0VP2smeyREkIIIYQwo+ho+PFHGDcOHj2Kay9TBr7+Wu3dCQiIm52KiorkwIGD1K1bB1tbO0CVlN68GcaPh+BguH8feveGn36CefNkmdqLjh6Fli3h6VN1v0YN+O03yJPHomHlWIUKqSWWyf2Me3pa92G8IImUEEIIIYTZHD8OQ4fCH3/Etbm6wqRJMHy4KhEN6gNkzIfIyEi4cyeQKlXAzi7uecOGQceO6nnr16u2bdtU1blJk2D0aOP+OdWBA9C6tUo4QS2j3LIFPDwsG1dOl5qfcWsnS/uEEEIIIUzs0SMYMgReesk4ierVC/75B955Jy6JSouCBWHdOtiwQf0Z4PlzGDtWlZiOv2QwJ9q1C1q0iEuiGjVSyaYkUdbl4cPVuLkN4OHDNZYOJU0kkRJCCCGEMBGDQR0+WrIkfPdd3B6msmVh925YtgwKFMj463ToAOfOqdmpmP1TZ87Ayy+rmaugoIy/RlazdSu0aQOhoep+y5ZqOaSrq2XjEsYiIu5z+fJb6HRPuXz5LSIi7ls6pFSTpX1CCCFEJoi/pyUxWWG9v8hcf/yhlvEdPx7X5uYGkyfD229n/hImNzeYMwf69oXBg+HUKZW4ffONWvr31VfQqZNxoYqsLqm/d7//rvagRUWp+x06wMqVKRfxEOalaRoXL76BwfAMnQ4MhmAuXnyT8uXXWjq0VJFESgghhMiggAAoVQrCwpLu4+ioNldLMpX9PXyoPsT/+KNxFb3eveGzz8DX17SvX6MGHDumkqqJE9WMzO3b0KULtG+vClpkh3Lfqfl7B2pWavXqrLX3Jqd48GAVDx+uj9di4OHDddy/v4p8+bpbLK7UkqV9QgghkhUQAH/+mfQtIMDSEVrew4cpf5gLC0vbGUEi6zEYYP58tYzvhx/ikqjy5VWZ7aVLTZ9ExbC1hTFj4O+/VaGFGP/7n1pWOGeOijcrS83fO1DJpCRR1ici4j4XLrwBvDhFquPixSFZYomfzEgJIYRIksy0CJE6R4/CW2+pXy7EcHODqVPV8j5LfZAvUgR+/VXNyAwfrs5QevYMRo6EX35R+7aqVLFMbOZiK592rU7ckr5g4MXDzzSiorLGEj+ZkRJCCJEkmWkRInkPHsBrr0GtWsZJVN++6hcMI0dafjZEp4Pu3VV1wCFD4tqPH1eV/caMUclVVvLoEezcaekoRHqFhPz935K+pKZF1RK/kJC/zRlWmkkiJYQQQgiRRgYDfPutWsb3449x7RUqwL598PPP4ONjufgSkyuXWnp44IBa3gfqcOBZs9TZU5s3WzS8ZIWGwvbt8N57UK0aeHnB++9bOiqRXi4u5XBzq5lMDz2enp1xcSlntpjSQyY7hRBCCCHS4PBhtVzv5Mm4Nnf3uGV81r6UrE4dFftnn8FHH0F4uFrG27YtdOum9k9ZOgmMilIFM3btUjNPhw9DRIRlYxKZ5+7dnwgO/iOJR3XY2rpTsuQ8s8aUHjIjJYQQQmTQqlWp6zdhQtZbQiXi3L8PAwdC7drGSVS/fmoZ34gR1p9ExbC3hw8+gLNnoUmTuPbVq6FMGTVzFR1tvng0TRXGmDNHVRbMm1eN84QJsHdvwiSqUiXo08e4rWHDVaxZ40ODBqvNF7hIs5s353Dhwqsk3BsVQ6NkyfnY2+czZ1jpIomUEEKIJP36q6UjsH7bt6vf7KfGli1qWdLp06aNSWSuqChVMrxUKVi0KK69YkXYvx9++gm8vS0XX0YULw47dsCSJeqsM4DAQHjzTahXTyVaphIQoMazb19VzbB8ebWnbNOmhAcIFy0Kr78OK1aoghmnTsHo0XGP58p1n9Gjh5Anz13GjBlMrlzWX/Etp9E0jWvXpnD58sjYNl/ft8mbtxOg/69FLenLCqXPIQskUkWKFEGn0yW4DR06FICwsDCGDh1K3rx5cXV1pUuXLty7d8/CUQshRNYWEaGWKE2aZOlIrNu5c2opVFp+c3/xItSsCfPmGZ8xJCwnuRL/CxeqhOntt+HpU9XfwwPmzoUTJ6BuXYuGnil0OnjlFTh/HgYMiGs/dEhV9PvgA3j+POOv8/gxrF2rkrSSJaFwYTXDt3Qp3L1r3NfLC3r2hO+/h6tX4coVVWGwRw/I999EhaenqhoKGqNGvYGzczA6HTg7BzNy5JuAejwmQRSWo2nRXLkymmvXJse2FS48iRIl5lCq1Hz0elc0DfR6tyyxpC+G1U9AHzt2DEO8gw7Onj1Ls2bN6NatGwCjRo1i8+bNrF69Gg8PD4YNG0bnzp05ePCgpUIWQogs7dYtlRwcPmzpSKzbgwdqT0nMb86bN4ePPwabJH5F+ewZjBqlPpyHh6tS2b//rj4o5spltrAtLiAg+SqPnp7mLaWf2kNdYwwYADNmQP78Jg3LIjw91QxRv36qut+lS2o2bvp0WLlS7QErXTr558f/3oWGqsIWMfucTp5M+pcHLi7QoAE0baqWGpYvn/TfpRiFCqkllXfurOL587hDXfV6Aw0arOPIkVX4+HSXoxksLDo6iosXB3P3btx0brFis/DzGwWAvX0+ihf/lvPnh1K8+LdZYklfDKtPpLy8vIzuz5gxg2LFitGgQQMCAwP58ccfWbZsGY0bNwZg0aJFlClThiNHjlCrVq1ErxkeHk54eHjs/aD//heMjIwkMjLSRO9EALHjK+NsHjLe5pfVx3zfPh29e+u5f18dkGhvrxEdDVFRLx6YGJ/GxYsGKlSwzPSKJcY8PBw6dtTz77/qk17lyhorV0bh4pL88/buhXHjbPj6a7WMZc0aOH5cY+lSAzVqZI3pqYyMd0AAlC9vS1hY0j9Pjo4aZ89Gme3D7927EBaWcn3yEiU0fvjBwMsvq++TOf+Km/tnvG5dNds2Y4YNn31mQ2SkjitXEu5JepGDg/pZPntWx+7dOg4f1hERkfj32s5Oo2ZNjUaNNBo31qhRQ8PePu5xgyF1BwbnzXuf69eHoA51jf93SEdExBDy5q1DZGTaP5hn9X/LrUV0dDgXL/bj0aOYRNeG4sXnkz//AKOx9fDoSHCwCx4ezaxizFMbg07Tss7CgoiICHx9fRk9ejTjx4/n999/p0mTJjx58oRc8X6dV7hwYUaOHMmoUaMSvc7kyZOZMmVKgvZly5bh7OxsqvCFEMJqaRps2lSUxYvLER2tkgMvr1Def/8PPDwiCAqyT9B/xYpSHD+uSnu5uETwyScHKFQo2Oyxm5umwZw5Vdmzxw+A3LnD+OyzvXh6pnJKAzhyxJuvvqpCSIgaV70+mn79ztG+/RV0yeWsWdyVKx6MGdMwxX5ffLGHYsUCU31dTYOICD3Pn+sJD7clLExPWJjxV+P2mDY9Dx44ceZMyh+0P/tsDyVKpD6m7OLGDTe+/bYS58/nzfC1/P2fUrHiQypWfEDZso9wckpFppQsDWfnT7G1/QOdLuH6Wk2zISrqJUJDx2bwdUT6hOHsPAM7u1MAaJotoaGjiYqqbdmwUiE0NJTevXsTGBiIu7t7kv2yVCK1atUqevfuTUBAAL6+vixbtoxXX33VaHYJ4KWXXqJRo0Z8+umniV4nsRkpPz8/Hj58mOxgiYyLjIxkx44dNGvWDDtLn1CYA8h4m19WHPNnz2DIED2rV8eto2naNJolSwzJ7i2IjITOnfVs26aeV7Cgxr59URQsaOqIX4zDvGM+Y4YNEyeqGSUnJ43ffzdQrVra/yu9fh1eeUXPkSNx4966dTQ//JD8uFtaRsb75EmoWTPl5wwdaiBXLggJUbdnz3SEhKilYs+eQUiILvaxmJummTYDPXo0kipVTPoSSbL0vyvR0TB1qo7p09O2kKloUY3GjaNp1EijYUONFxYZZVhIyFlOnaqaYr8qVU7i7Jy284gsPeZZXVTUU86d60BwsFojbmPjROnSq8mdu3mi/a1tvIOCgvD09EwxkbL6pX3x/fjjj7Rq1QpfX98MXcfBwQEHB4cE7XZ2dlbxzcsJZKzNS8bb/LLKmF+6BJ06qbLDMcaPh6lTbdDrk9+gYGenlqY1bKiWAd28qaN9ezv277fMnh9zjPmaNTBxYtz9n3/WUatW+v4rLV5cHdw6YQLE/N5vyxYbatSwYflyVTHNmqVnvFNbGvybb/QpdzIzW1s7LP1X2pL/rnTpovZKpaR5c7XHskkT8PfXEVeNLXNFR0dy//7iFPvlzt0SD4/K6X6drPJvuTWJiLjP33+34NmzUwDo9e5UqLCZXLlSrsxiLeOd2hiyTCJ1/fp1du7cybp162LbvL29iYiI4OnTp0ZL++7du4d3Vq1DKkQGxd/IHRWlltKcPBn3AcbcG7mF9frf/1SlrphiCW5uqgRyx46pv4arK2zerA74vHJFlUru0AG2bYupppV9HDumNuHHmD5dfbjMCDs7VbigYUN17QcPVLGPhg1hyhQYNw701pdTpEtUlPq5yAyOjqo4gatr4l/T0vbvv6poiMgcn3wCVVOeJMqQ8PA7nDvXncDAAyn2ff78H8LDb+PgkLFfwovUCQsL4PTpZjx/fhEAOzsvKlbchpubhaZzTSzLJFKLFi0iX758tGnTJratWrVq2NnZsWvXLrr897/ZhQsXCAgI4OWXX7ZUqEJYTMLqU3ZAQ6M+jo6qypEkUzmXwaDKmn/8cVxb2bKwbp36+Umr/Pnht9/U4ZkPHqhZlldeUee9ZJck4MYNdUhoTAno/v1hbCZuu2jZUp2L07cv7N6tllJNmAB79sAvv2TdM4pALbtbtAi++AKuXUvdcz77DCpUSDwJcnHJ3J+r1FbrE9bh6dMDnDvXjYgIVS9dp7Mjf/5+3L37Y6L9w8Kucfp0UypX3pOlqsFlRaGhFzl9uinh4TcAcHAoSKVKO3F2Tsd/LFmE1Z8jBRAdHc2iRYvo378/tvHWBXh4eDBo0CBGjx7N7t27OXHiBK+++iovv/xykhX7hMjOHj5M+UNBWFjypYdF9vboEbRpY5xEdesGR4+mL4mKUby4mpmKqdezZo0q9Z11duEm7dkzaNcu7pybevVgwQIyvSiEr686GHXKlLiyz7t2QaVKqj2refAAJk9WZwW9/XbqkyiAxo2hRQs101m5MpQoAT4+4O6efZJzkTaapnHz5hxOn24Um0Q5OBSkSpX9lCr1PZ6exoe65s7dCkdHfwBCQ89z+nQzIiMfWyb4HCA4+BQnT9aLTaKcnEpQpcqBbJ1EQRZJpHbu3ElAQAADBw5M8NiXX35J27Zt6dKlC/Xr18fb29to+Z8QQgjlzz+hevW45VV6PXz+uTofxtU149evUUMlUDEfdL/6CmbOzPh1LclgUCWfT59W94sWVTN3iWyzzRR6vdqDtWuXShwA7t9XScUHH6jlcdbu6lUYNkwlUFOmqOQ9hjUuFok71DVpcqirZUVFPeP8+d5cvjwSTVN/CXLlakS1aidwd6+JTqejZMn56PVuANjaulOmzGIqVdqFg4OqfhMScoYzZ1oQFZXzKi+aWmDgIU6dakhk5H0AXFwqUaXKfhwdC1s4MtPLEolU8+bN0TSNkiVLJnjM0dGRb775hsePHxMSEsK6detkf5QQQrxg8WL12/2YWQEvL3VA5pgxmTuz0qoV/PBD3P2xY+HnnzPv+uY2dqzaSwbg4QG//mqeD9QNG6rkrVUrdV/T1J6shg3VMkNrdOIE9OypZo+++SZuGaRer5YsnjqllntaW9ISc6jriRNJ32Q5tOUSztDQi/z5Zy3u318R2+bn9z4VK243Wqpnb5+PUqUWYGfnTcmSC7C3z4eTkz+VKu3C3l59LgwOPs6ZM62JinqWuUHmYI8f7+D06WYYDCpBdXd/mcqVd2Nvnw1PrE5EltkjJYTIPOvXQ5ky4ORk6UiEqYWHw8iRMH9+XFvNmmrmyFRlygcMgNu31QwKwMCBah9V88Sr3lqtH35QM3agkoE1a9TfG3Px8lKJ2xdfqEqKUVFw8KBa6rZ4sVpuaGmaBtu3qz1Nu3YZP+biAq+/rn7+Csf7xfSFC8kvL7ZEQZxChSRRSklMwmnO792DBxv455/+GAyqIo5e70bp0ovx8uqcaP98+bqTL193ozZn55JUqrTzvxmThwQFHeLs2fZUqLAZvV7+E8yIBw/Wce5cLzQtAoDcuZtRvvx69PoUTibPRiSREiIHmjYN5s2DwYPhrbdM94FaWNbNm9C1q9r/FOONN2D2bNMtTYsxbpyqPvfttyoB6NIF9u41fTWvzLJ7N7z5Ztz9r7+Gpk3NH4eNDbz7rtqX1bOnOnvq8WNV+GLkSFU23d4+xctkuqgoHcuX65g1K27ZYwwvLxgxQo1fnjwJnytJS9Zlru+dphn4998PCQiYEdvm7FyW8uXXpWvPjYtLOSpW3MHp042IinrK06e7+fvvzpQvvwEbGxP/Y5hN3bmzmAsXBgHqIGRPz86ULbssx41nlljaJ4TIfI8eqTK1RYqoD2iHD2ePwgBC2bMHqlWLS6IcHFTltHnzTJ9EgVouOHcudP7vF8fPnqllalevmv61M+riRZX4xexHGjlSJaCWVKuWOsy2U6e4ttmz48rOm8uzZ/DVVza8+WZT+ve3NUqiihdXM5/Xr6vZyMSSKCFSEhHxgDNnWholUV5e3ala9WiGChe4uVWmYsVtsfuoHj/+jb//7kF0dGSGY85pbt6cw4ULrxKTRHl7D6Bs2ZU5LokCSaSEyFYOHUpdv1atiD1Y0mBQxQZq11ZLvpYuhYgI08UoTEvT1FKwpk1VkQJQy6oOHVJL7sxJr1elu+v+dwZjTNGEBw/MG0daPH6szhR68kTdb9MmbnmfpeXODWvXqtmxmFmo48fVLN+qVaZ97fv3VTn2QoVgzBg9Dx44xz4WU2Tkn39gyBBZMizSLyjoD06cqMaTJzv/a9FTrNgsypZdga1txiviuLu/RIUKW7CxUT+/jx5t5Pz5V9A0Q4avnRNomsa1a1O5fHlkbFuBAsMpVepHbGxy5iI3SaSEyCZu3VLVvlLi6Bj3W+MJE9QynBjHjqlN4UWKwEcfxX0QF1nDs2dqdvGdd1SCDGpf0okTlltS5+QEGzfG7S26fFklJyEhloknORERaibq0iV1v0IFWL7cuspt63QwdCgcOaJmgEAdqNyjh5o1iynwkFkuX1ZL9AoXVkuCYxJMgFatotmzR816duliXeMkshZN07h9+zuj8tl2dvmpXPl3/PxGocvEiji5ctWlQoX/odOp2ZMHD1byzz8D0bToTHuN7EjTNK5cGcO1a5Ni2woXnkTx4rPR6XJuOpFz37kQ2UhUFPTqFfchp1499Zvqo0cj+eKLPRw9Gpmg+pSPD0ydqg7xXbRIbWCPceeOSsoKFVKFAl7cAyGsz4ULakYx/szEBx/Ali2QN6/l4gK1xOu336BAAXX/2DHo3h0irWhFjaaphGHPHnU/Xz7YtAnc3CwaVpKqVFHl7Hv3jmtbsED9DPzzT8avf+yYOl+sZEn1i5eY8+lsbaFv32jmzPmdjRsNNGiQ+edpiZzFYHjOhQuDuHhxSGzRAnf32lSv/ie5ctU3yWvmzt2E8uXXodOppRn37i3h4sW30GR9e6I0zcCFC69x8+aXsW3Fis3C339ypia5WZEkUkJkA5Mnw/796s9+fqoqX7Vq6sNWsWKBVKmiZiSqVk24UdjRUS35+vNPVQygc+e4w0DDw+OSrIYN1XUNsgLC6mzYoJZXnTun7ru7q7Zp06xnlqBQIdi6VZUQB5XgvfGG9ezL++ILWLhQ/dnBQc2iFbbyI1Dc3NTSyR9/jFtO99df6u/+Tz+l/Xqapr5HjRrBSy+p5Xox3x9XV1Uq/+pVWLjQQOHCwZn3RkSO9fz5v5w8WYe7dxfFthUo8DaVK+/GwcHXpK+dN29rypZdScwhvnfuLODy5VGSTL0gOjqcc+d6cvfuf/9AYkOpUj/i5zfKonFZi5y5oFGkKCDA+srTisTt2KHOlwH1oXnFivTNQOh0UL++ul27ps6B+eEHePpUPb53r7oVKaIO2xw0CHLlypz3INLHYFDLMz/5JK6tbFmV8CZy7J7FVaigErwWLdQyuoULwddXLSO1pI0b4b334u7/9JMq7pAV6HRq1rhmTbW87++/ITRU/XJk1y5VPTG55X6enmp2esUKdXjy2bPGj+fPH1dsI+bvuzXNJIqs69Gj3zh/vjdRUWophY2NE6VKfU/+/H3MFoOXVyfKlPmZ8+f7ABq3bs1Br3fC33+62WKwZgZDCGfPduHJE3WKu05nR5kyy8iXr6uFI7MekkiJBAICoFSpuKUciXF0lAMKrcGdO9CnT9xvjadPV0UjMqpIEXUuzKRJ6jDVuXPjlgtdu6b24EyaBP37w/Dh6udFmNfDh2pZ144dcW3du6vZCdeM78k2mYYN1SxKjx7q53baNLXkz1JV8U6eVOMY83doyhQVW1ZTrhz88YcqOx5zIPLPP6uxTu4X7La2ap/knTvG7SVLqrLrffumfAirEGmhadFcv/7xf3tt1A+nk1NxypVbi6trRbPHkz9/L6Kjw/+rQgcBATOwsXGmQIGxZo/FmkRGPuWvv9oSFHQQUIlu+fLryZOnhYUjsy6ytE8k8PBh8kkUqMeTm7ESpmcwqA+AMRXQWrVSCU5mcnVV+0b+/lvtcWnVKu6xkBB1RlDp0qr9t98gWvbqmsWJE1C9elwSpderpWkrVlh3EhWjWzdVujvG0KFqpsrcbt9Wh9qGhqr7vXqpGb6sytkZvv8eli2L+zlIaZVSVJRxElWrlprRPH8eXntNkiiRuSIjn/DXX+25dm0iMUlU3rztqFr1mEWSqBg+PgMoUeLb2PvXrk3k1q1ZFovH0iIi7nP6dKPYJEqvd6dixe2SRCVCEikhsqipU+M2xhcoAEuWxO1tymw2Nmo51pYtamZq6FBwiXdweUySVbasSq6ePTNNHEIth6tTR1VdBFUUYedOGD06a236Hz48bjlddLRKYg4eNN/rh4aqQ21v3VL3X35ZjW1WGsOk9Oql9jymZaa4XTu1z/LQIejY0XT/loic69mz05w4UZ3Hjzf/16LD3/9jypffgJ1dLkuGBkCBAm9SrNgXsfevXRuLvf3mZJ6ROjuv7qTsN2XZeXVnyp2tQFjYDU6erMezZ6cAsLPzonLlPeTKVdeygVkpWdonRBa0a1fcvpKYfVGenuZ57VKl1Dk206apZWRff62W+4Fa7jl0KIwfr36bPWyYWiYoe+5SJ7lxioiAr75Ssw0xatWC1auhYEHzxJfZPvlEzQr98oua5W7XTiVTMaXSTSU6Gvr1UzN7oIpKrF+fvWZfSpSAxYtVgpiS1auhq2x5ECZ09+7PXLw4hOhotWHP1jYvZcsuI0+e5haOzJif32iio5//v737Do+i+ho4/t1N7wkkIQkECCUQQq/SBJHei/QmKk2qYPmpVBV9sYEogqAgiCKgNOkdpYfeQhJCJ6SR3je78/4xyYYlm55sNuF+nicP7Ozs7N3JZHbO3HvP4e7dOQBYWa0mNLQZnp4TC7U9SZL46PBH+Ef689Hhj3jV61WjznKXlBTIlStdSE19AICFRRUaNTpUpELI5Z0IpAQdCQm6F2qC8QkN1Z0X9emnWQVPDcnRUc7iNXMm7NwJ330nJ6MAiI2Vh5otWQJdusDRo7kX+RVz7vI3N/FZkyfL+9eiDBeSVyrlYDwsTB6mGB0N3bvD6dNyEoqSMneuXNgW5Mx3u3bJSRXKm8yivXmpUaNk2yG8uDSaNG7ffoeQkKxhc3Z2zfH1/QtLS+NMi1mt2seo1ck8eLAIgODgyZiZ2eDmNqrA2zoQfAC/ED8A/EL8OBB8gG61jHN4XELCFa5c6YpKJReQtLKqTaNGB43292QsROe9AMgXMnPmyBey33yT9/pC6VCr5cnfYWHy427d4IMPSrdNJiYwYIA8zPDSJRg3LuviXqOB/ftzD6JAzLmD/M1NBPni+Ndf5SGUZTmIymRuLgc1TZrIjx88kIeJxsaWzPutX5+V5VKphE2boH79knkvQXiRpaQ84vLlDjpBlLv7WzRu/J/RX5x7eX2Kh8fMjEcSt26NJTz8rwJtIzEtkYm7snqyFCiYe3SuUaRXDw/fzMmT7oSHbwEgNvYUly931AZRNjYNadLE+H9PxkAEUi+4gACYMEEe2rJokW7VesH4LFokD+sDOWVxSc6LKozGjeV5Jg8fyj1l7u75f60RfLeUCWvXytkSyxM7O3n+nZeX/PjqVXmeTmpq8b7Pf//JQ04zLV2qm0BFEITiER19jAsXmhEXdwYAhcICb+/V1KmzGhMT4x9Dq1AoqF59Mamp3TOWaPD3H05k5K48X3sv5h7vHXgPt6/duB97X7tcQsIvxI/9t/eXUKvzJy0tnICAiahUoQQGTiA8fDNXrnQhPT0GAHv71jRufAxz83LYTV8CxNC+F9SpU3J66x07dC9gzczkXo5deZ8r8j0ESSgex47JqZlBDp42bpQTDRgjFxe5h/P99+XjbM6cvF/z0kvycC5399x/XF2Lp8hsaczbSkuTsyxGREB4uO5PZjHdvNStW7xtMhZubnLSkrZt5d/LsWPyPKaNG4vnZkFwsNxzmlkD6e235Tl8giAUH0mSePjwG+7c+R8gV2+3sKiKr+/f2Ns3L93GFZBCoSAlZQKenpUID1+HJKVz48YgGjTYRYUKXXTWlSSJo/eOsuzsMv4J/AeNlHMK2zHbxxAyKwRTE8NfgkuSRGDgJNRquaB2enocN28OIzODopNTZ3x9t2FqWgbSvxoJEUi9QDQa+Ocf+cL2+exYdnZyHZcZM+ThY4cO5R0offaZHHAZU49IeRUeLqc6z0wvvnAhdOhQum3KD3Nz+Y5/fgKp9HQ5uHnwIPf1lEo5mHJzyz3gcnPLOXlAcdVK02ggKiorGIqIgCdPlJw6VYc9e5RERuoGS5nFjQX9vL3lc0qnTnJWvc2b5eD622+Llk0vJgZ694anT+XHXbvKc/qMeM53sXB2lo/jvI5zQyWqEcqX8PDNBAXNoHbtZbi6DiY9PZ5bt8YRGfm3dh0np674+PyOuXlZPciU1Kq1EkgjPHwjkpTG9ev9aNhwL46OHUhMS2TD1Q18f+57bkTcyNcWI5IiePnXlzk85jBWZlYl2/zn3ztiM5GR255ZkhXwOTsPoF69jSiV5WDMuAGJQOoFkJIiZ8X6+mv5wvBZHh5ysoAJE8DBIWt5QID+u/W3bslDY5KTYe9eucfh669LtPkvPI0GRo/OqvXSuTN8+GHptqkk1Kolz4vJrIuVE41GTrgRGgqXL+e+rpOT/iArJSV/tdL++ku+yZAZJD3fixQZKd940GUClNNuIwNo1UoOoPr1k/ft0qVyVsLZswu3PZVKLlScWVDax0eeF2X6Anz7Va2a87k8k8iYKRRG5vAwtTqGwMAJmJu7Exg4nqSkW9p1qlWbQ/XqC1AoimEIQSlSKEyoW3cdGk0KkZHb0GiSuXK1F/+l9uWbi3uJSYnRWd/d1h2lQklIfAgS+sesn350mq6/dWXn8J04WTkZ4FNk/s4mAQp4rl0KhTm1av0ggqhCeAG+Sl5c0dGwcqV85zUzOUGmevXkqvUjRujP7FS1qv4v16ZN5YvTPn3ki5xvvpHnNUyZUjKfQYD/+z84cED+v5ubHBQXx9A2Y7Npk3x8qVTy8frkSe4/YWFyL1ZuoqPln/wOm3teYS/en2dvL/eiubrKwx4z///sT2QkDB1aPO9Xkp6/C10SevWCVavgzTflx+++KwfAI0YUbDuSJNeryixc7Ows93g5OhZrc41aTudyY2GI40koXvqGh12+3JHMoXwmJvb4+PyGs3Pf0mtkMVMqzfDx2ci/fi+jSDmHpEmksWIjLqYQk7FOW8+2TG81nZ61elLr+1o5BlGZTjw8Qfu17dk3ah9V7EuuhoUkSSQkXOfmzSGo1TE5rKPm9u1p1K//t97nhZyJQKocevBATou8ejUkJuo+16GDHED16FH4IXk9esgZwyZmJKOZPl3+ou7Tp2jtFrL79185VTPIw5B+/718pml+lpmZ3AORV20kjUYOPp4NrkJD9QddycnF20YLC/3BkKsrODmlc/++H716NcfDwwwXl/zVJ7p4sXjbWBKevwvt6NgBc/OSmaj3xhtysdx58+THr78uH/uvvpr/bXz/vXwzCeQbRtu2iVTfxsSQx5NQfHIbHmZj0wBf37+xtq5t+IaVkIS0BP68/Cc/+P1AUORNvmgAzZzA1hS+bghHU/oxuvk8mro31b7Gb7wfEUn6h1f4R/gzY98MniY/5UbEDdr80oZ9o/ZRz6VesbVZkiQSE68TEbGFiIgtOj2F+qmJjNxKYuINbGx8i60dLwIRSJUjV67I85/+/FN3uJFSCQMHygFUy5bF814TJsDdu3JviUYDw4bJNYSal625pEYtIgKGD8+aFzVvnjx3pKwpqXkamXOlXF2hUaOc15MkiIvTDaz8/OQhY3l5+205E+GzgZKLizzcL6f5NSqVxJ494TRtKgeF+WXs81my34WOJzBwconewZwzRw6mfvpJ7qkcMEC+udC4cd6v3bMH3nkn6/HPP5dOvTVBv9I4noSiy314mBn16+/AysqrVNpW3IKjg1nzeA1jvx9LbGpWPYY512FpE3Pq2KZhbwavWZ+mroONzms9HTzxdPDUu92m7k15qcpLdNvQjeDoYB7GPaTdmnb8M/wf2lZtW+j2ZgVPmwkP30JyckDeL9Iywdm5nwiiCkEEUmWcJMnpsL/6Kmv4VyZLS7mmz6xZ8vyT4rZoEdy7JwduSUnyZO4zZ6B69eJ/rxeNRiNnLAsJkR+/8kpWz1RZU9rzNBQKef6fg0NWxru6dfMXSL35pjzc0BBKez/lJftdaPkOZnj4Zlxdh5TIeyoUsHy53NO4YwfEx8s94qdOZaVK1+faNfnmTuZNiI8/lucZCsajNI4noWiygt84ng+i5Oc1BAe/W6aDYUmSOHTnEN+f+55dgbuyDc9rX7U901pOo3etTty83pP4+HOoVOFcvvwqTZr8i5VV/rq8a1aoyck3TtLrj15ceHKB6JRoOv/WmU2vbaJvnfwPiZSDp2tERGzJJXhS4ODQDien7jx8uDjj5oWk87ypqT3e3ivy/b5CFhFIlVHp6bBlixxAXbqk+1zFivKcpalT5bvnJUWplGvaPHoEJ07Ic1Z69pQzAjoZZu5kufXVV3IqaJB7Qf74o2zPizL2eRrGwlj3U853oRUEBk7E0bFjiQ3JMjGRU6B37iwHUKGh0L27fJ7R1zsXFibf1ImXOzp47TX45JMSaZpQSKV5PJVVh+8eZqr/VFb7rKa7d/e8X1AC4uLOPBf8Pq/sDg9LSEtg/ZX1/HDuB/wj/XWeszCxYGSDkUxrNY3Gbo21yxs23MeVK51ISLhMWtpjLl/uRJMm/2Jpmb+TeCXbShwde5RBmwdx8M5BUtJTGLBpACt7rWR8s/E5vk4Onq4SHi4P20tODtSzlgIHh/a4uAzGxWUgFhYeAFhb18xId66zRby9V4q/uUISiavLmMREWLYMateWJ14/G0R5eclzAu7fl9Njl2QQlcnSErZvl9MWA/j7y8MIi7uQ5ovk5En5DjpkzYtycyvdNgkvLo1GzY0bQ1CrY8l+F1rSDskqSVZWsHNnVo9iYKA8JzMpSXe95GS5kG9mCv0WLWDdOlGiwZjk3qthmOOprJEkiTnH5vAo9RFzjs1BKoXq5TEx/3LjRl7ZcExwdh5YpoKo21G3eWffO1T+tjJT9kzRCaKq2FVhtPto7k67yy/9ftEJogDMzJxo2PAA1tby3KbU1PtcufIqqakh+X5/Ows7do3YxcgGIwHQSBom7JrAJ8c/0fk9S5JEfPxl7tz5mHPn6nD+fGMePFj0XBClwMHhZWrV+p7WrR/TpMlxqlSZqg2iAFxchuDsPAA5uyxk/s5EL3DhiR4pI5CfwqCWlnKQtHy5nIXsWc2ayWnIBw4snZS+FSvKqdBfekme13PsmJwiff368l+npbg9fSoPScqc4/bxx/KdeKF4Gft8pNImf2mfIzx8M2Fhv6NSheWytmHuQlesKPfStm4tz3M7c0bumcosv3D7tgPLl5tw5oz82M1NHg5obV1iTRIKITHxarnt1SgpB4IPcOHJBQAuPLnAgeADdKvVzSDvrdGkce/efB48WIy+4XxZys7wMEmSOHjnIMvOLmNP0J5sw/dervYy01pOo1fNXhzYdwBn65y/CMzNXWjU6DCXL79McnIQycm3uXKlM40bH8t3D4+5iTnrB6zHzdaNb05/A8D8Y/N5Eh/C/738Fk8jt2b0PN3W82o5eHJ1HYyz80AsLNxzfS+FQoG390qio4+iVseUmd+ZMROBVCnLT2FQExP5Jy1Nd3mPHnICiY4dSz9gqVFDLvb7yivyXeENG+QeMjGkJv80Ghg7Vh4qCfDyyzB/fum2qbwy9vlIpUEOns5nTFTeTGpqHpWRtZQ4O/c3yEVvtWryTZt27SAhAf77T647BWZAR511o6LkBBWC8UhNfUJQ0Mw817O29sHaWtRiA0hKS2LM9jHaxwoUfHzkY7rW7IqihL/4ExP98fcfSUJC1tAXB4eXcXEZzO3b055b2/iHh8WnxrP+ynq+P/c9AU915xJZmlrKw/daTqORm5y9SJXPE4iFhZs2mEpJuUdSkj9XrnShceOjmJlVyFeKf6VCydddv8bdxo2VZ96jowu0Vf7EpYs/6VsbR0f59yAHTwUbsmJu7kqdOj9p22TMv7OyQARSpSwyMu/CoGp1Vg+Fqak8pO/dd6FBg5JvX0G0aiUPQxs0SE6C8emncuKJN94o7ZaVDd9+C7t3y/93cZHnhbwIRUNLi7HORzIkub7IRcLDNxMRsZmUlHvZ1lEoTHFw6EBc3Gk0mmSy35XWYG9f+ExTBdWokTyHcHIeo7/S0uTz64v+OzYWUVEH8fcfhUoVnue6SUn+XL3aHR+fDZibl/N6D7m4EnqFfn/2Izwxa59JSFx4coG1l9byRtOS+XKVJImQkB8JDn4XjUa+QFEozPDy+hRPz3cBJTExR4iM3IlcO0rO+GYMw8MO3TnE9L3TWdZjGZ1ryMM5bkfd5odzP7D28lriUuN01ve092RKiym81fQtKlpXLPT7Wlp60qjRES5dak9a2mMSE69y9Wo3fHw25pniXz4PXyIiYgttTbbQrJm+d1Di6NhBO+epqH8Xrq5DjOL3VR6Iy7QywspKTsU8YwZ46s+oaRQGDJADgsy0wxMnyu3t0qV022XsTp+GDz/Mevzbb+DhkfP6glBYz35ph4dvJiXlTrZ1FApTnJw6Z4yn75dxV3WTnknKsjt3ZpOWFkLNmotRKEo+K0pxlXEQSp5Gk869ewt48OBzMoNwc/PKuLu/xf37C/W8Qk5AER19iPPnm1Cv3kYcHTsYssmlTiNp+O7Md3xw6ANUGv29IuN3jcfS1JIRDQtYpToPqamhBAS8QVTUXu0ya+u6+Pj8jp1dVgpTYxweJkkSHx3+CP9Ifz48/CEqtYof/H5gT9CebOt2qNaB6a2m07dOX0yVxXMpbGXlRePGR7h06WVUqjDi489z8WIrvSn+s25iyQkj9J2H1RJciYHjERAu1WbL8PVULsHCvULhiECqjNi7Vy6mWxbMnCnXmFq2TM4uOGiQnNWvYcPSblnJyk/3vT5RUfK8qPR0+fGHH0I3wwx/F14Q8pf2Fe2wvZSUYD1rmeDk9CqurkNwdu6PmZnu3Vk5qNqkcxfa0tKLlBR53P6jR9+QnByEj8/vmJralvhnEoxfSsoj/P1HEBv7n3ZZhQo9qFt3PWZmFTPmS+n2alSpMp2bN4eRlhZKWtoTLl/uhJfXZ1St+gEKRfnPGhISH8LY7WM5dOdQrutpJA0jt43k2P1jLO2+FGuzok8GjIjYTmDgeFSqrDHPlStPpUaNxZiY6G7fGIeHHQg+gF+IHwDnQ87T84+eOs9bmloyqsEoprWaRsNKJXNBYm3tTaNGh7h8uSPp6U9JT4965ll5/t+1a/1ITLyuN3iSe5464uIymBB1TRZvHpXRIxlA619as3/U/mIt3CsUnQikygg7u9JuQcF8+608/2v7djkNcc+ecPasnMq7PJLT+ebefa+PJMm1vjKzjLVrV7zzyiIjt2BnN4XIyB9xdx9efBsWjF5mfZHMYXvJyUF61lLi5NRJm8nJ3DznSdX6Jik3bXqSyMhtBAZOAdQ8fbqTS5fa0aDBP1haGnHXuVDinj7dg7//GNLTn2YsMaFGjS/w9JytDYj09WqYm7vSvPllbt4cSUzMYUDD3bsfERv7H3Xrrs/1GC3rtvlv461/3iIqOSrvlTOsvria049Os/m1zfi4+BTqfdPTEwgOfocnT37WLjMzq0TdumupWLFHjq8zpuFhGo2Gybv1j/et6lCVKS2m8GaTN4s0fC+/bG3rU6/eJq5e1Z8p6unTnc8tUeLo+EpGwogB2muHysCpN05pC/c+intULIV7heJV/m/vCKXCxESeL9Wihfz48WPo1Surtkt5kpXOV7f7Pj+WLpXTOoOclaw450WlpYVz+/bbKBQx3L79Nmlpec9NEMo2uefpOnfvzuPcOR/On2+UkSL32SBKiaNjJ7y9V9KmzRMaNTqIh8f4fF2gZt6FNjNzw9v7J8zNXfHwmEjDhvswMXEAIDHxChcvtiQu7lwJfUrBmGk0KoKD3+fatV7aIMrCoipNmvxH1arv6fQq6Tue5OWVaNRoP9WrL0Ae6gdRUXu5cKEJsbGnDP2RSlxCWgLjd45n4OaB2iDK3dYdJ8v8FWS8Hn6d5qubs+7yugK/d2zsGc6fb6wTRFWs2I8WLa7lGkQZkzvRd2jxcwvuxtzN9tzcl+cSPD2Y99u+b5AgCjLnmC0nK8W4fk5OnfH2/ok2bUJp3PgQHh4Ts92AzSzc28xdnjiVWbh3x60dJdV8oYBEICWUGGtrOZOfl5f8+MoVGDHChPT08pUTPSJic0Y634yMIBnd9+Hhm3N93blz8MEHWY/Xr4cqxTT8OSu4S0ChALVa1GYpa8LDN3PypDvh4VvyXDcx8SZ37y7Az8+X8+cbcP/+p89VuFfg6NiR2rV/pE2bEBo3Pqz3Szs/XF2H0LbtE53hqxUqdKZp0zNYWtYEIC0tlMuXO+Sr7cWixiGYUk/+Vyg1KSkPuHy5Aw8ffqVdVrFiX5o3v4SDQ2u9r9F3PAEoFCZUrz6fhg0PYGYmF0VMTX2Usf1vSqWWUknwe+xH05+a8vOlrEBmkM8grk2+xpVJV7gw4QIXJlzg7Btn+cb7G86+cVa77PCYw9R3rQ9AkiqJ13e8ztjtY0lIS8jzfeW5awu5dKmddqivUmlDnTo/U7/+NszNDVCIsohUahWLTyzGd7kvF59czPa8icKEfbf3YWKAeZvPSky88dw1gX61ai3Fw2NCnvs6s3BvlxryZPOU9BQGbh7I6guri6vJQhEYfSD1+PFjRo0aRcWKFbGysqJBgwacP39e+/zrr7+OQqHQ+enevXSqfgvZVaoEe/aAU8aNtf37lfz0U0PKw3egJGlISLjKrVtv6X3+1q3XuXfvc0JCVhMaup7w8M1ERu4kKuoADx8e58MPz1K16hU8PQOYP/8er74aikoVg1qdgiRpitS2wgZ3gnHIHCqqUoUSGDhBb29iYuIt7t37hHPn6uPn58v9+wtJSvJ/Zg25vkjt2j/QunUIjRsfpXLlySWWBc3Gpi5Nm57BwaE9ABpNCjdvDuH+/UUlfNErwasfgYu//G+utW6EkhIZuZPz5xsTF3cakLO81ay5hPr1t2NmVqHQ261QoTPNm1/GweFlACQpneDgd7l+vT8qVXQerzZeao2az//7nDZr2hAUJfcY25jZ8EvfX9gyeAsVrSvi6eBJU/emNHVvShO3JtS0rkkTtybaZZ28OnH2rbO81STrO2j9lfU0X9Wcq2FXc3zvpKTbXLrUjnv3FpD5HWFn14rmzS/j7v5miadVLw5nH52l+erm/O/w/0hR6099rJbU+IX4cSD4gEHbZmPj+1zR2+cVvHBxfgv3CoZn1HOkoqOjadu2La+88gp79+7FxcWFoKAgnJx0u7u7d+/O2rVrtY8tLCwM3dRCexEKg9atK8+V6tJFTkl88GB1vvxSzZw5hd9mYRM7FJRKFU1Kyl1SUu6SnHyXlJQ72v8nJ98F0nJ8rUaTzL17H+f4/Ny5uo9Pn9Z9rFCYo1RaolRaZPxrqfexQqH7WJLUhIauJTsFgYETcXTsaBQTgwX9choqWr/+3yQlBWrnPCUmXtP7egeHdri4DMHFZZBORXtDMDd3plGjgwQETCQsTB5mdPfuHJKSblGnzs8olcVzbtY5bzZeC5XlCeZU9oOaByC4W5k/b5YVGk0ad+58wKNHS7XLLC2rU6/eZuztWxTLe1hYeNCo0WHu3ZvHgwdfAPI8kwsXmhbr+xjK/Zj7jN42mv8eZCXhaFm5Jb8P/J1aFWoVaFvWZtas7ruaV7xeYeKuiSSkJRDwNICWq1vyXffvmNBsgjYwkiSJ0NA1BAXNQKNJzNiCCdWrz6Vq1Y9RFlP2upIUlxrHx4c/Zrnf8myFdPVRomTu0bkGqbuVSXc+aSy6N3cKX7g4p8K9IfEhLO+5HBOlYXveBJlR/9UsXrwYT09PnSDJK3Oc2DMsLCxwcytYQTJjURYKgxZH0PLyy/Drr3INLIC5c02oUSPrcUEUNrGDPmp1Cikp9zKCpTsZwVJm4HQn4yRYOiQpDbU6TVtDrBi2qHNRLhinrN7ETHJv4unT1UlNva/3Nfb2bXB1HYKLy2tYWFQ2TENzoFRaULfuWqyt63L3rpzTPyxsA8nJd4ttyFDmefNY0DnGnZhAZv+tAgU+U+eyvn1XXFwUooZUCUtJuUtg4Cji4/20y5ydB1Knzi+YmTkW63splabUqPE5Dg7t8fcfRXp6FCkp97h0qS01a35N5crTykRPysZrG5m8ezKxqfJ3i1Kh5KN2HzGvwzzMTMwKvd0RDUbQwqMFQ/8ayqXQS6SqU5m0exJH7x1lVZ9VWCpSCQycQGTkdu1rLC1r4uOzAQeHl4r6sQxi+63tTN0zlcfxj7XLGlVqxMO4hzkm6NCg4WHcQ9LUaViYGu4muzz/b6WekhFFK1ysLdxr6867B98F4KcLPxGWGMYfA//AysyqiC0XCsqoA6mdO3fSrVs3Bg8ezPHjx6lcuTJvv/0248eP11nv2LFjuLq64uTkRKdOnfjss8+oWDHnSYWpqamkpqZqH8fFyQXaVCpVvitZFyd3d/knN6XQLCAzaJmAWh1LQMAEbGzaFPoE8NprEBgosWCBOQDjxkm4ualp3z7/3dKSJHHr1kSdu/W3bk3Cx2dTDuurSUt7nBEcyQFTauo97WOV6kmhPotSaYW5eTXU6uiMApP6PoMSW9smuLlNRKNJQaNJ5dGjVNauTcXUNBUzs1T69EnC0zNF+7z8k4IkpWj/n32ZvqKo+SVflMfGXsbaOv/DCoT8yzyHFOZcknmTILOWzrOeD6Ls7FpRseJrGZXtszLklcY5TB8Pj9lYWNQgMPB1NJpk4uJOcuFCK+rV24a1ddHT9warTjDpTC80z8xDkJC4GevHE5vdNHTvVmrnzfJOpVJhanqay5fHam82KRTmeHl9hZvbJEBRYsehvX1nGjf2IyBgJPHxZ5AkFbdvzyA6+hi1aq3C1NShRN63qGJTYpm+fzobb2zULqvmUI1f+/5KW8+2oCHHmlGQv/NKdfvqHB9znP8d/h8/XvgRgE03NpESf5yZtdJAnRVsVKr0Bl5eX2NiYms054ycPIp7xMwDM9kZmJXtztrMmvkvz2dai2k8SXhCZFLOd6NdrF1QSsoCf86inMsBHB0HUKFCf6Ki/iEzxX+FCn1xchpQ5H0+vcV0XKxdeOuft1BpVGy/tZ0u67uwdfBWnKzyl6TE2BR1fxe3/LZDIRnx4EpLS0sAZs2axeDBg/Hz82PGjBmsXLmSsWPHAvDnn39ibW2Nl5cXwcHBfPTRR9ja2nL69GlMTPR3cy5YsICFC7MXAvzjjz+wti56LYbyQ8LaejGmpudQKDRIkpL09JYkJf2v8FuU4McfG3HwYHUAbG3T+L//+48qVfKeHAtgZnYCa+uvsy1PSRmJRuOOUhmGQhGGUpn5E4lCkV6IdiqRJBc0Glc0mkoZP65oNG5oNJWQJAdAgUIRg63tFBSKJBQK6ZnXK5AkaxISliNJjgAkJpoya1ZHwsJsAOjX7zbjxt0ocNvkC2w1oEKhUAFp2n8hDSurXzExuanTHt3PZkZS0rukp7cqxHsLxU9CqbyPqekVLCy2oVDEkNONdY3GhtTUwahUbZCksjE8U6m8jY3N5yiV8kWcJFmTlPQe6elNCr3Ny/GXWRS8CBX6v+jsTOxY47sGM2Xh7/ALOUnD0vJXLCyyipyq1W4kJb2HRlPTgO1Ix9LyNywssrKXye14H42mhgHbkbebCTdZcn8JEaoI7bIOTh2YUGUCNiY2JfKep2NOs+rRMkZXT2bAM53UGo0dyclTSE83/l4otaRmX+Q+NjzZQLImWbu8qV1TJlaZSCWLkpnvWZyyrhESkSQbnWuC4nA5/jL/d/f/SNHI80OqWlZlbo25uJSBZCHGLikpiREjRhAbG4u9vX2O6xl1IGVubk7z5s05dSor3en06dPx8/Pj9PMTSjLcuXOHmjVrcujQIV599VW96+jrkfL09CQyMjLXnfWiiYjYTGDgqGzL69T5HWfnwg3xU6lU7N27nzVrXuH06VQsLROpWTOBtWvjcHBIRK1ORKNJRKNJ1v5frU5ErU4iPT2SyMgtSFLx3K0wM6uEpWV1LCyqY2nphaWlV8b/q2Nh4YlCkb8O2/zsJ0mC4cNN2LpVzu/SsqWGo0fVmJXAdV5aWjgXL/qiVseRW89VxYoDqVFjCebmeXSHCgWiUqk4ePAgXbp0wSyHX3Bq6kNiYo4SE3OI2NijqFRh+d5+kyaXylxvYmrqY/z9B5CYeDljiQk1aizB3X1Sgbe1M3AnI7aNIE2d8/xEgGbuzTg08hA25iVzofoiSk6+TUDAiGd+j+DsPJiaNVdgalq4787Ddw/zzoF3WNJ1Ca966f/Ozs3Tp/8QFPQmanUMAAqFBV5e3+DmNr7Uh/qp1Co+O/EZi08tRpORQMjewp7vu3/PcN+C1fXLz3nlWQkJl7hxawTpqVnFt89GwRVVV5b0WE8Fq8InADGEq+FXeXvP25wLySqjUMmmEt90+YbBPoMN8rst6D7PSWTkFu7cmUWNGktwdn6tGFsou/jkIn039SU8SU5KVMWuCruG7SpzhXuLa38Xl7i4OJydnfMMpIx6aJ+7uzv16ukeCD4+Pvz9d87zO2rUqIGzszO3b9/OMZCysLDQm5DCzMzMKH55xiAtLZzg4KlkH2KkIChoAmr1UxQKk4xgJykj2El8LvjR/1zFiim8957u+z16JP8UJxMTOywtvbCyqqENlOTHXlhaVsekmO4EuruPICrqbyIjd5LZfe/s3A9396wJYMuXw9at8v8dHWHTJiXW1iWTNNPMrDJ16vykZ2w22Ng01l4EPX26lZiYw9Ss+XWZydRUljx7PlGpYoiJOUZ09CGiow89l5o8v+TjysGhcbG20xDMzKrTtOkJ/P1HZczRUHPnznRSU4OoWfPbfE9y33htI6O3jUYt5T1x8MKTC3T5vQt7Ru7BxUbcnS2qsLA/CQycoB1WLUlm1Kr1HVWqTCr0uUOSJOYdn8etp7eYd3we3Wp3K/C23NwG4uDQlJs3hxAf74ckpXLnzlQSEk7i7f0TpqalU83+dtRtRm4dybnHWYFA+6rt+W3Ab1RzrFbo7eZ1nSJJah4+/Jq7d+dqbzqqJVO+v53OjhCAA5x80pJNr23ipSrG1yuVpErik+Of8M3pb0jXZI0mGd90PIs7Ly6VYWtFvTZ0dx+hcz1Q3FpVbcWpN58p3Bv/iFd+e6XMFu41lmvx/LbBqAOptm3bEhCge8ERGBhItWo5n4QePXrE06dPcc9r0pGQo7S0SK5d66Mn2wyAhEaTyO3b00ujaXmqUeMbHB1fxsrKC1PTCgYJDnQz9MRky8hz8SLMmpW1/tq1UL16ybbJxWUIzs6bsgV3vr5/ER7+J7dvT0elikStjiUwcDzh4b/j7b0Ka+vaJduwF4aK2Nh/iY+Xgye5OK3+lPYmJrY4OnbEyakztrZNuHatX7FmejIWJiY2+Pr+zZ07H/Lw4ZcAPH78PcnJt6lX7888ezTWXFrDWzvf0mbqsjS1JCU9l3SnwPkn52mzpg37R+2nhpNxDfcqK9TqZG7fnsmTJ6u0y6ysvAkPfxs3t7eKdI5d7rccvxA5UYVfiB9bbm5hiO+QAm/Hyqo6TZr8R3Dwezx+/D0A4eEbiY+/iK/vFmxtGxS6jQUlSRJrL69l+t7pJKrkzHimSlMWdlzIB20/KNHMaikp9/H3H0Ns7L/aZba2TfHx2UBy5WD+2z6WqOQoHsQ+oP3a9nze6XNmt5mNUmEclXAOBh9k0u5J3Im+o13m4+zDT71/on219qXYMuNXs0JNTr15ip6/9+TCkwvawr1/DvqTfnX7lXbzyjWjHtrn5+dHmzZtWLhwIUOGDOHcuXOMHz+eVatWMXLkSBISEli4cCGDBg3Czc2N4OBg3n//feLj47l27Vq+06DHxcXh4OCQZ/ddeZWeHk9s7H9ERx8hJuYICQmXinHrSkxMbDAxsUGptEaptCYuTkXFipUxNbUlPt6Gf/6xISHBmpQUGxo3tqFvXxvta+TX2aBUWnHv3jxiYo6jv8idHCiUZjY6fdkN4+KgaVMIzhhdMWMGLF1qmPakpYVz9qw36emxmJo60qpVgDZRSFpaJMHBswkLW69dX6GwoHr1+Xh6votSzC0pEEmSSEy8RnT0IaKiDhIVdRSFIjWHtU2wt38JJ6fOODl1xt6+lc7+Dg/fpLc3sV69Tbi6Fvwi0xg9ebKGwMCJSJJ8x9na2pcGDXZhZVVd7/rLzi5jxr4Z2scTm03kw3Yf8jT5KQDp6emcOHGCdu3aYWpqStDTIGbum0loYigArjau7B25l6buTUv2g5UzSUkB3LgxhMTErJpElSqNwstrGfv3/0vPnj0LdedYkiRWnl/JlD1TsqWw7litI4PqDaJ/3f5UsS94hfLw8L8ICHgzY2iznBiodu3luLuPK/C2Cupp0lMm7prI3/5Z30O1K9Tm94G/06Jy0VK0q1Qq9uzZo3efS5JEePgfBAa+rf3coKBq1Q+oXn0hSqWc4Olh7ENGbB3BiQcntK/tUasH6/qvK9Ve24jECGYdmMWGqxu0y8xNzPm4/cd80PYDg2bbe1Zu+9xYxafGM2jzIA7eOQjIWf5W9FrBhGYTSrlleTO2/Z3f2MCoAymAXbt28eGHHxIUFISXlxezZs3SZu1LTk6mf//+XLp0iZiYGDw8POjatSuffvoplSrlfxLiixZIqdUpxMWdISbmMNHRR4iPP6e9oMkfJTY2DfH0nIlSaaMTKGUPgCx07ljq+0M5cAB69kSb5nvpUjngeJ4cGNTJ4W69Iy1b3jKq+kjyvCjYlJFQsEULOHECzM0N14YnT/7A338KPj4/4u6efUx+VNQBAgMnkZJyV7vMxqYhder8XOZqsxRFYVL8p6Q81A7Vi44+lJG9UT9r63rawMnRsUOuvS+SJHHjxqBsvYnlLWV9dPQxbtwYRHq6nITCzMyF+vV34ODQWme9L/77go+OfKR9/M5L7/BN12/yPK88jH1Itw3d8I+UixTbmtuydchWutTsUtIfrVwIDd1AYOAkbb2hzIDEze110tPTC33BE58az8RdE9l4fWOe67as3JIBdQcw0Gcg3hW98/0eSUm3uXlzMAkJl7XLKlUai7f38mIb0v28w3cOM2b7GELiQ7TL3mryFku6L8HW3LbI28/pIlOliiYwcDIREVmZay0squLj8xuOji9n2066Jp0Fxxbw+X+fa4NYDzsPNg7ayMvVsq9fkiRJ4tfLv/LuwXd10pd3qNaBn3r/RB3nOgZtz/OM7cI+v9LUabyx4w1+v/a7dtmCDguY12GeUQ/hN7b9XW4CKUMo74GURpNOQsIFbY9TbOwJNJqchsQosLVtjJ3dS4SFrUejSaI4g5ac/lDWrIE338x4BwX8/TcMGJD99WXpbv3KlTB5svx/Bwe4dAn0lEErUfk5ManVidy9O59Hj5aQNfxMSZUqM/Dy+rTELjyMRVaAHpNxbAfoPbbleU5Hn5nnFJjjNjUaJypV6knFit1wcnq1wIVxddvkZHQ3CYpLUlIQ16711u5LhcKCunXXUKnSCCRJYs6ROXx+4nPt+nNfnsvCjguzXQzkdJxHJUfRd2NfTj48CchDrNb2W8uohtmTwxQ3QxUNL25qdSJBQdN0inpbW9fD13czNjZykpPCXvBcC7vGa1teI/Bpzn87OannUo+BdQcywGcATdya5HlBqFanZAxJ/OmZz+GLr+8WbGx8Cvz+OUlNT2XOkTl8fTorm2wFqwr83OdnBvjo+RIrJH03xaKjj3Dr1lhSU7MmGFeqNIratX/IMw38weCDjNo2ivBE+QaQUqFkYceFfNjuQ4MUdg18GsikXXKdq0xOlk583fVrxjUeZxQX/MZ2YV8QGknD+wff1xbuBbkn35gL9xrb/s5vbGDUc6SEwpEkDYmJN4iOPkxMzBFiYo4/092fnZVVHZycXsXJqROOjh0xM5NrcDk5dSj2YnI5eeMNuHsXPvtM7skZMQKOHYNWz2Xozmnuj7EFUZcvw8yZWY/XrDF8EJVfJiY21Kr1Na6uwwgIeIvExCuAhkePlhAZuQ1v75VUqNCttJtZIiRJIjBwkk5dssyCxRpNKrGxp7WBk1x0NLd5Tq/g5NQZO7sOHDt2l/btexX6y0Au5viT9kK8PAZRANbWtWna9DQ3brxGTMxRJCkVf/+RJCXd4ruAWL47u0y77uLOi3m/7fsF2n4FqwocHH2QEVtHsP3WdtI16YzeNprQhFBmt55dYhdrxVk03JASE29w48YQkpJuape5uY2jdu3vi3RDJXPe0JQ9U/Kc1wYwqsEoroVf40rYFe2ymxE3uRlxk8/++4xqDtW0PVVtPNvovTA0MbGkTp2VODp2ICBgPBpNIklJN7hwoQXe3itxcyt6MO0f4c+IrSO4HHpZu6xzjc6s678OD7uC3TzJTVpaOLdvv41CEcvt22/j5NSOR4++49GjrItkU1NHvL1X4uo6NF/b7FKzC5cnXmbUtlEcuXsEjaRh7tG5HLt3jA0DN+Bm61Zs7df5LOo0vjz5JZ/9+xmp6qzhzyMajGBJtyW42hj/30lZIAr3Go4IpIxMYe5iSpJEcnIwMTFHMoKno6ieqVfxPAsLT5ycXsXR8VWcnF7BwqKy3vUMHbR88gncuwcbNkBKCvTpA6dPQ81nSpPkldjB0B48gMjn6gAmJsLIkZCZYX/qVBg40PBtKyh7++Y0a+bHo0ffcu/eAjSaFFJS7nH1ancqVRpFzZpLMDd3LvL7HLpziOl7p7OsxzI61+hcDC0vvIiIzURGbntmiVyw2M+vMcnJQRk9stkpFKY685zs7Fpq5znJRfzuFbltrq5DjO4GQUkwM6tAw4b7CQqawpMnqwG4f/9T7OPAXAlpGvihxw9MaTmlUNu3MrPir8F/MXXPVFZeWAnAewff43HcY77p9k2xT7TPLTg3VpIkERr6K0FBUzIKfoNSaYO39wrc3EYXaduJaYlM2TOFdVfWaZdZmVqRkp6SbX4UgBIlAU8DuDTxEndj7rLNfxtbb23l9MPT2vXvx95n6dmlLD27FFcbV/rV6ceAugPo5NUp23yaSpWGY2vbhJs3B5OYeB2NJpFbt0YTG/svtWp9h4lJwS8oJUlixfkVzD4wWxsYmpuY83+v/h8zXppRrMdU1vGUgEIBanU8fn71dW6OOjp2om7ddVhaFmxOmbudOwdGHWDRf4tYeHwhGknD4buHabyyMRsGbij28/PJByeZsGsCNyOyAnUvRy9W9FpBt1rl82ZdaZvdZjbudu68vv31rMK9v3VhVutZzDkyxyi+h8s6MbQP4xnal98hRiDXZckcqhcdfYTU1Ac5btfMzAVHx044OXXCyelVLC1r5PtObHEPMcqr6zYtDbp1k3ujALy94dQpqFhRdz1jGDbz4AHUqSMHfTlRKCAgAGqXUjK8wnaVJyXdJjBwAjExWcMuzMycqVVrKa6uI4qU7rjVz63wC/GjhUcLzr51ttSGcGQm48ir3lYma2vf5+Y56U+rbGzDE8oKSZK4/+Br7t55X1uQ+GYc2FVZyuimeiZNPiM/+1ySJBb9t4i5R+dqlw31Hcq6/uuKdTK7MQ8/1nfeTE9PIChoMmFhWRP9bWwaUK/eZmxs6urdTn6Pcf8If17b8prOhfNbTd5iZ+BO7ZAyfdxs3bg3457O7+VJ/BN2BOxg261tHLl7RCc1diZ7C3t61e7FQJ+BdK/VXWduklqdlDFkcc0zn7MRvr5bCpStNCwhjDd3vsnuoN3aZb4uvvw+8HcauTXK93byK6fjCUChMKdGjS+oUmUmiiIGb8fuHWPE3yN4kvBE3jYKPm7/MfM7zsc0n+UJchKTEsP/Dv2Pny5kDbM0UZgwu/Vs5necj7WZdZG2X1LK07n8YPBBBm4eSEJaApCV9bS0v4eftS9wH+O3jmf1wNV09+5e2s0Rc6QKwhgCqbwmmKtUTzPq0MgJInKrQ2NiYp+RTrkTjo6dsLGpX6Q/kuIMWvJzYoqOhrZtwV+eI067dnDwIFhaFumti93Fi9CsWd7rXbggZ+4rDUX5IpDvUq8lOHg26ekx2uVOTt3w9l6ZY4a13Oy/vZ/uv2edIPeN3GfwO5FqdTJPn+7l9u0ZpKXlXLxMobDE1XVoRvD0KhYW+SupUJ6+fA0pNT2VYX8PIyxiO3N9wCpjtJaFRVUaNPgHW9uGOb62IPv8l4u/MHHXRG0tqleqv8K2odtwsMx9Tkl+5J4QxyHXm2MlTd+NurS0UG7cGKwz38/dfSK1ai3JtacmP/t7w9UNTNw1kSSV3KtrY2bD6j6rGd5gOA9jHxKRlPOoCVcb11wz9kUnR7M7aDdb/bey7/Y+ktOTs61jaWpJ15pdGVB3AH28+1DRWr4bFxq6jsDAydqeNxMTO+rU+VknyM3pO29P0B7G7RinEwROazmNxZ0XF8tQKUmSSE+PITX1IampD0lMvJlRD0pfBlAljRodwsnplSK/b6aIxAjGbB/Dvtv7tMvaV23PH4P+KFQGRUmS+OvmX0zfN53QhFDt8hYeLVjVZxWN3RoXR7NLTHk7l18IuUDPP3pmu4nRu3Zv6jjXwcrUCmsza6zMrLAytcLKLONxxv9zet7S1LLIvbCSJNFidQsuPLlAM/dm+I33K/XgTgRSBWAMgVROd50qVOhNWtojEhKukNNdc6XSEgeHdhlD9Tpha9s03wUuDS2/J6Z79+CllyAsTH48bBj8/jsojaPcBVD+A6lMqamh3L49g4iIzdplSqU1Xl6fUaXKdBSK/E1clSSJhisacj3iOiDf8Wzu0dwgd8PS0xOIitpDRMRfPH26R5uJLC8tWlzXTrDPr/L25WsISaokBmwawIHgAwDUtTdjeTMHlBp53KyJiS316v1JxYq99L6+oPt8V+AuhmwZor0Ab1ipIXtH7i3UvBaNJo3ExOvExZ3nwYMvSE29l+O6JiaOODi0xdzcFTMz14x/XbI9zkxXXVz03aiztW1IYuJN7UW6iYkd3t6rqFRJf+/Hs3Lb38mqZGbsm8Hqi6u1y+q71mfL4C3Uddbfw1UUSaok9t/ez7Zb2/gn8B9iUmKyrWOiMKFD9Q4MrDuQ/nX746CM5ubNwSQl3dKu4+ExhVq1viE9PTZbwKlW2PHewfdY7rdcu76rjStr+62lZ+2e+W5renosqamPSEl5qA2WUlMfkZr6MGPZo3yfm0oqm6dG0vD1qa/56PBH2psNFa0qsn7A+gJ91vsx95myZ4pOz52tuS2LOi1iSospRpvw4Fnl8Vx+++lt6q+orzM/rThYmFjkL/Ay1R+oBUcH893Z77TbK42brM8TySbKEHli8iRAwfPBUlTUrmzrKxSm2Nm10g7Vs7d/CaWy5OoslMaclurVYdcu6NABkpLgzz/lZV98YZC3z1VamhzonTiR56rlgoWFG76+m4iMHElg4NukpT1Go0kiOHgW4eEbqVPn51x7C0DubXhjxxvaIApAQsIvxI+9t/cW6As6v9LTY3n6dBcREX8RFbUvl0yV+sgXKQUNooSCi0uNo/cfvfnvwX8AWJtZ832/HbSt7Mv16/2Ij/dDrU7g2rW+1Kr1LZUrTy9y4N3buzdHxh6h9x+9eZr8lKthV2nzi1y4N7eUy2p1ComJ10hIuEh8/AXi4y+QmHgNSVLl633V6hiionbnuZ6pqeMzgZW+YOvZ5yrkOaxL31zAZ+sF2to2oV69TUUuyB34NJAhW4boJIkY13gcP/T8ocSGb1mbWTPAZwADfAagUqs4du8YW/23sj1gu7YXRC2pOXL3CEfuHmHq3qm0qtyKQXWG87LjBZJjdgIQErKc2NjTmJu7kK6OQwGo0uM4d3U4E84+0abRB/n4+aXvLzqJEdLTE3IIjrIeZ86bKx7yfM7ExBvFep5SKpS83/Z92lVtx/C/h/Mg9gFPk5/S649evNfmPRZ1WoSZSc5BRbomne/Pfs/co3O1BYkB+tbpyw89fsDTwbPY2ioUXHB0cLEHUQCp6lRS1al6b2QUxtyjc+las2up90rlh+iRonR7pLLfKdTP1rZJRoKITjg4tMfUtOh1KfLbvuKc01LQOzz//AP9+4MmI1naTz/BBAPUlUtOhjt34PbtrJ/gYPnf+/ez2pMfZb1H6lnp6XHcufMhISEryAz6FQpTPD3fo1q1uXqHA/17/1/G7xxPYJT+lMf2Fvbcm3EPJyunIrdPpYoiMnIHERF/Ex19EElKy7aOqWlFXFwG4Oj4asYk7ufnSJVMin8hu6jkKHr83oNzj88B8rGwe8Ru2lVtB8jzWm7dGktExF/a13h4TKJWrWU6RYwLu88DIgPo/nt37sXcA+Qsf7uG76K1Z2vU6mQSE69mBEwXSUi4QGLi9QLW3DMEZUag5aI30FIqzQkKmopanYi+UQ2VKo3D2/tHTEzyP3Za3/7efGMzb+18i/g0OViwMrViRa8VjG08tlg+ZUFpJA1nHp3RJqu4E31H73rja7sz1D0cE0XO37+L/CEgHipbmzOt6VDaeNQiNfWxNnBKSXmYMZyz8JRKaywsPLG09MTCogrm5lWIitqdMRpF3xdOydeXi0qOYtyOcewM2Kld9lKVl9g4aCPVHatnW//ik4uM/2c8F59c1C7zsPPg+x7fM6DugDJxUfys8nYuz7yeu/jkora3EeTg2buCN0u7LyUlPYXk9GSSVEkkq5JJTk8mWZXxOOP/2ueff6xn/aIo7V4p0SNVRiQm3njuTqF+Pj6/GfzueJIqiU+Of4JfiB8AfiF+8hyX2oabBNinD3z3HUybJj+ePFnOhte2bfZ1nZ2hatX8bzsuTg6OMgOkZ38ePy6e9pc3cpbE5VSqNIKAgPEkJfkjSek8ePAFERF/UafOahwdOwDyPIYPDn2gM8RHn7jUOBqubMjRsUepVaFWgduUlhZOZOR2IiL+ykihnf1C18ysEi4uA3FxGYSDQwft0FeFQmGwFP+CrvDEcLr81oWrYVcBOYjZP2o/zT2aa9cxMbGmXr1N3Ls3n/v3PwMgJGQlycm3qVdvC2ZmjgBERm7Bzm4KkZH6C0/npI5zHU69cYq+f3QjKeka3rZR7DrVnqTKVTBJf0RuN7dkCqyt62Br2ww7u2ZYWnpx69brOQbnLVrcQKEwIS0tHJUqPOPfiGf+r/tvbmUrsmhQqcJQqcLy/bmzKFGrYwsURD0vNT2V2Qdm6wx7q+tcly2Dt1DftX6ht1tUSoWSNp5taOPZhi+7fMm18Gts9d/KtlvbtMccwOqgJxwJgU/qgYeeTjNJgo+1ZafSIO037t0rYFuUllhYVMHCwjPjp8ozQZP82NTUKVugUaXKtFzm3JV8xtoKVhXYPnQ7y84u472D76HSqDjz6AxNfmrCmr5rsLOwY/re6SzuvJhj946x9OxSNJImo4UKJjefzOevfl4s8w+FojsQfEB7PfcsjaTh1lN5mGu/uv2K7f0kSSJVnZpzIJax/L2D73Ev5p5OFk8ThUmZ6ZUSPVIYe49Uyd91er49Jx6cYN2VdWy6vokEVYLO89Zm1qzstZKh9YdiblLwcfyFvcMzfjz8/HPu61hayhnyng2moqKyB0mZgVN4zkmjcmRvL2fgq1kTbG3l+lB5KU89Us/SaFK5f/8LHjz4XGdok7v7W1xNa8O0/R8Slpj/izsnSye2Dd1Gh+od8lw3NTWEyMhtGcHTv+i7Y2tuXhkXl0G4uLyGg0MbvXO58kryUhjFtc+NKU18cXsU94jO6zsT8FROmlPJphKHxhzK9cI7NPQ3AgLe0vYyWlvXpUGDXZiY2HH2rDfp6bGYmjrSqlXuCR3S0xNISLisMzwvKcmfnGqEZVFibe2DnV1T7OyaYWvbDFvbRtmyNxZn1j61OiUj0IrQG2g9G4ylpYXlkJQgbwWdC5h5jNdtXZeR20dy4ckF7XMjG4xkZe+VOhnzjE1wVDDbbm1jq/9WTj86DcBnvtCmIhT0mk2hMH8mSKqiExxlBk5mZhULfTFoLFkgz4ecZ+hfQ3V69lxtXAlPDMfcxJw0dVbvf33X+qzqvYrWnq0N1r6SUJ56pDJ7oy6EXECj51ynREkzj2YGz+D3fAKq55Vmr5RINlEApZ1sIvdMT4UfYlQQd6LvsP7KetZfWc/dmLt5ru9h58G0ltOY0GwCFawq5Pt9CntiOn8eWrTIe70335TrOGUGTTEx+X4LLWdnqFUr66dmzaz/V3zmi/ZFSTaRl8TEGwQEjCcu7rR22dNUWHYb/o2Us3UpFUrtkJ/cmCnNWNl7JW80eSPbcykpD4iI+JuIiL+JizuFvmFKlpbVcXaWgyd7+5b5Sgls6BT/+WFMaeKL253oO7y6/lXtcDpPe08OjzlM7Yp5z8+JiTnBjRsDUKkyk1BUwNbWl9jYU+gLhNPT40lIuER8/AVt4CQnGMj9a08twb1EsLFtTLta47Cza46tbaN8FaUtieA8PyRJQq1O0AmyUlPDePz4u4xAUd9nLlzbVCoV8/6Yx4onK4hNlYe0WZhY8H2P73mr6Vtl6lgNiQ9h380V1Ej+LM913dzGYWvbRGcInpmZS5FTj+emtI4nfWJTYhn/z3i23Nyi93lLU0vmvTyPd9u8m+s8qrKiPAVSqempVFtaLdebm/rKDpQkYw3uMomhfWWIubkrdeqsNPgQo7jUOLbc2MK6K+u0E72fpVQokSRJb9HEkPgQPjz8IZ/++ymvN3qdGS/NwLuid4m0E/Kfre+XX/K3nodH9iAp87FDPkchODvLvWC51ZGytJTXK89sbHxp2Og4f54eQYXUv7A2gYoWsNAXbqe48WqznZiau2nTHaviDpAS/jWWld7DzK4L8anxzD82n+P3j6PSqHhz55v4R/jzf53/j7TUexnB01/Ex2cfkgBgZVULF5fXcHF5DVvbpgU+4cp/fz9p0x0bw5C+Z4dg+IX4sStwF33q9CnlVhXdrchbdF7fmcfx8tjZmk41OTzmMNUcq+Xr9Y6O7Wja9CzXrvUhKekmanUUsbHPnrvkCfgXL7ZDpYrMSOude9CkUJhibe2b0cvUlLU3T/LZ2Y2kaQAuMyH+Bst7vY1JPjOhllbRcIVCgampHaamdlhZZVUxd3HpX6zDw9LUabx/6H2+u5eVYatWhVpsGbzF6NNZ6+Nh58G4lp9w/foNwiO3YaLn9KGWoJLLQOrWzccQhGKWdTwdyeh1tSu1IvQOlg5sem0Tr5x/hSl7puhcG9iZ23FhwoV83RARDM/C1AK/8X55lh0wVBAF8rnkQewDvUEUgAYND+MekqZOM2i7CkoEUkbCxWUIzs6bst11Ku6ue7VGzeG7h1l3ZR3b/LdlmwyoQEHnGp1p4taEL099mef2klRJ/Hj+R1acX0GfOn1456V36FCtQ6nfkVQo5CF++nqWatQAm7xvLOepalV5KGFkZM7rFHTeVll0JfQK4/8Zj1+IHy4WMLO2PEQGoJZlKI9udaZGjcU08ZiAShXJ2duLkdQxqML/jybVx2Fu7sqhMYeYvX82y84tw9MKnjz+mr8Pr8LVTP8cEWvretphezY2DYp8vLm6Din1YqmZwhPCGf637jyfAZsGMLv1bCa3mKx3kndZcCX0Cl1+66L9Iq/nUo+Dow8WOOW4lVUNmjY9xbVr/YiNPa53nbi4k3qXKxRm2Ng00AZNdnbNsLFpoDNHaG6VKVjbNuPdg+8CsOriKsISw9g4aGO+awUZU3BenDfqHsQ+YMiWIZx9fFa7bHC9wfzc92fsLUqvmH1RKRQKQsyHkpa+DRtTUD5zOtFIkJQOj82GUFozvszNXalV60f8/adQq9aPpXo8KRQKajjVyHaDNT4tnjvRd0QgZcQ8HTyNKmvi88Fdeno6J06coF27dpiayuGJoYO7whCBlJEo6buY/hH+rLuyjg1XN2jvBj+rrnNdxjYay6iGo6hsV5lWP7dCiTLH7lZfV186VOvA2strSVQlIiGxM2AnOwN20sStCbNaz2KI75BCzaMqiqVLoXt3OVW6hQH+9qpWLf+BUk4yk5F8feprbQagiFR4aDGRarVbEXLvf6hU8oT5oKDJhIVtQKm00qYATk+PJzBwMr6+f5GS5M/Muk70tHHHQvMk4x10gygbm0YZPU+DsLHxoTzacmMLb/3zFnGpup9dLan58tSXfHXqK3p592JKiyl0rdm1yEUQDeXso7N0/727NjVuE7cm7B+1Hxcbl0Jtz8TEHlNTJ/SVjMii0M5lsrNrhp1dU2xs6uerVMTsNrNxt3Pn9e2vo9Ko2BGwg86/deaf4f/keyizMQXnxXGjbnfgbsZsH0NUchQApgpTvunyDdNemlbqN86KSpIk5v77DXYqBXPr6R5PSgUsCVKQcO8bunoPKbXP6uw8mPh4G5ydi79UREFIksTco3MxUZjoZH4rS8kBBOPxbHCnUql4Yv2EJm5NytRQShFIGZHivov5NOkpf17/k3VX1unN1OJk6cTw+sMZ23gsLTxaaE9+qempeXa3RiRF8HXXr/nklU9YfXE135/7nkdxjwC4FHqJ0dtG88GhD5jaYioTm08s0DyqomjfHurkXAZGKCYHgw8yafcknYnHPs4+rOqzSpu6uoprP4KD3yM0VB4Ok72XQB6GdepUZVQqOXh6/hL3VhxciLNhXJu1tKgxuKQ+TqmLSIxg6t6pbL6xOdf1JCR2Be5iV+AuajrVZHLzyYxrMs5gf1+F8e/9f+n1Ry8S0uTENa2rtGbPyD04WjoWepuJiTd4+nR7HmtJ1K37a6GznY5oMAJXG1cGbBpAQloCpx6eou2atuwbuS/fQxGNRVFu1KVr0plzZA6LTy7WLvNy9GKK6xQmN59cLi6aM4cYhSVKdIiAts5gooB0DZx8CkcjJNxsjX+IkSHklPlNLanxC/HjQPCBUi+kKgiGJAIpI1PUu5gqtYp9t/fx65Vf+SfgH1Qa3UKRpkpTetTqwdhGY+nt3Vvvl0JBxtJamFrwftv3eeeld/jr5l98e+ZbzoecB+R5VB8d+YjP/vtMO4/Ky96r0J9NKH2RSZHM2j+L367+pl1mbmLOnPZzeL/t+zrHk5lZBerW/YVKlUZw69abpKbe17vNzCAqk719ayTrl5l6bBNnwu4Bifx2bzS/9E1jZMORJfGxStXfN/9m8u7Juf69ZXK2diYySR5LGhwdzLsH32XO0TkMrz+cKS2m0MwjH9lPDGj/7f0M2DRAO4T4leqvsHP4ziJndLOx8cXZeUCe2U6LWjKic43O/Pv6v/T4vQdhiWHcirxFmzVt2DdyHw0qNSjStg2tMDfqHsc9ZtjfwzjxIKv6eP+6/VnVcxWnjpwqyeYa1LPfeZr0KBLuDgBNAqamdvR6aSt92lUoE0OMSlpmb1Ruo1VEr5TwohGBVDlxOfQy6y6v4/drv+u9IGvs1pixjcZq77LmpaBjac1MzBjeYDjD6stfukvOLGH7re1ISDrzqHrV7kUrTSt6SD0K9PmE0iVJEhuubuCd/e/wNPmpdvnL1V5mVe9V1HHOuRvQ0bETtraNSE19QE7DsExNnalefR4uLgOxsKgMwO5q7/Pa5tc4eu8oqepURm0bxa3IWyx8ZWGZGdKWm8ikSKbumcqmG5u0y0wUJmgkjd4EL0qUVHeozqreq/jx/I8cunMIgJT0FNZeXsvay2tpWbklU1pMYYjvECxNC18bqDhsv7WdoX8N1aZF7lm7J38N/ivf84xyo9vDUrI1dpq4N+H0m6fptqEbQVFBhMSH0G5tO3YM20HH6h2L5T0MpSA36g4EH2Dk1pHawN1UacqXnb9k5kszSU83tqLERffsd164xS/agNPVtXyVHiiK8pIcQBCKkwikyrDQhFB+v/o766+u1ykwmKmSTSVGNhjJ2MZjaVipoUHapFAoaF+tPe2rtSc4Kpjvzn7HmktrtPOodgXtYhe7+HvN38xuMzvf86hEhrzSExwVzKTdk7QX7gCOlo581eUr3mjyRp5BjTwMa2eu66SnR+Lk1EkbREFWgdYpe6Zoi/p+9t9n3Hp6i3X912Ftpqd6Zhmx1X8rk3dPJjwxq5hZX+++nH50OseeKQ0aHsU/omftngzwGUBAZAArzq/g18u/alNQn3t8jnOPzzFr/yzebPImk5pPwsvJ8L3Af1z7gzHbxmjnUAzyGcQfg/4o1jmThsx26uXkxck3TtJ7Y2/OPT5HXGoc3TZ0Y8OADQz2LV9DTtUaNQuPL+Szfz/TBvSe9p5sHryZl6q8VMqtMwxjmt9mTIwx85sglDZRR4rSryNVECnpKewM2Mm6K+vYf3u/zmRPkIdZ9avTj7GNxtKtVjdM85mytyRFJ0fz88WfWXZumXYeVSYPO498z6N68EBkyCuootTBUKlVLDmzhAXHFuhkdxzqO5Sl3ZfiZuuWr+0Utei0JEl8d/Y7Zh+YjUaS74Q2c2/GjmE7qGxfWe9rSlNu+zwyKZJpe6fx5/U/tcsqWFXg+x7fM7z+cB7FPcrzIqWKfRWdZYlpifxx7Q+W+y3nStgVnecUKOhZuydTWkyhW61uBunJ+/niz0z4Z4L2Inx0w9Gs6bemRM5Fhq6xk5iWyJC/hrAnaA8g79/vun/HtFbTSuT9DC00IZQRf4/g6L2j2mU9a/dkff/1VLSuqF1WnurrlBVinxue2OeGZWz7WxTkLQBjCqQO3TnE9L3TWdZjGZ1ryEMKJEnizKMzrLuyjk03NmkzXz2rdZXWjGk0hqG+Q3GycjJwq/NHpVbx57U/+eTAJ9xOvq3znLWZtUHqUb1oCnti8nvsx/h/xutcmFd1qMqPPX+kl3evArejOIpO7w7czfC/h2sL+3rYebBz2E6jmxeU0z7f5r+NSbsn6fRC9avTj5W9V+Y7KM2NJEmcfnSa5X7L2XJjS7b5kTWcasjJKRqP07koLk5Lzyzlnf3vaB9PajaJ5b2Wl2gAJx9b3hk1dhxp1SqgRNNDq9QqJu6ayNrLa7XLPmj7AV+8+kWZnhdy9O5Rhv89XFuw00RhwqJOi3iv7XvZfn/GdsHzIhD73PDEPjcsY9vf+Y0Nyv5Eg3JEkiQ+OvwR/pH+fHT4I+7H3GfRv4uou7wubda04acLP+kEUZ72nnzc/mMCpgZw6s1TTGo+yWiDKJDnUQ3zHcZX3l9xdPRRBtQdgAL5wiNzHlXdH+rSd2Nfjt07hojxDS8+NZ6Z+2by0i8vaYMopULJzFYzufH2jUIFUZA1DCv7HKn8D8Pq5d2LU2+e0tZRCokPof3a9vx9s2R6H4rL06SnjPh7BAM3D9QGUU6WTmwYsIFtQ7cVSxAF8rDaNp5t+H3g7zya9YhFnRbhaZ81z/FO9B3eO/geVZZUYdyOcdqkMMVl0b+LdIKo2a1n82OvH0u8Fyyzxo4kORqkxo6ZiRm/9P2Fj9t/rF22+ORiXt/xOiq1KpdXGieNpOGzfz+j82+dtUGUh50HR8ce5YN2H5SL+YiCIAglRZwhjcizaUX9Qvyo/l115hydQ+DTQO061mbWjGk0hsNjDnNv5j0+6/RZmevBUSgUtPVsy9ahWwmaFsT0ltOxMZMr5EpI/BP4D6+se4Vmq5rx25XftJPVhZK1O3A3vj/68t3Z77RD6BpVasSZN8+wpPuSImdak2vZDABMMpaY4Ow8sEBzEeq71ufsW2dp69kWgOT0ZF7b8hqL/l1klIH39lvb8f3Rl43XN2qX9avTj5tTbjKy4cgS68FwtXHlo/YfcWfGHbYP3U6XGl20z6Wkp/Dr5V9psboFLVe3ZN3ldSSrknPZWu4ybwDNOTpHu2x+h/l81eUrg/XQyDV2fsXZ+TWDvJ9CoeCzTp/xY88ftTeD1l9ZT5+NfbRp3suCiMQIevzeg7lH52r/5rvU6MKliZdoX619KbdOEATB+IlAykhIksTr21/P8flXqr/Cr/1+JezdMNb1X0cnr07l4k5hzQo1+a7Hdzya9YgvO3+pM//jUuglxmwfQ/Wl1fnivy+0hSBBHgJZb3k9nQQIQuGEJoQy9K+h9N7Ym4dxDwGwMrXiy85f4jfejxaVWxTL+2RmWjMxsQModGY1VxtXDo85zOiGo7XL5hydw5jtY0hJzyUbiQHFpccxZscYBmwaoL3L72TpxG8DfivWXqi8mCpN6Ve3HwdGHyBgagAzW83EwcJB+7xfiB+v73idKkuq8P7B93XqguWHRtIwc99MvjjxhXbZl52/ZEHHBWV6mFt+TW4xmb+G/IWFiTy5fn/wfjr+2pGwhDCjP0edeHCCJj814UDwAUCe7/VJx0/YO3JvvjK7CoIgCCKQMhoHgg8QmhiabfmYhmO4N+MeR8YeYWzjsUXuFTBWjpaOvNf2Pe5Mv8PGQRtp7tFc+9yThCd8dOQjPJd4MmX3FAIiA3SGQBpjT0RZoJE0rL6wGp/lPjqFYLvU6MK1ydd4r+17mJkU7zjlzFo2ZmZueHv/VOhhWBamFqzrv47PO32uXbbh6gY6retEWEJYcTW3UHYG7mT6ren8eSMroUQf7z7cePsGoxqOKrUAw7uiN0u6L+HxrMes7rOaxm6Ntc9FJUfx1amvqLWsFr3+6MWeoD2oNfoSg2RRa9SM3zmeZeeWaZct77mc99q+V1IfwSgN9BnIwdEHtQWGLzy5QJtf2jBr/yyjO0dlBnfjd46n468deRz/GJAzvB4ac4i5HeZiojTJYyuCIAhCptJP6SZkFblTKLXDK0Ce7Osf6U9VhxcnFZ2ZiRnD6g9jqO9QTj48yZIzS9jmv02nHtWP53/Uri8qqRfOrchbTNw1kX/v/6td5mztzJJuSxjZoOSGnEHxpRZWKBR82P5D6jjXYfS20SSpkjj96DQtf27JruG7DF4wNSo5ihn7ZrDh6gbtMkdLR5Z1X1aqAdTzbMxteKvpW7zZ5E3OPDojJ6e4uYU0dRoSEnuC9rAnaA9ejl5Mbj6ZN5q8oZOc4tCdQ0zbOw03WzeO3TsGyPPo1vRdw9jGY0vpU5Wu9tXac2LcCbr/3p1HcY+4E5PVs+cX4sf/Dv2Ppu5NMVWa6vyYmZhlW6bzvDLn581MzDBRmOT7uJIkifcPvo9/pD/+kf7a5R2rd2TjoI0G6yUVBEEoT0QgZQSenRv1LLWkfmEDBYVCQbuq7WhXtR3BUcEsO7uMXy79QqIqMdu67x96X1RSz6fU9FQWn1zMov8W6cw9G9NoDN90/QZn67JXiGugz0C8HL3os7EPj+Mf8yD2AW3WtGHjoI309u5tkDbsDNjJxF0TCU3I6lXuWasnq/uuxsPOwyBtKCiFQkFrz9a09mzNt92+5ZeLv7DywkoexD4A4G7MXd4/9D5zj85lWP1hvN3ibVp4tOB/h/7Hrchb3Iq8BcjDB/8Y+Ee5q6dUUL6uvnLh3t+6cTPyps5zX576ssTe10RhkmOg9ezjZFUy92Pv67x2Tvs5LOi4QPRCCYIgFJIY2lfKtL1ROfwqlCiZe3Su0QwNKQ3PzqN6s8mb2Z6/GnaV17e/bjTzY4zJ4buHmeo/lcN3D2vnRMw/Nl8bRNVwqsHB0QdZ139dmQyiMjVxb8K58ee0Q0IT0hLou7Ev357+tkT/dqKSoxi9bTT9/uynDaIcLR2ZUXUG2wZvM9og6nmuNq582P5D7ky/w45hO+has6v2uVR1KuuurKPVz62o80MdLjy5oH3OTGnGtqHbXvggKlMV+yosfGWhQd9TLalJVaeSqEokNjWWp8lPCUsM41HcI+7F3ON21G1uRd7KFkR5V/Dmk1c+EUGUIAhCEYgeqVKWpk7jQewDNGj0Pq9Bw8O4h6Sp0174auEOFg5cDbuKicIkWyHi9VfXc/LhSb7v8T09avcopRYaF0mSmHNsDo9SHzFm+xgikrMKvZooTHivzXvM7TAXazPrUmxl8fGw8+D468cZt2Mcm29sRkJi9oHZ+Ef4s7zXcsxNzIv1/f4J+IeJuybyJOGJdlmv2r34ofsPXPnvSpnsITVRmtC3Tl/61ulL0NMgVpxfwdrLa7VlF4KignTWr+FUg161C5cSvzySJIkvT36Z7RylQEEV+ypMazmNdE16rj8qjarQz6vU+p9LTk8mSZWk09bAqMAXcrSDIAhCcRKBVCmzMLXAb7wfEUkROa7jauP6wgdRkPMQyEzB0cH0/KMn/er0Y2n3pdp6Qy+qfbf3aXsPng2iWni0YHWf1TRya1RaTSsx1mbWbBy0ER9nHxYel3sGfr70M7ejb/PX4L+KpRBtdHI0M/fPZP2V9dplDhYOfNf9O8Y0GkN6ejpXuJLLFsqG2hVr8223b/ms02dsvLaRL058QXB0sM46AU8DxMX4M3I6R0lIPIx7SMNKDQ2+ryRJotXPrbj45KJOcGeiMGHu0bliWLQgCEIRiKF9RsDTwZOm7k1z/Hk2JfiLKq8hkM/aEbADn+U+fHr80xdyuJ9G0rDp+iYGbR6ks1yJkqXdlnL6zdPlMojKpFQoWdBxARsHbdSmpT527xgv/fKSdl5PYe0O3E39FfV1gqietXty4+0bjG08tlxekFqbWfNGkzdwsnLKVnIh82L8RR56nMlYh2lnBnfP9+I/OwdXEARBKBwRSAllQl5DIEHuFahkUwmQi47OOzaP+j/WZ0/QHkM1s1SpNWr+vP4nDVY0YNjfw0hO1y2yqkFDXee6L8yciGH1h3H89ePaY+J21G1e+vklDgYfLPC2opOjeX376/Te2JuQ+BBAPt7W9lvLruG7qGxfuVjbbmwOBB/gfMh5nayiIC7Gn1WQYdqGYqzBnSAIQnkhhvYJZUJ+h0DaW9iz4NgClp1dhlpSExwdTK8/etG3Tl+WdluKl5OXAVttGGqNmk03NvHZv5/ppDV+3os4lKdVlVacG3+Ovhv7ciXsCrGpsfT4vQfLeizj7RZv52sbuwN3M2HXBG0ABdCjVg9W9Vn1QvQWP3sxri9IyLwYf5GOK32McZi2mIMrCIJQskQgJZQZng6eeDp45rnet92+5Y0mbzBlzxRtnaSdATs5EHyAD9t9yPtt38fS1LKkm1viMnugPv33UwKeBuS9/guaTr+qQ1VOvHGCkVtHsjNgJ2pJzZQ9U/CP8GdJ9yWYKvWfBmNSYnhn/zv8evlX7TJ7C3uWdFvCuMbjXpigQVyM519+z1GGYozBnSAIQnkiAimhXKrvWp9jY4+x8fpG3j3wLk8SnpCSnsL8Y/NZd2Udy7ovo5d32cw2lq5JZ+O1jXz232cEPg3Uea6tZ1sikiK4/fS26D14hq25LVuHbOWjwx9pa/r84PcDQVFBbHptE34hfkzfO51lPZbRuUZn9gbtZfw/43kc/1i7jW41u7G6z2qjulA2BHExXrYZW3AnCIJQnhj9HKnHjx8zatQoKlasiJWVFQ0aNOD8+fPa5yVJYt68ebi7u2NlZUXnzp0JCgrKZYvCi0KhUDCiwQhuTb3FrJdmYaKQ5wbdib5D74296buxL3ej75ZyK/MvXZPOusvr8Fnuw5jtY3SCqJervczhMYc5NPoQsSmxRjVPw1iYKE1Y3GUxa/utxUxpBsD+4P289PNLzNo/C/9If94/+D7jto+j5x89tUGUvYU9P/f5mb0j976wF6QiIY4gCIIgZGfUPVLR0dG0bduWV155hb179+Li4kJQUBBOTk7adb788kuWLVvGunXr8PLyYu7cuXTr1o2bN29iaVn2h28JRWdvYc833b5hXJNxTN0zleP3jwPwT+A/HLxzkP+1/R/vt30fKzOrUm6pfiq1ig1XN7Dov0XZ0k93qNaBBR0X0LF6R+2yZ3sP0tPTOXHiBO3atcPUVP5zf9F7D15v/Do1nWoyYNMAniY/5dbTrEx+l0IvcSn0kvZx15pd+bnPzy9sACUIgiAIQs6MOpBavHgxnp6erF27VrvMyysrWYAkSSxdupQ5c+bQr18/ANavX0+lSpXYvn07w4YNM3ibBeNV37U+R8ce5c/rfzL7wGztcL8FxxfIw/16LKO3d+/SbqaWSq1i/ZX1fH7ic+5E39F57pXqrzC/w3w6VO+Q7XXPDuVRqVQ8sX5CE7cmmJmZGaTdZUH7au05N/4cvX7vpRNIZbI1s2VJ9yW82eTNF2oIpCAIgiAI+WfUgdTOnTvp1q0bgwcP5vjx41SuXJm3336b8ePHA3D37l1CQ0Pp3Lmz9jUODg60atWK06dP5xhIpaamkpqaqn0cFxcHyBedKpWqBD+RkLl/S3M/v1b3Nbp6dWXRiUUsOydn97sbc5c+G/vQs1ZPvu3yLTWcapRa+9LUafx29TcWn1rMvdh7Os91qt6JOe3m0K5qOyDv/WgM+9tYedp6srDDQoZuHZrtuWXdlzGqwSjS09MLvF2xzw1P7HPDEvvb8MQ+Nzyxzw3L2PZ3ftuhkIy4gETm0LxZs2YxePBg/Pz8mDFjBitXrmTs2LGcOnWKtm3bEhISgru7u/Z1Q4YMQaFQsGnTJr3bXbBgAQsXLsy2/I8//sDa2rpkPoxglB4kP2DV41VcT7iuXWamMGOg60AGVhqIhdJwQ+BUGhVHoo7wV9hfRKh0J/Y3smvEsErD8LH1MVh7yjtJkngv8D3uJN/RmVOmREkNqxp85f2V6I0SBEEQhBdQUlISI0aMIDY2Fnt7+xzXM+pAytzcnObNm3Pq1CntsunTp+Pn58fp06cLHUjp65Hy9PQkMjIy150lFJ1KpeLgwYN06dLFaIaaSZLE5pub+eDwB4QkZNUK8nL04psu39C7dskO90tNT2Xd1XV8eepLHsQ90Hmui1cX5rSfQ+sqrQu1bWPc38biwJ0D9P4z59/trmG76Fqja4G3K/a54Yl9blhifxue2OeGJ/a5YRnb/o6Li8PZ2TnPQMqoh/a5u7tTr149nWU+Pj78/fffALi5uQEQFhamE0iFhYXRuHHjHLdrYWGBhUX2ngYzMzOj+OW9CIxtX49qPIp+Pv345PgnLD27lHRNOndj7jJwy0B61e7Fd92/o2aFmsX6nqnpqfxy6Re+OPEFj+Ie6TzXvVZ35neYz0tVXiqW9zK2/V3aJEli4b8Lcy0yu/DfhfT07lnoXimxzw1P7HPDEvvb8MQ+Nzyxzw3LWPZ3fttg1OnP27ZtS0CAbqHRwMBAqlWrBsiJJ9zc3Dh8+LD2+bi4OM6ePUvr1oW7gy+8uOws7Piq61dcmXSFV6q/ol2+O2g3vj/6Mv/ofJJVyUV+n5T0FH449wM1l9Vkyp4pOkFUz9o9OfPmGfaO3FtsQZSQXUGKzAqCIAiCIOhj1D1S77zzDm3atOHzzz9nyJAhnDt3jlWrVrFq1SpArhM0c+ZMPvvsM2rXrq1Nf+7h4UH//v1Lt/FCmVXPpR6Hxxxm843NzDowi5D4EFLVqXzy7yesv7qe77p/Rx/vPgXuqUhWJbP64moWn1xMSHyIznO9vXsz7+V5tKjcojg/ipADUWRWEARBEISiMupAqkWLFmzbto0PP/yQTz75BC8vL5YuXcrIkSO167z//vskJiYyYcIEYmJiaNeuHfv27RM1pIQiUSgUDK0/lJ61e/Lpv5+y5MwS0jXp3Iu5R78/+9Gzdk++6/4dtSrUynNbyapkfrrwE1+e/JInCU90nutbpy/zXp5HM49mJfVRhBw8myZeEARBEAShoIx6aB9A7969uXbtGikpKfj7+2tTn2dSKBR88sknhIaGkpKSwqFDh/D29i6l1grljZ2FHV92+ZKrk67SyauTdvmeoD34/ujLvKPzSFIlAXDoziHqLa/HoTuHAEhSJbHk9BJqLKvBO/vf0Qmi+tXpx4UJF9gxbIcIogRBEARBEMogo+6REgRj4ePiw6HRh9hycwuz9s/icfxj0tRpfPrvp6y/sp6l3Zay6MQi/CP9+eDQBwz3Hc7Xp78mLDFMZzsD6g5gXod5NHZrXDofRBAEQRAEQSgWIpAShHxSKBQM8R0iD/c7/infnvmWdE0692PvM2DzAO16F59c5OKTizqvHeQziHkd5tGwUkNDN1sQBEEQBEEoAUY/tE8QjI2tuS2Luyzm6qSrvOr1aq7rDq43mKuTrvLXkL9EECUIgiAIglCOiEBKEArJx8WHg6MP8lG7j/Q+/1Ovn9g8eDMNKjUwcMsEQRAEQRCEkiYCKUEoooN3DmKiMNFZZqIw4edLPyNJUim1ShAEQRAEQShJIpAShCI4EHwAvxA/1JJaZ7laUuMX4seB4AOl1DJBEARBEAShJIlAShAKSZIk5h6dizKHPyMlSuYenSt6pQRBEARBEMohEUgJQiGlqdN4EPsADRq9z2vQ8DDuIWnqNAO3TBAEQRAEQShpIv25IBSShakFfuP9iEiKyHEdVxtXLEwtDNgqQRAEQRAEwRBEICUIReDp4Imng2dpN0MQBEEQBEEwMDG0TxAEQRAEQRAEoYBEICUIgiAIgiAIglBAIpASBEEQBEEQBEEoIBFICYIgCIIgCIIgFJAIpARBEARBEARBEApIBFKCIAiCIAiCIAgFJAIpQRAEQRAEQRCEAhKBlCAIgiAIgiAIQgGJQEoQBEEQBEEQBKGARCAlCIIgCIIgCIJQQKal3QBjIEkSAHFxcaXckvJPpVKRlJREXFwcZmZmpd2cck/sb8MT+9zwxD43LLG/DU/sc8MT+9ywjG1/Z8YEmTFCTkQgBcTHxwPg6elZyi0RBEEQBEEQBMEYxMfH4+DgkOPzCimvUOsFoNFoCAkJwc7ODoVCUdrNKdfi4uLw9PTk4cOH2Nvbl3Zzyj2xvw1P7HPDE/vcsMT+Njyxzw1P7HPDMrb9LUkS8fHxeHh4oFTmPBNK9EgBSqWSKlWqlHYzXij29vZG8YfyohD72/DEPjc8sc8NS+xvwxP73PDEPjcsY9rfufVEZRLJJgRBEARBEARBEApIBFKCIAiCIAiCIAgFJAIpwaAsLCyYP38+FhYWpd2UF4LY34Yn9rnhiX1uWGJ/G57Y54Yn9rlhldX9LZJNCIIgCIIgCIIgFJDokRIEQRAEQRAEQSggEUgJgiAIgiAIgiAUkAikBEEQBEEQBEEQCkgEUoIgCIIgCIIgCAUkAimh2HzxxRe0aNECOzs7XF1d6d+/PwEBAbm+5tdff0WhUOj8WFpaGqjFZduCBQuy7bu6devm+potW7ZQt25dLC0tadCgAXv27DFQa8uH6tWrZ9vnCoWCKVOm6F1fHN8F9++//9KnTx88PDxQKBRs375d53lJkpg3bx7u7u5YWVnRuXNngoKC8tzu8uXLqV69OpaWlrRq1Ypz586V0Ccoe3Lb5yqVig8++IAGDRpgY2ODh4cHY8aMISQkJNdtFub89KLI6xh//fXXs+277t2757ldcYznLK99ru+8rlAo+Oqrr3LcpjjGc5af68GUlBSmTJlCxYoVsbW1ZdCgQYSFheW63cKe/0uSCKSEYnP8+HGmTJnCmTNnOHjwICqViq5du5KYmJjr6+zt7Xny5In25/79+wZqcdnn6+urs+9OnDiR47qnTp1i+PDhvPnmm1y6dIn+/fvTv39/rl+/bsAWl21+fn46+/vgwYMADB48OMfXiOO7YBITE2nUqBHLly/X+/yXX37JsmXLWLlyJWfPnsXGxoZu3bqRkpKS4zY3bdrErFmzmD9/PhcvXqRRo0Z069aN8PDwkvoYZUpu+zwpKYmLFy8yd+5cLl68yNatWwkICKBv3755brcg56cXSV7HOED37t119t3GjRtz3aY4xnOX1z5/dl8/efKENWvWoFAoGDRoUK7bFce4fvm5HnznnXf4559/2LJlC8ePHyckJISBAwfmut3CnP9LnCQIJSQ8PFwCpOPHj+e4ztq1ayUHBwfDNaocmT9/vtSoUaN8rz9kyBCpV69eOstatWolTZw4sZhb9uKYMWOGVLNmTUmj0eh9XhzfRQNI27Zt0z7WaDSSm5ub9NVXX2mXxcTESBYWFtLGjRtz3E7Lli2lKVOmaB+r1WrJw8ND+uKLL0qk3WXZ8/tcn3PnzkmAdP/+/RzXKej56UWlb3+PHTtW6tevX4G2I47x/MvPMd6vXz+pU6dOua4jjvH8e/56MCYmRjIzM5O2bNmiXcff318CpNOnT+vdRmHP/yVN9EgJJSY2NhaAChUq5LpeQkIC1apVw9PTk379+nHjxg1DNK9cCAoKwsPDgxo1ajBy5EgePHiQ47qnT5+mc+fOOsu6devG6dOnS7qZ5VJaWhobNmzgjTfeQKFQ5LieOL6Lz927dwkNDdU5jh0cHGjVqlWOx3FaWhoXLlzQeY1SqaRz587i2C+k2NhYFAoFjo6Oua5XkPOToOvYsWO4urpSp04dJk+ezNOnT3NcVxzjxSssLIzdu3fz5ptv5rmuOMbz5/nrwQsXLqBSqXSO2bp161K1atUcj9nCnP8NQQRSQonQaDTMnDmTtm3bUr9+/RzXq1OnDmvWrGHHjh1s2LABjUZDmzZtePTokQFbWza1atWKX3/9lX379rFixQru3r1L+/btiY+P17t+aGgolSpV0llWqVIlQkNDDdHccmf79u3ExMTw+uuv57iOOL6LV+axWpDjODIyErVaLY79YpKSksIHH3zA8OHDsbe3z3G9gp6fhCzdu3dn/fr1HD58mMWLF3P8+HF69OiBWq3Wu744xovXunXrsLOzy3OYmTjG80ff9WBoaCjm5ubZbsbkdswW5vxvCKal9s5CuTZlyhSuX7+e53jh1q1b07p1a+3jNm3a4OPjw08//cSnn35a0s0s03r06KH9f8OGDWnVqhXVqlVj8+bN+bqTJhTNL7/8Qo8ePfDw8MhxHXF8C+WJSqViyJAhSJLEihUrcl1XnJ8Kb9iwYdr/N2jQgIYNG1KzZk2OHTvGq6++WootezGsWbOGkSNH5pkYSBzj+ZPf68GySvRICcVu6tSp7Nq1i6NHj1KlSpUCvdbMzIwmTZpw+/btEmpd+eXo6Ii3t3eO+87NzS1bRpywsDDc3NwM0bxy5f79+xw6dIi33nqrQK8Tx3fRZB6rBTmOnZ2dMTExEcd+EWUGUffv3+fgwYO59kbpk9f5SchZjRo1cHZ2znHfiWO8+Pz3338EBAQU+NwO4hjXJ6frQTc3N9LS0oiJidFZP7djtjDnf0MQgZRQbCRJYurUqWzbto0jR47g5eVV4G2o1WquXbuGu7t7CbSwfEtISCA4ODjHfde6dWsOHz6ss+zgwYM6PSZC/qxduxZXV1d69epVoNeJ47tovLy8cHNz0zmO4+LiOHv2bI7Hsbm5Oc2aNdN5jUaj4fDhw+LYz6fMICooKIhDhw5RsWLFAm8jr/OTkLNHjx7x9OnTHPedOMaLzy+//EKzZs1o1KhRgV8rjvEseV0PNmvWDDMzM51jNiAggAcPHuR4zBbm/G8QpZbmQih3Jk+eLDk4OEjHjh2Tnjx5ov1JSkrSrjN69Gjpf//7n/bxwoULpf3790vBwcHShQsXpGHDhkmWlpbSjRs3SuMjlCmzZ8+Wjh07Jt29e1c6efKk1LlzZ8nZ2VkKDw+XJCn7vj558qRkamoqff3115K/v780f/58yczMTLp27VppfYQySa1WS1WrVpU++OCDbM+J47vo4uPjpUuXLkmXLl2SAOnbb7+VLl26pM0Q93//93+So6OjtGPHDunq1atSv379JC8vLyk5OVm7jU6dOknff/+99vGff/4pWVhYSL/++qt08+ZNacKECZKjo6MUGhpq8M9njHLb52lpaVLfvn2lKlWqSJcvX9Y5t6empmq38fw+z+v89CLLbX/Hx8dL7777rnT69Gnp7t270qFDh6SmTZtKtWvXllJSUrTbEMd4weR1XpEkSYqNjZWsra2lFStW6N2GOMbzLz/Xg5MmTZKqVq0qHTlyRDp//rzUunVrqXXr1jrbqVOnjrR161bt4/yc/w1NBFJCsQH0/qxdu1a7TocOHaSxY8dqH8+cOVOqWrWqZG5uLlWqVEnq2bOndPHiRcM3vgwaOnSo5O7uLpmbm0uVK1eWhg4dKt2+fVv7/PP7WpIkafPmzZK3t7dkbm4u+fr6Srt37zZwq8u+/fv3S4AUEBCQ7TlxfBfd0aNH9Z5HMverRqOR5s6dK1WqVEmysLCQXn311Wy/i2rVqknz58/XWfb9999rfxctW7aUzpw5Y6BPZPxy2+d3797N8dx+9OhR7Tae3+d5nZ9eZLnt76SkJKlr166Si4uLZGZmJlWrVk0aP358toBIHOMFk9d5RZIk6aeffpKsrKykmJgYvdsQx3j+5ed6MDk5WXr77bclJycnydraWhowYID05MmTbNt59jX5Of8bmkKSJKlk+roEQRAEQRAEQRDKJzFHShAEQRAEQRAEoYBEICUIgiAIgiAIglBAIpASBEEQBEEQBEEoIBFICYIgCIIgCIIgFJAIpARBEARBEARBEApIBFKCIAiCIAiCIAgFJAIpQRAEQRAEQRCEAhKBlCAIgiAIgiAIQgGJQEoQBEEo9xQKBdu3by+19z927BgKhYKYmJh8v6Zjx47MnDmzxNokCIIgFI0IpARBEIQS9frrr6NQKLL9dO/evbSbViDJycnY2NhQpUoVvZ8n86djx47ZXtumTRuePHmCg4OD4RsuCIIglAjT0m6AIAiCUP51796dtWvX6iyzsLAopdYUzsGDB6lWrRonTpwgLS0NgIcPH9KyZUsOHTqEr68vAObm5jqvU6lUmJub4+bmZvA2C4IgCCVH9EgJgiAIJc7CwgI3NzedHycnJ0AedrdixQp69OiBlZUVNWrU4K+//tJ5/bVr1+jUqRNWVlZUrFiRCRMmkJCQoLPOmjVr8PX1xcLCAnd3d6ZOnarzfGRkJAMGDMDa2pratWuzc+dO7XPR0dGMHDkSFxcXrKysqF27drbAb8eOHfTt25cKFSpoP4OLiwsAFStW1C6rWLEiK1asoG/fvtjY2LBo0aJsQ/uePn3K8OHDqVy5MtbW1jRo0ICNGzfmug9//PFHateujaWlJZUqVeK1117L/y9AEARBKHYikBIEQRBK3dy5cxk0aBBXrlxh5MiRDBs2DH9/fwASExPp1q0bTk5O+Pn5sWXLFg4dOqQTKK1YsYIpU6YwYcIErl27xs6dO6lVq5bOeyxcuJAhQ4Zw9epVevbsyciRI4mKitK+/82bN9m7dy/+/v6sWLECZ2dn7Ws1Gg27du2iX79++fo8CxYsYMCAAVy7do033ngj2/MpKSk0a9aM3bt3c/36dSZMmMDo0aM5d+6c3u2dP3+e6dOn88knnxAQEMC+fft4+eWX89UWQRAEoYRIgiAIglCCxo4dK5mYmEg2NjY6P4sWLZIkSZIAadKkSTqvadWqlTR58mRJkiRp1apVkpOTk5SQkKB9fvfu3ZJSqZRCQ0MlSZIkDw8P6eOPP86xDYA0Z84c7eOEhAQJkPbu3StJkiT16dNHGjduXI6vP3nypOTq6iqp1Wqd5Xfv3pUA6dKlSzrvNXPmTJ31jh49KgFSdHR0ju/Rq1cvafbs2drHHTp0kGbMmCFJkiT9/fffkr29vRQXF5fj6wVBEATDEnOkBEEQhBL3yiuvsGLFCp1lFSpU0P6/devWOs+1bt2ay5cvA+Dv70+jRo2wsbHRPt+2bVs0Gg0BAQEoFApCQkJ49dVXc21Dw4YNtf+3sbHB3t6e8PBwACZPnsygQYO4ePEiXbt2pX///rRp00a7/o4dO+jduzdKZf4GcjRv3jzX59VqNZ9//jmbN2/m8ePHpKWlkZqairW1td71u3TpQrVq1ahRowbdu3ene/fu2mGKgiAIQukQQ/sEQRCEEmdjY0OtWrV0fp4NpIrCysoqX+uZmZnpPFYoFGg0GgB69OjB/fv3eeedd7RB2bvvvqtdd+fOnfTt2zffbXo26NPnq6++4rvvvuODD7nu1EIAAAMFSURBVD7g6NGjXL58mW7dummTWDzPzs6OixcvsnHjRtzd3Zk3bx6NGjUqUDp1QRAEoXiJQEoQBEEodWfOnMn22MfHBwAfHx+uXLlCYmKi9vmTJ0+iVCqpU6cOdnZ2VK9encOHDxepDS4uLowdO5YNGzawdOlSVq1aBUBQUBD379+nS5cuRdr+s06ePEm/fv0YNWoUjRo1okaNGgQGBub6GlNTUzp37syXX37J1atXuXfvHkeOHCm2NgmCIAgFI4b2CYIgCCUuNTWV0NBQnWWmpqbahA5btmyhefPmtGvXjt9//51z587xyy+/ADBy5Ejmz5/P2LFjWbBgAREREUybNo3Ro0dTqVIlQE7uMGnSJFxdXenRowfx8fGcPHmSadOm5at98+bNo1mzZvj6+pKamsquXbu0gdyOHTvo3LlzsQ6jq127Nn/99RenTp3CycmJb7/9lrCwMOrVq6d3/V27dnHnzh1efvllnJyc2LNnDxqNhjp16hRbmwRBEISCEYGUIAiCUOL27duHu7u7zrI6depw69YtQM6o9+eff/L222/j7u7Oxo0btUGFtbU1+/fvZ8aMGbRo0QJra2sGDRrEt99+q93W2LFjSUlJYcmSJbz77rs4OzsXKD24ubk5H374Iffu3cPKyor27dvz559/AnIgNXbs2KLuAh1z5szhzp07dOvWDWtrayZMmED//v2JjY3Vu76joyNbt25lwYIFpKSkULt2bTZu3KitXSUIgiAYnkKSJKm0GyEIgiC8uBQKBdu2baN///6l3ZRsIiMjcXd359GjR9reL0EQBEEAMUdKEARBEHIUFRXFt99+K4IoQRAEIRsxtE8QBEEQcuDt7Y23t3dpN0MQBEEwQiKQEgRBEEqVGGEuCIIglEViaJ8gCIIgCIIgCEIBiUBKEARBEARBEAShgEQgJQiCIAiCIAiCUEAikBIEQRAEQRAEQSggEUgJgiAIgiAIgiAUkAikBEEQBEEQBEEQCkgEUoIgCIIgCIIgCAUkAilBEARBEARBEIQC+n/Bux5O1Sson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data:image/png;base64,iVBORw0KGgoAAAANSUhEUgAAA1IAAAHWCAYAAAB9mLjgAAAAOnRFWHRTb2Z0d2FyZQBNYXRwbG90bGliIHZlcnNpb24zLjEwLjAsIGh0dHBzOi8vbWF0cGxvdGxpYi5vcmcvlHJYcgAAAAlwSFlzAAAPYQAAD2EBqD+naQABAABJREFUeJzs3Xd0lEUXwOHfZtMrJYEkECD03hGk9957ExAUVJBqAZQqIqIiYAEsgCi9fwhIk94EpIggVQi9k4SEtM37/TGmLOllS5L7nLMn7Ozsu3cnAfZmZu7oNE3TEEIIIYQQQgiRajaWDkAIIYQQQgghshpJpIQQQgghhBAijSSREkIIIYQQQog0kkRKCCGEEEIIIdJIEikhhBBCCCGESCNJpIQQQgghhBAijSSREkIIIYQQQog0kkRKCCGEEEIIIdJIEikhhBBCCCGESCNJpIQQIgvS6XRMnjw5zc+7du0aOp2OxYsXZ3pMQiSmYcOGNGzY0NJhCCFEppNESggh0mnx4sXodDp0Oh0HDhxI8Limafj5+aHT6Wjbtq0FIswcW7ZsQafT4evrS3R0tKXDyXKCgoKYMmUKlSpVwtXVFScnJ8qXL8/777/P7du3LR2eEEKIdLK1dABCCJHVOTo6smzZMurWrWvUvnfvXm7evImDg4OFIsscS5cupUiRIly7do3ff/+dpk2bWjqkLOPq1as0bdqUgIAAunXrxuDBg7G3t+fMmTP8+OOPrF+/nosXL1o6TJPavn27pUMQQgiTkBkpIYTIoNatW7N69WqioqKM2pctW0a1atXw9va2UGQZFxISwsaNGxk9ejRVqlRh6dKllg4pSSEhIZYOwUhUVBSdO3fm3r177Nmzh+XLlzN06FBef/11vvrqK65evUq3bt0sHabJhIaGAmBvb4+9vb2FoxFCiMwniZQQQmRQr169ePToETt27Ihti4iIYM2aNfTu3TvR54SEhDBmzBj8/PxwcHCgVKlSfP7552iaZtQvPDycUaNG4eXlhZubG+3bt+fmzZuJXvPWrVsMHDiQ/Pnz4+DgQLly5Vi4cGGG3tv69et5/vw53bp1o2fPnqxbt46wsLAE/cLCwpg8eTIlS5bE0dERHx8fOnfuzJUrV2L7REdHM2fOHCpUqICjoyNeXl60bNmS48ePA8nv33pxT9jkyZPR6XScO3eO3r17kzt37tgZwTNnzjBgwACKFi2Ko6Mj3t7eDBw4kEePHiU6ZoMGDcLX1xcHBwf8/f158803iYiI4OrVq+h0Or788ssEzzt06BA6nY7ly5cnOXZr167l9OnTfPDBBwlmKwHc3d35+OOPjdpWr15NtWrVcHJywtPTk759+3Lr1i2jPgMGDMDV1ZWAgADatm2Lq6srBQoU4JtvvgHgr7/+onHjxri4uFC4cGGWLVtm9PyYJan79u1jyJAh5M2bF3d3d/r168eTJ0+M+m7cuJE2bdrEjk+xYsX46KOPMBgMRv0aNmxI+fLlOXHiBPXr18fZ2Znx48fHPvbiHqmvvvqKcuXK4ezsTO7cualevXqCOE+ePEmrVq1wd3fH1dWVJk2acOTIkUTfy8GDBxk9ejReXl64uLjQqVMnHjx4kNi3RQghMo0kUkIIkUFFihTh5ZdfNvpQvXXrVgIDA+nZs2eC/pqm0b59e7788ktatmzJrFmzKFWqFO+++y6jR4826vvaa68xe/ZsmjdvzowZM7Czs6NNmzYJrnnv3j1q1arFzp07GTZsGHPmzKF48eIMGjSI2bNnp/u9LV26lEaNGuHt7U3Pnj0JDg5m06ZNRn0MBgNt27ZlypQpVKtWjS+++IIRI0YQGBjI2bNnY/sNGjSIkSNH4ufnx6effsrYsWNxdHRM8OE4Lbp160ZoaCjTp0/n9ddfB2DHjh1cvXqVV199la+++oqePXuyYsUKWrdubZSo3r59m5deeokVK1bQo0cP5s6dyyuvvMLevXsJDQ2laNGi1KlTJ9FZuKVLl+Lm5kaHDh2SjO1///sfAK+88kqq3svixYvp3r07er2eTz75hNdff51169ZRt25dnj59atTXYDDQqlUr/Pz8mDlzJkWKFGHYsGEsXryYli1bUr16dT799FPc3Nzo168f//77b4LXGzZsGOfPn2fy5Mn069ePpUuX0rFjR6MxWrx4Ma6urowePZo5c+ZQrVo1Jk6cyNixYxNc79GjR7Rq1YrKlSsze/ZsGjVqlOj7/P777xk+fDhly5Zl9uzZTJkyhcqVK3P06NHYPn///Tf16tXj9OnTvPfee0yYMIF///2Xhg0bGvWL8fbbb3P69GkmTZrEm2++yaZNmxg2bFiqxl0IIdJNE0IIkS6LFi3SAO3YsWPa119/rbm5uWmhoaGapmlat27dtEaNGmmapmmFCxfW2rRpE/u8DRs2aIA2bdo0o+t17dpV0+l02uXLlzVN07RTp05pgPbWW28Z9evdu7cGaJMmTYptGzRokObj46M9fPjQqG/Pnj01Dw+P2Lj+/fdfDdAWLVqU4vu7d++eZmtrq33//fexbbVr19Y6dOhg1G/hwoUaoM2aNSvBNaKjozVN07Tff/9dA7Thw4cn2Se52F58v5MmTdIArVevXgn6xrzX+JYvX64B2r59+2Lb+vXrp9nY2GjHjh1LMqYFCxZogHb+/PnYxyIiIjRPT0+tf//+CZ4XX5UqVTQPD49k+8S/Zr58+bTy5ctrz58/j23/9ddfNUCbOHFibFv//v01QJs+fXps25MnTzQnJydNp9NpK1asiG3/559/EoxdzM9ttWrVtIiIiNj2mTNnaoC2cePG2LbExnLIkCGas7OzFhYWFtvWoEEDDdDmz5+foH+DBg20Bg0axN7v0KGDVq5cuWTHo2PHjpq9vb125cqV2Lbbt29rbm5uWv369RO8l6ZNm8Z+zzRN00aNGqXp9Xrt6dOnyb6OEEJkhMxICSFEJujevTvPnz/n119/JTg4mF9//TXJZX1btmxBr9czfPhwo/YxY8agaRpbt26N7Qck6Ddy5Eij+5qmsXbtWtq1a4emaTx8+DD21qJFCwIDA/nzzz/T/J5WrFiBjY0NXbp0iW3r1asXW7duNVoCtnbtWjw9PXn77bcTXEOn08X20el0TJo0Kck+6fHGG28kaHNycor9c1hYGA8fPqRWrVoAseMQHR3Nhg0baNeuHdWrV08ypu7du+Po6Gg0K7Vt2zYePnxI3759k40tKCgINze3VL2P48ePc//+fd566y0cHR1j29u0aUPp0qXZvHlzgue89tprsX/OlSsXpUqVwsXFhe7du8e2lypVily5cnH16tUEzx88eDB2dnax9998801sbW1jf+7AeCyDg4N5+PAh9erVIzQ0lH/++cfoeg4ODrz66qspvtdcuXJx8+ZNjh07lujjBoOB7du307FjR4oWLRrb7uPjQ+/evTlw4ABBQUEJ3kv8n6N69ephMBi4fv16ivEIIUR6SSIlhBCZwMvLi6ZNm7Js2TLWrVuHwWCga9euifa9fv06vr6+CT5klylTJvbxmK82NjYUK1bMqF+pUqWM7j948ICnT5/y3Xff4eXlZXSL+WB7//79NL+nX375hZdeeolHjx5x+fJlLl++TJUqVYiIiGD16tWx/a5cuUKpUqWwtU26EOyVK1fw9fUlT548aY4jOf7+/gnaHj9+zIgRI8ifPz9OTk54eXnF9gsMDATUmAUFBVG+fPlkr58rVy7atWtntH9n6dKlFChQgMaNGyf7XHd3d4KDg1P1PmK+5y9+bwFKly6dICGI2WMWn4eHBwULFkyQmHp4eCTY+wRQokQJo/uurq74+Phw7dq12La///6bTp064eHhgbu7O15eXrEJZMxYxihQoECqikq8//77uLq68tJLL1GiRAmGDh3KwYMHYx9/8OABoaGhiY5FmTJliI6O5saNG0bthQoVMrqfO3dugETftxBCZBYpfy6EEJmkd+/evP7669y9e5dWrVqRK1cus7xuzNlOffv2pX///on2qVixYpqueenSpdgZgxc/cINKJgYPHpzGSJOX1MzUi4UN4os/YxKje/fuHDp0iHfffZfKlSvj6upKdHQ0LVu2TNc5WP369WP16tUcOnSIChUq8L///Y+33noLG5vkfxdZunRpTp48yY0bN/Dz80vz6yZHr9enqV17oYhJajx9+pQGDRrg7u7O1KlTKVasGI6Ojvz555+8//77CcYyse9FYsqUKcOFCxf49ddf+e2331i7di3ffvstEydOZMqUKWmOEzL3fQshRGpJIiWEEJmkU6dODBkyhCNHjrBy5cok+xUuXJidO3cSHBxsNCsVs1SqcOHCsV+jo6NjZ3xiXLhwweh6MRX9DAZDpp3xtHTpUuzs7Pj5558TfEg9cOAAc+fOJSAggEKFClGsWDGOHj1KZGSk0VKx+IoVK8a2bdt4/PhxkrNSMbMILxZWSMvyrCdPnrBr1y6mTJnCxIkTY9svXbpk1M/Lywt3d3ejYhhJadmyJV5eXixdupSaNWsSGhqaqgIS7dq1Y/ny5fzyyy+MGzcu2b4x3/MLFy4kmOm6cOFC7OOZ6dKlS0YFIZ49e8adO3do3bo1AHv27OHRo0esW7eO+vXrx/ZLrHBFWrm4uNCjRw969OhBREQEnTt35uOPP2bcuHF4eXnh7Oyc4Occ1N8RGxubTE9MhRAiPWRpnxBCZBJXV1fmzZvH5MmTadeuXZL9WrdujcFg4OuvvzZq//LLL9HpdLRq1Qog9uvcuXON+r1YhU+v19OlSxfWrl2baGKQnjLQS5cupV69evTo0YOuXbsa3d59912A2CqFXbp04eHDhwneD8TNCHTp0gVN0xKdcYjp4+7ujqenJ/v27TN6/Ntvv0113DFJ34szES+OmY2NDR07dmTTpk2x5dcTiwnA1taWXr16sWrVKhYvXkyFChVSNcPXtWtXKlSowMcff8zhw4cTPB4cHMwHH3wAQPXq1cmXLx/z588nPDw8ts/WrVs5f/58opUaM+q7774jMjIy9v68efOIioqK/blLbCwjIiLS9P1IzItl6O3t7SlbtiyaphEZGYler6d58+Zs3LjRaJnhvXv3Yg++dnd3z1AMQgiRGWRGSgghMlFSS+via9euHY0aNeKDDz7g2rVrVKpUie3bt7Nx40ZGjhwZuyeqcuXK9OrVi2+//ZbAwEBq167Nrl27uHz5coJrzpgxg927d1OzZk1ef/11ypYty+PHj/nzzz/ZuXMnjx8/TvV7OHr0KJcvX06yfHSBAgWoWrUqS5cu5f3336dfv34sWbKE0aNH88cff1CvXj1CQkLYuXMnb731Fh06dKBRo0a88sorzJ07l0uXLsUus9u/fz+NGjWKfa3XXnuNGTNm8Nprr1G9enX27dvHxYsXUx27u7s79evXZ+bMmURGRlKgQAG2b9+e6CzK9OnT2b59Ow0aNGDw4MGUKVOGO3fusHr1ag4cOGC0NLNfv37MnTuX3bt38+mnn6YqFjs7O9atW0fTpk2pX78+3bt3p06dOtjZ2fH333+zbNkycufOzccff4ydnR2ffvopr776Kg0aNKBXr17cu3ePOXPmUKRIEUaNGpXqMUitiIgImjRpQvfu3blw4QLffvstdevWpX379gDUrl2b3Llz079/f4YPH45Op+Pnn3/O8HK55s2b4+3tTZ06dcifPz/nz5/n66+/pk2bNrEztNOmTWPHjh3UrVuXt956C1tbWxYsWEB4eDgzZ87M8HsXQohMYZFagUIIkQ3EL3+enBfLn2uapgUHB2ujRo3SfH19NTs7O61EiRLaZ599ZlTCWdM07fnz59rw4cO1vHnzai4uLlq7du20GzduJChprWmqXPnQoUM1Pz8/zc7OTvP29taaNGmifffdd7F9UlP+/O2339YAo9LTL5o8ebIGaKdPn9Y0TZXJ/uCDDzR/f//Y1+7atavRNaKiorTPPvtMK126tGZvb695eXlprVq10k6cOBHbJzQ0VBs0aJDm4eGhubm5ad27d9fu37+fZPnzBw8eJIjt5s2bWqdOnbRcuXJpHh4eWrdu3bTbt28nOmbXr1/X+vXrp3l5eWkODg5a0aJFtaFDh2rh4eEJrluuXDnNxsZGu3nzZpLjkpgnT55oEydO1CpUqKA5Oztrjo6OWvny5bVx48Zpd+7cMeq7cuVKrUqVKpqDg4OWJ08erU+fPgler3///pqLi0uC12nQoEGiZcVf/PmL+bndu3evNnjwYC137tyaq6ur1qdPH+3Ro0dGzz148KBWq1YtzcnJSfP19dXee+89bdu2bRqg7d69O8XXjnksfvnzBQsWaPXr19fy5s2rOTg4aMWKFdPeffddLTAw0Oh5f/75p9aiRQvN1dVVc3Z21ho1aqQdOnTIqE9Sfwd3796dIEYhhMhsOk2TnZhCCCFESqpUqUKePHnYtWuXpUPJkMWLF/Pqq69y7NixREu/CyGESB3ZIyWEEEKk4Pjx45w6dYp+/fpZOhQhhBBWQvZICSGEEEk4e/YsJ06c4IsvvsDHx4cePXpYOiQhhBBWQmakhBBCiCSsWbOGV199lcjISJYvX46jo6OlQxJCCGElZI+UEEIIIYQQQqSRzEgJIYQQQgghRBpJIiWEEEIIIYQQaSTFJoDo6Ghu376Nm5sbOp3O0uEIIYQQQgghLETTNIKDg/H19cXGJul5J0mkgNu3b+Pn52fpMIQQQgghhBBW4saNGxQsWDDJxyWRAtzc3AA1WO7u7haOJnuLjIxk+/btNG/eHDs7O0uHk+3JeJufjLn5yZibl4y3+cmYm5+MuXlZ23gHBQXh5+cXmyMkRRIpiF3O5+7uLomUiUVGRuLs7Iy7u7tV/EXJ7mS8zU/G3PxkzM1Lxtv8ZMzNT8bcvKx1vFPa8iPFJoQQQgghhBAijSyaSO3bt4927drh6+uLTqdjw4YNRo9rmsbEiRPx8fHBycmJpk2bcunSJaM+jx8/pk+fPri7u5MrVy4GDRrEs2fPzPguhBBCCCGEEDmNRROpkJAQKlWqxDfffJPo4zNnzmTu3LnMnz+fo0eP4uLiQosWLQgLC4vt06dPH/7++2927NjBr7/+yr59+xg8eLC53oIQQgghhBAiB7LoHqlWrVrRqlWrRB/TNI3Zs2fz4Ycf0qFDBwCWLFlC/vz52bBhAz179uT8+fP89ttvHDt2jOrVqwPw1Vdf0bp1az7//HN8fX0zLVaDwUBkZGSmXS+nioyMxNbWlrCwMAwGg6XDyfasabzt7OzQ6/UWjUEIIYQQIrNYbbGJf//9l7t379K0adPYNg8PD2rWrMnhw4fp2bMnhw8fJleuXLFJFEDTpk2xsbHh6NGjdOrUKdFrh4eHEx4eHns/KCgIUB86E0uWQkJCuHPnDpqmZdbby7E0TcPb25uAgAA5s8sMrGm8dTodPj4+uLi4WDQOU4v5N0R+8WI+MubmJeNtfjLm5idjbl7WNt6pjcNqE6m7d+8CkD9/fqP2/Pnzxz529+5d8uXLZ/S4ra0tefLkie2TmE8++YQpU6YkaN++fTvOzs5GbTqdjvz585MnTx7c3d0t/mFUiKxI0zSCgoK4cOEC9+7dyxG/lNixY4elQ8hxZMzNS8bb/GTMzU/G3LysZbxDQ0NT1c9qEylTGjduHKNHj469H1Mrvnnz5gnKn4eHhxMQEICvry9OTk7mDjXbiTkp2s3NTZJSM7Cm8XZ1dSUyMpJy5crh4OBg0VhMKTIykh07dtCsWTOrKuGancmYm5eMt/nJmJufjLl5Wdt4x6xWS4nVJlLe3t4A3Lt3Dx8fn9j2e/fuUbly5dg+9+/fN3peVFQUjx8/jn1+YhwcHBL9IGdnZ5fgm2cwGNDpdOj1emxspFp8RkVHRwNqpk/G0/Ssabz1ej06nQ5bW1ur+EfS1BL790SYloy5ecl4m5+MufnJmJuXtYx3amOw2k+y/v7+eHt7s2vXrti2oKAgjh49yssvvwzAyy+/zNOnTzlx4kRsn99//53o6Ghq1qxp9piFEEIIIYQQOYNFZ6SePXvG5cuXY+//+++/nDp1ijx58lCoUCFGjhzJtGnTKFGiBP7+/kyYMAFfX186duwIQJkyZWjZsiWvv/468+fPJzIykmHDhtGzZ89MrdgnhBBCCCGEMAGDAd3evRTYtw+diws0agRZpMqvRWekjh8/TpUqVahSpQoAo0ePpkqVKkycOBGA9957j7fffpvBgwdTo0YNnj17xm+//Yajo2PsNZYuXUrp0qVp0qQJrVu3pm7dunz33XcWeT/JMhhgzx5Yvlx9ldLfWdqFCxfw9vYmODjY0qFYxJ49e9DpdDx9+hSA3377jcqVK8cuJRRCCCGESNG6dVCkCLbNmlF91ixsmzWDIkVUexZg0USqYcOGaJqW4LZ48WJA7euYOnUqd+/eJSwsjJ07d1KyZEmja+TJk4dly5YRHBxMYGAgCxcuxNXV1QLvJhn//ZDQqBH07q2+mviHZMCAAbEzd4k5ffo07du3J1++fDg6OlKkSBF69OjB/fv3mTx5MjqdLtlbzGvodDreeOONBNcfOnQoOp2OAQMGJBtnw4YNY6/p4OBAgQIFaNeuHesSGZv4r+/i4kKJEiUYMGCA0dJOiPuQH3PLnz8/Xbp04erVq0b9Tp48SY8ePfDx8cHBwYHChQvTtm1bNm3alGJVuXHjxvH222/j5uaWptfMrlq2bImdnR1Lly61dChCCCGEyArWrYOuXeHmTeP2W7dUexZIpqx2j1S2YYU/JA8ePKBJkybkyZOHbdu2cf78eRYtWoSvry8hISG888473LlzJ/ZWsGBBpk6datQWw8/PjxUrVvD8+fPYtrCwMJYtW0ahQoVSFc/rr7/OnTt3uHLlCmvXrqVs2bL07NmTwYMHJ+i7aNEi7ty5w99//80333zDs2fPqFmzJkuWLEnQ98KFC9y+fZvVq1fz999/065du9hDaTdu3EitWrV49uwZP/30U+zhzp06deLDDz8kMDAwyXgDAgL49ddfE00Sk3vN+DRNIyoqKlXjk1UMGDCAuXPnWjoMIYQQQlg7gwFGjIDEfnEd0zZypNWv4JJEKq0CA+HAgdTd9u6FN95I+odE0+DNN1W/1F4zmQ/4qXXw4EECAwP54YcfqFKlCv7+/jRq1Igvv/wSf39/XF1d8fb2jr3p9Xrc3NyM2mJUrVoVPz8/oxmkdevWUahQodglmylxdnbG29ubggULUqtWLT799FMWLFjA999/z86dO4365sqVC29vb4oUKULz5s1Zs2YNffr0YdiwYTx58sSob758+fDx8aF+/fpMnDiRc+fOcfnyZUJCQhg0aBBt2rRh8+bNNG/enKJFi1KmTBkGDRrE6dOn8fDwSDLeVatWUalSJQoUKJDgsaReM2bGauvWrVSrVg0HBwcOHDhAeHg4w4cPj50ZrFu3LseOHYu9XszzNm/eTMWKFXF0dKRWrVqcPXvW6HXXrl0bW1a8SJEifPHFF0aPz5s3jxIlSuDo6Ej+/Pnp2rVr7GPR0dF88skn+Pv74+TkRKVKlVizZo3R87ds2ULJkiVxcnKiUaNGXLt2LcF7b9euHcePH+fKlStJjp0QQgghBPv3J5xkiE/T4MYN1c+KWW35c6v1119Qr17mXe/+fWjYMPX99++HunUz9JLe3t5ERUWxfv16unbtmuHzhQYOHMiiRYvo06cPAAsXLuTVV19lz5496b5m//79GTNmDOvWraNp06bJ9h01ahRLlixhx44ddO/ePdE+MWeARUREsH37dh49esR7772X5DWTG5P9+/dTvXr1FN9D/NeMMXbsWD7//HOKFi1K7ty5ee+991i7di0//fQThQsXZubMmbRo0YLLly+TJ0+e2Oe9++67zJkzB29vb8aPH0+7du24ePEidnZ2nDhxgu7duzN58mR69OjBoUOHeOutt8ibNy/9+vXj5MmTjBgxgp9//pnatWvz+PFj9sf7h+mTTz7hl19+Yf78+ZQoUYJ9+/bRt29fvLy8aNCgATdu3KBz584MHTqUwYMHc/z4ccaMGZPg/RYqVIj8+fOzf/9+ihUrluL4CCGEECKHire6KVP6WYjMSOVAtWrVYvz48fTu3RtPT09atWrFZ599xr1799J1vb59+3LgwAGuX7/O9evXOXjwIH379s1QjDY2NpQsWTLRmY8XlS5dGiDJvnfu3OHzzz+nQIEClCpViosXLwJQqlSp2D7Hjh3D1dU19vbrr78m+XrXr19PsSrki68ZY+rUqTRr1oxixYrh4ODAvHnz+Oyzz2jVqhVly5bl+++/x8nJiR9//NHoepMmTaJZs2ZUqFCBn376iXv37rF+/XoAZs2aRZMmTZgwYQIlS5ZkwIABDBs2jM8++wyAmzdv4uLiQtu2bSlcuDBVqlRh+PDhgDpwevr06SxcuJAWLVpQtGhRBgwYQN++fVmwYAGgZrOKFSvGF198QalSpejTp0+Se998fX25fv16smMjhBBCiBwsKAh++SV1feOdJWuNJJHKoT7++GPu3r3L/PnzKVeuHPPnz6d06dL89ddfab6Wl5cXbdq0YfHixSxatIg2bdrg6elp1Gfp0qW4urri7u5OwYIFjWZEkqJpWqpmy2IKQ7zYt2DBgri4uMTu/Vq7di329vaJXqNixYqcOnWKU6dOERISkuz+pefPnxtVjkzLa8afybpy5QqRkZHUqVMnts3Ozo6XXnqJ8+fPG1035uw0UAVWSpUqFdvn/PnzRtcAqFOnDpcuXcJgMNCwYUMKFy5M0aJFeeWVV1i6dCmhoaEAXL58mdDQUJo1a2aUSC5ZsiR2id758+cTnMsWP574nJycYq8thBBCCGFk1y6oUAG2bEm+n04Hfn6ZuwrMBGRpX1pVqJD69ZoGA3TrBg8eJN0nXz5YtSr19fIrVEhdv1TImzcv3bp1o1u3bkyfPp0qVarw+eef89NPP6X5WgMHDmTYsGEAfPPNNwkeb9++PTVr1iQ6Oppnz54ZzdIkxmAwcOnSJWrUqJHia8ckFP7+/kbt+/fvx93dnXz58sVW1wMoUaIEoApD1KpVCwAHBweKFy+e4msBeHp6JtiPldJrxnBxcUnVa2QmNzc3jh8/zr59+9i+fTsTJ05k8uTJHDt2jGfPngGwefPmBHu+HBwc0vxajx8/xsvLK1PiFkIIIUQ2ERIC778PiXxGTCDmF+OzZ1v9eVKSSKWVh0fa9ijNn6+q84Fx0YmYH5J586BBg8yLL53s7e0pVqwYISEh6Xp+y5YtiYiIQKfT0aJFiwSPu7m54ebmRnR0NEFBQbH7h5Ly008/8eTJE7p06ZLia8+ePRt3d/cEe6n8/f3JlStXgv7NmzcnT548fPrpp7HL49KiSpUqnDt3LtHHknrNxBQrVgx7e3sOHjxI4cKFAYiMjOTYsWOMHDnSqO+RI0diqyA+efKEixcvUqZMGUAdTH3w4EGj/gcPHqRkyZLo//sHyNbWlqZNm9K0aVMmTZpErly5+P3332nWrBkODg4EBATQIImfwzJlyvC///0vQTwvCgsL48qVK6kuMiKEEEKIHODgQejfH14sRuXvDwMHwoIFxoUnChZUSVTnzmYNMz0kkTK1zp1hzRpV4tHMPySBgYGcOnXKqC1v3rycPn2aFStW0LNnT0qWLImmaWzatIktW7awaNGidL2WXq+PnRnSp/G3B6Ghody9e5eoqChu3rzJ+vXr+fLLL3nzzTdp1KiRUd+nT59y9+5dwsPDuXjxIgsWLGDDhg0sWbIk1QmMq6srP/zwAz169KBNmzYMHz6cEiVKxB74nNJ7aNGiBa+99hoGgyHN7zU+FxcX3nzzTd59913y5MlDoUKFmDlzJqGhoQwaNMio79SpU8mbNy/58+fngw8+wNPTM/acsDFjxlCjRg0++ugjevToweHDh/n666/59ttvAXVY7r1792jQoAG5c+dmy5YtREdHU6pUKdzc3HjnnXcYNWoU0dHR1K1bl8DAQA4ePIi7uzv9+/fnjTfe4IsvvuDdd9/ltdde48SJE7FnvcV35MgRHBwcklz2J4QQQogc5PlzmDABZs1KWMH6jTfgs8/A1RXGjSNq925Obd1K5VatsG3UyOpnomJIImUOnTtDhw5qSeCdO2rjXL16Jv8h2bNnT4LZgUGDBjF+/HicnZ0ZM2YMN27cwMHBgRIlSvDDDz/wyiuvpPv13N3d0/W877//nu+//x57e3vy5s1LtWrVWLlyJZ06dUrQ99VXXwXA0dGRAgUKULduXf744w+qVq2aptfs1KkThw4d4tNPP6Vfv348fvwYDw8PqlevzooVK2jbtm2Sz23VqhW2trbs3Lkz0dm3tJgxYwbR0dG88sorBAcHU716dbZt20bu3LkT9BsxYgSXLl2icuXKbNq0KXbvVdWqVVm1ahUTJ07ko48+wsfHh6lTpzJgwACio6Px8PBg/vz5TJkyhbCwMEqUKMHy5cspV64cAB999BFeXl588sknXL16lVy5clG1alXGjx8PqGp8a9euZdSoUXz11Ve89NJLTJ8+nYEDBxrFuHz5cvr06YOzs3OGxkQIIYQQWdwff6hZqH/+MW4vWBB+/BGaN49r0+vRGjTgVkgIlRo0yDJJFIBO0xI75ChnCQoKwsPDg8DAwATJQFhYGP/++y/+/v5JFhgQqReztM/d3R0bm6xb6+Sbb77hf//7H9u2bTPp6+zZs4dGjRrx5MmTVM+4xWeu8X748CGlSpXi+PHjCfaqxcgpf5ciIyPZsmULrVu3xs7OztLh5Agy5uYl421+MubmJ2OeThERMHUqzJiR8DDdAQPgyy8hkc8z1jbeyeUG8cmMlBDpMGTIEJ4+fUpwcHCiRSVymmvXrvHtt98mmUQJIYQQIps7fRr69YMzZ4zbvb3h++8hmdU+WZUkUkKkg62tLR988IGlw7Aa1atXT9UhxUIIIYTIZqKi1AzU1KkQGWn8WK9e8NVXkDevZWIzMUmkhLBiDRs2RFbfCiGEEMIqnTun9kIdP27c7umpKlPHVK7OprLuJhUhhBBCCCGE+RkM8PnnULVqwiSqY0c4ezbbJ1EgM1JCCCGEEEKI1Lp8WRWOeOEMS3LlUsv4+vSJOy81m5MZKSGEEEIIIUTyoqPh66+hUqWESVSrVmoWqm/fHJNEgcxICSGEEEIIIZJz7RoMHAi7dxu3u7mpkuYDB+aoBCqGJFJCCCGEEEKIhDRNHaA7ahQ8e2b8WOPGsHAhFC5smdisgCztE0IIIYQQQhi7dQvatIHXXzdOopyd1RK/HTtydBIFMiNlcgEB8PBh0o97ekKhQuaLRwghhBBCiCRpGixdCm+/DU+fGj9Wpw4sXgzFi1siMqsjM1ImFBAApUpBtWpJ30qVUv0y24ABA+jYsWOij50+fZr27duTL18+HB0dKVKkCD169OD+/ftMnjwZnU6X7C3m+jqdjjfeeCPB9YcOHYpOp2PAgAGZ/8aEEEIIIYRp3LsHnTvDK68YJ1EODqrc+d69kkTFI4mUCT18CGFhyfcJC0t+xiqzPXjwgCZNmpAnTx62bdvG+fPnWbRoEb6+voSEhPDOO+9w586d2FvBggWZOnWqUVsMPz8/VqxYwfPnz+O9nzCWLVtGIZlmE0IIIYTIOtasgfLlYcMG4/YaNeDkSRgzBvR6i4RmrWRpXw5z8OBBAgMD+eGHH7C1Vd9+f39/GjVqFNvH1dU19s96vR43Nze8vb0TXKtq1apcuXKFdevW0adPHwDWrVtHoUKF8Pf3N/E7EUIIIYQQaWIwwP79cOcO+PhAvXpq5mnYMFixwrivnR1MmgTvvw+2kjIkRkYlHapXh7t3U+4XEZG667VsCfb2Kffz9k54eHRaeXt7ExUVxfr16+natWvsUr30GjhwIIsWLYpNpBYuXMirr77Knj17MhaoEEIIIURWlljSYskZnXXrYMQIuHkzri1vXhXni3uhKlaEJUvUmVEiSZJIpcPdu6qQSWZ58CDzrpWSWrVqMX78eHr37s0bb7zBSy+9ROPGjenXrx/58+dP8/X69u3LuHHjuH79OqBmvFasWCGJlBBCCCFyrsSSloIFYc4ctQfJEvF07aoKScT36JHxfb0exo2DCRNS91v+HE4SqXRIZJVboiIiUpckeXmlfkYqM3z88ceMHj2a33//naNHjzJ//nymT5/Ovn37qFChQpqu5eXlRZs2bVi8eDGaptGmTRs8PT0zJ1AhhBBCiKwmqaTl1i3VvmZN+pIpTVOzR+Hh6hYRYfw1qT+HhcHw4QnjeVHp0moWqkaNtMeWQ0kilQ6pXV7355+qMl9KfvsNqlbNWExplTdvXrp160a3bt2YPn06VapU4fPPP+enn35K87UGDhzIsGHDAPjmm28yO1QhhBBCiKzBYFAzUYklLTFtr7yi9iNFRaU9KUopGcqIOXMkiUojSaQE9vb2FCtWjJCQkHQ9v2XLlkRERKDT6WjRokUmRyeEEEIIkUXs32+8nC8xoaGwerV54kmLF5f5iRRJImVCnp7g6Jh8CXRHR9XPFAIDAzl16pRR219//cW2bdvo2bMnJUuWRNM0Nm3axJYtW1i0aFG6Xkev13P+/PnYPwshhBBC5EjxjonJcnx8LB1BliOJlAkVKgQXLiR/TpSnp+pnCnv27KFKlSpGbY0aNaJ48eKMGTOGGzdu4ODgQIkSJfjhhx945ZVX0v1a7u7uGQ1XCCGEECJrS201ZH9/VTHPwUFtlHdwMP5zZrbZ2kLduqpaWmJLA3U6VQijXr3MHYscQBIpEytUyHSJUnIWL17M4sWLM3yda9euJXn95Gx48TA3IYQQQojs7PBhePvt5PvEJC2XLpm3FPrXX6tCFzqdcTIVk/jNni2H7aaDjaUDEEIIIYQQIktbtgwaNUp+GZIlk5bOnVW1wAIFjNsLFkx/FUEhM1JCCCGEEEKki6bB5Mkwdapxe/HiEBJivGeqYEGVRFkqaencGTp0sK5DgrM4q5+RCg4OZuTIkRQuXBgnJydq167NsWPHYh8fMGAAOp3O6NayZUsLRiyEEEIIIbK958+hV6+ESVT37nDmDNy4Abt3q9mq3bvh338tP/Oj10PDhiruhg0licogq5+Reu211zh79iw///wzvr6+/PLLLzRt2pRz585R4L/pyZYtWxpVnHNwcLBUuEIIIYQQIru7exc6doSjR43bJ0xQM1Q2/81VNGxo5sCEOVn1jNTz589Zu3YtM2fOpH79+hQvXpzJkydTvHhx5s2bF9vPwcEBb2/v2Fvu3LktGLUQQgghhMi2zpyBl14yTqLs7eGXX9TslI1Vf7wWmciqZ6SioqIwGAw4OjoatTs5OXHgwIHY+3v27CFfvnzkzp2bxo0bM23aNPLmzZvkdcPDwwkPD4+9HxQUBEBkZCSRkZFGfSMjI9E0jejoaKKjozPjbeVo2n+VYmLGVJiWNY13dHQ0mqYRGRmZrc8bi/k35MV/S4TpyJibl4y3+cmYm19SY67bvBn9K6+ge/Ystk3z8sKwZg3ayy+DfI/Sxdp+xlMbh07TEisobz1q166Nvb09y5YtI3/+/Cxfvpz+/ftTvHhxLly4wIoVK3B2dsbf358rV64wfvx4XF1dOXz4cJIf1iZPnsyUKVMStC9btgxnZ2ejNltbW7y9vfHz88Pe3t4k71GInCAiIoIbN25w9+5doqKiLB2OEEIIkXqaRtFNmyi/aBG6eB+dgwoV4sgHH/A8f34LBicyW2hoKL179yYwMDDZs1KtPpG6cuUKAwcOZN++fej1eqpWrUrJkiU5ceIE58+fT9D/6tWrFCtWjJ07d9KkSZNEr5nYjJSfnx8PHz5MMFhhYWHcuHGDIkWKJJgZE2mnaRrBwcG4ubmhS+2hdSLdrGm8w8LCuHbtGn5+ftn671JkZCQ7duygWbNm2NnZWTqcHEHG3LxkvM1Pxtz8jMYcsBkxAv0PPxj1iW7RAsPSpZDMB22ROtb2Mx4UFISnp2eKiZRVL+0DKFasGHv37iUkJISgoCB8fHzo0aMHRYsWTbR/0aJF8fT05PLly0kmUg4ODokWpLCzs0vwzTMYDOh0OmxsbLCRNa8ZFrO8LGZMhWlZ03jb2Nig0+kS/XuWHeWU92lNZMzNS8bb/GTMzc/u2TPsevWC3383fuDtt7GZNQsbW6v/KJ2lWMvPeGpjyDLffRcXF1xcXHjy5Anbtm1j5syZifa7efMmjx49wsfHx8wRCiGEEELkAAZDjjiLyOXOHWzr1oVLl+Ia9XqYOxfeestygQmrYfVTAtu2beO3337j33//ZceOHTRq1IjSpUvz6quv8uzZM959912OHDnCtWvX2LVrFx06dKB48eK0aNHC0qEnsPPqTsp+U5adV3ea/LXin69lZ2eHv78/7733HmFhYbF9dDodjo6OXL9+3ei5HTt2ZMCAAQmuNWPGDKN+GzZssPhyMSGEEEKY0bp1UKQINGoEvXurr0WKqPZsRLdvH/Xfew9d/CTK3R02b5YkSsSy+kQqMDCQoUOHUrp0afr160fdunXZtm0bdnZ26PV6zpw5Q/v27SlZsiSDBg2iWrVq7N+/3+rOktI0jfG7xnP+4XnG7xqPObamtWzZkjt37nD16lW+/PJLFixYwKRJk4z66HQ6Jk6cmOK1HB0d+fTTT3ny5ImpwhVCCCGENVu3Drp2hZs3jdtv3VLt2SWZWrQIfatW2AcHx7X5+8Phw2CFv6gXlmP1iVT37t25cuUK4eHh3Llzh6+//hoPDw9AlUHftm0b9+/fJyIigmvXrvHdd9+R3worp2y/sp1jt48BcOz2MbZf2W7y14w5X8vPz4+OHTvStGlTduzYYdRn2LBh/PLLL5w9ezbZazVt2hRvb28++eQTU4YshBBCCGtkMMCIEZDYL4Jj2kaOVP2yquhoeP99GDgQXfzy13XqqDOjypa1XGzCKmWZPVLWpPp31bn77G6q+2uaxoPQB0Zt7Za3w8vZK01L47xdvTk++Hiq+8d39uxZDh06ROHChY3a69Spw8WLFxk7diy//vprks/X6/VMnz6d3r17M3z4cAoWLJiuOIQQQgiRBe3fn3AmKj5Ngxs3VL+GDc0WVqYJCYG+fWHDBqPm6D59sPnxR7CylU7COkgilQ53n93lVvCtDF0jMjqS289uZ1JEifv1119xdXUlKiqK8PBwbGxs+PrrrxP0++STT6hYsSL79++nXr16SV6vU6dOVK5cmUmTJvHjjz+aMnQhhBBCWJM7d1LX77XXYOxY6NED3NxMG1NmuXkT2reHkyeNms/16UOJhQuxkXNERRIkkUoHb1fvVPeNmY2KjE54QrKdjV2aZqXS8roAjRo1Yt68eYSEhPDll19ia2tLly5dEvQrW7Ys/fr1Y+zYsRw8eDDZa3766ac0btyYd955J02xCCGEECILeyHJSNKVK/D662qZX8+e6s8vvQTWWpzq+HGVRMVPFJ2ciFq4kEtOTpSw1riFVZBEKh3Ssrxu2+VttFzaMtHHIqMjWdhhIS2Km2bjoouLC8WLFwdg4cKFVKpUiR9//JFBgwYl6DtlyhRKlizJhhemtF9Uv359WrRowbhx44wq+wkhhBAiG4qOhg8/hM8+S9vzQkLgxx/VrXx5lVD17Qt58pgmzvRYuxZeeQWeP49r8/aG//0PrXJl2LLFYqGJrMHqi01kZZqmMWH3BGySGGYbbJiwe4JZKvjZ2Ngwfvx4PvzwQ57H/wfjP35+fgwbNozx48djSGGj6IwZM9i0aROHDx82VbhCCCGEsLTnz6FXL0ip0JROp25t20LevAkfP3tWFarw9VUl03fvVgmapWiaek9duxonUZUrwx9/QI0aFgtNZC2SSJlQhCGCgMAAokn8H4toorkRdIMIQ4RZ4unWrRt6vZ5vvvkm0cfHjRvH7du32bkz+XOuKlSoQJ8+fZg7d64pwhRCCCGEpd2/D40bw6pVxu29e8OLBacKFoQ1a2DTJlUKfcUKaNo04TXDw2H5cnXdkiVhxozU773KLOHhMGAAjB9v3N6+vSqU4edn3nhEliZL+0zIwdaBY68fS1CxL758LvlwsDVPJRhbW1uGDRvGzJkzefPNNxM8nidPHt5//33Gv/iPSyKmTp3KypUrTRGmEEIIISzp/Hlo0wb+/TeuzcEBfvpJFZEwGFTScecO+PhAvXqg18f169FD3a5ehYULYdEiuP1Cga0rV2DcOLVssF07VaSiZcu465jCw4fQqRMcOGDc/u67aobKlK8tsiVJpEzMz8MPPw/z/3Zj8eLFibaPHTuWsWPHAiS6pHDcuHGMGzcuxWsVKVKE8PDwDMcphBBCCCvy++/QuTMEBsa1eXrCxo1Qu7a6r9enrsR50aIwbRpMngxbt8IPP8DmzcZnTRkMquT4hg1QoAAMHKhuRYpk2lsCVHLYtq1K7mLY2sL8+ZDI3nEhUkOW9gkhhBBCCDVz1KKFcRJVqhQcORKXRKWHra2addq4EQIC4OOPwd8/Yb9bt+Cjj1QC1qIFrF4NEZmw/WHHDnj5ZeMkKndu1S5JlMgASaSEEEIIIXKy6Gj44AM1ExQVFdfesCEcPgzFimXea/n6qv1Jly/Dzp2qRPqL5zRpGmzfDt27q1mqd96Bf/5J3+vNmwetWhknhyVLwtGjWfPgYGFVJJESQgghhMipnj9XBSSmTzdu798ftm1TMzemYGMDTZqo4hO3bsGXX0LZsgn7PXwIX3wBZcqovVg//QShoSlfPypKVQp86y3jpYSNGqnksESJzHsvIseSREoIIYQQIid68EAlMy8Wj5o2TS3ze3GmyFQ8PdUBvmfPwqFDambM2TlhvwMHVMU9Hx+VIMU/JNhggD17VGK2ebNaSvhideHXXlPJoTWdZSWyNCk2IYQQQgiR0/zzj6rMF3/fkIODSqB69bJMTDqd2sv08stqhmrFCvj+ezh+3LhfUJBasjdvHlStCtWqqeTpxcqA8a/7+ecwapT6sxCZRGakhBBCCCFykt27ExZfyJsXdu2yXBL1Ind3GDwYjh1TM0/DhkGuXAn7/fmnSraSSqIcHFSRi9GjJYkSmU4SKSGEEEKInGLxYmjeHJ4+jWsrWVJV5qtTx1JRJa9yZfjqK5Us/fwz1K+f+ufmygWtW5sqMpHDSSIlhBBCCJHdRUerw29ffdW4Ml+DBqr4QvHilosttZycoG9f2LsXLlxQh/6m5N49dXiwECYgiZQZ3b+/ioMHfbh/f7WlQxFCCCFEThEWpirzffyxcXu/fqrMeFYsvlCyJHTokLq+d+6YNhaRY0kiZSYREfe5cGEIkZF3uXhxMBER9y0dkhBCCCGyu6Qq8330kVrmZ67KfKbg45O5/YRII0mkzEDTNC5efAODIRiAqKhgLl5806SvOWDAAHQ6HTqdDjs7O/Lnz0+zZs1YuHAh0dHRsf2KFCmCTqfjyJEjRs8fOXIkDeMdVDd58mR0Oh1vvPGGUb9Tp06h0+m4du2aKd+OEEIIIdLqn3+gVi1VUjyGvT0sW6aW+WX14gv16kHBgkm/D50O/PxUPyFMQBIpM3jwYBUPH64HYg6EM/Dw4Tru319l0tdt2bIld+7c4dq1a2zdupVGjRoxYsQI2rZtS1S89dGOjo68//77KV7P0dGRH3/8kUuXLpkybCGEEEJk1J491l+ZL6P0epgzR/35xWQq5v7s2aqfECYgiZSJqSV9bwAv/rZEx8WLQ0y6xM/BwQFvb28KFChA1apVGT9+PBs3bmTr1q0sXrw4tt/gwYM5cuQIW7ZsSfZ6pUqVolGjRnzwwQcmi1kIIYQQGfTTT0lX5qtb12JhmUTnzrBmDRQoYNxesKBq79zZMnGJHEEO5E2H48erExFxN8V+mqYRFfUYTQtL7FGiop5y+HBh7Ozypup17e29qV79eModk9G4cWMqVarEunXreO211wDw9/fnjTfeYNy4cbRs2RIbm6Tz6xkzZlCjRg2OHz9O9erVMxSLEEIIITKRpsHEiTBtmnF7/fqwfn3WLCqRGp07q8IT+/erwhI+Pmo5n8xECROTRCodIiLuEhFxK1OupWlhmXat1CpdujRnzpwxavvwww9ZtGgRS5cu5ZVXXknyuVWrVqV79+68//777Nq1y9ShCiGEECI1wsJUafMVK4zbX3lFHVjr4GCZuMxFr4d4e7uFMAdJpNLB3t47Vf2Sn5FSdDrHNM1IZQZN09C9sJbYy8uLd955h4kTJ9IjhXMZpk2bRpkyZdi+fTv58uXLlJiEEEIIkU4PHkDHjsZFJQCmTs0eRSWEsFKSSKVDWpbXRUTc5+jRUhgMgYAW7xEdtra5eOmlf7C3N28ycv78efz9/RO0jx49mm+//ZZvv/022ecXK1aM119/nbFjx/Ljjz+aKkwhhBBCpOTCBWjd2riohL09LFqkzo4SQpiMFJswMXv7fJQqNR/jJApAo2TJ+WZPon7//Xf++usvunTpkuAxV1dXJkyYwMcff0xwcHCy15k4cSIXL15kxYtLCIQQQghhHslV5pMkSgiTk0TKDLy8uuPp2QmI2fSox9OzM/nydTfp64aHh3P37l1u3brFn3/+yfTp0+nQoQNt27alX79+iT5n8ODBeHh4sGzZsmSvnT9/fkaPHs3cuXNNEboQQgghkhNTme/Jk7i2EiWyZ2U+IayUJFJmoNPpKFlyPnq9GwC2tu6ULDnP5K/722+/4ePjQ5EiRWjZsiW7d+9m7ty5bNy4EX0SlWzs7Oz46KOPCAtLel9XjHfeeQdXV9fMDlsIIYQQSdE0mDABBgyAyMi49vr14fBhKF7cYqEJkdPIHikzUUv8FnDp0ghKlJhr8iV9ixcvNjorKinXrl1L0NarVy96vXBY3+TJk5k8ebJRm7u7Ow8ePMhAlEIIIYRIlsGAbu9eCuzbh87ODpYsgZUrjfv07Qs//JD9K/MJYWUkkTKjfPm6m3w5nxBCCJElGAxy7k9K1q2DESOwvXmT6gCzZiXsM3myOjtKKvMJYXaSSAkhhBDCvP5LELh5M66tYEGYM0cdrirUGHXtqpbyJcbWVlXm69vXvHEJIWJJIiWEEEII80kqQbh1S7WvWWO5ZMpcs2SaBkFB8PChOgPq4UPjP9+7p5bvJZVEAeTJAy8swxdCmJfVJ1LBwcFMmDCB9evXc//+fapUqcKcOXOoUaMGoA6XnTRpEt9//z1Pnz6lTp06zJs3jxIlSlg4ciGEEEIYMRjUTFRiCUJM26BBqhKdmxu4uMTdXF2N7zs4ZO5ytozMkkVExCVD8ROiF7/G/3P8QhHpcf++SvoaNszYdYQQ6Wb1idRrr73G2bNn+fnnn/H19eWXX36hadOmnDt3jgIFCjBz5kzmzp3LTz/9hL+/PxMmTKBFixacO3cOR0fHTItDS+63QkKIFMnfISEE+/YZJyqJefoUXnst5WvZ2CSfaCV2S6rPoUMwalTCBO/mTejSBd56CwoXTjpJCgpK95BkyJ07lnldIQRg5YnU8+fPWbt2LRs3bqR+/fqAqh63adMm5s2bx0cffcTs2bP58MMP6dChAwBLliwhf/78bNiwgZ49e2Y4hpgy4RERETg5OWX4ekLkVBEREQBJlt4XQmRjBoOa8Xn//cy7ZnQ0BAerm6l9+63pXyNGTLJ3717KfX18TB+PECJJVp1IRUVFYTAYEswsOTk5ceDAAf7991/u3r1L06ZNYx/z8PCgZs2aHD58OMlEKjw8nPDw8Nj7Qf/9JikyMpLIF6baNU3D0dGR+/fvo9frsbGRo7cyQtM0IiIieP78OTqpMGRy1jLe0dHR3L9/H0dHRzRNS/D3LDuJeW/Z+T1aGxlz80rTeIeGYrNkCTazZ6O7etXEkVkfTa8HT0/ImxfNy8voK56eaJ6eRl/x9ARHRzAYsC1eHG7fRpfIbL6m00GBAkTVqpXxJYIiUfLvinlZ23inNg6dZuXrbWrXro29vT3Lli0jf/78LF++nP79+1O8eHEWLVpEnTp1uH37Nj7xfivTvXt3dDodK188Z+E/kydPZsqUKQnaly1bhrOzc4J2GxsbvLy8sLOzy7w3JkQOExkZyYMHD4iOjrZ0KEIIE7MLCsJ/61aKbt6MQyLL3jQgsV/taEBYnjzsmzkTfUQE+rAwbMPDjb+GhaEPC0MfHq7+HPM1ibaY5+kz4QNapJMTEe7uRLi7E+7hQYSbm/rq7k6EmxsRHh6E//d4hLs7kc7OagliOvgcPkyNTz8FjMcq5kPbsfff587LL2fsDQkhEhUaGkrv3r0JDAzE3d09yX5Wn0hduXKFgQMHsm/fPvR6PVWrVqVkyZKcOHGCH3/8MV2JVGIzUn5+fjx8+DDJwYqOjiYyMlL2eWRQVFQUhw4donbt2tjaWvWEaLZgLeOt0+mws7PLETO6kZGR7Nixg2bNmskvX8xExty8kh3va9ewmTMHm0WL0IWGJniu5uREdIMG2GzbBmA026L9N2tuWLECrVOnzA88KgpCQyEkJPamCw1Fd+gQ+nHjUn76li1o8VbAmINu/Xr0o0eju3Urtk0rWBDDF1+YZoxELPl3xbysbbyDgoLw9PRMMZGy+k+yxYoVY+/evYSEhBAUFISPjw89evSgaNGieHt7A3Dv3j2jROrevXtUrlw5yWs6ODjgkMjp33Z2dsl+8xJ7jkibyMhIoqKicHV1tYq/KNmdjLflpPTvich8MubmZTTeJ0/CZ5/BqlVqP9SLPD3h7bfRvfUWek/PRCvk6QoWhNmzsTVV6XM7O3ByUsvq4qtTB775RpVfT+yXpTodFCyIbfPm5j8wuHt36NKFqN27ObV1K5VbtcK2USNsZa+p2ci/K+ZlLeOd2hiyzK+HXVxc8PHx4cmTJ2zbto0OHTrg7++Pt7c3u3btiu0XFBTE0aNHeVmmu4UQQgjT0TTYuROaN4eqVWH58oRJVNGiKkm5fh0mTlQJFahy4teuwe7dsGyZ+vrvv5Y5P0qvVyXOIWE59Zj7s2ebP4mKodejNWjArfr10Ro0sFwcQogErH5Gatu2bWiaRqlSpbh8+TLvvvsupUuX5tVXX0Wn0zFy5EimTZtGiRIlYsuf+/r60rFjR0uHLoQQQmQ/UVEU2LcP28mT4dSpxPtUq6Yq9HXunPQHf73ees5A6txZHQSc2DlSs2db7oBgIYRVs/pEKjAwkHHjxnHz5k3y5MlDly5d+Pjjj2On3N577z1CQkIYPHgwT58+pW7duvz222+ZeoaUEEIIkeOFhMDChdjOmkX1a9cS79OyJbz3nkqQslpl1s6doUMHdcjtnTuqtHi9ejIDJIRIktUnUt27d6d79+5JPq7T6Zg6dSpTp041Y1RCCCFEDvHgAXz9tbo9fpyw2p6tLfTsCe++CxUrWiLCzGNNs2RCCKtn9YmUEEIIISzgyhWYNQsWLoSwsAQPay4u6AYPhpEjoVAh88cnhBAWJomUEEIIIeIcPw4zZ8LatZDIuW9avnycb9aMErNmYZcvnwUCFEII65BlqvYJIYQQwkQ0DX77DRo3hho1YPXqhElUiRKwYAFRly9zqVs3yJ3bMrEKIYSVkBkpIYQQIrszGBIvohAZCStXqhmov/5K/Lk1a6oCEh06xD1HCCGEJFJCCCFEtpbI4bcUKKDOf9q5E27cSPx5bduqBKpu3axXgU8IIcxAEikhhBAiu1q3Drp2VUv34rt1CxYtStjfzg769IF33oFy5cwToxBCZFGSSAkhhBDZkcEAw4cnTKIS4+YGb7yhZq4KFDB9bEIIkQ1IIiWEEEJkdY8fw/nz6nbunPr6559w/37Kzx08WO2R8vAwfZxCCJGNSCIlhBBCZAWaBnfvGidLMV/v3Uv/dRs2lCRKCCHSQRIpIYQQIjMlVSEvtaKjISAg8YTp6dPMj9fHJ/OvKYQQOYAkUkIIIURmSaxCXsGCMGcOdO5s3DcqCq5cSZgs/fMPhIamPwYnJyhTBkqXhl9/haCgxPvpdCq2evXS/1pCCJGDSSIlhBBCZIbkKuR17QojR6qiDjEJ08WLGTuTycMDypZVSVP8r4UKgY2NcUxgHFdMOfPZs9M2WyaEECKWJFJCCCFERhkMaiYqsQp5MW1ffpm+a+fLl3jC5O2d8vlOnTvDmjWJz5LNnp1wlkwIIUSqSSIlhBBCZER0NHzzjXGikh6FCqkkKX7CVKYM5M2bset27gwdOmRs35YQQogEJJESQggh0io6Gg4ehFWrYO1alaCkhk4HxYsnnF0qXRpcXU0Xr16vqvMJIYTINJJICSGEEKlhMKjkafXqtCVP8f32GzRvnvmxCSGEMDtJpIQQQoikxE+e1qxR5zilR0yFvCZNMjc+IYQQFiOJlBBCCBFfTPIUs2wvueRJp4O6daFbN1V2fPBg1S4V8oQQItuTREoIIYQwGODAgbhle6lJnrp3V4UcfH3jHsuTRyrkCSFEDiGJlBBCiJwprclTvXpq5unF5Ck+qZAnhBA5hiRSQgghco70Jk9duqikKDWkQp4QQuQIkkgJIYTI3mKSp1WrYN060yRPQgghchxJpIQQQmRdBgO6vXspsG8fOhcXaNRIzQgZDGp5XczM0717SV8jJnmK2fMkyZMQQohUkERKCCFE1rRuHYwYge3Nm1QHmDULvLygalU4dUqSJyGEECYliZQQQoisZ9066NrVuMw4wIMHsG1b4s/R6aB+/biCEZI8CSGEyABJpIQQQmQtISHqvKYXk6jESPIkhBDCRCSREkIIYf2CgmDzZli/HjZtgrCwlJ8zYgSMHQve3qaPTwghRI4jiZQQQgjrdO8ebNyokqdduyAyMm3Pr1lTkighhBAmI4mUEEII6/HvvypxWr8eDh5M3fK9pMgyPiGEECYkiZQQQgjL0TT466+45On06eT7u7hAy5awezc8eZJ4oqXTQcGCqiqfEEIIYSKSSAkhhDCv6Gg4fDguebp6Nfn+efNC+/bQqRM0bQpOTnFV+3Q642RKp1NfZ89W50kJIYQQJiKJlBBCCNOLiIDff1eJ08aNyZ/xBODnpxKnTp2gbl2wfeG/q86dYc0aVVDi5s249oIFVRLVuXOmvwUhhBAiPkmkhBBCmMazZ7B1q0qeNm9WlfeSU7ZsXPJUtWrc7FJSOneGDh2I2r2bU1u3UrlVK2wbNZKZKCGEEGZhY+kAkmMwGJgwYQL+/v44OTlRrFgxPvroI7R4yzgGDBiATqczurVs2dKCUQshRDZlMMCePbB8ufpqMCTs8/AhLFwI7dqBpyd07676J5VE1awJM2bAhQvw998wbRpUq5ZyEhVDr0dr0IBb9eujNWggSZQQQgizseoZqU8//ZR58+bx008/Ua5cOY4fP86rr76Kh4cHw4cPj+3XsmVLFi1aFHvfwcHBEuEKIUT2tW5d4svo5sxRic+GDWrmaf9+tQcqKba20LChmnXq0AEKFDB15EIIIYRJWHUidejQITp06ECbNm0AKFKkCMuXL+ePP/4w6ufg4IC3nBUihBCmEVPY4cUKeTdvQpcuKT/fyUlV2uvUCdq2hdy5TROnEEIIYUZWnUjVrl2b7777josXL1KyZElOnz7NgQMHmDVrllG/PXv2kC9fPnLnzk3jxo2ZNm0aefPmTfK64eHhhIeHx94P+m/JSWRkJJFpPfBRpEnM+Mo4m4eMt/lluzE3GLAdPhw0jVQutgNAy50brU0bojt0QGvWDJyd4x7M5LHJdmNu5WS8zU/G3PxkzM3L2sY7tXHoNC0jpx2aVnR0NOPHj2fmzJno9XoMBgMff/wx48aNi+2zYsUKnJ2d8ff358qVK4wfPx5XV1cOHz6MPom18pMnT2bKlCkJ2pctW4Zz/P/shRAih8v711/UnTAhVX2f583LnZo1uVOzJo/KlUN7sdKeEEIIkQWEhobSu3dvAgMDcXd3T7KfVSdSK1as4N133+Wzzz6jXLlynDp1ipEjRzJr1iz69++f6HOuXr1KsWLF2LlzJ02aNEm0T2IzUn5+fjx8+DDZwRIZFxkZyY4dO2jWrBl2dnaWDifbk/E2v+w25rp587AdMSLFfobJk4keOxZszF/DKLuNubWT8TY/GXPzkzE3L2sb76CgIDw9PVNMpKz614XvvvsuY8eOpWfPngBUqFCB69ev88knnySZSBUtWhRPT08uX76cZCLl4OCQaEEKOzs7q/jm5QQy1uYl421+2WLM16yBDz9MVVd9gwboLVzoJ1uMeRYi421+MubmJ2NuXtYy3qmNwarLn4eGhmLzwm839Xo90clUhLp58yaPHj3Cx8fH1OEJIUT2FBgI/fpBt24QHJx8X51OHZ5br555YhNCCCGshFXPSLVr146PP/6YQoUKUa5cOU6ePMmsWbMYOHAgAM+ePWPKlCl06dIFb29vrly5wnvvvUfx4sVp0aKFhaMXQogsaN8+lURdv57wMZ3OuHJfzFlPs2fL+U1CCCFyHKuekfrqq6/o2rUrb731FmXKlOGdd95hyJAhfPTRR4CanTpz5gzt27enZMmSDBo0iGrVqrF//345S0oIIdIiPBzef1+d8RQ/ibKxgQ8+gJUrE575VLCgWv7XubNZQxVCCCGsgVXPSLm5uTF79mxmz56d6ONOTk5s27bNvEEJIUR28/ff0KcPnD5t3F60KPz8M9Sure536aIO3L1zB3x81HI+mYkSQgiRQ1l1IiWEEMKEoqNh7lwYO1bNSMU3aBB8+SW4ucW16fVqxkoIIYQQkkgJIUSOdPMmDBgAu3YZt3t6wvffQ8eOlohKCCGEyDKseo+UEEIIE1ixAipUSJhEtW4Nf/0lSZQQQgiRCmmakYqOjmbv3r3s37+f69evExoaipeXF1WqVKFp06b4+fmZKk4hhBAZ9fQpDB0Ky5YZtzs7wxdfwJAhcZX4hBBCCJGsVM1IPX/+nGnTpuHn50fr1q3ZunUrT58+Ra/Xc/nyZSZNmoS/vz+tW7fmyJEjpo5ZCCFEWu3eDRUrJkyiatSAkyfhjTckiRJCCCHSIFUzUiVLluTll1/m+++/p1mzZome9nv9+nWWLVtGz549+eCDD3j99dczPVghhBBpFBYGH34Is2YZnwGl16v2Dz4AKzhFXgghhMhqUpVIbd++nTJlyiTbp3DhwowbN4533nmHgICATAlOCCFEBpw5A337qn1P8RUvDr/8AjVrWiYuIYQQIhtI1dK+lJKo+Ozs7ChWrFi6AxJCCJFB0dHw+edq2d6LSdTgwWopnyRRQgghRIaku/x5VFQUCxYsYM+ePRgMBurUqcPQoUNxdHTMzPiEEEKkRUAA9O8Pe/YYt+fLBz/8AO3aWSQsIYQQIrtJdyI1fPhwLl68SOfOnYmMjGTJkiUcP36c5cuXZ2Z8QgghUkPTVCGJoUMhMND4sXbtVBKVL59lYhNCCCGyoVQnUuvXr6dTp06x97dv386FCxfQ6/UAtGjRglq1amV+hEIIIZL35Am8+SasXGnc7uICs2fDoEFSkU8IIYTIZKk+kHfhwoV07NiR27dvA1C1alXeeOMNfvvtNzZt2sR7771HjRo1TBaoEEKIROzcqQ7XfTGJqlULTp2C116TJEoIIYQwgVQnUps2baJXr140bNiQr776iu+++w53d3c++OADJkyYgJ+fH8tePJ9ECCGsncGg9hMtX66+GgyWjih1nj+HkSOhWTO4dSuuXa+HqVNh/35VnU8IIYQQJpGmPVI9evSgRYsWvPfee7Ro0YL58+fzxRdfmCo2IYQwrXXrYMQIuHkzrq1gQZgzBzp3tlxcKTl1Cvr0gXPnjNtLllRlzWV1gBBCCGFyqZ6RipErVy6+++47PvvsM/r168e7775LWFiYKWITQgjTWbcOunY1TqJAze507aoetzYGA3z6Kbz0UsIk6q23VFlzSaKEEEIIs0h1IhUQEED37t2pUKECffr0oUSJEpw4cQJnZ2cqVarE1q1bTRmnEEJkHoNBzURpWsLHYtpGjLDcMr/ElhteuwaNGsHYsRAZGdfX2xu2bIFvvgFnZ8vEK4QQQuRAqV7a169fP7y9vfnss8/Ytm0bQ4YM4X//+x9TpkyhZ8+eDBkyhEWLFrFq1SpTxiuEEBm3f3/Cmaj4NE097uoK+fND3rzg6am+vnh7sd3BIWOxJbbcMHdutSfqxdn/Tp3gu+9UDEIIIYQwq1QnUsePH+f06dMUK1aMFi1a4O/vH/tYmTJl2LdvH999951JghRCiEx1507q+oWFwfXr6pZKtvb2tHBxwdbXN/HkK7G23LlVkYiY5YYvzpQ9eWJ839UV5s6FAQOkIp8QQghhIalOpKpVq8bEiRPp378/O3fupEKFCgn6DB48OFODE0IIk3BxMdmldREROEZEJEx+kn2SDnLlguDgxJcbxle7Nvz8MxQtmqE4hRBCCJExqU6klixZwpgxYxg1ahSVK1dmwYIFpoxLCCFM4/RptXQuJR4e6gymJ0/g0aOEt8zcP6VpqU+8pk6VJEoIIYSwAqlOpAoXLsyaNWtMGYsQQpjWsmUqOXr+POk+MUvlFi5MugS6pkFgYKIJluHePQJOnqSwqys2LyZhoaEZfw/372f8GkIIIYTIsFQlUiEhIbikYSlMWvsLIYRJRUXB++/DrFnG7T4+EB0N9+7FtRUsCLNnJ3+OVMxSvFy5oFgxo4eiIyM5s2ULBVu3xsbOzvh5z58nPrv16JEqXb52bcrvxccn5T5CCCGEMLlUJVLFixdnxIgR9O/fH58k/hPXNI2dO3cya9Ys6tevz7hx4zI1UCGESJcHD6BHD9i927i9bVu118jNTVXxu3NHJSn16qnCD6bg5KQStYIFEz5mMECRIuocq8T2Sel06nn16pkmNiGEEEKkSaoSqT179jB+/HgmT55MpUqVqF69Or6+vjg6OvLkyRPOnTvH4cOHsbW1Zdy4cQwZMsTUcQshRMqOH1czSzduGLdPmgQTJ4LNf0fpNWxo9tAS0OthzhxVtU+nM06mYpYbzp5tuiRPCCGEEGmSqkSqVKlSrF27loCAAFavXs3+/fs5dOgQz58/x9PTkypVqvD999/TqlUr9PKfvBDCGixeDG+8AeHhcW3u7moWqn17i4WVrM6dYc2ahOdIpWa5oRBCCCHMKtXFJgAKFSrEmDFjGDNmjKniEUKIjImIgFGj4NtvjdvLlIH166FUKcvElVqdO0OHDuZbbiiEEEKIdElTIiWEEFbt7l21NO7gQeP2zp3VDJWbm0XCSjO93jqWGwohhBAiSTaWDkAIITLF4cNQtapxEqXTwfTparlcVkmihBBCCJElyIyUECLr++47GDYMIiPj2nLnVudGtWxpubiEEEIIkW1JIiWEyLrCw1UC9cMPxu0VK6r9UEWLWiYuIYQQQmR7kkgJIbKmmzfVfqijR43be/ZUiZUcCi6EEEIIE0rzHqkiRYowdepUAgICTBGPEEKkbN8+qFbNOImysYEvvlDL+SSJEkIIIYSJpTmRGjlyJOvWraNo0aI0a9aMFStWEB7/nJZMZDAYmDBhAv7+/jg5OVGsWDE++ugjtHgHVWqaxsSJE/Hx8cHJyYmmTZty6dIlk8QjhLAwTYOvvoImTeD+/bh2T0/YsQNGj447vFYIIYQQwoTSlUidOnWKP/74gzJlyvD222/j4+PDsGHD+PPPPzM1uE8//ZR58+bx9ddfc/78eT799FNmzpzJV199Fdtn5syZzJ07l/nz53P06FFcXFxo0aIFYWFhmRqLEMLCnj+H/v1h+HCIioprr1oVjh+Hxo0tF5sQQgghcpx0lz+vWrUqc+fO5fbt20yaNIkffviBGjVqULlyZRYuXGg0a5Rehw4dokOHDrRp04YiRYrQtWtXmjdvzh9//AGo2ajZs2fz4Ycf0qFDBypWrMiSJUu4ffs2GzZsyPDrCyGsxLVrUKcO/PyzcXu/fnDgABQubJGwhBBCCJFzpbvYRGRkJOvXr2fRokXs2LGDWrVqMWjQIG7evMn48ePZuXMny5Yty1BwtWvX5rvvvuPixYuULFmS06dPc+DAAWbNmgXAv//+y927d2natGnsczw8PKhZsyaHDx+mZ8+eiV43PDzcaDliUFBQ7HuKjF8+WWS6mPGVcTaP7DDeut9/R9+nD7pHj2LbNFtboj//nOg331RL+azo/WWHMc9qZMzNS8bb/GTMzU/G3LysbbxTG4dOS+PU0Z9//smiRYtYvnw5NjY29OvXj9dee43SpUvH9jl79iw1atTg+fPnaYv6BdHR0YwfP56ZM2ei1+sxGAx8/PHHjBs3DlAzVnXq1OH27dv4+PjEPq979+7odDpWrlyZ6HUnT57MlClTErQvW7YMZ2fnDMUshMgkmkaxjRspt2QJuujo2OYwDw+Ovfcej8uVs2BwQgghhMiuQkND6d27N4GBgbi7uyfZL80zUjVq1KBZs2bMmzePjh07Ymdnl6CPv79/krNBabFq1SqWLl3KsmXLKFeuHKdOnWLkyJH4+vrSv3//dF933LhxjB49OvZ+UFAQfn5+NG/ePNnBEhkXGRnJjh07aNasWaI/OyJzZdnxDglBP3gwNqtXGzVHv/QS+pUrqVWggIUCS1mWHfMsTMbcvGS8zU/G3PxkzM3L2sY7ZrVaStKcSF29epXCKexHcHFxYdGiRWm9dALvvvsuY8eOjU3KKlSowPXr1/nkk0/o378/3t7eANy7d89oRurevXtUrlw5yes6ODjg4OCQoN3Ozs4qvnk5gYy1eWWp8b5yBTp1gr/+Mm5//XVsvvoKm0T+7lqjLDXm2YSMuXnJeJufjLn5yZibl7WMd2pjSHOxifv373P0xQMwgaNHj3L8+PG0Xi5ZoaGh2NgYh6jX64n+b5mPv78/3t7e7Nq1K/bxoKAgjh49yssvv5ypsQghzOC336B6deMkyt4evvtO3bJIEiWEEEKI7C/NidTQoUO5ceNGgvZbt24xdOjQTAkqRrt27fj444/ZvHkz165dY/369cyaNYtOnToBoNPpGDlyJNOmTeN///sff/31F/369cPX15eOHTtmaixCCBPSNJg+HVq3hqdP49p9fWHvXnj9dYuFJoQQQgiRmDQv7Tt37hxVq1ZN0F6lShXOnTuXKUHF+Oqrr5gwYQJvvfUW9+/fx9fXlyFDhjBx4sTYPu+99x4hISEMHjyYp0+fUrduXX777TccHR0zNRYhhIkEB6vzodavN26vWxdWr4b/lvAKIYQQQliTNCdSDg4O3Lt3j6JFixq137lzB1vbdFdTT5SbmxuzZ89m9uzZSfbR6XRMnTqVqVOnZuprCyFMwGCA/fvhzh3w8YF8+aBrVzh/3rjfsGHwxRdqWZ8QQgghhBVKc+bTvHlzxo0bx8aNG/Hw8ADg6dOnjB8/nmbNmmV6gEKIbGLdOhgxAm7ejGvT6dSyvhgODrBggZqhEkIIIYSwYmlOpD7//HPq169P4cKFqVKlCgCnTp0if/78/Pzzz5keoBAiG1i3Ts08vXhsXfz7hQqpftWqmTc2IYQQQoh0SHMiVaBAAc6cOcPSpUs5ffo0Tk5OvPrqq/Tq1csqyhUKIayMwaBmopI7+9vBAY4elf1QQgghhMgy0rWpycXFhcGDB2d2LEKI7CQqCo4cgW+/NV7Ol5jwcPjnH0mkhBBCCJFlpLs6xLlz5wgICCAiIsKovX379hkOSgiRRT18qM6C2rwZtm2DJ09S/9w7d0wXlxBCCCFEJktzInX16lU6derEX3/9hU6nQ/tvuY5OpwPAYDBkboRCCOulaXDqFGzZopKnI0eSX8KXHB+fTA1NCCGEEMKU0nwg74gRI/D39+f+/fs4Ozvz999/s2/fPqpXr86ePXtMEKIQwqoEB8OGDeqQ3IIFoWpV+PBDOHw46SQquf2TOh34+UG9eiYJVwghhBDCFNI8I3X48GF+//13PD09sbGxwcbGhrp16/LJJ58wfPhwTp48aYo4hRCWdOmSmnHavBn27YMXlvQm4OYGzZpBmzbQqpVKsrp2VY/FT7b+m8lm9mzQ600SuhBCCCGEKaQ5kTIYDLi5uQHg6enJ7du3KVWqFIULF+bChQuZHqAQwgLCw1XCtHmzWrZ36VLKzylVSiVOrVur2aX4h+l27gxr1iQ8R6pgQZVEde6c6W9BCCGEEMKU0pxIlS9fntOnT+Pv70/NmjWZOXMm9vb2fPfddxQtWtQUMQphzGCA/ftVcQIfH/WhXWYzMu727bi9Tjt3wrNnyfe3t4eGDVXy1KYNFCuWfP/OnaFDB/neCSGEECJbSHMi9eGHHxISEgLA1KlTadu2LfXq1SNv3rysXLky0wMUwsi6dYnPasyZI7MaLzIY0O3dS4F9+9C5uECjRsZJi8EAf/wRt2Tv1KmUr1mgQFzi1KQJuLikLSa9XiVfQgghhBBZXJoTqRYtWsT+uXjx4vzzzz88fvyY3Llzx1buE8Ik1q1T+2xeLGhw65ZqX7NGkqkY/yWctjdvUh1g1iyVcE6bpmaSNm9WZcofPUr+OjY28PLLcUv2KlaM29ckhBBCCJGDpSmRioyMxMnJiVOnTlG+fPnY9jx58mR6YEIYCQqCIUMSrwqnaerD/ciRaulYTl8qllTCefMmDBiQ8vPz5IGWLVXy1KIF5M1rkjCFEEIIIbKyNCVSdnZ2FCpUSM6KEqYXGgqHDsGePbB7tzqfKDo66f6aBjduwJIl8OqrZgvT6hgMauljWs9yqlQpbslezZqSjAohhBBCpCDNS/s++OADxo8fz88//ywzUSLzhIaqEtkxidMff0BkZNqvM3AgfPutSqZ69lSzKznF5cswfbrx/rGkODqq2abWrdWtYEHTxyeEEEIIkY2kOZH6+uuvuXz5Mr6+vhQuXBiXFzab//nnn5kWnMjGnj9X1dtiEqejR9OXOCXm+HF1GzUKOnZUy9maNQPbNP+4W79bt2DlSli+XL3n1FqwAPr1M11cQgghhBDZXJo/WXbs2NEEYYhs7/lzOHIEm127qLN+PbaXL6d8qCuovU+VKkH9+rB0KTx+nPplaxERsGqVuvn6wiuvqKSqdOkMvRWLe/RIFdZYvlyd9ZTWZXwAhQplflxCCCGEEDlImhOpSZMmmSIOkd2Ehal9TfH3OEVEoAc8U3pupUqqRHajRuqcoZjleQ0aqCIKOp1x8hBTRW7WLDVD8/PPcO+e8TVv34ZPP1W3WrVUQtWjB+TKlQlv1gyCg2HjRpU8bd8OUVFJ97W1TfpxnU4t46tXzzRxCiGEEELkENlwrZPIVKk9/DYsTC3Pi584hYen7jUqVlSJU8OGauYpqSpxnTurmZjEzpGaPTuu9Pknn6jS3osXw//+l3DJ4JEj6jZyJHTqpPZTNW5sfQUWwsJg61aVPG3apO4nxc9P7Qnr1QuuXoVu3VR7Ygnn7NnW916FEEIIIbKYNCdSNjY2yZ4XJRX9spHkDr9t08Y4cTp8ONWJU2Dhwri2bYu+cWOVOHmmOEcVp3NnVeI8ueTO1hbatlW3hw9VIrJoEZw8aXytsDD12PLl6n31769uJUqkPp7MFhUFv/+uYlq3TpV9T4qXl0qYevWC2rXVmU8AVaqkLuEUQgghhBDpluZEav369Ub3IyMjOXnyJD/99BNTpkzJtMCEhSV3FlGXLmBnl/riEOXLx844RdauzZ4//qB169bo7ezSF5ter66XGp6e8Pbb6nb6tJql+uUXlWDFd/MmfPyxutWpo2apunUDd/f0xZgW0dGq1Pvy5bB6NTx4kHRfd3c1i9arFzRpknQBjf8Szqjduzm1dSuVW7XCtlEjmYkSQgghhMgkaU6kOnTokKCta9eulCtXjpUrVzJo0KBMCUxYUGrOIkouiSpXLm6pXoMGauYkNc8ztUqV4Msv1T6pLVtUUrV5c8L9RAcPqtvw4SppHDBAvZeYGZ/MoGlw6pRKnlauhICApPs6OqrZtV69VKlyR8fUvYZej9agAbdCQqjUoIEkUUIIIYQQmSjT9kjVqlWLwYMHZ9blhKU8fAgzZqTuLKIYZcsaJ0758pkqusxhb6/KonfsCPfvq2qAixbBX38Z9wsNVYUrfv4ZCheOW/pXtGj6X/vixbjlhBcuJN1Pr4fmzVXy1KGDeWbGhBBCCCFEqmVKIvX8+XPmzp1LgQIFMuNywtweP4b161WZ8F271IxUagwfDuPHQ/78po3PlPLlU+dNjRyp9lAtXhxXZj2+69dh6lR1a9BALf3r0gVcXdXjyRXluHEj7qyn5M5Z0+nU83r1Ussq07J3TAghhBBCmFWaE6ncuXMbFZvQNI3g4GCcnZ355ZdfMjU4YUJPnsCGDSp52rkz+XLaSenUKWsnUfHpdFC1qrp99hn8+quapdq6Ve1him/vXnUbOhS6d1czVAsWGM/i+fqqghz//KMSrORUq6aSpx49VEEIIYQQQghh9dKcSH355ZdGiZSNjQ1eXl7UrFmT3LlzZ2pwIpM9farKga9cCTt2JL9fycYmYQIRI7ufReTgoGabunRRM0y//KKSqvPnjfuFhKj2xNy+Dd9/n/RrlC6tkqeePaFkycyLXQghhBBCmEWaE6kBAwaYIAxhMkFBKnlatQq2bYOIiKT75smjqr11766Srh49VHtOPovIxwfefRfeeQeOHVNL/5YvV+OTVoULq8SpZ09V+CKZYwSEEEIIIYR1S3MitWjRIlxdXekWc+Dnf1avXk1oaCj9+/fPtOBEOgUHqwNcV61SB9Mmd75T7txqiV737upQ2vglyfV6OYsohk4HL72kbrNmwcaN8MUXKrlKSceOKhmrVStzK/8JIYQQQgiLSXMi9cknn7BgwYIE7fny5WPw4MGSSFnKs2dqX8+qVaq0d3LJk4dHXPLUpImqYpeY1Bx+mxM5OqrZuuho6N075f7du6sDc4UQQgghRLaR5kQqICAAf3//BO2FCxcmILmzcETmCwlR5yCtWqW+hoUl3dfdXc2MdO8OTZuqfUCpkZbDb3MaH5/M7SeEEEIIIbKMNCdS+fLl48yZMxQpUsSo/fTp0+TNmzez4sqZkiuhHSM0VM04rVqlZqCeP0/6em5uakape3d1JlFqkyeROvXqqaWOt24lfnhxdi/KIYQQQgiRg6U5kerVqxfDhw/Hzc2N+vXrA7B3715GjBhBz549Mz3AHGPdusT3I82ZA61aqTLcq1apvU+hoUlfx8UF2rdXyVPLlmoZmjANvV59f7p2VUlTTi7KIYQQQgiRw6Q5kfroo4+4du0aTZo0wdZWPT06Opp+/foxffr0TA8wR1i3Tn0Yf3FW4+ZNVYLb0TH5ZXvOztCunUqeWrUCJyfTxividO4Ma9ZIUQ4hhBBCABAQAA8fJv24pycUKmS+eITppDmRsre3Z+XKlUybNo1Tp07h5OREhQoVKFy4sCnio0iRIly/fj1B+1tvvcU333xDw4YN2bt3r9FjQ4YMYf78+SaJJ9MZDOpDeGJLw2IklkQ5OUHbtip5at1aJVPCMqQohxBCCCFQSVSpUsn//tvRES5ckGQqO0hzIhWjRIkSlChRIjNjSdSxY8cwGAyx98+ePUuzZs2Myq+//vrrTJ06Nfa+c1ZKKvbvN57JSI6jI7Rpo5KnNm3UMj5hHaQohxBCCJHjPXyYfBIF6vGHDyWRyg7SnEh16dKFl156iffff9+ofebMmRw7dozVq1dnWnAAXl5eRvdnzJhBsWLFaNCgQWybs7Mz3t7emfq6ZnPnTur6DRsG06erAhJCCCGEEEIIi0pzIrVv3z4mT56coL1Vq1Z88cUXmRFTkiIiIvjll18YPXo0upjN/MDSpUv55Zdf8Pb2pl27dkyYMCHZWanw8HDC452zFBQUBEBkZCSRkZGmewOJ0Hl5peqbENWhA5qjI5g5vswWM77mHuecSsbb/GTMzU/G3LxkvM1Pxtz80jvmUVEAdin2mz7dQK1aULy4RrFiGkWLJn2sZ05gbT/jqY1Dp2nJbc5JyMnJiVOnTlGqVCmj9n/++YcqVarwPLly3Bm0atUqevfuTUBAAL6+vgB89913FC5cGF9fX86cOcP777/PSy+9xLp165K8zuTJk5kyZUqC9mXLlpl/WaDBQPPBg3F89AhdIg9rwHNPT3YsWCB7boQQQgghrNiVKx6MGdMwzc+zsdHw8grF2zsEX98QfHye4eOj/pwvXwh2dmn6uJ7AgwdOBAUlnam5u0fg5WW6z/BZTWhoKL179yYwMBB3d/ck+6U5kXrppZdo27YtEydONGqfPHkymzZt4sSJE+mLOBVatGiBvb09mzZtSrLP77//TpMmTbh8+TLFihVLtE9iM1J+fn48fPgw2cEyFd369ej/Kx2vi/ft0P6bdTOsWIHWqZPZ4zKFyMhIduzYQbNmzbCzS/k3NiJjZLzNT8bc/GTMzUvG2/xkzM0vvWN+8iTUrJm53yMbG43CheNmr4oX57+vGv7+Kc9kBQRA+fK2hIUl9it7xdFR4+zZKIvt27K2n/GgoCA8PT1TTKTSvLRvwoQJdO7cmStXrtC4cWMAdu3axfLlyzN9f1R8169fZ+fOncnONAHUrFkTINlEysHBAYdEDqe1s7OzzDeve3ewtU1QQlv3Xwlt22xYQttiY51DyXibn4y5+cmYm5eMt/nJmJtfWsf8yJHU9Vu4EGxs4PJluHQp7ut/u02MREfr+Pdf+PdfHTt2GD9mYwOFC0OJElC8uPHXmCQrMDA1BTB0BAbaYekfL2v5GU9tDGlOpNq1a8eGDRuYPn06a9aswcnJiYoVK7Jz506jAhCZbdGiReTLl482bdok2+/UqVMA+Pj4mCwWk5AS2kIIIYQQWdb69TBmTOr6VqoEVasat2kaPHiQMLlKPsnivyQLtm83fiwmycqfP33vR6QsXeXP27Rpk2hCc/bsWcqXL5/hoF4UHR3NokWL6N+/f+whwABXrlxh2bJltG7dmrx583LmzBlGjRpF/fr1qVixYqbHYXJSQlsIIYQQIstZsQL69lXHg6bE0VEdyvsinQ7y5VO32rWNH0sqyYq5BQcnvF78JEuYRrrPkYoRHBzM8uXL+eGHHzhx4oTRmU+ZZefOnQQEBDBw4ECjdnt7e3bu3Mns2bMJCQnBz8+PLl268OGHH2Z6DEIIIYQQQrxo8WIYNEglLqAWGb3/vtq1kRhPz7SfIZWWJOvFRCuxJCsxMfGL1Et3IrVv3z5++OEH1q1bh6+vL507d+abb77JzNhiNW/enMRqYvj5+bF3716TvKYQQgghhBDJmT8f3nwz7v7rr6s2GxvzxZBSkrVrFzRrlvJ1unaFcePglVfA3EWss6o0fZvv3r3LjBkzKFGiBN26dcPDw4Pw8HA2bNjAjBkzqFGjhqniFEIIIYQQwmrMnm2cRL39NixYYN4kKiU6HeTJk7q+16/DG2+o2bKJE+HuXdPGlh2k+lvdrl07SpUqxZkzZ5g9eza3b9/mq6++MmVsQgghhBBCWJ1PPoFRo+Luv/cezJmjEpes7tEj+OgjVahi4EA4e9bSEVmvVCdSW7duZdCgQUyZMoU2bdqgl2pyQgghhBAiB9E0mDQJxo+Pa5s8GWbMsN4kytNTFbhIjqMj/Por9O4dt7crIgIWLYIKFaBFC9i2Tb1/ESfVidSBAwcIDg6mWrVq1KxZk6+//pqHDx+aMjYhhBBCCCGsgqapIhJTp8a1zZihEitrTaJALdW7cAFOnEj6duECtGkDS5fC1atqhs3DI+4a27dDy5YqqVq4MOVzqXKKVCdStWrV4vvvv+fOnTsMGTKEFStW4OvrS3R0NDt27CA4tSVBhBBCCCGEyEKio2HECPjss7i22bNVYpUVFCqkzq1K6ha/iqCfH3z6Kdy8qZYr+vvHPfb336pCYeHCKqF88MD878WapHk7nIuLCwMHDuTAgQP89ddfjBkzhhkzZpAvXz7at29vihiFEEIIIYSwiOhoVYQhfmmA+fNVYpWdubrC8OGqhPratVCnTtxj9++rmbhChWDIEDh/3nJxWlKG6oqUKlWKmTNncvPmTZYvX55ZMQkhhBBCCGFxUVEwYAB8/726b2Ojzo0aMsSSUZmXXq/OxjpwAI4cge7d4yoThoXBd99B2bJqaeCuXTlrH1WmFGjU6/V07NiR//3vf5lxOSGEEEIIISwqKkrHK6/o+flndV+vh2XLoH9/y8ZlSTVrwsqVcOUKjB4Nbm5xj23ZAk2bQpUqsGSJKlaR3VlRpXshhBBCCCEsLzwcZs6swdq16qOynR2sWQM9elg4MCtRpAh88QXcuKG+xt9jdfq0SjaLFFFl4h8/tlSUpieJlBBCCCGEEP8JDYUuXfT88YcPoEqDb9wIHTtaNi5r5OGhZqauXIEVK6BGjbjH7txRZeL9/GDoULXXKruxtXQAQgghhBDCWEAAxJwyExUFV654cPJk3Bk/np7GswAiczx7Bu3awZ49aq7B2Vlj0yYdjRtbODArZ2urZuu6d4dDh2DWLFi/Xu2XCg2Fb7+FefOgfXuVeNWrp2azsvrPuCRSQgghhBBWJCAASpWKf1aPHdDQqI+jozr7x9o/aGYlgYHQurVKBACcnCLZvFlHw4bycTm1dDpV3a9OHTVLNWeOOncqJEQlVRs3qluFCvDPPxAZGfPMrPkzLkv7hBBCCCGsyMOHKR94GhYW99t8kXGPH6tCCTFJVK5cGlOmHKJOnRxUgi6TFSsGc+eqmacZM8DXN+6xv/6Kn0QlLiv8jEsiJYQQQgghcqwHD6BxYzh+XN3Pmxe2bYuiZMmnFo0ru8idWx1c/O+/8MsvqqpfdiGJlBBCCCGEyJHu3IEGDVSlOYD8+WHv3uz1Yd9a2NtDnz5w4gQsWGDpaDKHJFJCCCGEECLHCQiA+vXh/Hl1v2BB2LcPypWzbFzZnU4H1atbOorMIbvnhBBCCCGsxJMnaj9JauSEA09N5epVtZzv+nV1v0gR+P138Pe3aFgii5EZKSGEEEIIC4uOVtXNSpaE1atT95xevWD/ftPGlR1duKBmomKSqBIl1EyUJFEirSSREkIIIYSwoBMnoHZtGDQobVXKrl1TCcHrr6uZLJGys2fVnqhbt9T9smXVnig/P8vGJbImSaSEEEIIISzg8WN4802oUQOOHo1rb9sWHBySf65OF/fnH36A0qVh+XJ1Vo9I3MmT0LAh3Lun7leqBHv2gI+PJaPKmTw91TlRyXF0VP2smeyREkIIIYQwo+ho+PFHGDcOHj2Kay9TBr7+Wu3dCQiIm52KiorkwIGD1K1bB1tbO0CVlN68GcaPh+BguH8feveGn36CefNkmdqLjh6Fli3h6VN1v0YN+O03yJPHomHlWIUKqSWWyf2Me3pa92G8IImUEEIIIYTZHD8OQ4fCH3/Etbm6wqRJMHy4KhEN6gNkzIfIyEi4cyeQKlXAzi7uecOGQceO6nnr16u2bdtU1blJk2D0aOP+OdWBA9C6tUo4QS2j3LIFPDwsG1dOl5qfcWsnS/uEEEIIIUzs0SMYMgReesk4ierVC/75B955Jy6JSouCBWHdOtiwQf0Z4PlzGDtWlZiOv2QwJ9q1C1q0iEuiGjVSyaYkUdbl4cPVuLkN4OHDNZYOJU0kkRJCCCGEMBGDQR0+WrIkfPdd3B6msmVh925YtgwKFMj463ToAOfOqdmpmP1TZ87Ayy+rmaugoIy/RlazdSu0aQOhoep+y5ZqOaSrq2XjEsYiIu5z+fJb6HRPuXz5LSIi7ls6pFSTpX1CCCFEJoi/pyUxWWG9v8hcf/yhlvEdPx7X5uYGkyfD229n/hImNzeYMwf69oXBg+HUKZW4ffONWvr31VfQqZNxoYqsLqm/d7//rvagRUWp+x06wMqVKRfxEOalaRoXL76BwfAMnQ4MhmAuXnyT8uXXWjq0VJFESgghhMiggAAoVQrCwpLu4+ioNldLMpX9PXyoPsT/+KNxFb3eveGzz8DX17SvX6MGHDumkqqJE9WMzO3b0KULtG+vClpkh3Lfqfl7B2pWavXqrLX3Jqd48GAVDx+uj9di4OHDddy/v4p8+bpbLK7UkqV9QgghkhUQAH/+mfQtIMDSEVrew4cpf5gLC0vbGUEi6zEYYP58tYzvhx/ikqjy5VWZ7aVLTZ9ExbC1hTFj4O+/VaGFGP/7n1pWOGeOijcrS83fO1DJpCRR1ici4j4XLrwBvDhFquPixSFZYomfzEgJIYRIksy0CJE6R4/CW2+pXy7EcHODqVPV8j5LfZAvUgR+/VXNyAwfrs5QevYMRo6EX35R+7aqVLFMbOZiK592rU7ckr5g4MXDzzSiorLGEj+ZkRJCCJEkmWkRInkPHsBrr0GtWsZJVN++6hcMI0dafjZEp4Pu3VV1wCFD4tqPH1eV/caMUclVVvLoEezcaekoRHqFhPz935K+pKZF1RK/kJC/zRlWmkkiJYQQQgiRRgYDfPutWsb3449x7RUqwL598PPP4ONjufgSkyuXWnp44IBa3gfqcOBZs9TZU5s3WzS8ZIWGwvbt8N57UK0aeHnB++9bOiqRXi4u5XBzq5lMDz2enp1xcSlntpjSQyY7hRBCCCHS4PBhtVzv5Mm4Nnf3uGV81r6UrE4dFftnn8FHH0F4uFrG27YtdOum9k9ZOgmMilIFM3btUjNPhw9DRIRlYxKZ5+7dnwgO/iOJR3XY2rpTsuQ8s8aUHjIjJYQQQmTQqlWp6zdhQtZbQiXi3L8PAwdC7drGSVS/fmoZ34gR1p9ExbC3hw8+gLNnoUmTuPbVq6FMGTVzFR1tvng0TRXGmDNHVRbMm1eN84QJsHdvwiSqUiXo08e4rWHDVaxZ40ODBqvNF7hIs5s353Dhwqsk3BsVQ6NkyfnY2+czZ1jpIomUEEKIJP36q6UjsH7bt6vf7KfGli1qWdLp06aNSWSuqChVMrxUKVi0KK69YkXYvx9++gm8vS0XX0YULw47dsCSJeqsM4DAQHjzTahXTyVaphIQoMazb19VzbB8ebWnbNOmhAcIFy0Kr78OK1aoghmnTsHo0XGP58p1n9Gjh5Anz13GjBlMrlzWX/Etp9E0jWvXpnD58sjYNl/ft8mbtxOg/69FLenLCqXPIQskUkWKFEGn0yW4DR06FICwsDCGDh1K3rx5cXV1pUuXLty7d8/CUQshRNYWEaGWKE2aZOlIrNu5c2opVFp+c3/xItSsCfPmGZ8xJCwnuRL/CxeqhOntt+HpU9XfwwPmzoUTJ6BuXYuGnil0OnjlFTh/HgYMiGs/dEhV9PvgA3j+POOv8/gxrF2rkrSSJaFwYTXDt3Qp3L1r3NfLC3r2hO+/h6tX4coVVWGwRw/I999EhaenqhoKGqNGvYGzczA6HTg7BzNy5JuAejwmQRSWo2nRXLkymmvXJse2FS48iRIl5lCq1Hz0elc0DfR6tyyxpC+G1U9AHzt2DEO8gw7Onj1Ls2bN6NatGwCjRo1i8+bNrF69Gg8PD4YNG0bnzp05ePCgpUIWQogs7dYtlRwcPmzpSKzbgwdqT0nMb86bN4ePPwabJH5F+ewZjBqlPpyHh6tS2b//rj4o5spltrAtLiAg+SqPnp7mLaWf2kNdYwwYADNmQP78Jg3LIjw91QxRv36qut+lS2o2bvp0WLlS7QErXTr558f/3oWGqsIWMfucTp5M+pcHLi7QoAE0baqWGpYvn/TfpRiFCqkllXfurOL587hDXfV6Aw0arOPIkVX4+HSXoxksLDo6iosXB3P3btx0brFis/DzGwWAvX0+ihf/lvPnh1K8+LdZYklfDKtPpLy8vIzuz5gxg2LFitGgQQMCAwP58ccfWbZsGY0bNwZg0aJFlClThiNHjlCrVq1ErxkeHk54eHjs/aD//heMjIwkMjLSRO9EALHjK+NsHjLe5pfVx3zfPh29e+u5f18dkGhvrxEdDVFRLx6YGJ/GxYsGKlSwzPSKJcY8PBw6dtTz77/qk17lyhorV0bh4pL88/buhXHjbPj6a7WMZc0aOH5cY+lSAzVqZI3pqYyMd0AAlC9vS1hY0j9Pjo4aZ89Gme3D7927EBaWcn3yEiU0fvjBwMsvq++TOf+Km/tnvG5dNds2Y4YNn31mQ2SkjitXEu5JepGDg/pZPntWx+7dOg4f1hERkfj32s5Oo2ZNjUaNNBo31qhRQ8PePu5xgyF1BwbnzXuf69eHoA51jf93SEdExBDy5q1DZGTaP5hn9X/LrUV0dDgXL/bj0aOYRNeG4sXnkz//AKOx9fDoSHCwCx4ezaxizFMbg07Tss7CgoiICHx9fRk9ejTjx4/n999/p0mTJjx58oRc8X6dV7hwYUaOHMmoUaMSvc7kyZOZMmVKgvZly5bh7OxsqvCFEMJqaRps2lSUxYvLER2tkgMvr1Def/8PPDwiCAqyT9B/xYpSHD+uSnu5uETwyScHKFQo2Oyxm5umwZw5Vdmzxw+A3LnD+OyzvXh6pnJKAzhyxJuvvqpCSIgaV70+mn79ztG+/RV0yeWsWdyVKx6MGdMwxX5ffLGHYsUCU31dTYOICD3Pn+sJD7clLExPWJjxV+P2mDY9Dx44ceZMyh+0P/tsDyVKpD6m7OLGDTe+/bYS58/nzfC1/P2fUrHiQypWfEDZso9wckpFppQsDWfnT7G1/QOdLuH6Wk2zISrqJUJDx2bwdUT6hOHsPAM7u1MAaJotoaGjiYqqbdmwUiE0NJTevXsTGBiIu7t7kv2yVCK1atUqevfuTUBAAL6+vixbtoxXX33VaHYJ4KWXXqJRo0Z8+umniV4nsRkpPz8/Hj58mOxgiYyLjIxkx44dNGvWDDtLn1CYA8h4m19WHPNnz2DIED2rV8eto2naNJolSwzJ7i2IjITOnfVs26aeV7Cgxr59URQsaOqIX4zDvGM+Y4YNEyeqGSUnJ43ffzdQrVra/yu9fh1eeUXPkSNx4966dTQ//JD8uFtaRsb75EmoWTPl5wwdaiBXLggJUbdnz3SEhKilYs+eQUiILvaxmJummTYDPXo0kipVTPoSSbL0vyvR0TB1qo7p09O2kKloUY3GjaNp1EijYUONFxYZZVhIyFlOnaqaYr8qVU7i7Jy284gsPeZZXVTUU86d60BwsFojbmPjROnSq8mdu3mi/a1tvIOCgvD09EwxkbL6pX3x/fjjj7Rq1QpfX98MXcfBwQEHB4cE7XZ2dlbxzcsJZKzNS8bb/LLKmF+6BJ06qbLDMcaPh6lTbdDrk9+gYGenlqY1bKiWAd28qaN9ezv277fMnh9zjPmaNTBxYtz9n3/WUatW+v4rLV5cHdw6YQLE/N5vyxYbatSwYflyVTHNmqVnvFNbGvybb/QpdzIzW1s7LP1X2pL/rnTpovZKpaR5c7XHskkT8PfXEVeNLXNFR0dy//7iFPvlzt0SD4/K6X6drPJvuTWJiLjP33+34NmzUwDo9e5UqLCZXLlSrsxiLeOd2hiyTCJ1/fp1du7cybp162LbvL29iYiI4OnTp0ZL++7du4d3Vq1DKkQGxd/IHRWlltKcPBn3AcbcG7mF9frf/1SlrphiCW5uqgRyx46pv4arK2zerA74vHJFlUru0AG2bYupppV9HDumNuHHmD5dfbjMCDs7VbigYUN17QcPVLGPhg1hyhQYNw701pdTpEtUlPq5yAyOjqo4gatr4l/T0vbvv6poiMgcn3wCVVOeJMqQ8PA7nDvXncDAAyn2ff78H8LDb+PgkLFfwovUCQsL4PTpZjx/fhEAOzsvKlbchpubhaZzTSzLJFKLFi0iX758tGnTJratWrVq2NnZsWvXLrr897/ZhQsXCAgI4OWXX7ZUqEJYTMLqU3ZAQ6M+jo6qypEkUzmXwaDKmn/8cVxb2bKwbp36+Umr/Pnht9/U4ZkPHqhZlldeUee9ZJck4MYNdUhoTAno/v1hbCZuu2jZUp2L07cv7N6tllJNmAB79sAvv2TdM4pALbtbtAi++AKuXUvdcz77DCpUSDwJcnHJ3J+r1FbrE9bh6dMDnDvXjYgIVS9dp7Mjf/5+3L37Y6L9w8Kucfp0UypX3pOlqsFlRaGhFzl9uinh4TcAcHAoSKVKO3F2Tsd/LFmE1Z8jBRAdHc2iRYvo378/tvHWBXh4eDBo0CBGjx7N7t27OXHiBK+++iovv/xykhX7hMjOHj5M+UNBWFjypYdF9vboEbRpY5xEdesGR4+mL4mKUby4mpmKqdezZo0q9Z11duEm7dkzaNcu7pybevVgwQIyvSiEr686GHXKlLiyz7t2QaVKqj2refAAJk9WZwW9/XbqkyiAxo2hRQs101m5MpQoAT4+4O6efZJzkTaapnHz5hxOn24Um0Q5OBSkSpX9lCr1PZ6exoe65s7dCkdHfwBCQ89z+nQzIiMfWyb4HCA4+BQnT9aLTaKcnEpQpcqBbJ1EQRZJpHbu3ElAQAADBw5M8NiXX35J27Zt6dKlC/Xr18fb29to+Z8QQgjlzz+hevW45VV6PXz+uTofxtU149evUUMlUDEfdL/6CmbOzPh1LclgUCWfT59W94sWVTN3iWyzzRR6vdqDtWuXShwA7t9XScUHH6jlcdbu6lUYNkwlUFOmqOQ9hjUuFok71DVpcqirZUVFPeP8+d5cvjwSTVN/CXLlakS1aidwd6+JTqejZMn56PVuANjaulOmzGIqVdqFg4OqfhMScoYzZ1oQFZXzKi+aWmDgIU6dakhk5H0AXFwqUaXKfhwdC1s4MtPLEolU8+bN0TSNkiVLJnjM0dGRb775hsePHxMSEsK6detkf5QQQrxg8WL12/2YWQEvL3VA5pgxmTuz0qoV/PBD3P2xY+HnnzPv+uY2dqzaSwbg4QG//mqeD9QNG6rkrVUrdV/T1J6shg3VMkNrdOIE9OypZo+++SZuGaRer5YsnjqllntaW9ISc6jriRNJ32Q5tOUSztDQi/z5Zy3u318R2+bn9z4VK243Wqpnb5+PUqUWYGfnTcmSC7C3z4eTkz+VKu3C3l59LgwOPs6ZM62JinqWuUHmYI8f7+D06WYYDCpBdXd/mcqVd2Nvnw1PrE5EltkjJYTIPOvXQ5ky4ORk6UiEqYWHw8iRMH9+XFvNmmrmyFRlygcMgNu31QwKwMCBah9V88Sr3lqtH35QM3agkoE1a9TfG3Px8lKJ2xdfqEqKUVFw8KBa6rZ4sVpuaGmaBtu3qz1Nu3YZP+biAq+/rn7+Csf7xfSFC8kvL7ZEQZxChSRRSklMwmnO792DBxv455/+GAyqIo5e70bp0ovx8uqcaP98+bqTL193ozZn55JUqrTzvxmThwQFHeLs2fZUqLAZvV7+E8yIBw/Wce5cLzQtAoDcuZtRvvx69PoUTibPRiSREiIHmjYN5s2DwYPhrbdM94FaWNbNm9C1q9r/FOONN2D2bNMtTYsxbpyqPvfttyoB6NIF9u41fTWvzLJ7N7z5Ztz9r7+Gpk3NH4eNDbz7rtqX1bOnOnvq8WNV+GLkSFU23d4+xctkuqgoHcuX65g1K27ZYwwvLxgxQo1fnjwJnytJS9Zlru+dphn4998PCQiYEdvm7FyW8uXXpWvPjYtLOSpW3MHp042IinrK06e7+fvvzpQvvwEbGxP/Y5hN3bmzmAsXBgHqIGRPz86ULbssx41nlljaJ4TIfI8eqTK1RYqoD2iHD2ePwgBC2bMHqlWLS6IcHFTltHnzTJ9EgVouOHcudP7vF8fPnqllalevmv61M+riRZX4xexHGjlSJaCWVKuWOsy2U6e4ttmz48rOm8uzZ/DVVza8+WZT+ve3NUqiihdXM5/Xr6vZyMSSKCFSEhHxgDNnWholUV5e3ala9WiGChe4uVWmYsVtsfuoHj/+jb//7kF0dGSGY85pbt6cw4ULrxKTRHl7D6Bs2ZU5LokCSaSEyFYOHUpdv1atiD1Y0mBQxQZq11ZLvpYuhYgI08UoTEvT1FKwpk1VkQJQy6oOHVJL7sxJr1elu+v+dwZjTNGEBw/MG0daPH6szhR68kTdb9MmbnmfpeXODWvXqtmxmFmo48fVLN+qVaZ97fv3VTn2QoVgzBg9Dx44xz4WU2Tkn39gyBBZMizSLyjoD06cqMaTJzv/a9FTrNgsypZdga1txiviuLu/RIUKW7CxUT+/jx5t5Pz5V9A0Q4avnRNomsa1a1O5fHlkbFuBAsMpVepHbGxy5iI3SaSEyCZu3VLVvlLi6Bj3W+MJE9QynBjHjqlN4UWKwEcfxX0QF1nDs2dqdvGdd1SCDGpf0okTlltS5+QEGzfG7S26fFklJyEhloknORERaibq0iV1v0IFWL7cuspt63QwdCgcOaJmgEAdqNyjh5o1iynwkFkuX1ZL9AoXVkuCYxJMgFatotmzR816duliXeMkshZN07h9+zuj8tl2dvmpXPl3/PxGocvEiji5ctWlQoX/odOp2ZMHD1byzz8D0bToTHuN7EjTNK5cGcO1a5Ni2woXnkTx4rPR6XJuOpFz37kQ2UhUFPTqFfchp1499Zvqo0cj+eKLPRw9Gpmg+pSPD0ydqg7xXbRIbWCPceeOSsoKFVKFAl7cAyGsz4ULakYx/szEBx/Ali2QN6/l4gK1xOu336BAAXX/2DHo3h0irWhFjaaphGHPHnU/Xz7YtAnc3CwaVpKqVFHl7Hv3jmtbsED9DPzzT8avf+yYOl+sZEn1i5eY8+lsbaFv32jmzPmdjRsNNGiQ+edpiZzFYHjOhQuDuHhxSGzRAnf32lSv/ie5ctU3yWvmzt2E8uXXodOppRn37i3h4sW30GR9e6I0zcCFC69x8+aXsW3Fis3C339ypia5WZEkUkJkA5Mnw/796s9+fqoqX7Vq6sNWsWKBVKmiZiSqVk24UdjRUS35+vNPVQygc+e4w0DDw+OSrIYN1XUNsgLC6mzYoJZXnTun7ru7q7Zp06xnlqBQIdi6VZUQB5XgvfGG9ezL++ILWLhQ/dnBQc2iFbbyI1Dc3NTSyR9/jFtO99df6u/+Tz+l/Xqapr5HjRrBSy+p5Xox3x9XV1Uq/+pVWLjQQOHCwZn3RkSO9fz5v5w8WYe7dxfFthUo8DaVK+/GwcHXpK+dN29rypZdScwhvnfuLODy5VGSTL0gOjqcc+d6cvfuf/9AYkOpUj/i5zfKonFZi5y5oFGkKCDA+srTisTt2KHOlwH1oXnFivTNQOh0UL++ul27ps6B+eEHePpUPb53r7oVKaIO2xw0CHLlypz3INLHYFDLMz/5JK6tbFmV8CZy7J7FVaigErwWLdQyuoULwddXLSO1pI0b4b334u7/9JMq7pAV6HRq1rhmTbW87++/ITRU/XJk1y5VPTG55X6enmp2esUKdXjy2bPGj+fPH1dsI+bvuzXNJIqs69Gj3zh/vjdRUWophY2NE6VKfU/+/H3MFoOXVyfKlPmZ8+f7ABq3bs1Br3fC33+62WKwZgZDCGfPduHJE3WKu05nR5kyy8iXr6uFI7MekkiJBAICoFSpuKUciXF0lAMKrcGdO9CnT9xvjadPV0UjMqpIEXUuzKRJ6jDVuXPjlgtdu6b24EyaBP37w/Dh6udFmNfDh2pZ144dcW3du6vZCdeM78k2mYYN1SxKjx7q53baNLXkz1JV8U6eVOMY83doyhQVW1ZTrhz88YcqOx5zIPLPP6uxTu4X7La2ap/knTvG7SVLqrLrffumfAirEGmhadFcv/7xf3tt1A+nk1NxypVbi6trRbPHkz9/L6Kjw/+rQgcBATOwsXGmQIGxZo/FmkRGPuWvv9oSFHQQUIlu+fLryZOnhYUjsy6ytE8k8PBh8kkUqMeTm7ESpmcwqA+AMRXQWrVSCU5mcnVV+0b+/lvtcWnVKu6xkBB1RlDp0qr9t98gWvbqmsWJE1C9elwSpderpWkrVlh3EhWjWzdVujvG0KFqpsrcbt9Wh9qGhqr7vXqpGb6sytkZvv8eli2L+zlIaZVSVJRxElWrlprRPH8eXntNkiiRuSIjn/DXX+25dm0iMUlU3rztqFr1mEWSqBg+PgMoUeLb2PvXrk3k1q1ZFovH0iIi7nP6dKPYJEqvd6dixe2SRCVCEikhsqipU+M2xhcoAEuWxO1tymw2Nmo51pYtamZq6FBwiXdweUySVbasSq6ePTNNHEIth6tTR1VdBFUUYedOGD06a236Hz48bjlddLRKYg4eNN/rh4aqQ21v3VL3X35ZjW1WGsOk9Oql9jymZaa4XTu1z/LQIejY0XT/loic69mz05w4UZ3Hjzf/16LD3/9jypffgJ1dLkuGBkCBAm9SrNgXsfevXRuLvf3mZJ6ROjuv7qTsN2XZeXVnyp2tQFjYDU6erMezZ6cAsLPzonLlPeTKVdeygVkpWdonRBa0a1fcvpKYfVGenuZ57VKl1Dk206apZWRff62W+4Fa7jl0KIwfr36bPWyYWiYoe+5SJ7lxioiAr75Ssw0xatWC1auhYEHzxJfZPvlEzQr98oua5W7XTiVTMaXSTSU6Gvr1UzN7oIpKrF+fvWZfSpSAxYtVgpiS1auhq2x5ECZ09+7PXLw4hOhotWHP1jYvZcsuI0+e5haOzJif32iio5//v737Do+i+ho4/t1N7wkkIQkECCUQQq/SBJHei/QmKk2qYPmpVBV9sYEogqAgiCKgNOkdpYfeQhJCJ6SR3je78/4xyYYlm55sNuF+nicP7Ozs7N3JZHbO3HvP4e7dOQBYWa0mNLQZnp4TC7U9SZL46PBH+Ef689Hhj3jV61WjznKXlBTIlStdSE19AICFRRUaNTpUpELI5Z0IpAQdCQm6F2qC8QkN1Z0X9emnWQVPDcnRUc7iNXMm7NwJ330nJ6MAiI2Vh5otWQJdusDRo7kX+RVz7vI3N/FZkyfL+9eiDBeSVyrlYDwsTB6mGB0N3bvD6dNyEoqSMneuXNgW5Mx3u3bJSRXKm8yivXmpUaNk2yG8uDSaNG7ffoeQkKxhc3Z2zfH1/QtLS+NMi1mt2seo1ck8eLAIgODgyZiZ2eDmNqrA2zoQfAC/ED8A/EL8OBB8gG61jHN4XELCFa5c6YpKJReQtLKqTaNGB43292QsROe9AMgXMnPmyBey33yT9/pC6VCr5cnfYWHy427d4IMPSrdNJiYwYIA8zPDSJRg3LuviXqOB/ftzD6JAzLmD/M1NBPni+Ndf5SGUZTmIymRuLgc1TZrIjx88kIeJxsaWzPutX5+V5VKphE2boH79knkvQXiRpaQ84vLlDjpBlLv7WzRu/J/RX5x7eX2Kh8fMjEcSt26NJTz8rwJtIzEtkYm7snqyFCiYe3SuUaRXDw/fzMmT7oSHbwEgNvYUly931AZRNjYNadLE+H9PxkAEUi+4gACYMEEe2rJokW7VesH4LFokD+sDOWVxSc6LKozGjeV5Jg8fyj1l7u75f60RfLeUCWvXytkSyxM7O3n+nZeX/PjqVXmeTmpq8b7Pf//JQ04zLV2qm0BFEITiER19jAsXmhEXdwYAhcICb+/V1KmzGhMT4x9Dq1AoqF59Mamp3TOWaPD3H05k5K48X3sv5h7vHXgPt6/duB97X7tcQsIvxI/9t/eXUKvzJy0tnICAiahUoQQGTiA8fDNXrnQhPT0GAHv71jRufAxz83LYTV8CxNC+F9SpU3J66x07dC9gzczkXo5deZ8r8j0ESSgex47JqZlBDp42bpQTDRgjFxe5h/P99+XjbM6cvF/z0kvycC5399x/XF2Lp8hsaczbSkuTsyxGREB4uO5PZjHdvNStW7xtMhZubnLSkrZt5d/LsWPyPKaNG4vnZkFwsNxzmlkD6e235Tl8giAUH0mSePjwG+7c+R8gV2+3sKiKr+/f2Ns3L93GFZBCoSAlZQKenpUID1+HJKVz48YgGjTYRYUKXXTWlSSJo/eOsuzsMv4J/AeNlHMK2zHbxxAyKwRTE8NfgkuSRGDgJNRquaB2enocN28OIzODopNTZ3x9t2FqWgbSvxoJEUi9QDQa+Ocf+cL2+exYdnZyHZcZM+ThY4cO5R0offaZHHAZU49IeRUeLqc6z0wvvnAhdOhQum3KD3Nz+Y5/fgKp9HQ5uHnwIPf1lEo5mHJzyz3gcnPLOXlAcdVK02ggKiorGIqIgCdPlJw6VYc9e5RERuoGS5nFjQX9vL3lc0qnTnJWvc2b5eD622+Llk0vJgZ694anT+XHXbvKc/qMeM53sXB2lo/jvI5zQyWqEcqX8PDNBAXNoHbtZbi6DiY9PZ5bt8YRGfm3dh0np674+PyOuXlZPciU1Kq1EkgjPHwjkpTG9ev9aNhwL46OHUhMS2TD1Q18f+57bkTcyNcWI5IiePnXlzk85jBWZlYl2/zn3ztiM5GR255ZkhXwOTsPoF69jSiV5WDMuAGJQOoFkJIiZ8X6+mv5wvBZHh5ysoAJE8DBIWt5QID+u/W3bslDY5KTYe9eucfh669LtPkvPI0GRo/OqvXSuTN8+GHptqkk1Kolz4vJrIuVE41GTrgRGgqXL+e+rpOT/iArJSV/tdL++ku+yZAZJD3fixQZKd940GUClNNuIwNo1UoOoPr1k/ft0qVyVsLZswu3PZVKLlScWVDax0eeF2X6Anz7Va2a87k8k8iYKRRG5vAwtTqGwMAJmJu7Exg4nqSkW9p1qlWbQ/XqC1AoimEIQSlSKEyoW3cdGk0KkZHb0GiSuXK1F/+l9uWbi3uJSYnRWd/d1h2lQklIfAgS+sesn350mq6/dWXn8J04WTkZ4FNk/s4mAQp4rl0KhTm1av0ggqhCeAG+Sl5c0dGwcqV85zUzOUGmevXkqvUjRujP7FS1qv4v16ZN5YvTPn3ki5xvvpHnNUyZUjKfQYD/+z84cED+v5ubHBQXx9A2Y7Npk3x8qVTy8frkSe4/YWFyL1ZuoqPln/wOm3teYS/en2dvL/eiubrKwx4z///sT2QkDB1aPO9Xkp6/C10SevWCVavgzTflx+++KwfAI0YUbDuSJNeryixc7Ows93g5OhZrc41aTudyY2GI40koXvqGh12+3JHMoXwmJvb4+PyGs3Pf0mtkMVMqzfDx2ci/fi+jSDmHpEmksWIjLqYQk7FOW8+2TG81nZ61elLr+1o5BlGZTjw8Qfu17dk3ah9V7EuuhoUkSSQkXOfmzSGo1TE5rKPm9u1p1K//t97nhZyJQKocevBATou8ejUkJuo+16GDHED16FH4IXk9esgZwyZmJKOZPl3+ou7Tp2jtFrL79185VTPIw5B+/718pml+lpmZ3AORV20kjUYOPp4NrkJD9QddycnF20YLC/3BkKsrODmlc/++H716NcfDwwwXl/zVJ7p4sXjbWBKevwvt6NgBc/OSmaj3xhtysdx58+THr78uH/uvvpr/bXz/vXwzCeQbRtu2iVTfxsSQx5NQfHIbHmZj0wBf37+xtq5t+IaVkIS0BP68/Cc/+P1AUORNvmgAzZzA1hS+bghHU/oxuvk8mro31b7Gb7wfEUn6h1f4R/gzY98MniY/5UbEDdr80oZ9o/ZRz6VesbVZkiQSE68TEbGFiIgtOj2F+qmJjNxKYuINbGx8i60dLwIRSJUjV67I85/+/FN3uJFSCQMHygFUy5bF814TJsDdu3JviUYDw4bJNYSal625pEYtIgKGD8+aFzVvnjx3pKwpqXkamXOlXF2hUaOc15MkiIvTDaz8/OQhY3l5+205E+GzgZKLizzcL6f5NSqVxJ494TRtKgeF+WXs81my34WOJzBwconewZwzRw6mfvpJ7qkcMEC+udC4cd6v3bMH3nkn6/HPP5dOvTVBv9I4noSiy314mBn16+/AysqrVNpW3IKjg1nzeA1jvx9LbGpWPYY512FpE3Pq2KZhbwavWZ+mroONzms9HTzxdPDUu92m7k15qcpLdNvQjeDoYB7GPaTdmnb8M/wf2lZtW+j2ZgVPmwkP30JyckDeL9Iywdm5nwiiCkEEUmWcJMnpsL/6Kmv4VyZLS7mmz6xZ8vyT4rZoEdy7JwduSUnyZO4zZ6B69eJ/rxeNRiNnLAsJkR+/8kpWz1RZU9rzNBQKef6fg0NWxru6dfMXSL35pjzc0BBKez/lJftdaPkOZnj4Zlxdh5TIeyoUsHy53NO4YwfEx8s94qdOZaVK1+faNfnmTuZNiI8/lucZCsajNI4noWiygt84ng+i5Oc1BAe/W6aDYUmSOHTnEN+f+55dgbuyDc9rX7U901pOo3etTty83pP4+HOoVOFcvvwqTZr8i5VV/rq8a1aoyck3TtLrj15ceHKB6JRoOv/WmU2vbaJvnfwPiZSDp2tERGzJJXhS4ODQDien7jx8uDjj5oWk87ypqT3e3ivy/b5CFhFIlVHp6bBlixxAXbqk+1zFivKcpalT5bvnJUWplGvaPHoEJ07Ic1Z69pQzAjoZZu5kufXVV3IqaJB7Qf74o2zPizL2eRrGwlj3U853oRUEBk7E0bFjiQ3JMjGRU6B37iwHUKGh0L27fJ7R1zsXFibf1ImXOzp47TX45JMSaZpQSKV5PJVVh+8eZqr/VFb7rKa7d/e8X1AC4uLOPBf8Pq/sDg9LSEtg/ZX1/HDuB/wj/XWeszCxYGSDkUxrNY3Gbo21yxs23MeVK51ISLhMWtpjLl/uRJMm/2Jpmb+TeCXbShwde5RBmwdx8M5BUtJTGLBpACt7rWR8s/E5vk4Onq4SHi4P20tODtSzlgIHh/a4uAzGxWUgFhYeAFhb18xId66zRby9V4q/uUISiavLmMREWLYMateWJ14/G0R5eclzAu7fl9Njl2QQlcnSErZvl9MWA/j7y8MIi7uQ5ovk5En5DjpkzYtycyvdNgkvLo1GzY0bQ1CrY8l+F1rSDskqSVZWsHNnVo9iYKA8JzMpSXe95GS5kG9mCv0WLWDdOlGiwZjk3qthmOOprJEkiTnH5vAo9RFzjs1BKoXq5TEx/3LjRl7ZcExwdh5YpoKo21G3eWffO1T+tjJT9kzRCaKq2FVhtPto7k67yy/9ftEJogDMzJxo2PAA1tby3KbU1PtcufIqqakh+X5/Ows7do3YxcgGIwHQSBom7JrAJ8c/0fk9S5JEfPxl7tz5mHPn6nD+fGMePFj0XBClwMHhZWrV+p7WrR/TpMlxqlSZqg2iAFxchuDsPAA5uyxk/s5EL3DhiR4pI5CfwqCWlnKQtHy5nIXsWc2ayWnIBw4snZS+FSvKqdBfekme13PsmJwiff368l+npbg9fSoPScqc4/bxx/KdeKF4Gft8pNImf2mfIzx8M2Fhv6NSheWytmHuQlesKPfStm4tz3M7c0bumcosv3D7tgPLl5tw5oz82M1NHg5obV1iTRIKITHxarnt1SgpB4IPcOHJBQAuPLnAgeADdKvVzSDvrdGkce/efB48WIy+4XxZys7wMEmSOHjnIMvOLmNP0J5sw/dervYy01pOo1fNXhzYdwBn65y/CMzNXWjU6DCXL79McnIQycm3uXKlM40bH8t3D4+5iTnrB6zHzdaNb05/A8D8Y/N5Eh/C/738Fk8jt2b0PN3W82o5eHJ1HYyz80AsLNxzfS+FQoG390qio4+iVseUmd+ZMROBVCnLT2FQExP5Jy1Nd3mPHnICiY4dSz9gqVFDLvb7yivyXeENG+QeMjGkJv80Ghg7Vh4qCfDyyzB/fum2qbwy9vlIpUEOns5nTFTeTGpqHpWRtZQ4O/c3yEVvtWryTZt27SAhAf77T647BWZAR511o6LkBBWC8UhNfUJQ0Mw817O29sHaWtRiA0hKS2LM9jHaxwoUfHzkY7rW7IqihL/4ExP98fcfSUJC1tAXB4eXcXEZzO3b055b2/iHh8WnxrP+ynq+P/c9AU915xJZmlrKw/daTqORm5y9SJXPE4iFhZs2mEpJuUdSkj9XrnShceOjmJlVyFeKf6VCydddv8bdxo2VZ96jowu0Vf7EpYs/6VsbR0f59yAHTwUbsmJu7kqdOj9p22TMv7OyQARSpSwyMu/CoGp1Vg+Fqak8pO/dd6FBg5JvX0G0aiUPQxs0SE6C8emncuKJN94o7ZaVDd9+C7t3y/93cZHnhbwIRUNLi7HORzIkub7IRcLDNxMRsZmUlHvZ1lEoTHFw6EBc3Gk0mmSy35XWYG9f+ExTBdWokTyHcHIeo7/S0uTz64v+OzYWUVEH8fcfhUoVnue6SUn+XL3aHR+fDZibl/N6D7m4EnqFfn/2Izwxa59JSFx4coG1l9byRtOS+XKVJImQkB8JDn4XjUa+QFEozPDy+hRPz3cBJTExR4iM3IlcO0rO+GYMw8MO3TnE9L3TWdZjGZ1ryMM5bkfd5odzP7D28lriUuN01ve092RKiym81fQtKlpXLPT7Wlp60qjRES5dak9a2mMSE69y9Wo3fHw25pniXz4PXyIiYgttTbbQrJm+d1Di6NhBO+epqH8Xrq5DjOL3VR6Iy7QywspKTsU8YwZ46s+oaRQGDJADgsy0wxMnyu3t0qV022XsTp+GDz/Mevzbb+DhkfP6glBYz35ph4dvJiXlTrZ1FApTnJw6Z4yn75dxV3WTnknKsjt3ZpOWFkLNmotRKEo+K0pxlXEQSp5Gk869ewt48OBzMoNwc/PKuLu/xf37C/W8Qk5AER19iPPnm1Cv3kYcHTsYssmlTiNp+O7Md3xw6ANUGv29IuN3jcfS1JIRDQtYpToPqamhBAS8QVTUXu0ya+u6+Pj8jp1dVgpTYxweJkkSHx3+CP9Ifz48/CEqtYof/H5gT9CebOt2qNaB6a2m07dOX0yVxXMpbGXlRePGR7h06WVUqjDi489z8WIrvSn+s25iyQkj9J2H1RJciYHjERAu1WbL8PVULsHCvULhiECqjNi7Vy6mWxbMnCnXmFq2TM4uOGiQnNWvYcPSblnJyk/3vT5RUfK8qPR0+fGHH0I3wwx/F14Q8pf2Fe2wvZSUYD1rmeDk9CqurkNwdu6PmZnu3Vk5qNqkcxfa0tKLlBR53P6jR9+QnByEj8/vmJralvhnEoxfSsoj/P1HEBv7n3ZZhQo9qFt3PWZmFTPmS+n2alSpMp2bN4eRlhZKWtoTLl/uhJfXZ1St+gEKRfnPGhISH8LY7WM5dOdQrutpJA0jt43k2P1jLO2+FGuzok8GjIjYTmDgeFSqrDHPlStPpUaNxZiY6G7fGIeHHQg+gF+IHwDnQ87T84+eOs9bmloyqsEoprWaRsNKJXNBYm3tTaNGh7h8uSPp6U9JT4965ll5/t+1a/1ITLyuN3iSe5464uIymBB1TRZvHpXRIxlA619as3/U/mIt3CsUnQikygg7u9JuQcF8+608/2v7djkNcc+ecPasnMq7PJLT+ebefa+PJMm1vjKzjLVrV7zzyiIjt2BnN4XIyB9xdx9efBsWjF5mfZHMYXvJyUF61lLi5NRJm8nJ3DznSdX6Jik3bXqSyMhtBAZOAdQ8fbqTS5fa0aDBP1haGnHXuVDinj7dg7//GNLTn2YsMaFGjS/w9JytDYj09WqYm7vSvPllbt4cSUzMYUDD3bsfERv7H3Xrrs/1GC3rtvlv461/3iIqOSrvlTOsvria049Os/m1zfi4+BTqfdPTEwgOfocnT37WLjMzq0TdumupWLFHjq8zpuFhGo2Gybv1j/et6lCVKS2m8GaTN4s0fC+/bG3rU6/eJq5e1Z8p6unTnc8tUeLo+EpGwogB2muHysCpN05pC/c+intULIV7heJV/m/vCKXCxESeL9Wihfz48WPo1Surtkt5kpXOV7f7Pj+WLpXTOoOclaw450WlpYVz+/bbKBQx3L79Nmlpec9NEMo2uefpOnfvzuPcOR/On2+UkSL32SBKiaNjJ7y9V9KmzRMaNTqIh8f4fF2gZt6FNjNzw9v7J8zNXfHwmEjDhvswMXEAIDHxChcvtiQu7lwJfUrBmGk0KoKD3+fatV7aIMrCoipNmvxH1arv6fQq6Tue5OWVaNRoP9WrL0Ae6gdRUXu5cKEJsbGnDP2RSlxCWgLjd45n4OaB2iDK3dYdJ8v8FWS8Hn6d5qubs+7yugK/d2zsGc6fb6wTRFWs2I8WLa7lGkQZkzvRd2jxcwvuxtzN9tzcl+cSPD2Y99u+b5AgCjLnmC0nK8W4fk5OnfH2/ok2bUJp3PgQHh4Ts92AzSzc28xdnjiVWbh3x60dJdV8oYBEICWUGGtrOZOfl5f8+MoVGDHChPT08pUTPSJic0Y634yMIBnd9+Hhm3N93blz8MEHWY/Xr4cqxTT8OSu4S0ChALVa1GYpa8LDN3PypDvh4VvyXDcx8SZ37y7Az8+X8+cbcP/+p89VuFfg6NiR2rV/pE2bEBo3Pqz3Szs/XF2H0LbtE53hqxUqdKZp0zNYWtYEIC0tlMuXO+Sr7cWixiGYUk/+Vyg1KSkPuHy5Aw8ffqVdVrFiX5o3v4SDQ2u9r9F3PAEoFCZUrz6fhg0PYGYmF0VMTX2Usf1vSqWWUknwe+xH05+a8vOlrEBmkM8grk2+xpVJV7gw4QIXJlzg7Btn+cb7G86+cVa77PCYw9R3rQ9AkiqJ13e8ztjtY0lIS8jzfeW5awu5dKmddqivUmlDnTo/U7/+NszNDVCIsohUahWLTyzGd7kvF59czPa8icKEfbf3YWKAeZvPSky88dw1gX61ai3Fw2NCnvs6s3BvlxryZPOU9BQGbh7I6guri6vJQhEYfSD1+PFjRo0aRcWKFbGysqJBgwacP39e+/zrr7+OQqHQ+enevXSqfgvZVaoEe/aAU8aNtf37lfz0U0PKw3egJGlISLjKrVtv6X3+1q3XuXfvc0JCVhMaup7w8M1ERu4kKuoADx8e58MPz1K16hU8PQOYP/8er74aikoVg1qdgiRpitS2wgZ3gnHIHCqqUoUSGDhBb29iYuIt7t37hHPn6uPn58v9+wtJSvJ/Zg25vkjt2j/QunUIjRsfpXLlySWWBc3Gpi5Nm57BwaE9ABpNCjdvDuH+/UUlfNErwasfgYu//G+utW6EkhIZuZPz5xsTF3cakLO81ay5hPr1t2NmVqHQ261QoTPNm1/GweFlACQpneDgd7l+vT8qVXQerzZeao2az//7nDZr2hAUJfcY25jZ8EvfX9gyeAsVrSvi6eBJU/emNHVvShO3JtS0rkkTtybaZZ28OnH2rbO81STrO2j9lfU0X9Wcq2FXc3zvpKTbXLrUjnv3FpD5HWFn14rmzS/j7v5miadVLw5nH52l+erm/O/w/0hR6099rJbU+IX4cSD4gEHbZmPj+1zR2+cVvHBxfgv3CoZn1HOkoqOjadu2La+88gp79+7FxcWFoKAgnJx0u7u7d+/O2rVrtY8tLCwM3dRCexEKg9atK8+V6tJFTkl88GB1vvxSzZw5hd9mYRM7FJRKFU1Kyl1SUu6SnHyXlJQ72v8nJ98F0nJ8rUaTzL17H+f4/Ny5uo9Pn9Z9rFCYo1RaolRaZPxrqfexQqH7WJLUhIauJTsFgYETcXTsaBQTgwX9choqWr/+3yQlBWrnPCUmXtP7egeHdri4DMHFZZBORXtDMDd3plGjgwQETCQsTB5mdPfuHJKSblGnzs8olcVzbtY5bzZeC5XlCeZU9oOaByC4W5k/b5YVGk0ad+58wKNHS7XLLC2rU6/eZuztWxTLe1hYeNCo0WHu3ZvHgwdfAPI8kwsXmhbr+xjK/Zj7jN42mv8eZCXhaFm5Jb8P/J1aFWoVaFvWZtas7ruaV7xeYeKuiSSkJRDwNICWq1vyXffvmNBsgjYwkiSJ0NA1BAXNQKNJzNiCCdWrz6Vq1Y9RFlP2upIUlxrHx4c/Zrnf8myFdPVRomTu0bkGqbuVSXc+aSy6N3cKX7g4p8K9IfEhLO+5HBOlYXveBJlR/9UsXrwYT09PnSDJK3Oc2DMsLCxwcytYQTJjURYKgxZH0PLyy/Drr3INLIC5c02oUSPrcUEUNrGDPmp1Cikp9zKCpTsZwVJm4HQn4yRYOiQpDbU6TVtDrBi2qHNRLhinrN7ETHJv4unT1UlNva/3Nfb2bXB1HYKLy2tYWFQ2TENzoFRaULfuWqyt63L3rpzTPyxsA8nJd4ttyFDmefNY0DnGnZhAZv+tAgU+U+eyvn1XXFwUooZUCUtJuUtg4Cji4/20y5ydB1Knzi+YmTkW63splabUqPE5Dg7t8fcfRXp6FCkp97h0qS01a35N5crTykRPysZrG5m8ezKxqfJ3i1Kh5KN2HzGvwzzMTMwKvd0RDUbQwqMFQ/8ayqXQS6SqU5m0exJH7x1lVZ9VWCpSCQycQGTkdu1rLC1r4uOzAQeHl4r6sQxi+63tTN0zlcfxj7XLGlVqxMO4hzkm6NCg4WHcQ9LUaViYGu4muzz/b6WekhFFK1ysLdxr6867B98F4KcLPxGWGMYfA//AysyqiC0XCsqoA6mdO3fSrVs3Bg8ezPHjx6lcuTJvv/0248eP11nv2LFjuLq64uTkRKdOnfjss8+oWDHnSYWpqamkpqZqH8fFyQXaVCpVvitZFyd3d/knN6XQLCAzaJmAWh1LQMAEbGzaFPoE8NprEBgosWCBOQDjxkm4ualp3z7/3dKSJHHr1kSdu/W3bk3Cx2dTDuurSUt7nBEcyQFTauo97WOV6kmhPotSaYW5eTXU6uiMApP6PoMSW9smuLlNRKNJQaNJ5dGjVNauTcXUNBUzs1T69EnC0zNF+7z8k4IkpWj/n32ZvqKo+SVflMfGXsbaOv/DCoT8yzyHFOZcknmTILOWzrOeD6Ls7FpRseJrGZXtszLklcY5TB8Pj9lYWNQgMPB1NJpk4uJOcuFCK+rV24a1ddHT9warTjDpTC80z8xDkJC4GevHE5vdNHTvVmrnzfJOpVJhanqay5fHam82KRTmeHl9hZvbJEBRYsehvX1nGjf2IyBgJPHxZ5AkFbdvzyA6+hi1aq3C1NShRN63qGJTYpm+fzobb2zULqvmUI1f+/5KW8+2oCHHmlGQv/NKdfvqHB9znP8d/h8/XvgRgE03NpESf5yZtdJAnRVsVKr0Bl5eX2NiYms054ycPIp7xMwDM9kZmJXtztrMmvkvz2dai2k8SXhCZFLOd6NdrF1QSsoCf86inMsBHB0HUKFCf6Ki/iEzxX+FCn1xchpQ5H0+vcV0XKxdeOuft1BpVGy/tZ0u67uwdfBWnKzyl6TE2BR1fxe3/LZDIRnx4EpLS0sAZs2axeDBg/Hz82PGjBmsXLmSsWPHAvDnn39ibW2Nl5cXwcHBfPTRR9ja2nL69GlMTPR3cy5YsICFC7MXAvzjjz+wti56LYbyQ8LaejGmpudQKDRIkpL09JYkJf2v8FuU4McfG3HwYHUAbG3T+L//+48qVfKeHAtgZnYCa+uvsy1PSRmJRuOOUhmGQhGGUpn5E4lCkV6IdiqRJBc0Glc0mkoZP65oNG5oNJWQJAdAgUIRg63tFBSKJBQK6ZnXK5AkaxISliNJjgAkJpoya1ZHwsJsAOjX7zbjxt0ocNvkC2w1oEKhUAFp2n8hDSurXzExuanTHt3PZkZS0rukp7cqxHsLxU9CqbyPqekVLCy2oVDEkNONdY3GhtTUwahUbZCksjE8U6m8jY3N5yiV8kWcJFmTlPQe6elNCr3Ny/GXWRS8CBX6v+jsTOxY47sGM2Xh7/ALOUnD0vJXLCyyipyq1W4kJb2HRlPTgO1Ix9LyNywssrKXye14H42mhgHbkbebCTdZcn8JEaoI7bIOTh2YUGUCNiY2JfKep2NOs+rRMkZXT2bAM53UGo0dyclTSE83/l4otaRmX+Q+NjzZQLImWbu8qV1TJlaZSCWLkpnvWZyyrhESkSQbnWuC4nA5/jL/d/f/SNHI80OqWlZlbo25uJSBZCHGLikpiREjRhAbG4u9vX2O6xl1IGVubk7z5s05dSor3en06dPx8/Pj9PMTSjLcuXOHmjVrcujQIV599VW96+jrkfL09CQyMjLXnfWiiYjYTGDgqGzL69T5HWfnwg3xU6lU7N27nzVrXuH06VQsLROpWTOBtWvjcHBIRK1ORKNJRKNJ1v5frU5ErU4iPT2SyMgtSFLx3K0wM6uEpWV1LCyqY2nphaWlV8b/q2Nh4YlCkb8O2/zsJ0mC4cNN2LpVzu/SsqWGo0fVmJXAdV5aWjgXL/qiVseRW89VxYoDqVFjCebmeXSHCgWiUqk4ePAgXbp0wSyHX3Bq6kNiYo4SE3OI2NijqFRh+d5+kyaXylxvYmrqY/z9B5CYeDljiQk1aizB3X1Sgbe1M3AnI7aNIE2d8/xEgGbuzTg08hA25iVzofoiSk6+TUDAiGd+j+DsPJiaNVdgalq4787Ddw/zzoF3WNJ1Ca966f/Ozs3Tp/8QFPQmanUMAAqFBV5e3+DmNr7Uh/qp1Co+O/EZi08tRpORQMjewp7vu3/PcN+C1fXLz3nlWQkJl7hxawTpqVnFt89GwRVVV5b0WE8Fq8InADGEq+FXeXvP25wLySqjUMmmEt90+YbBPoMN8rst6D7PSWTkFu7cmUWNGktwdn6tGFsou/jkIn039SU8SU5KVMWuCruG7SpzhXuLa38Xl7i4OJydnfMMpIx6aJ+7uzv16ukeCD4+Pvz9d87zO2rUqIGzszO3b9/OMZCysLDQm5DCzMzMKH55xiAtLZzg4KlkH2KkIChoAmr1UxQKk4xgJykj2El8LvjR/1zFiim8957u+z16JP8UJxMTOywtvbCyqqENlOTHXlhaVsekmO4EuruPICrqbyIjd5LZfe/s3A9396wJYMuXw9at8v8dHWHTJiXW1iWTNNPMrDJ16vykZ2w22Ng01l4EPX26lZiYw9Ss+XWZydRUljx7PlGpYoiJOUZ09CGiow89l5o8v+TjysGhcbG20xDMzKrTtOkJ/P1HZczRUHPnznRSU4OoWfPbfE9y33htI6O3jUYt5T1x8MKTC3T5vQt7Ru7BxUbcnS2qsLA/CQycoB1WLUlm1Kr1HVWqTCr0uUOSJOYdn8etp7eYd3we3Wp3K/C23NwG4uDQlJs3hxAf74ckpXLnzlQSEk7i7f0TpqalU83+dtRtRm4dybnHWYFA+6rt+W3Ab1RzrFbo7eZ1nSJJah4+/Jq7d+dqbzqqJVO+v53OjhCAA5x80pJNr23ipSrG1yuVpErik+Of8M3pb0jXZI0mGd90PIs7Ly6VYWtFvTZ0dx+hcz1Q3FpVbcWpN58p3Bv/iFd+e6XMFu41lmvx/LbBqAOptm3bEhCge8ERGBhItWo5n4QePXrE06dPcc9r0pGQo7S0SK5d66Mn2wyAhEaTyO3b00ujaXmqUeMbHB1fxsrKC1PTCgYJDnQz9MRky8hz8SLMmpW1/tq1UL16ybbJxWUIzs6bsgV3vr5/ER7+J7dvT0elikStjiUwcDzh4b/j7b0Ka+vaJduwF4aK2Nh/iY+Xgye5OK3+lPYmJrY4OnbEyakztrZNuHatX7FmejIWJiY2+Pr+zZ07H/Lw4ZcAPH78PcnJt6lX7888ezTWXFrDWzvf0mbqsjS1JCU9l3SnwPkn52mzpg37R+2nhpNxDfcqK9TqZG7fnsmTJ6u0y6ysvAkPfxs3t7eKdI5d7rccvxA5UYVfiB9bbm5hiO+QAm/Hyqo6TZr8R3Dwezx+/D0A4eEbiY+/iK/vFmxtGxS6jQUlSRJrL69l+t7pJKrkzHimSlMWdlzIB20/KNHMaikp9/H3H0Ns7L/aZba2TfHx2UBy5WD+2z6WqOQoHsQ+oP3a9nze6XNmt5mNUmEclXAOBh9k0u5J3Im+o13m4+zDT71/on219qXYMuNXs0JNTr15ip6/9+TCkwvawr1/DvqTfnX7lXbzyjWjHtrn5+dHmzZtWLhwIUOGDOHcuXOMHz+eVatWMXLkSBISEli4cCGDBg3Czc2N4OBg3n//feLj47l27Vq+06DHxcXh4OCQZ/ddeZWeHk9s7H9ERx8hJuYICQmXinHrSkxMbDAxsUGptEaptCYuTkXFipUxNbUlPt6Gf/6xISHBmpQUGxo3tqFvXxvta+TX2aBUWnHv3jxiYo6jv8idHCiUZjY6fdkN4+KgaVMIzhhdMWMGLF1qmPakpYVz9qw36emxmJo60qpVgDZRSFpaJMHBswkLW69dX6GwoHr1+Xh6votSzC0pEEmSSEy8RnT0IaKiDhIVdRSFIjWHtU2wt38JJ6fOODl1xt6+lc7+Dg/fpLc3sV69Tbi6Fvwi0xg9ebKGwMCJSJJ8x9na2pcGDXZhZVVd7/rLzi5jxr4Z2scTm03kw3Yf8jT5KQDp6emcOHGCdu3aYWpqStDTIGbum0loYigArjau7B25l6buTUv2g5UzSUkB3LgxhMTErJpElSqNwstrGfv3/0vPnj0LdedYkiRWnl/JlD1TsqWw7litI4PqDaJ/3f5UsS94hfLw8L8ICHgzY2iznBiodu3luLuPK/C2Cupp0lMm7prI3/5Z30O1K9Tm94G/06Jy0VK0q1Qq9uzZo3efS5JEePgfBAa+rf3coKBq1Q+oXn0hSqWc4Olh7ENGbB3BiQcntK/tUasH6/qvK9Ve24jECGYdmMWGqxu0y8xNzPm4/cd80PYDg2bbe1Zu+9xYxafGM2jzIA7eOQjIWf5W9FrBhGYTSrlleTO2/Z3f2MCoAymAXbt28eGHHxIUFISXlxezZs3SZu1LTk6mf//+XLp0iZiYGDw8POjatSuffvoplSrlfxLiixZIqdUpxMWdISbmMNHRR4iPP6e9oMkfJTY2DfH0nIlSaaMTKGUPgCx07ljq+0M5cAB69kSb5nvpUjngeJ4cGNTJ4W69Iy1b3jKq+kjyvCjYlJFQsEULOHECzM0N14YnT/7A338KPj4/4u6efUx+VNQBAgMnkZJyV7vMxqYhder8XOZqsxRFYVL8p6Q81A7Vi44+lJG9UT9r63rawMnRsUOuvS+SJHHjxqBsvYnlLWV9dPQxbtwYRHq6nITCzMyF+vV34ODQWme9L/77go+OfKR9/M5L7/BN12/yPK88jH1Itw3d8I+UixTbmtuydchWutTsUtIfrVwIDd1AYOAkbb2hzIDEze110tPTC33BE58az8RdE9l4fWOe67as3JIBdQcw0Gcg3hW98/0eSUm3uXlzMAkJl7XLKlUai7f38mIb0v28w3cOM2b7GELiQ7TL3mryFku6L8HW3LbI28/pIlOliiYwcDIREVmZay0squLj8xuOji9n2066Jp0Fxxbw+X+fa4NYDzsPNg7ayMvVsq9fkiRJ4tfLv/LuwXd10pd3qNaBn3r/RB3nOgZtz/OM7cI+v9LUabyx4w1+v/a7dtmCDguY12GeUQ/hN7b9XW4CKUMo74GURpNOQsIFbY9TbOwJNJqchsQosLVtjJ3dS4SFrUejSaI4g5ac/lDWrIE338x4BwX8/TcMGJD99WXpbv3KlTB5svx/Bwe4dAn0lEErUfk5ManVidy9O59Hj5aQNfxMSZUqM/Dy+rTELjyMRVaAHpNxbAfoPbbleU5Hn5nnFJjjNjUaJypV6knFit1wcnq1wIVxddvkZHQ3CYpLUlIQ16711u5LhcKCunXXUKnSCCRJYs6ROXx+4nPt+nNfnsvCjguzXQzkdJxHJUfRd2NfTj48CchDrNb2W8uohtmTwxQ3QxUNL25qdSJBQdN0inpbW9fD13czNjZykpPCXvBcC7vGa1teI/Bpzn87OannUo+BdQcywGcATdya5HlBqFanZAxJ/OmZz+GLr+8WbGx8Cvz+OUlNT2XOkTl8fTorm2wFqwr83OdnBvjo+RIrJH03xaKjj3Dr1lhSU7MmGFeqNIratX/IMw38weCDjNo2ivBE+QaQUqFkYceFfNjuQ4MUdg18GsikXXKdq0xOlk583fVrxjUeZxQX/MZ2YV8QGknD+wff1xbuBbkn35gL9xrb/s5vbGDUc6SEwpEkDYmJN4iOPkxMzBFiYo4/092fnZVVHZycXsXJqROOjh0xM5NrcDk5dSj2YnI5eeMNuHsXPvtM7skZMQKOHYNWz2Xozmnuj7EFUZcvw8yZWY/XrDF8EJVfJiY21Kr1Na6uwwgIeIvExCuAhkePlhAZuQ1v75VUqNCttJtZIiRJIjBwkk5dssyCxRpNKrGxp7WBk1x0NLd5Tq/g5NQZO7sOHDt2l/btexX6y0Au5viT9kK8PAZRANbWtWna9DQ3brxGTMxRJCkVf/+RJCXd4ruAWL47u0y77uLOi3m/7fsF2n4FqwocHH2QEVtHsP3WdtI16YzeNprQhFBmt55dYhdrxVk03JASE29w48YQkpJuape5uY2jdu3vi3RDJXPe0JQ9U/Kc1wYwqsEoroVf40rYFe2ymxE3uRlxk8/++4xqDtW0PVVtPNvovTA0MbGkTp2VODp2ICBgPBpNIklJN7hwoQXe3itxcyt6MO0f4c+IrSO4HHpZu6xzjc6s678OD7uC3TzJTVpaOLdvv41CEcvt22/j5NSOR4++49GjrItkU1NHvL1X4uo6NF/b7FKzC5cnXmbUtlEcuXsEjaRh7tG5HLt3jA0DN+Bm61Zs7df5LOo0vjz5JZ/9+xmp6qzhzyMajGBJtyW42hj/30lZIAr3Go4IpIxMYe5iSpJEcnIwMTFHMoKno6ieqVfxPAsLT5ycXsXR8VWcnF7BwqKy3vUMHbR88gncuwcbNkBKCvTpA6dPQ81nSpPkldjB0B48gMjn6gAmJsLIkZCZYX/qVBg40PBtKyh7++Y0a+bHo0ffcu/eAjSaFFJS7nH1ancqVRpFzZpLMDd3LvL7HLpziOl7p7OsxzI61+hcDC0vvIiIzURGbntmiVyw2M+vMcnJQRk9stkpFKY685zs7Fpq5znJRfzuFbltrq5DjO4GQUkwM6tAw4b7CQqawpMnqwG4f/9T7OPAXAlpGvihxw9MaTmlUNu3MrPir8F/MXXPVFZeWAnAewff43HcY77p9k2xT7TPLTg3VpIkERr6K0FBUzIKfoNSaYO39wrc3EYXaduJaYlM2TOFdVfWaZdZmVqRkp6SbX4UgBIlAU8DuDTxEndj7rLNfxtbb23l9MPT2vXvx95n6dmlLD27FFcbV/rV6ceAugPo5NUp23yaSpWGY2vbhJs3B5OYeB2NJpFbt0YTG/svtWp9h4lJwS8oJUlixfkVzD4wWxsYmpuY83+v/h8zXppRrMdU1vGUgEIBanU8fn71dW6OOjp2om7ddVhaFmxOmbudOwdGHWDRf4tYeHwhGknD4buHabyyMRsGbij28/PJByeZsGsCNyOyAnUvRy9W9FpBt1rl82ZdaZvdZjbudu68vv31rMK9v3VhVutZzDkyxyi+h8s6MbQP4xnal98hRiDXZckcqhcdfYTU1Ac5btfMzAVHx044OXXCyelVLC1r5PtObHEPMcqr6zYtDbp1k3ujALy94dQpqFhRdz1jGDbz4AHUqSMHfTlRKCAgAGqXUjK8wnaVJyXdJjBwAjExWcMuzMycqVVrKa6uI4qU7rjVz63wC/GjhUcLzr51ttSGcGQm48ir3lYma2vf5+Y56U+rbGzDE8oKSZK4/+Br7t55X1uQ+GYc2FVZyuimeiZNPiM/+1ySJBb9t4i5R+dqlw31Hcq6/uuKdTK7MQ8/1nfeTE9PIChoMmFhWRP9bWwaUK/eZmxs6urdTn6Pcf8If17b8prOhfNbTd5iZ+BO7ZAyfdxs3bg3457O7+VJ/BN2BOxg261tHLl7RCc1diZ7C3t61e7FQJ+BdK/VXWduklqdlDFkcc0zn7MRvr5bCpStNCwhjDd3vsnuoN3aZb4uvvw+8HcauTXK93byK6fjCUChMKdGjS+oUmUmiiIGb8fuHWPE3yN4kvBE3jYKPm7/MfM7zsc0n+UJchKTEsP/Dv2Pny5kDbM0UZgwu/Vs5necj7WZdZG2X1LK07n8YPBBBm4eSEJaApCV9bS0v4eftS9wH+O3jmf1wNV09+5e2s0Rc6QKwhgCqbwmmKtUTzPq0MgJInKrQ2NiYp+RTrkTjo6dsLGpX6Q/kuIMWvJzYoqOhrZtwV+eI067dnDwIFhaFumti93Fi9CsWd7rXbggZ+4rDUX5IpDvUq8lOHg26ekx2uVOTt3w9l6ZY4a13Oy/vZ/uv2edIPeN3GfwO5FqdTJPn+7l9u0ZpKXlXLxMobDE1XVoRvD0KhYW+SupUJ6+fA0pNT2VYX8PIyxiO3N9wCpjtJaFRVUaNPgHW9uGOb62IPv8l4u/MHHXRG0tqleqv8K2odtwsMx9Tkl+5J4QxyHXm2MlTd+NurS0UG7cGKwz38/dfSK1ai3JtacmP/t7w9UNTNw1kSSV3KtrY2bD6j6rGd5gOA9jHxKRlPOoCVcb11wz9kUnR7M7aDdb/bey7/Y+ktOTs61jaWpJ15pdGVB3AH28+1DRWr4bFxq6jsDAydqeNxMTO+rU+VknyM3pO29P0B7G7RinEwROazmNxZ0XF8tQKUmSSE+PITX1IampD0lMvJlRD0pfBlAljRodwsnplSK/b6aIxAjGbB/Dvtv7tMvaV23PH4P+KFQGRUmS+OvmX0zfN53QhFDt8hYeLVjVZxWN3RoXR7NLTHk7l18IuUDPP3pmu4nRu3Zv6jjXwcrUCmsza6zMrLAytcLKLONxxv9zet7S1LLIvbCSJNFidQsuPLlAM/dm+I33K/XgTgRSBWAMgVROd50qVOhNWtojEhKukNNdc6XSEgeHdhlD9Tpha9s03wUuDS2/J6Z79+CllyAsTH48bBj8/jsojaPcBVD+A6lMqamh3L49g4iIzdplSqU1Xl6fUaXKdBSK/E1clSSJhisacj3iOiDf8Wzu0dwgd8PS0xOIitpDRMRfPH26R5uJLC8tWlzXTrDPr/L25WsISaokBmwawIHgAwDUtTdjeTMHlBp53KyJiS316v1JxYq99L6+oPt8V+AuhmwZor0Ab1ipIXtH7i3UvBaNJo3ExOvExZ3nwYMvSE29l+O6JiaOODi0xdzcFTMz14x/XbI9zkxXXVz03aiztW1IYuJN7UW6iYkd3t6rqFRJf+/Hs3Lb38mqZGbsm8Hqi6u1y+q71mfL4C3Uddbfw1UUSaok9t/ez7Zb2/gn8B9iUmKyrWOiMKFD9Q4MrDuQ/nX746CM5ubNwSQl3dKu4+ExhVq1viE9PTZbwKlW2PHewfdY7rdcu76rjStr+62lZ+2e+W5renosqamPSEl5qA2WUlMfkZr6MGPZo3yfm0oqm6dG0vD1qa/56PBH2psNFa0qsn7A+gJ91vsx95myZ4pOz52tuS2LOi1iSospRpvw4Fnl8Vx+++lt6q+orzM/rThYmFjkL/Ay1R+oBUcH893Z77TbK42brM8TySbKEHli8iRAwfPBUlTUrmzrKxSm2Nm10g7Vs7d/CaWy5OoslMaclurVYdcu6NABkpLgzz/lZV98YZC3z1VamhzonTiR56rlgoWFG76+m4iMHElg4NukpT1Go0kiOHgW4eEbqVPn51x7C0DubXhjxxvaIApAQsIvxI+9t/cW6As6v9LTY3n6dBcREX8RFbUvl0yV+sgXKQUNooSCi0uNo/cfvfnvwX8AWJtZ832/HbSt7Mv16/2Ij/dDrU7g2rW+1Kr1LZUrTy9y4N3buzdHxh6h9x+9eZr8lKthV2nzi1y4N7eUy2p1ComJ10hIuEh8/AXi4y+QmHgNSVLl633V6hiionbnuZ6pqeMzgZW+YOvZ5yrkOaxL31zAZ+sF2to2oV69TUUuyB34NJAhW4boJIkY13gcP/T8ocSGb1mbWTPAZwADfAagUqs4du8YW/23sj1gu7YXRC2pOXL3CEfuHmHq3qm0qtyKQXWG87LjBZJjdgIQErKc2NjTmJu7kK6OQwGo0uM4d3U4E84+0abRB/n4+aXvLzqJEdLTE3IIjrIeZ86bKx7yfM7ExBvFep5SKpS83/Z92lVtx/C/h/Mg9gFPk5/S649evNfmPRZ1WoSZSc5BRbomne/Pfs/co3O1BYkB+tbpyw89fsDTwbPY2ioUXHB0cLEHUQCp6lRS1al6b2QUxtyjc+las2up90rlh+iRonR7pLLfKdTP1rZJRoKITjg4tMfUtOh1KfLbvuKc01LQOzz//AP9+4MmI1naTz/BBAPUlUtOhjt34PbtrJ/gYPnf+/ez2pMfZb1H6lnp6XHcufMhISEryAz6FQpTPD3fo1q1uXqHA/17/1/G7xxPYJT+lMf2Fvbcm3EPJyunIrdPpYoiMnIHERF/Ex19EElKy7aOqWlFXFwG4Oj4asYk7ufnSJVMin8hu6jkKHr83oNzj88B8rGwe8Ru2lVtB8jzWm7dGktExF/a13h4TKJWrWU6RYwLu88DIgPo/nt37sXcA+Qsf7uG76K1Z2vU6mQSE69mBEwXSUi4QGLi9QLW3DMEZUag5aI30FIqzQkKmopanYi+UQ2VKo3D2/tHTEzyP3Za3/7efGMzb+18i/g0OViwMrViRa8VjG08tlg+ZUFpJA1nHp3RJqu4E31H73rja7sz1D0cE0XO37+L/CEgHipbmzOt6VDaeNQiNfWxNnBKSXmYMZyz8JRKaywsPLG09MTCogrm5lWIitqdMRpF3xdOydeXi0qOYtyOcewM2Kld9lKVl9g4aCPVHatnW//ik4uM/2c8F59c1C7zsPPg+x7fM6DugDJxUfys8nYuz7yeu/jkora3EeTg2buCN0u7LyUlPYXk9GSSVEkkq5JJTk8mWZXxOOP/2ueff6xn/aIo7V4p0SNVRiQm3njuTqF+Pj6/GfzueJIqiU+Of4JfiB8AfiF+8hyX2oabBNinD3z3HUybJj+ePFnOhte2bfZ1nZ2hatX8bzsuTg6OMgOkZ38ePy6e9pc3cpbE5VSqNIKAgPEkJfkjSek8ePAFERF/UafOahwdOwDyPIYPDn2gM8RHn7jUOBqubMjRsUepVaFWgduUlhZOZOR2IiL+ykihnf1C18ysEi4uA3FxGYSDQwft0FeFQmGwFP+CrvDEcLr81oWrYVcBOYjZP2o/zT2aa9cxMbGmXr1N3Ls3n/v3PwMgJGQlycm3qVdvC2ZmjgBERm7Bzm4KkZH6C0/npI5zHU69cYq+f3QjKeka3rZR7DrVnqTKVTBJf0RuN7dkCqyt62Br2ww7u2ZYWnpx69brOQbnLVrcQKEwIS0tHJUqPOPfiGf+r/tvbmUrsmhQqcJQqcLy/bmzKFGrYwsURD0vNT2V2Qdm6wx7q+tcly2Dt1DftX6ht1tUSoWSNp5taOPZhi+7fMm18Gts9d/KtlvbtMccwOqgJxwJgU/qgYeeTjNJgo+1ZafSIO037t0rYFuUllhYVMHCwjPjp8ozQZP82NTUKVugUaXKtFzm3JV8xtoKVhXYPnQ7y84u472D76HSqDjz6AxNfmrCmr5rsLOwY/re6SzuvJhj946x9OxSNJImo4UKJjefzOevfl4s8w+FojsQfEB7PfcsjaTh1lN5mGu/uv2K7f0kSSJVnZpzIJax/L2D73Ev5p5OFk8ThUmZ6ZUSPVIYe49Uyd91er49Jx6cYN2VdWy6vokEVYLO89Zm1qzstZKh9YdiblLwcfyFvcMzfjz8/HPu61hayhnyng2moqKyB0mZgVN4zkmjcmRvL2fgq1kTbG3l+lB5KU89Us/SaFK5f/8LHjz4XGdok7v7W1xNa8O0/R8Slpj/izsnSye2Dd1Gh+od8lw3NTWEyMhtGcHTv+i7Y2tuXhkXl0G4uLyGg0MbvXO58kryUhjFtc+NKU18cXsU94jO6zsT8FROmlPJphKHxhzK9cI7NPQ3AgLe0vYyWlvXpUGDXZiY2HH2rDfp6bGYmjrSqlXuCR3S0xNISLisMzwvKcmfnGqEZVFibe2DnV1T7OyaYWvbDFvbRtmyNxZn1j61OiUj0IrQG2g9G4ylpYXlkJQgbwWdC5h5jNdtXZeR20dy4ckF7XMjG4xkZe+VOhnzjE1wVDDbbm1jq/9WTj86DcBnvtCmIhT0mk2hMH8mSKqiExxlBk5mZhULfTFoLFkgz4ecZ+hfQ3V69lxtXAlPDMfcxJw0dVbvf33X+qzqvYrWnq0N1r6SUJ56pDJ7oy6EXECj51ynREkzj2YGz+D3fAKq55Vmr5RINlEApZ1sIvdMT4UfYlQQd6LvsP7KetZfWc/dmLt5ru9h58G0ltOY0GwCFawq5Pt9CntiOn8eWrTIe70335TrOGUGTTEx+X4LLWdnqFUr66dmzaz/V3zmi/ZFSTaRl8TEGwQEjCcu7rR22dNUWHYb/o2Us3UpFUrtkJ/cmCnNWNl7JW80eSPbcykpD4iI+JuIiL+JizuFvmFKlpbVcXaWgyd7+5b5Sgls6BT/+WFMaeKL253oO7y6/lXtcDpPe08OjzlM7Yp5z8+JiTnBjRsDUKkyk1BUwNbWl9jYU+gLhNPT40lIuER8/AVt4CQnGMj9a08twb1EsLFtTLta47Cza46tbaN8FaUtieA8PyRJQq1O0AmyUlPDePz4u4xAUd9nLlzbVCoV8/6Yx4onK4hNlYe0WZhY8H2P73mr6Vtl6lgNiQ9h380V1Ej+LM913dzGYWvbRGcInpmZS5FTj+emtI4nfWJTYhn/z3i23Nyi93lLU0vmvTyPd9u8m+s8qrKiPAVSqempVFtaLdebm/rKDpQkYw3uMomhfWWIubkrdeqsNPgQo7jUOLbc2MK6K+u0E72fpVQokSRJb9HEkPgQPjz8IZ/++ymvN3qdGS/NwLuid4m0E/Kfre+XX/K3nodH9iAp87FDPkchODvLvWC51ZGytJTXK89sbHxp2Og4f54eQYXUv7A2gYoWsNAXbqe48WqznZiau2nTHaviDpAS/jWWld7DzK4L8anxzD82n+P3j6PSqHhz55v4R/jzf53/j7TUexnB01/Ex2cfkgBgZVULF5fXcHF5DVvbpgU+4cp/fz9p0x0bw5C+Z4dg+IX4sStwF33q9CnlVhXdrchbdF7fmcfx8tjZmk41OTzmMNUcq+Xr9Y6O7Wja9CzXrvUhKekmanUUsbHPnrvkCfgXL7ZDpYrMSOude9CkUJhibe2b0cvUlLU3T/LZ2Y2kaQAuMyH+Bst7vY1JPjOhllbRcIVCgampHaamdlhZZVUxd3HpX6zDw9LUabx/6H2+u5eVYatWhVpsGbzF6NNZ6+Nh58G4lp9w/foNwiO3YaLn9KGWoJLLQOrWzccQhGKWdTwdyeh1tSu1IvQOlg5sem0Tr5x/hSl7puhcG9iZ23FhwoV83RARDM/C1AK/8X55lh0wVBAF8rnkQewDvUEUgAYND+MekqZOM2i7CkoEUkbCxWUIzs6bst11Ku6ue7VGzeG7h1l3ZR3b/LdlmwyoQEHnGp1p4taEL099mef2klRJ/Hj+R1acX0GfOn1456V36FCtQ6nfkVQo5CF++nqWatQAm7xvLOepalV5KGFkZM7rFHTeVll0JfQK4/8Zj1+IHy4WMLO2PEQGoJZlKI9udaZGjcU08ZiAShXJ2duLkdQxqML/jybVx2Fu7sqhMYeYvX82y84tw9MKnjz+mr8Pr8LVTP8cEWvretphezY2DYp8vLm6Din1YqmZwhPCGf637jyfAZsGMLv1bCa3mKx3kndZcCX0Cl1+66L9Iq/nUo+Dow8WOOW4lVUNmjY9xbVr/YiNPa53nbi4k3qXKxRm2Ng00AZNdnbNsLFpoDNHaG6VKVjbNuPdg+8CsOriKsISw9g4aGO+awUZU3BenDfqHsQ+YMiWIZx9fFa7bHC9wfzc92fsLUqvmH1RKRQKQsyHkpa+DRtTUD5zOtFIkJQOj82GUFozvszNXalV60f8/adQq9aPpXo8KRQKajjVyHaDNT4tnjvRd0QgZcQ8HTyNKmvi88Fdeno6J06coF27dpiayuGJoYO7whCBlJEo6buY/hH+rLuyjg1XN2jvBj+rrnNdxjYay6iGo6hsV5lWP7dCiTLH7lZfV186VOvA2strSVQlIiGxM2AnOwN20sStCbNaz2KI75BCzaMqiqVLoXt3OVW6hQH+9qpWLf+BUk4yk5F8feprbQagiFR4aDGRarVbEXLvf6hU8oT5oKDJhIVtQKm00qYATk+PJzBwMr6+f5GS5M/Muk70tHHHQvMk4x10gygbm0YZPU+DsLHxoTzacmMLb/3zFnGpup9dLan58tSXfHXqK3p592JKiyl0rdm1yEUQDeXso7N0/727NjVuE7cm7B+1Hxcbl0Jtz8TEHlNTJ/SVjMii0M5lsrNrhp1dU2xs6uerVMTsNrNxt3Pn9e2vo9Ko2BGwg86/deaf4f/keyizMQXnxXGjbnfgbsZsH0NUchQApgpTvunyDdNemlbqN86KSpIk5v77DXYqBXPr6R5PSgUsCVKQcO8bunoPKbXP6uw8mPh4G5ydi79UREFIksTco3MxUZjoZH4rS8kBBOPxbHCnUql4Yv2EJm5NytRQShFIGZHivov5NOkpf17/k3VX1unN1OJk6cTw+sMZ23gsLTxaaE9+qempeXa3RiRF8HXXr/nklU9YfXE135/7nkdxjwC4FHqJ0dtG88GhD5jaYioTm08s0DyqomjfHurkXAZGKCYHgw8yafcknYnHPs4+rOqzSpu6uoprP4KD3yM0VB4Ok72XQB6GdepUZVQqOXh6/hL3VhxciLNhXJu1tKgxuKQ+TqmLSIxg6t6pbL6xOdf1JCR2Be5iV+AuajrVZHLzyYxrMs5gf1+F8e/9f+n1Ry8S0uTENa2rtGbPyD04WjoWepuJiTd4+nR7HmtJ1K37a6GznY5oMAJXG1cGbBpAQloCpx6eou2atuwbuS/fQxGNRVFu1KVr0plzZA6LTy7WLvNy9GKK6xQmN59cLi6aM4cYhSVKdIiAts5gooB0DZx8CkcjJNxsjX+IkSHklPlNLanxC/HjQPCBUi+kKgiGJAIpI1PUu5gqtYp9t/fx65Vf+SfgH1Qa3UKRpkpTetTqwdhGY+nt3Vvvl0JBxtJamFrwftv3eeeld/jr5l98e+ZbzoecB+R5VB8d+YjP/vtMO4/Ky96r0J9NKH2RSZHM2j+L367+pl1mbmLOnPZzeL/t+zrHk5lZBerW/YVKlUZw69abpKbe17vNzCAqk719ayTrl5l6bBNnwu4Bifx2bzS/9E1jZMORJfGxStXfN/9m8u7Juf69ZXK2diYySR5LGhwdzLsH32XO0TkMrz+cKS2m0MwjH9lPDGj/7f0M2DRAO4T4leqvsHP4ziJndLOx8cXZeUCe2U6LWjKic43O/Pv6v/T4vQdhiWHcirxFmzVt2DdyHw0qNSjStg2tMDfqHsc9ZtjfwzjxIKv6eP+6/VnVcxWnjpwqyeYa1LPfeZr0KBLuDgBNAqamdvR6aSt92lUoE0OMSlpmb1Ruo1VEr5TwohGBVDlxOfQy6y6v4/drv+u9IGvs1pixjcZq77LmpaBjac1MzBjeYDjD6stfukvOLGH7re1ISDrzqHrV7kUrTSt6SD0K9PmE0iVJEhuubuCd/e/wNPmpdvnL1V5mVe9V1HHOuRvQ0bETtraNSE19QE7DsExNnalefR4uLgOxsKgMwO5q7/Pa5tc4eu8oqepURm0bxa3IWyx8ZWGZGdKWm8ikSKbumcqmG5u0y0wUJmgkjd4EL0qUVHeozqreq/jx/I8cunMIgJT0FNZeXsvay2tpWbklU1pMYYjvECxNC18bqDhsv7WdoX8N1aZF7lm7J38N/ivf84xyo9vDUrI1dpq4N+H0m6fptqEbQVFBhMSH0G5tO3YM20HH6h2L5T0MpSA36g4EH2Dk1pHawN1UacqXnb9k5kszSU83tqLERffsd164xS/agNPVtXyVHiiK8pIcQBCKkwikyrDQhFB+v/o766+u1ykwmKmSTSVGNhjJ2MZjaVipoUHapFAoaF+tPe2rtSc4Kpjvzn7HmktrtPOodgXtYhe7+HvN38xuMzvf86hEhrzSExwVzKTdk7QX7gCOlo581eUr3mjyRp5BjTwMa2eu66SnR+Lk1EkbREFWgdYpe6Zoi/p+9t9n3Hp6i3X912Ftpqd6Zhmx1X8rk3dPJjwxq5hZX+++nH50OseeKQ0aHsU/omftngzwGUBAZAArzq/g18u/alNQn3t8jnOPzzFr/yzebPImk5pPwsvJ8L3Af1z7gzHbxmjnUAzyGcQfg/4o1jmThsx26uXkxck3TtJ7Y2/OPT5HXGoc3TZ0Y8OADQz2LV9DTtUaNQuPL+Szfz/TBvSe9p5sHryZl6q8VMqtMwxjmt9mTIwx85sglDZRR4rSryNVECnpKewM2Mm6K+vYf3u/zmRPkIdZ9avTj7GNxtKtVjdM85mytyRFJ0fz88WfWXZumXYeVSYPO498z6N68EBkyCuootTBUKlVLDmzhAXHFuhkdxzqO5Sl3ZfiZuuWr+0Utei0JEl8d/Y7Zh+YjUaS74Q2c2/GjmE7qGxfWe9rSlNu+zwyKZJpe6fx5/U/tcsqWFXg+x7fM7z+cB7FPcrzIqWKfRWdZYlpifxx7Q+W+y3nStgVnecUKOhZuydTWkyhW61uBunJ+/niz0z4Z4L2Inx0w9Gs6bemRM5Fhq6xk5iWyJC/hrAnaA8g79/vun/HtFbTSuT9DC00IZQRf4/g6L2j2mU9a/dkff/1VLSuqF1WnurrlBVinxue2OeGZWz7WxTkLQBjCqQO3TnE9L3TWdZjGZ1ryEMKJEnizKMzrLuyjk03NmkzXz2rdZXWjGk0hqG+Q3GycjJwq/NHpVbx57U/+eTAJ9xOvq3znLWZtUHqUb1oCnti8nvsx/h/xutcmFd1qMqPPX+kl3evArejOIpO7w7czfC/h2sL+3rYebBz2E6jmxeU0z7f5r+NSbsn6fRC9avTj5W9V+Y7KM2NJEmcfnSa5X7L2XJjS7b5kTWcasjJKRqP07koLk5Lzyzlnf3vaB9PajaJ5b2Wl2gAJx9b3hk1dhxp1SqgRNNDq9QqJu6ayNrLa7XLPmj7AV+8+kWZnhdy9O5Rhv89XFuw00RhwqJOi3iv7XvZfn/GdsHzIhD73PDEPjcsY9vf+Y0Nyv5Eg3JEkiQ+OvwR/pH+fHT4I+7H3GfRv4uou7wubda04acLP+kEUZ72nnzc/mMCpgZw6s1TTGo+yWiDKJDnUQ3zHcZX3l9xdPRRBtQdgAL5wiNzHlXdH+rSd2Nfjt07hojxDS8+NZ6Z+2by0i8vaYMopULJzFYzufH2jUIFUZA1DCv7HKn8D8Pq5d2LU2+e0tZRCokPof3a9vx9s2R6H4rL06SnjPh7BAM3D9QGUU6WTmwYsIFtQ7cVSxAF8rDaNp5t+H3g7zya9YhFnRbhaZ81z/FO9B3eO/geVZZUYdyOcdqkMMVl0b+LdIKo2a1n82OvH0u8Fyyzxo4kORqkxo6ZiRm/9P2Fj9t/rF22+ORiXt/xOiq1KpdXGieNpOGzfz+j82+dtUGUh50HR8ce5YN2H5SL+YiCIAglRZwhjcizaUX9Qvyo/l115hydQ+DTQO061mbWjGk0hsNjDnNv5j0+6/RZmevBUSgUtPVsy9ahWwmaFsT0ltOxMZMr5EpI/BP4D6+se4Vmq5rx25XftJPVhZK1O3A3vj/68t3Z77RD6BpVasSZN8+wpPuSImdak2vZDABMMpaY4Ow8sEBzEeq71ufsW2dp69kWgOT0ZF7b8hqL/l1klIH39lvb8f3Rl43XN2qX9avTj5tTbjKy4cgS68FwtXHlo/YfcWfGHbYP3U6XGl20z6Wkp/Dr5V9psboFLVe3ZN3ldSSrknPZWu4ybwDNOTpHu2x+h/l81eUrg/XQyDV2fsXZ+TWDvJ9CoeCzTp/xY88ftTeD1l9ZT5+NfbRp3suCiMQIevzeg7lH52r/5rvU6MKliZdoX619KbdOEATB+IlAykhIksTr21/P8flXqr/Cr/1+JezdMNb1X0cnr07l4k5hzQo1+a7Hdzya9YgvO3+pM//jUuglxmwfQ/Wl1fnivy+0hSBBHgJZb3k9nQQIQuGEJoQy9K+h9N7Ym4dxDwGwMrXiy85f4jfejxaVWxTL+2RmWjMxsQModGY1VxtXDo85zOiGo7XL5hydw5jtY0hJzyUbiQHFpccxZscYBmwaoL3L72TpxG8DfivWXqi8mCpN6Ve3HwdGHyBgagAzW83EwcJB+7xfiB+v73idKkuq8P7B93XqguWHRtIwc99MvjjxhXbZl52/ZEHHBWV6mFt+TW4xmb+G/IWFiTy5fn/wfjr+2pGwhDCjP0edeHCCJj814UDwAUCe7/VJx0/YO3JvvjK7CoIgCCKQMhoHgg8QmhiabfmYhmO4N+MeR8YeYWzjsUXuFTBWjpaOvNf2Pe5Mv8PGQRtp7tFc+9yThCd8dOQjPJd4MmX3FAIiA3SGQBpjT0RZoJE0rL6wGp/lPjqFYLvU6MK1ydd4r+17mJkU7zjlzFo2ZmZueHv/VOhhWBamFqzrv47PO32uXbbh6gY6retEWEJYcTW3UHYG7mT6ren8eSMroUQf7z7cePsGoxqOKrUAw7uiN0u6L+HxrMes7rOaxm6Ntc9FJUfx1amvqLWsFr3+6MWeoD2oNfoSg2RRa9SM3zmeZeeWaZct77mc99q+V1IfwSgN9BnIwdEHtQWGLzy5QJtf2jBr/yyjO0dlBnfjd46n468deRz/GJAzvB4ac4i5HeZiojTJYyuCIAhCptJP6SZkFblTKLXDK0Ce7Osf6U9VhxcnFZ2ZiRnD6g9jqO9QTj48yZIzS9jmv02nHtWP53/Uri8qqRfOrchbTNw1kX/v/6td5mztzJJuSxjZoOSGnEHxpRZWKBR82P5D6jjXYfS20SSpkjj96DQtf27JruG7DF4wNSo5ihn7ZrDh6gbtMkdLR5Z1X1aqAdTzbMxteKvpW7zZ5E3OPDojJ6e4uYU0dRoSEnuC9rAnaA9ejl5Mbj6ZN5q8oZOc4tCdQ0zbOw03WzeO3TsGyPPo1vRdw9jGY0vpU5Wu9tXac2LcCbr/3p1HcY+4E5PVs+cX4sf/Dv2Ppu5NMVWa6vyYmZhlW6bzvDLn581MzDBRmOT7uJIkifcPvo9/pD/+kf7a5R2rd2TjoI0G6yUVBEEoT0QgZQSenRv1LLWkfmEDBYVCQbuq7WhXtR3BUcEsO7uMXy79QqIqMdu67x96X1RSz6fU9FQWn1zMov8W6cw9G9NoDN90/QZn67JXiGugz0C8HL3os7EPj+Mf8yD2AW3WtGHjoI309u5tkDbsDNjJxF0TCU3I6lXuWasnq/uuxsPOwyBtKCiFQkFrz9a09mzNt92+5ZeLv7DywkoexD4A4G7MXd4/9D5zj85lWP1hvN3ibVp4tOB/h/7Hrchb3Iq8BcjDB/8Y+Ee5q6dUUL6uvnLh3t+6cTPyps5zX576ssTe10RhkmOg9ezjZFUy92Pv67x2Tvs5LOi4QPRCCYIgFJIY2lfKtL1ROfwqlCiZe3Su0QwNKQ3PzqN6s8mb2Z6/GnaV17e/bjTzY4zJ4buHmeo/lcN3D2vnRMw/Nl8bRNVwqsHB0QdZ139dmQyiMjVxb8K58ee0Q0IT0hLou7Ev357+tkT/dqKSoxi9bTT9/uynDaIcLR2ZUXUG2wZvM9og6nmuNq582P5D7ky/w45hO+has6v2uVR1KuuurKPVz62o80MdLjy5oH3OTGnGtqHbXvggKlMV+yosfGWhQd9TLalJVaeSqEokNjWWp8lPCUsM41HcI+7F3ON21G1uRd7KFkR5V/Dmk1c+EUGUIAhCEYgeqVKWpk7jQewDNGj0Pq9Bw8O4h6Sp0174auEOFg5cDbuKicIkWyHi9VfXc/LhSb7v8T09avcopRYaF0mSmHNsDo9SHzFm+xgikrMKvZooTHivzXvM7TAXazPrUmxl8fGw8+D468cZt2Mcm29sRkJi9oHZ+Ef4s7zXcsxNzIv1/f4J+IeJuybyJOGJdlmv2r34ofsPXPnvSpnsITVRmtC3Tl/61ulL0NMgVpxfwdrLa7VlF4KignTWr+FUg161C5cSvzySJIkvT36Z7RylQEEV+ypMazmNdE16rj8qjarQz6vU+p9LTk8mSZWk09bAqMAXcrSDIAhCcRKBVCmzMLXAb7wfEUkROa7jauP6wgdRkPMQyEzB0cH0/KMn/er0Y2n3pdp6Qy+qfbf3aXsPng2iWni0YHWf1TRya1RaTSsx1mbWbBy0ER9nHxYel3sGfr70M7ejb/PX4L+KpRBtdHI0M/fPZP2V9dplDhYOfNf9O8Y0GkN6ejpXuJLLFsqG2hVr8223b/ms02dsvLaRL058QXB0sM46AU8DxMX4M3I6R0lIPIx7SMNKDQ2+ryRJotXPrbj45KJOcGeiMGHu0bliWLQgCEIRiKF9RsDTwZOm7k1z/Hk2JfiLKq8hkM/aEbADn+U+fHr80xdyuJ9G0rDp+iYGbR6ks1yJkqXdlnL6zdPlMojKpFQoWdBxARsHbdSmpT527xgv/fKSdl5PYe0O3E39FfV1gqietXty4+0bjG08tlxekFqbWfNGkzdwsnLKVnIh82L8RR56nMlYh2lnBnfP9+I/OwdXEARBKBwRSAllQl5DIEHuFahkUwmQi47OOzaP+j/WZ0/QHkM1s1SpNWr+vP4nDVY0YNjfw0hO1y2yqkFDXee6L8yciGH1h3H89ePaY+J21G1e+vklDgYfLPC2opOjeX376/Te2JuQ+BBAPt7W9lvLruG7qGxfuVjbbmwOBB/gfMh5nayiIC7Gn1WQYdqGYqzBnSAIQnkhhvYJZUJ+h0DaW9iz4NgClp1dhlpSExwdTK8/etG3Tl+WdluKl5OXAVttGGqNmk03NvHZv5/ppDV+3os4lKdVlVacG3+Ovhv7ciXsCrGpsfT4vQfLeizj7RZv52sbuwN3M2HXBG0ABdCjVg9W9Vn1QvQWP3sxri9IyLwYf5GOK32McZi2mIMrCIJQskQgJZQZng6eeDp45rnet92+5Y0mbzBlzxRtnaSdATs5EHyAD9t9yPtt38fS1LKkm1viMnugPv33UwKeBuS9/guaTr+qQ1VOvHGCkVtHsjNgJ2pJzZQ9U/CP8GdJ9yWYKvWfBmNSYnhn/zv8evlX7TJ7C3uWdFvCuMbjXpigQVyM519+z1GGYozBnSAIQnkiAimhXKrvWp9jY4+x8fpG3j3wLk8SnpCSnsL8Y/NZd2Udy7ovo5d32cw2lq5JZ+O1jXz232cEPg3Uea6tZ1sikiK4/fS26D14hq25LVuHbOWjwx9pa/r84PcDQVFBbHptE34hfkzfO51lPZbRuUZn9gbtZfw/43kc/1i7jW41u7G6z2qjulA2BHExXrYZW3AnCIJQnhj9HKnHjx8zatQoKlasiJWVFQ0aNOD8+fPa5yVJYt68ebi7u2NlZUXnzp0JCgrKZYvCi0KhUDCiwQhuTb3FrJdmYaKQ5wbdib5D74296buxL3ej75ZyK/MvXZPOusvr8Fnuw5jtY3SCqJervczhMYc5NPoQsSmxRjVPw1iYKE1Y3GUxa/utxUxpBsD+4P289PNLzNo/C/9If94/+D7jto+j5x89tUGUvYU9P/f5mb0j976wF6QiIY4gCIIgZGfUPVLR0dG0bduWV155hb179+Li4kJQUBBOTk7adb788kuWLVvGunXr8PLyYu7cuXTr1o2bN29iaVn2h28JRWdvYc833b5hXJNxTN0zleP3jwPwT+A/HLxzkP+1/R/vt30fKzOrUm6pfiq1ig1XN7Dov0XZ0k93qNaBBR0X0LF6R+2yZ3sP0tPTOXHiBO3atcPUVP5zf9F7D15v/Do1nWoyYNMAniY/5dbTrEx+l0IvcSn0kvZx15pd+bnPzy9sACUIgiAIQs6MOpBavHgxnp6erF27VrvMyysrWYAkSSxdupQ5c+bQr18/ANavX0+lSpXYvn07w4YNM3ibBeNV37U+R8ce5c/rfzL7wGztcL8FxxfIw/16LKO3d+/SbqaWSq1i/ZX1fH7ic+5E39F57pXqrzC/w3w6VO+Q7XXPDuVRqVQ8sX5CE7cmmJmZGaTdZUH7au05N/4cvX7vpRNIZbI1s2VJ9yW82eTNF2oIpCAIgiAI+WfUgdTOnTvp1q0bgwcP5vjx41SuXJm3336b8ePHA3D37l1CQ0Pp3Lmz9jUODg60atWK06dP5xhIpaamkpqaqn0cFxcHyBedKpWqBD+RkLl/S3M/v1b3Nbp6dWXRiUUsOydn97sbc5c+G/vQs1ZPvu3yLTWcapRa+9LUafx29TcWn1rMvdh7Os91qt6JOe3m0K5qOyDv/WgM+9tYedp6srDDQoZuHZrtuWXdlzGqwSjS09MLvF2xzw1P7HPDEvvb8MQ+Nzyxzw3L2PZ3ftuhkIy4gETm0LxZs2YxePBg/Pz8mDFjBitXrmTs2LGcOnWKtm3bEhISgru7u/Z1Q4YMQaFQsGnTJr3bXbBgAQsXLsy2/I8//sDa2rpkPoxglB4kP2DV41VcT7iuXWamMGOg60AGVhqIhdJwQ+BUGhVHoo7wV9hfRKh0J/Y3smvEsErD8LH1MVh7yjtJkngv8D3uJN/RmVOmREkNqxp85f2V6I0SBEEQhBdQUlISI0aMIDY2Fnt7+xzXM+pAytzcnObNm3Pq1CntsunTp+Pn58fp06cLHUjp65Hy9PQkMjIy150lFJ1KpeLgwYN06dLFaIaaSZLE5pub+eDwB4QkZNUK8nL04psu39C7dskO90tNT2Xd1XV8eepLHsQ90Hmui1cX5rSfQ+sqrQu1bWPc38biwJ0D9P4z59/trmG76Fqja4G3K/a54Yl9blhifxue2OeGJ/a5YRnb/o6Li8PZ2TnPQMqoh/a5u7tTr149nWU+Pj78/fffALi5uQEQFhamE0iFhYXRuHHjHLdrYWGBhUX2ngYzMzOj+OW9CIxtX49qPIp+Pv345PgnLD27lHRNOndj7jJwy0B61e7Fd92/o2aFmsX6nqnpqfxy6Re+OPEFj+Ie6TzXvVZ35neYz0tVXiqW9zK2/V3aJEli4b8Lcy0yu/DfhfT07lnoXimxzw1P7HPDEvvb8MQ+Nzyxzw3LWPZ3fttg1OnP27ZtS0CAbqHRwMBAqlWrBsiJJ9zc3Dh8+LD2+bi4OM6ePUvr1oW7gy+8uOws7Piq61dcmXSFV6q/ol2+O2g3vj/6Mv/ofJJVyUV+n5T0FH449wM1l9Vkyp4pOkFUz9o9OfPmGfaO3FtsQZSQXUGKzAqCIAiCIOhj1D1S77zzDm3atOHzzz9nyJAhnDt3jlWrVrFq1SpArhM0c+ZMPvvsM2rXrq1Nf+7h4UH//v1Lt/FCmVXPpR6Hxxxm843NzDowi5D4EFLVqXzy7yesv7qe77p/Rx/vPgXuqUhWJbP64moWn1xMSHyIznO9vXsz7+V5tKjcojg/ipADUWRWEARBEISiMupAqkWLFmzbto0PP/yQTz75BC8vL5YuXcrIkSO167z//vskJiYyYcIEYmJiaNeuHfv27RM1pIQiUSgUDK0/lJ61e/Lpv5+y5MwS0jXp3Iu5R78/+9Gzdk++6/4dtSrUynNbyapkfrrwE1+e/JInCU90nutbpy/zXp5HM49mJfVRhBw8myZeEARBEAShoIx6aB9A7969uXbtGikpKfj7+2tTn2dSKBR88sknhIaGkpKSwqFDh/D29i6l1grljZ2FHV92+ZKrk67SyauTdvmeoD34/ujLvKPzSFIlAXDoziHqLa/HoTuHAEhSJbHk9BJqLKvBO/vf0Qmi+tXpx4UJF9gxbIcIogRBEARBEMogo+6REgRj4ePiw6HRh9hycwuz9s/icfxj0tRpfPrvp6y/sp6l3Zay6MQi/CP9+eDQBwz3Hc7Xp78mLDFMZzsD6g5gXod5NHZrXDofRBAEQRAEQSgWIpAShHxSKBQM8R0iD/c7/infnvmWdE0692PvM2DzAO16F59c5OKTizqvHeQziHkd5tGwUkNDN1sQBEEQBEEoAUY/tE8QjI2tuS2Luyzm6qSrvOr1aq7rDq43mKuTrvLXkL9EECUIgiAIglCOiEBKEArJx8WHg6MP8lG7j/Q+/1Ovn9g8eDMNKjUwcMsEQRAEQRCEkiYCKUEoooN3DmKiMNFZZqIw4edLPyNJUim1ShAEQRAEQShJIpAShCI4EHwAvxA/1JJaZ7laUuMX4seB4AOl1DJBEARBEAShJIlAShAKSZIk5h6dizKHPyMlSuYenSt6pQRBEARBEMohEUgJQiGlqdN4EPsADRq9z2vQ8DDuIWnqNAO3TBAEQRAEQShpIv25IBSShakFfuP9iEiKyHEdVxtXLEwtDNgqQRAEQRAEwRBEICUIReDp4Imng2dpN0MQBEEQBEEwMDG0TxAEQRAEQRAEoYBEICUIgiAIgiAIglBAIpASBEEQBEEQBEEoIBFICYIgCIIgCIIgFJAIpARBEARBEARBEApIBFKCIAiCIAiCIAgFJAIpQRAEQRAEQRCEAhKBlCAIgiAIgiAIQgGJQEoQBEEQBEEQBKGARCAlCIIgCIIgCIJQQKal3QBjIEkSAHFxcaXckvJPpVKRlJREXFwcZmZmpd2cck/sb8MT+9zwxD43LLG/DU/sc8MT+9ywjG1/Z8YEmTFCTkQgBcTHxwPg6elZyi0RBEEQBEEQBMEYxMfH4+DgkOPzCimvUOsFoNFoCAkJwc7ODoVCUdrNKdfi4uLw9PTk4cOH2Nvbl3Zzyj2xvw1P7HPDE/vcsMT+Njyxzw1P7HPDMrb9LUkS8fHxeHh4oFTmPBNK9EgBSqWSKlWqlHYzXij29vZG8YfyohD72/DEPjc8sc8NS+xvwxP73PDEPjcsY9rfufVEZRLJJgRBEARBEARBEApIBFKCIAiCIAiCIAgFJAIpwaAsLCyYP38+FhYWpd2UF4LY34Yn9rnhiX1uWGJ/G57Y54Yn9rlhldX9LZJNCIIgCIIgCIIgFJDokRIEQRAEQRAEQSggEUgJgiAIgiAIgiAUkAikBEEQBEEQBEEQCkgEUoIgCIIgCIIgCAUkAimh2HzxxRe0aNECOzs7XF1d6d+/PwEBAbm+5tdff0WhUOj8WFpaGqjFZduCBQuy7bu6devm+potW7ZQt25dLC0tadCgAXv27DFQa8uH6tWrZ9vnCoWCKVOm6F1fHN8F9++//9KnTx88PDxQKBRs375d53lJkpg3bx7u7u5YWVnRuXNngoKC8tzu8uXLqV69OpaWlrRq1Ypz586V0Ccoe3Lb5yqVig8++IAGDRpgY2ODh4cHY8aMISQkJNdtFub89KLI6xh//fXXs+277t2757ldcYznLK99ru+8rlAo+Oqrr3LcpjjGc5af68GUlBSmTJlCxYoVsbW1ZdCgQYSFheW63cKe/0uSCKSEYnP8+HGmTJnCmTNnOHjwICqViq5du5KYmJjr6+zt7Xny5In25/79+wZqcdnn6+urs+9OnDiR47qnTp1i+PDhvPnmm1y6dIn+/fvTv39/rl+/bsAWl21+fn46+/vgwYMADB48OMfXiOO7YBITE2nUqBHLly/X+/yXX37JsmXLWLlyJWfPnsXGxoZu3bqRkpKS4zY3bdrErFmzmD9/PhcvXqRRo0Z069aN8PDwkvoYZUpu+zwpKYmLFy8yd+5cLl68yNatWwkICKBv3755brcg56cXSV7HOED37t119t3GjRtz3aY4xnOX1z5/dl8/efKENWvWoFAoGDRoUK7bFce4fvm5HnznnXf4559/2LJlC8ePHyckJISBAwfmut3CnP9LnCQIJSQ8PFwCpOPHj+e4ztq1ayUHBwfDNaocmT9/vtSoUaN8rz9kyBCpV69eOstatWolTZw4sZhb9uKYMWOGVLNmTUmj0eh9XhzfRQNI27Zt0z7WaDSSm5ub9NVXX2mXxcTESBYWFtLGjRtz3E7Lli2lKVOmaB+r1WrJw8ND+uKLL0qk3WXZ8/tcn3PnzkmAdP/+/RzXKej56UWlb3+PHTtW6tevX4G2I47x/MvPMd6vXz+pU6dOua4jjvH8e/56MCYmRjIzM5O2bNmiXcff318CpNOnT+vdRmHP/yVN9EgJJSY2NhaAChUq5LpeQkIC1apVw9PTk379+nHjxg1DNK9cCAoKwsPDgxo1ajBy5EgePHiQ47qnT5+mc+fOOsu6devG6dOnS7qZ5VJaWhobNmzgjTfeQKFQ5LieOL6Lz927dwkNDdU5jh0cHGjVqlWOx3FaWhoXLlzQeY1SqaRz587i2C+k2NhYFAoFjo6Oua5XkPOToOvYsWO4urpSp04dJk+ezNOnT3NcVxzjxSssLIzdu3fz5ptv5rmuOMbz5/nrwQsXLqBSqXSO2bp161K1atUcj9nCnP8NQQRSQonQaDTMnDmTtm3bUr9+/RzXq1OnDmvWrGHHjh1s2LABjUZDmzZtePTokQFbWza1atWKX3/9lX379rFixQru3r1L+/btiY+P17t+aGgolSpV0llWqVIlQkNDDdHccmf79u3ExMTw+uuv57iOOL6LV+axWpDjODIyErVaLY79YpKSksIHH3zA8OHDsbe3z3G9gp6fhCzdu3dn/fr1HD58mMWLF3P8+HF69OiBWq3Wu744xovXunXrsLOzy3OYmTjG80ff9WBoaCjm5ubZbsbkdswW5vxvCKal9s5CuTZlyhSuX7+e53jh1q1b07p1a+3jNm3a4OPjw08//cSnn35a0s0s03r06KH9f8OGDWnVqhXVqlVj8+bN+bqTJhTNL7/8Qo8ePfDw8MhxHXF8C+WJSqViyJAhSJLEihUrcl1XnJ8Kb9iwYdr/N2jQgIYNG1KzZk2OHTvGq6++WootezGsWbOGkSNH5pkYSBzj+ZPf68GySvRICcVu6tSp7Nq1i6NHj1KlSpUCvdbMzIwmTZpw+/btEmpd+eXo6Ii3t3eO+87NzS1bRpywsDDc3NwM0bxy5f79+xw6dIi33nqrQK8Tx3fRZB6rBTmOnZ2dMTExEcd+EWUGUffv3+fgwYO59kbpk9f5SchZjRo1cHZ2znHfiWO8+Pz3338EBAQU+NwO4hjXJ6frQTc3N9LS0oiJidFZP7djtjDnf0MQgZRQbCRJYurUqWzbto0jR47g5eVV4G2o1WquXbuGu7t7CbSwfEtISCA4ODjHfde6dWsOHz6ss+zgwYM6PSZC/qxduxZXV1d69epVoNeJ47tovLy8cHNz0zmO4+LiOHv2bI7Hsbm5Oc2aNdN5jUaj4fDhw+LYz6fMICooKIhDhw5RsWLFAm8jr/OTkLNHjx7x9OnTHPedOMaLzy+//EKzZs1o1KhRgV8rjvEseV0PNmvWDDMzM51jNiAggAcPHuR4zBbm/G8QpZbmQih3Jk+eLDk4OEjHjh2Tnjx5ov1JSkrSrjN69Gjpf//7n/bxwoULpf3790vBwcHShQsXpGHDhkmWlpbSjRs3SuMjlCmzZ8+Wjh07Jt29e1c6efKk1LlzZ8nZ2VkKDw+XJCn7vj558qRkamoqff3115K/v780f/58yczMTLp27VppfYQySa1WS1WrVpU++OCDbM+J47vo4uPjpUuXLkmXLl2SAOnbb7+VLl26pM0Q93//93+So6OjtGPHDunq1atSv379JC8vLyk5OVm7jU6dOknff/+99vGff/4pWVhYSL/++qt08+ZNacKECZKjo6MUGhpq8M9njHLb52lpaVLfvn2lKlWqSJcvX9Y5t6empmq38fw+z+v89CLLbX/Hx8dL7777rnT69Gnp7t270qFDh6SmTZtKtWvXllJSUrTbEMd4weR1XpEkSYqNjZWsra2lFStW6N2GOMbzLz/Xg5MmTZKqVq0qHTlyRDp//rzUunVrqXXr1jrbqVOnjrR161bt4/yc/w1NBFJCsQH0/qxdu1a7TocOHaSxY8dqH8+cOVOqWrWqZG5uLlWqVEnq2bOndPHiRcM3vgwaOnSo5O7uLpmbm0uVK1eWhg4dKt2+fVv7/PP7WpIkafPmzZK3t7dkbm4u+fr6Srt37zZwq8u+/fv3S4AUEBCQ7TlxfBfd0aNH9Z5HMverRqOR5s6dK1WqVEmysLCQXn311Wy/i2rVqknz58/XWfb9999rfxctW7aUzpw5Y6BPZPxy2+d3797N8dx+9OhR7Tae3+d5nZ9eZLnt76SkJKlr166Si4uLZGZmJlWrVk0aP358toBIHOMFk9d5RZIk6aeffpKsrKykmJgYvdsQx3j+5ed6MDk5WXr77bclJycnydraWhowYID05MmTbNt59jX5Of8bmkKSJKlk+roEQRAEQRAEQRDKJzFHShAEQRAEQRAEoYBEICUIgiAIgiAIglBAIpASBEEQBEEQBEEoIBFICYIgCIIgCIIgFJAIpARBEARBEARBEApIBFKCIAiCIAiCIAgFJAIpQRAEQRAEQRCEAhKBlCAIgiAIgiAIQgGJQEoQBEEo9xQKBdu3by+19z927BgKhYKYmJh8v6Zjx47MnDmzxNokCIIgFI0IpARBEIQS9frrr6NQKLL9dO/evbSbViDJycnY2NhQpUoVvZ8n86djx47ZXtumTRuePHmCg4OD4RsuCIIglAjT0m6AIAiCUP51796dtWvX6iyzsLAopdYUzsGDB6lWrRonTpwgLS0NgIcPH9KyZUsOHTqEr68vAObm5jqvU6lUmJub4+bmZvA2C4IgCCVH9EgJgiAIJc7CwgI3NzedHycnJ0AedrdixQp69OiBlZUVNWrU4K+//tJ5/bVr1+jUqRNWVlZUrFiRCRMmkJCQoLPOmjVr8PX1xcLCAnd3d6ZOnarzfGRkJAMGDMDa2pratWuzc+dO7XPR0dGMHDkSFxcXrKysqF27drbAb8eOHfTt25cKFSpoP4OLiwsAFStW1C6rWLEiK1asoG/fvtjY2LBo0aJsQ/uePn3K8OHDqVy5MtbW1jRo0ICNGzfmug9//PFHateujaWlJZUqVeK1117L/y9AEARBKHYikBIEQRBK3dy5cxk0aBBXrlxh5MiRDBs2DH9/fwASExPp1q0bTk5O+Pn5sWXLFg4dOqQTKK1YsYIpU6YwYcIErl27xs6dO6lVq5bOeyxcuJAhQ4Zw9epVevbsyciRI4mKitK+/82bN9m7dy/+/v6sWLECZ2dn7Ws1Gg27du2iX79++fo8CxYsYMCAAVy7do033ngj2/MpKSk0a9aM3bt3c/36dSZMmMDo0aM5d+6c3u2dP3+e6dOn88knnxAQEMC+fft4+eWX89UWQRAEoYRIgiAIglCCxo4dK5mYmEg2NjY6P4sWLZIkSZIAadKkSTqvadWqlTR58mRJkiRp1apVkpOTk5SQkKB9fvfu3ZJSqZRCQ0MlSZIkDw8P6eOPP86xDYA0Z84c7eOEhAQJkPbu3StJkiT16dNHGjduXI6vP3nypOTq6iqp1Wqd5Xfv3pUA6dKlSzrvNXPmTJ31jh49KgFSdHR0ju/Rq1cvafbs2drHHTp0kGbMmCFJkiT9/fffkr29vRQXF5fj6wVBEATDEnOkBEEQhBL3yiuvsGLFCp1lFSpU0P6/devWOs+1bt2ay5cvA+Dv70+jRo2wsbHRPt+2bVs0Gg0BAQEoFApCQkJ49dVXc21Dw4YNtf+3sbHB3t6e8PBwACZPnsygQYO4ePEiXbt2pX///rRp00a7/o4dO+jduzdKZf4GcjRv3jzX59VqNZ9//jmbN2/m8ePHpKWlkZqairW1td71u3TpQrVq1ahRowbdu3ene/fu2mGKgiAIQukQQ/sEQRCEEmdjY0OtWrV0fp4NpIrCysoqX+uZmZnpPFYoFGg0GgB69OjB/fv3eeedd7RB2bvvvqtdd+fOnfTt2zffbXo26NPnq6++4rvvvuODD7nu1EIAAAMFSURBVD7g6NGjXL58mW7dummTWDzPzs6OixcvsnHjRtzd3Zk3bx6NGjUqUDp1QRAEoXiJQEoQBEEodWfOnMn22MfHBwAfHx+uXLlCYmKi9vmTJ0+iVCqpU6cOdnZ2VK9encOHDxepDS4uLowdO5YNGzawdOlSVq1aBUBQUBD379+nS5cuRdr+s06ePEm/fv0YNWoUjRo1okaNGgQGBub6GlNTUzp37syXX37J1atXuXfvHkeOHCm2NgmCIAgFI4b2CYIgCCUuNTWV0NBQnWWmpqbahA5btmyhefPmtGvXjt9//51z587xyy+/ADBy5Ejmz5/P2LFjWbBgAREREUybNo3Ro0dTqVIlQE7uMGnSJFxdXenRowfx8fGcPHmSadOm5at98+bNo1mzZvj6+pKamsquXbu0gdyOHTvo3LlzsQ6jq127Nn/99RenTp3CycmJb7/9lrCwMOrVq6d3/V27dnHnzh1efvllnJyc2LNnDxqNhjp16hRbmwRBEISCEYGUIAiCUOL27duHu7u7zrI6depw69YtQM6o9+eff/L222/j7u7Oxo0btUGFtbU1+/fvZ8aMGbRo0QJra2sGDRrEt99+q93W2LFjSUlJYcmSJbz77rs4OzsXKD24ubk5H374Iffu3cPKyor27dvz559/AnIgNXbs2KLuAh1z5szhzp07dOvWDWtrayZMmED//v2JjY3Vu76joyNbt25lwYIFpKSkULt2bTZu3KitXSUIgiAYnkKSJKm0GyEIgiC8uBQKBdu2baN///6l3ZRsIiMjcXd359GjR9reL0EQBEEAMUdKEARBEHIUFRXFt99+K4IoQRAEIRsxtE8QBEEQcuDt7Y23t3dpN0MQBEEwQiKQEgRBEEqVGGEuCIIglEViaJ8gCIIgCIIgCEIBiUBKEARBEARBEAShgEQgJQiCIAiCIAiCUEAikBIEQRAEQRAEQSggEUgJgiAIgiAIgiAUkAikBEEQBEEQBEEQCkgEUoIgCIIgCIIgCAUkAilBEARBEARBEIQC+n/Bux5O1Sson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png;base64,iVBORw0KGgoAAAANSUhEUgAAA1IAAAHWCAYAAAB9mLjgAAAAOnRFWHRTb2Z0d2FyZQBNYXRwbG90bGliIHZlcnNpb24zLjEwLjAsIGh0dHBzOi8vbWF0cGxvdGxpYi5vcmcvlHJYcgAAAAlwSFlzAAAPYQAAD2EBqD+naQABAABJREFUeJzs3Xd0lEUXwOHfZtMrJYEkECD03hGk9957ExAUVJBqAZQqIqIiYAEsgCi9fwhIk94EpIggVQi9k4SEtM37/TGmLOllS5L7nLMn7Ozsu3cnAfZmZu7oNE3TEEIIIYQQQgiRajaWDkAIIYQQQgghshpJpIQQQgghhBAijSSREkIIIYQQQog0kkRKCCGEEEIIIdJIEikhhBBCCCGESCNJpIQQQgghhBAijSSREkIIIYQQQog0kkRKCCGEEEIIIdJIEikhhBBCCCGESCNJpIQQIgvS6XRMnjw5zc+7du0aOp2OxYsXZ3pMQiSmYcOGNGzY0NJhCCFEppNESggh0mnx4sXodDp0Oh0HDhxI8Limafj5+aHT6Wjbtq0FIswcW7ZsQafT4evrS3R0tKXDyXKCgoKYMmUKlSpVwtXVFScnJ8qXL8/777/P7du3LR2eEEKIdLK1dABCCJHVOTo6smzZMurWrWvUvnfvXm7evImDg4OFIsscS5cupUiRIly7do3ff/+dpk2bWjqkLOPq1as0bdqUgIAAunXrxuDBg7G3t+fMmTP8+OOPrF+/nosXL1o6TJPavn27pUMQQgiTkBkpIYTIoNatW7N69WqioqKM2pctW0a1atXw9va2UGQZFxISwsaNGxk9ejRVqlRh6dKllg4pSSEhIZYOwUhUVBSdO3fm3r177Nmzh+XLlzN06FBef/11vvrqK65evUq3bt0sHabJhIaGAmBvb4+9vb2FoxFCiMwniZQQQmRQr169ePToETt27Ihti4iIYM2aNfTu3TvR54SEhDBmzBj8/PxwcHCgVKlSfP7552iaZtQvPDycUaNG4eXlhZubG+3bt+fmzZuJXvPWrVsMHDiQ/Pnz4+DgQLly5Vi4cGGG3tv69et5/vw53bp1o2fPnqxbt46wsLAE/cLCwpg8eTIlS5bE0dERHx8fOnfuzJUrV2L7REdHM2fOHCpUqICjoyNeXl60bNmS48ePA8nv33pxT9jkyZPR6XScO3eO3r17kzt37tgZwTNnzjBgwACKFi2Ko6Mj3t7eDBw4kEePHiU6ZoMGDcLX1xcHBwf8/f158803iYiI4OrVq+h0Or788ssEzzt06BA6nY7ly5cnOXZr167l9OnTfPDBBwlmKwHc3d35+OOPjdpWr15NtWrVcHJywtPTk759+3Lr1i2jPgMGDMDV1ZWAgADatm2Lq6srBQoU4JtvvgHgr7/+onHjxri4uFC4cGGWLVtm9PyYJan79u1jyJAh5M2bF3d3d/r168eTJ0+M+m7cuJE2bdrEjk+xYsX46KOPMBgMRv0aNmxI+fLlOXHiBPXr18fZ2Znx48fHPvbiHqmvvvqKcuXK4ezsTO7cualevXqCOE+ePEmrVq1wd3fH1dWVJk2acOTIkUTfy8GDBxk9ejReXl64uLjQqVMnHjx4kNi3RQghMo0kUkIIkUFFihTh5ZdfNvpQvXXrVgIDA+nZs2eC/pqm0b59e7788ktatmzJrFmzKFWqFO+++y6jR4826vvaa68xe/ZsmjdvzowZM7Czs6NNmzYJrnnv3j1q1arFzp07GTZsGHPmzKF48eIMGjSI2bNnp/u9LV26lEaNGuHt7U3Pnj0JDg5m06ZNRn0MBgNt27ZlypQpVKtWjS+++IIRI0YQGBjI2bNnY/sNGjSIkSNH4ufnx6effsrYsWNxdHRM8OE4Lbp160ZoaCjTp0/n9ddfB2DHjh1cvXqVV199la+++oqePXuyYsUKWrdubZSo3r59m5deeokVK1bQo0cP5s6dyyuvvMLevXsJDQ2laNGi1KlTJ9FZuKVLl+Lm5kaHDh2SjO1///sfAK+88kqq3svixYvp3r07er2eTz75hNdff51169ZRt25dnj59atTXYDDQqlUr/Pz8mDlzJkWKFGHYsGEsXryYli1bUr16dT799FPc3Nzo168f//77b4LXGzZsGOfPn2fy5Mn069ePpUuX0rFjR6MxWrx4Ma6urowePZo5c+ZQrVo1Jk6cyNixYxNc79GjR7Rq1YrKlSsze/ZsGjVqlOj7/P777xk+fDhly5Zl9uzZTJkyhcqVK3P06NHYPn///Tf16tXj9OnTvPfee0yYMIF///2Xhg0bGvWL8fbbb3P69GkmTZrEm2++yaZNmxg2bFiqxl0IIdJNE0IIkS6LFi3SAO3YsWPa119/rbm5uWmhoaGapmlat27dtEaNGmmapmmFCxfW2rRpE/u8DRs2aIA2bdo0o+t17dpV0+l02uXLlzVN07RTp05pgPbWW28Z9evdu7cGaJMmTYptGzRokObj46M9fPjQqG/Pnj01Dw+P2Lj+/fdfDdAWLVqU4vu7d++eZmtrq33//fexbbVr19Y6dOhg1G/hwoUaoM2aNSvBNaKjozVN07Tff/9dA7Thw4cn2Se52F58v5MmTdIArVevXgn6xrzX+JYvX64B2r59+2Lb+vXrp9nY2GjHjh1LMqYFCxZogHb+/PnYxyIiIjRPT0+tf//+CZ4XX5UqVTQPD49k+8S/Zr58+bTy5ctrz58/j23/9ddfNUCbOHFibFv//v01QJs+fXps25MnTzQnJydNp9NpK1asiG3/559/EoxdzM9ttWrVtIiIiNj2mTNnaoC2cePG2LbExnLIkCGas7OzFhYWFtvWoEEDDdDmz5+foH+DBg20Bg0axN7v0KGDVq5cuWTHo2PHjpq9vb125cqV2Lbbt29rbm5uWv369RO8l6ZNm8Z+zzRN00aNGqXp9Xrt6dOnyb6OEEJkhMxICSFEJujevTvPnz/n119/JTg4mF9//TXJZX1btmxBr9czfPhwo/YxY8agaRpbt26N7Qck6Ddy5Eij+5qmsXbtWtq1a4emaTx8+DD21qJFCwIDA/nzzz/T/J5WrFiBjY0NXbp0iW3r1asXW7duNVoCtnbtWjw9PXn77bcTXEOn08X20el0TJo0Kck+6fHGG28kaHNycor9c1hYGA8fPqRWrVoAseMQHR3Nhg0baNeuHdWrV08ypu7du+Po6Gg0K7Vt2zYePnxI3759k40tKCgINze3VL2P48ePc//+fd566y0cHR1j29u0aUPp0qXZvHlzgue89tprsX/OlSsXpUqVwsXFhe7du8e2lypVily5cnH16tUEzx88eDB2dnax9998801sbW1jf+7AeCyDg4N5+PAh9erVIzQ0lH/++cfoeg4ODrz66qspvtdcuXJx8+ZNjh07lujjBoOB7du307FjR4oWLRrb7uPjQ+/evTlw4ABBQUEJ3kv8n6N69ephMBi4fv16ivEIIUR6SSIlhBCZwMvLi6ZNm7Js2TLWrVuHwWCga9euifa9fv06vr6+CT5klylTJvbxmK82NjYUK1bMqF+pUqWM7j948ICnT5/y3Xff4eXlZXSL+WB7//79NL+nX375hZdeeolHjx5x+fJlLl++TJUqVYiIiGD16tWx/a5cuUKpUqWwtU26EOyVK1fw9fUlT548aY4jOf7+/gnaHj9+zIgRI8ifPz9OTk54eXnF9gsMDATUmAUFBVG+fPlkr58rVy7atWtntH9n6dKlFChQgMaNGyf7XHd3d4KDg1P1PmK+5y9+bwFKly6dICGI2WMWn4eHBwULFkyQmHp4eCTY+wRQokQJo/uurq74+Phw7dq12La///6bTp064eHhgbu7O15eXrEJZMxYxihQoECqikq8//77uLq68tJLL1GiRAmGDh3KwYMHYx9/8OABoaGhiY5FmTJliI6O5saNG0bthQoVMrqfO3dugETftxBCZBYpfy6EEJmkd+/evP7669y9e5dWrVqRK1cus7xuzNlOffv2pX///on2qVixYpqueenSpdgZgxc/cINKJgYPHpzGSJOX1MzUi4UN4os/YxKje/fuHDp0iHfffZfKlSvj6upKdHQ0LVu2TNc5WP369WP16tUcOnSIChUq8L///Y+33noLG5vkfxdZunRpTp48yY0bN/Dz80vz6yZHr9enqV17oYhJajx9+pQGDRrg7u7O1KlTKVasGI6Ojvz555+8//77CcYyse9FYsqUKcOFCxf49ddf+e2331i7di3ffvstEydOZMqUKWmOEzL3fQshRGpJIiWEEJmkU6dODBkyhCNHjrBy5cok+xUuXJidO3cSHBxsNCsVs1SqcOHCsV+jo6NjZ3xiXLhwweh6MRX9DAZDpp3xtHTpUuzs7Pj5558TfEg9cOAAc+fOJSAggEKFClGsWDGOHj1KZGSk0VKx+IoVK8a2bdt4/PhxkrNSMbMILxZWSMvyrCdPnrBr1y6mTJnCxIkTY9svXbpk1M/Lywt3d3ejYhhJadmyJV5eXixdupSaNWsSGhqaqgIS7dq1Y/ny5fzyyy+MGzcu2b4x3/MLFy4kmOm6cOFC7OOZ6dKlS0YFIZ49e8adO3do3bo1AHv27OHRo0esW7eO+vXrx/ZLrHBFWrm4uNCjRw969OhBREQEnTt35uOPP2bcuHF4eXnh7Oyc4Occ1N8RGxubTE9MhRAiPWRpnxBCZBJXV1fmzZvH5MmTadeuXZL9WrdujcFg4OuvvzZq//LLL9HpdLRq1Qog9uvcuXON+r1YhU+v19OlSxfWrl2baGKQnjLQS5cupV69evTo0YOuXbsa3d59912A2CqFXbp04eHDhwneD8TNCHTp0gVN0xKdcYjp4+7ujqenJ/v27TN6/Ntvv0113DFJ34szES+OmY2NDR07dmTTpk2x5dcTiwnA1taWXr16sWrVKhYvXkyFChVSNcPXtWtXKlSowMcff8zhw4cTPB4cHMwHH3wAQPXq1cmXLx/z588nPDw8ts/WrVs5f/58opUaM+q7774jMjIy9v68efOIioqK/blLbCwjIiLS9P1IzItl6O3t7SlbtiyaphEZGYler6d58+Zs3LjRaJnhvXv3Yg++dnd3z1AMQgiRGWRGSgghMlFSS+via9euHY0aNeKDDz7g2rVrVKpUie3bt7Nx40ZGjhwZuyeqcuXK9OrVi2+//ZbAwEBq167Nrl27uHz5coJrzpgxg927d1OzZk1ef/11ypYty+PHj/nzzz/ZuXMnjx8/TvV7OHr0KJcvX06yfHSBAgWoWrUqS5cu5f3336dfv34sWbKE0aNH88cff1CvXj1CQkLYuXMnb731Fh06dKBRo0a88sorzJ07l0uXLsUus9u/fz+NGjWKfa3XXnuNGTNm8Nprr1G9enX27dvHxYsXUx27u7s79evXZ+bMmURGRlKgQAG2b9+e6CzK9OnT2b59Ow0aNGDw4MGUKVOGO3fusHr1ag4cOGC0NLNfv37MnTuX3bt38+mnn6YqFjs7O9atW0fTpk2pX78+3bt3p06dOtjZ2fH333+zbNkycufOzccff4ydnR2ffvopr776Kg0aNKBXr17cu3ePOXPmUKRIEUaNGpXqMUitiIgImjRpQvfu3blw4QLffvstdevWpX379gDUrl2b3Llz079/f4YPH45Op+Pnn3/O8HK55s2b4+3tTZ06dcifPz/nz5/n66+/pk2bNrEztNOmTWPHjh3UrVuXt956C1tbWxYsWEB4eDgzZ87M8HsXQohMYZFagUIIkQ3EL3+enBfLn2uapgUHB2ujRo3SfH19NTs7O61EiRLaZ599ZlTCWdM07fnz59rw4cO1vHnzai4uLlq7du20GzduJChprWmqXPnQoUM1Pz8/zc7OTvP29taaNGmifffdd7F9UlP+/O2339YAo9LTL5o8ebIGaKdPn9Y0TZXJ/uCDDzR/f//Y1+7atavRNaKiorTPPvtMK126tGZvb695eXlprVq10k6cOBHbJzQ0VBs0aJDm4eGhubm5ad27d9fu37+fZPnzBw8eJIjt5s2bWqdOnbRcuXJpHh4eWrdu3bTbt28nOmbXr1/X+vXrp3l5eWkODg5a0aJFtaFDh2rh4eEJrluuXDnNxsZGu3nzZpLjkpgnT55oEydO1CpUqKA5Oztrjo6OWvny5bVx48Zpd+7cMeq7cuVKrUqVKpqDg4OWJ08erU+fPgler3///pqLi0uC12nQoEGiZcVf/PmL+bndu3evNnjwYC137tyaq6ur1qdPH+3Ro0dGzz148KBWq1YtzcnJSfP19dXee+89bdu2bRqg7d69O8XXjnksfvnzBQsWaPXr19fy5s2rOTg4aMWKFdPeffddLTAw0Oh5f/75p9aiRQvN1dVVc3Z21ho1aqQdOnTIqE9Sfwd3796dIEYhhMhsOk2TnZhCCCFESqpUqUKePHnYtWuXpUPJkMWLF/Pqq69y7NixREu/CyGESB3ZIyWEEEKk4Pjx45w6dYp+/fpZOhQhhBBWQvZICSGEEEk4e/YsJ06c4IsvvsDHx4cePXpYOiQhhBBWQmakhBBCiCSsWbOGV199lcjISJYvX46jo6OlQxJCCGElZI+UEEIIIYQQQqSRzEgJIYQQQgghRBpJIiWEEEIIIYQQaSTFJoDo6Ghu376Nm5sbOp3O0uEIIYQQQgghLETTNIKDg/H19cXGJul5J0mkgNu3b+Pn52fpMIQQQgghhBBW4saNGxQsWDDJxyWRAtzc3AA1WO7u7haOJnuLjIxk+/btNG/eHDs7O0uHk+3JeJufjLn5yZibl4y3+cmYm5+MuXlZ23gHBQXh5+cXmyMkRRIpiF3O5+7uLomUiUVGRuLs7Iy7u7tV/EXJ7mS8zU/G3PxkzM1Lxtv8ZMzNT8bcvKx1vFPa8iPFJoQQQgghhBAijSyaSO3bt4927drh6+uLTqdjw4YNRo9rmsbEiRPx8fHBycmJpk2bcunSJaM+jx8/pk+fPri7u5MrVy4GDRrEs2fPzPguhBBCCCGEEDmNRROpkJAQKlWqxDfffJPo4zNnzmTu3LnMnz+fo0eP4uLiQosWLQgLC4vt06dPH/7++2927NjBr7/+yr59+xg8eLC53oIQQgghhBAiB7LoHqlWrVrRqlWrRB/TNI3Zs2fz4Ycf0qFDBwCWLFlC/vz52bBhAz179uT8+fP89ttvHDt2jOrVqwPw1Vdf0bp1az7//HN8fX0zLVaDwUBkZGSmXS+nioyMxNbWlrCwMAwGg6XDyfasabzt7OzQ6/UWjUEIIYQQIrNYbbGJf//9l7t379K0adPYNg8PD2rWrMnhw4fp2bMnhw8fJleuXLFJFEDTpk2xsbHh6NGjdOrUKdFrh4eHEx4eHns/KCgIUB86E0uWQkJCuHPnDpqmZdbby7E0TcPb25uAgAA5s8sMrGm8dTodPj4+uLi4WDQOU4v5N0R+8WI+MubmJeNtfjLm5idjbl7WNt6pjcNqE6m7d+8CkD9/fqP2/Pnzxz529+5d8uXLZ/S4ra0tefLkie2TmE8++YQpU6YkaN++fTvOzs5GbTqdjvz585MnTx7c3d0t/mFUiKxI0zSCgoK4cOEC9+7dyxG/lNixY4elQ8hxZMzNS8bb/GTMzU/G3LysZbxDQ0NT1c9qEylTGjduHKNHj469H1Mrvnnz5gnKn4eHhxMQEICvry9OTk7mDjXbiTkp2s3NTZJSM7Cm8XZ1dSUyMpJy5crh4OBg0VhMKTIykh07dtCsWTOrKuGancmYm5eMt/nJmJufjLl5Wdt4x6xWS4nVJlLe3t4A3Lt3Dx8fn9j2e/fuUbly5dg+9+/fN3peVFQUjx8/jn1+YhwcHBL9IGdnZ5fgm2cwGNDpdOj1emxspFp8RkVHRwNqpk/G0/Ssabz1ej06nQ5bW1ur+EfS1BL790SYloy5ecl4m5+MufnJmJuXtYx3amOw2k+y/v7+eHt7s2vXrti2oKAgjh49yssvvwzAyy+/zNOnTzlx4kRsn99//53o6Ghq1qxp9piFEEIIIYQQOYNFZ6SePXvG5cuXY+//+++/nDp1ijx58lCoUCFGjhzJtGnTKFGiBP7+/kyYMAFfX186duwIQJkyZWjZsiWvv/468+fPJzIykmHDhtGzZ89MrdgnhBBCCCGEMAGDAd3evRTYtw+diws0agRZpMqvRWekjh8/TpUqVahSpQoAo0ePpkqVKkycOBGA9957j7fffpvBgwdTo0YNnj17xm+//Yajo2PsNZYuXUrp0qVp0qQJrVu3pm7dunz33XcWeT/JMhhgzx5Yvlx9ldLfWdqFCxfw9vYmODjY0qFYxJ49e9DpdDx9+hSA3377jcqVK8cuJRRCCCGESNG6dVCkCLbNmlF91ixsmzWDIkVUexZg0USqYcOGaJqW4LZ48WJA7euYOnUqd+/eJSwsjJ07d1KyZEmja+TJk4dly5YRHBxMYGAgCxcuxNXV1QLvJhn//ZDQqBH07q2+mviHZMCAAbEzd4k5ffo07du3J1++fDg6OlKkSBF69OjB/fv3mTx5MjqdLtlbzGvodDreeOONBNcfOnQoOp2OAQMGJBtnw4YNY6/p4OBAgQIFaNeuHesSGZv4r+/i4kKJEiUYMGCA0dJOiPuQH3PLnz8/Xbp04erVq0b9Tp48SY8ePfDx8cHBwYHChQvTtm1bNm3alGJVuXHjxvH222/j5uaWptfMrlq2bImdnR1Lly61dChCCCGEyArWrYOuXeHmTeP2W7dUexZIpqx2j1S2YYU/JA8ePKBJkybkyZOHbdu2cf78eRYtWoSvry8hISG888473LlzJ/ZWsGBBpk6datQWw8/PjxUrVvD8+fPYtrCwMJYtW0ahQoVSFc/rr7/OnTt3uHLlCmvXrqVs2bL07NmTwYMHJ+i7aNEi7ty5w99//80333zDs2fPqFmzJkuWLEnQ98KFC9y+fZvVq1fz999/065du9hDaTdu3EitWrV49uwZP/30U+zhzp06deLDDz8kMDAwyXgDAgL49ddfE00Sk3vN+DRNIyoqKlXjk1UMGDCAuXPnWjoMIYQQQlg7gwFGjIDEfnEd0zZypNWv4JJEKq0CA+HAgdTd9u6FN95I+odE0+DNN1W/1F4zmQ/4qXXw4EECAwP54YcfqFKlCv7+/jRq1Igvv/wSf39/XF1d8fb2jr3p9Xrc3NyM2mJUrVoVPz8/oxmkdevWUahQodglmylxdnbG29ubggULUqtWLT799FMWLFjA999/z86dO4365sqVC29vb4oUKULz5s1Zs2YNffr0YdiwYTx58sSob758+fDx8aF+/fpMnDiRc+fOcfnyZUJCQhg0aBBt2rRh8+bNNG/enKJFi1KmTBkGDRrE6dOn8fDwSDLeVatWUalSJQoUKJDgsaReM2bGauvWrVSrVg0HBwcOHDhAeHg4w4cPj50ZrFu3LseOHYu9XszzNm/eTMWKFXF0dKRWrVqcPXvW6HXXrl0bW1a8SJEifPHFF0aPz5s3jxIlSuDo6Ej+/Pnp2rVr7GPR0dF88skn+Pv74+TkRKVKlVizZo3R87ds2ULJkiVxcnKiUaNGXLt2LcF7b9euHcePH+fKlStJjp0QQgghBPv3J5xkiE/T4MYN1c+KWW35c6v1119Qr17mXe/+fWjYMPX99++HunUz9JLe3t5ERUWxfv16unbtmuHzhQYOHMiiRYvo06cPAAsXLuTVV19lz5496b5m//79GTNmDOvWraNp06bJ9h01ahRLlixhx44ddO/ePdE+MWeARUREsH37dh49esR7772X5DWTG5P9+/dTvXr1FN9D/NeMMXbsWD7//HOKFi1K7ty5ee+991i7di0//fQThQsXZubMmbRo0YLLly+TJ0+e2Oe9++67zJkzB29vb8aPH0+7du24ePEidnZ2nDhxgu7duzN58mR69OjBoUOHeOutt8ibNy/9+vXj5MmTjBgxgp9//pnatWvz+PFj9sf7h+mTTz7hl19+Yf78+ZQoUYJ9+/bRt29fvLy8aNCgATdu3KBz584MHTqUwYMHc/z4ccaMGZPg/RYqVIj8+fOzf/9+ihUrluL4CCGEECKHire6KVP6WYjMSOVAtWrVYvz48fTu3RtPT09atWrFZ599xr1799J1vb59+3LgwAGuX7/O9evXOXjwIH379s1QjDY2NpQsWTLRmY8XlS5dGiDJvnfu3OHzzz+nQIEClCpViosXLwJQqlSp2D7Hjh3D1dU19vbrr78m+XrXr19PsSrki68ZY+rUqTRr1oxixYrh4ODAvHnz+Oyzz2jVqhVly5bl+++/x8nJiR9//NHoepMmTaJZs2ZUqFCBn376iXv37rF+/XoAZs2aRZMmTZgwYQIlS5ZkwIABDBs2jM8++wyAmzdv4uLiQtu2bSlcuDBVqlRh+PDhgDpwevr06SxcuJAWLVpQtGhRBgwYQN++fVmwYAGgZrOKFSvGF198QalSpejTp0+Se998fX25fv16smMjhBBCiBwsKAh++SV1feOdJWuNJJHKoT7++GPu3r3L/PnzKVeuHPPnz6d06dL89ddfab6Wl5cXbdq0YfHixSxatIg2bdrg6elp1Gfp0qW4urri7u5OwYIFjWZEkqJpWqpmy2IKQ7zYt2DBgri4uMTu/Vq7di329vaJXqNixYqcOnWKU6dOERISkuz+pefPnxtVjkzLa8afybpy5QqRkZHUqVMnts3Ozo6XXnqJ8+fPG1035uw0UAVWSpUqFdvn/PnzRtcAqFOnDpcuXcJgMNCwYUMKFy5M0aJFeeWVV1i6dCmhoaEAXL58mdDQUJo1a2aUSC5ZsiR2id758+cTnMsWP574nJycYq8thBBCCGFk1y6oUAG2bEm+n04Hfn6ZuwrMBGRpX1pVqJD69ZoGA3TrBg8eJN0nXz5YtSr19fIrVEhdv1TImzcv3bp1o1u3bkyfPp0qVarw+eef89NPP6X5WgMHDmTYsGEAfPPNNwkeb9++PTVr1iQ6Oppnz54ZzdIkxmAwcOnSJWrUqJHia8ckFP7+/kbt+/fvx93dnXz58sVW1wMoUaIEoApD1KpVCwAHBweKFy+e4msBeHp6JtiPldJrxnBxcUnVa2QmNzc3jh8/zr59+9i+fTsTJ05k8uTJHDt2jGfPngGwefPmBHu+HBwc0vxajx8/xsvLK1PiFkIIIUQ2ERIC778PiXxGTCDmF+OzZ1v9eVKSSKWVh0fa9ijNn6+q84Fx0YmYH5J586BBg8yLL53s7e0pVqwYISEh6Xp+y5YtiYiIQKfT0aJFiwSPu7m54ebmRnR0NEFBQbH7h5Ly008/8eTJE7p06ZLia8+ePRt3d/cEe6n8/f3JlStXgv7NmzcnT548fPrpp7HL49KiSpUqnDt3LtHHknrNxBQrVgx7e3sOHjxI4cKFAYiMjOTYsWOMHDnSqO+RI0diqyA+efKEixcvUqZMGUAdTH3w4EGj/gcPHqRkyZLo//sHyNbWlqZNm9K0aVMmTZpErly5+P3332nWrBkODg4EBATQIImfwzJlyvC///0vQTwvCgsL48qVK6kuMiKEEEKIHODgQejfH14sRuXvDwMHwoIFxoUnChZUSVTnzmYNMz0kkTK1zp1hzRpV4tHMPySBgYGcOnXKqC1v3rycPn2aFStW0LNnT0qWLImmaWzatIktW7awaNGidL2WXq+PnRnSp/G3B6Ghody9e5eoqChu3rzJ+vXr+fLLL3nzzTdp1KiRUd+nT59y9+5dwsPDuXjxIgsWLGDDhg0sWbIk1QmMq6srP/zwAz169KBNmzYMHz6cEiVKxB74nNJ7aNGiBa+99hoGgyHN7zU+FxcX3nzzTd59913y5MlDoUKFmDlzJqGhoQwaNMio79SpU8mbNy/58+fngw8+wNPTM/acsDFjxlCjRg0++ugjevToweHDh/n666/59ttvAXVY7r1792jQoAG5c+dmy5YtREdHU6pUKdzc3HjnnXcYNWoU0dHR1K1bl8DAQA4ePIi7uzv9+/fnjTfe4IsvvuDdd9/ltdde48SJE7FnvcV35MgRHBwcklz2J4QQQogc5PlzmDABZs1KWMH6jTfgs8/A1RXGjSNq925Obd1K5VatsG3UyOpnomJIImUOnTtDhw5qSeCdO2rjXL16Jv8h2bNnT4LZgUGDBjF+/HicnZ0ZM2YMN27cwMHBgRIlSvDDDz/wyiuvpPv13N3d0/W877//nu+//x57e3vy5s1LtWrVWLlyJZ06dUrQ99VXXwXA0dGRAgUKULduXf744w+qVq2aptfs1KkThw4d4tNPP6Vfv348fvwYDw8PqlevzooVK2jbtm2Sz23VqhW2trbs3Lkz0dm3tJgxYwbR0dG88sorBAcHU716dbZt20bu3LkT9BsxYgSXLl2icuXKbNq0KXbvVdWqVVm1ahUTJ07ko48+wsfHh6lTpzJgwACio6Px8PBg/vz5TJkyhbCwMEqUKMHy5cspV64cAB999BFeXl588sknXL16lVy5clG1alXGjx8PqGp8a9euZdSoUXz11Ve89NJLTJ8+nYEDBxrFuHz5cvr06YOzs3OGxkQIIYQQWdwff6hZqH/+MW4vWBB+/BGaN49r0+vRGjTgVkgIlRo0yDJJFIBO0xI75ChnCQoKwsPDg8DAwATJQFhYGP/++y/+/v5JFhgQqReztM/d3R0bm6xb6+Sbb77hf//7H9u2bTPp6+zZs4dGjRrx5MmTVM+4xWeu8X748CGlSpXi+PHjCfaqxcgpf5ciIyPZsmULrVu3xs7OztLh5Agy5uYl421+MubmJ2OeThERMHUqzJiR8DDdAQPgyy8hkc8z1jbeyeUG8cmMlBDpMGTIEJ4+fUpwcHCiRSVymmvXrvHtt98mmUQJIYQQIps7fRr69YMzZ4zbvb3h++8hmdU+WZUkUkKkg62tLR988IGlw7Aa1atXT9UhxUIIIYTIZqKi1AzU1KkQGWn8WK9e8NVXkDevZWIzMUmkhLBiDRs2RFbfCiGEEMIqnTun9kIdP27c7umpKlPHVK7OprLuJhUhhBBCCCGE+RkM8PnnULVqwiSqY0c4ezbbJ1EgM1JCCCGEEEKI1Lp8WRWOeOEMS3LlUsv4+vSJOy81m5MZKSGEEEIIIUTyoqPh66+hUqWESVSrVmoWqm/fHJNEgcxICSGEEEIIIZJz7RoMHAi7dxu3u7mpkuYDB+aoBCqGJFJCCCGEEEKIhDRNHaA7ahQ8e2b8WOPGsHAhFC5smdisgCztE0IIIYQQQhi7dQvatIHXXzdOopyd1RK/HTtydBIFMiNlcgEB8PBh0o97ekKhQuaLRwghhBBCiCRpGixdCm+/DU+fGj9Wpw4sXgzFi1siMqsjM1ImFBAApUpBtWpJ30qVUv0y24ABA+jYsWOij50+fZr27duTL18+HB0dKVKkCD169OD+/ftMnjwZnU6X7C3m+jqdjjfeeCPB9YcOHYpOp2PAgAGZ/8aEEEIIIYRp3LsHnTvDK68YJ1EODqrc+d69kkTFI4mUCT18CGFhyfcJC0t+xiqzPXjwgCZNmpAnTx62bdvG+fPnWbRoEb6+voSEhPDOO+9w586d2FvBggWZOnWqUVsMPz8/VqxYwfPnz+O9nzCWLVtGIZlmE0IIIYTIOtasgfLlYcMG4/YaNeDkSRgzBvR6i4RmrWRpXw5z8OBBAgMD+eGHH7C1Vd9+f39/GjVqFNvH1dU19s96vR43Nze8vb0TXKtq1apcuXKFdevW0adPHwDWrVtHoUKF8Pf3N/E7EUIIIYQQaWIwwP79cOcO+PhAvXpq5mnYMFixwrivnR1MmgTvvw+2kjIkRkYlHapXh7t3U+4XEZG667VsCfb2Kffz9k54eHRaeXt7ExUVxfr16+natWvsUr30GjhwIIsWLYpNpBYuXMirr77Knj17MhaoEEIIIURWlljSYskZnXXrYMQIuHkzri1vXhXni3uhKlaEJUvUmVEiSZJIpcPdu6qQSWZ58CDzrpWSWrVqMX78eHr37s0bb7zBSy+9ROPGjenXrx/58+dP8/X69u3LuHHjuH79OqBmvFasWCGJlBBCCCFyrsSSloIFYc4ctQfJEvF07aoKScT36JHxfb0exo2DCRNS91v+HE4SqXRIZJVboiIiUpckeXmlfkYqM3z88ceMHj2a33//naNHjzJ//nymT5/Ovn37qFChQpqu5eXlRZs2bVi8eDGaptGmTRs8PT0zJ1AhhBBCiKwmqaTl1i3VvmZN+pIpTVOzR+Hh6hYRYfw1qT+HhcHw4QnjeVHp0moWqkaNtMeWQ0kilQ6pXV7355+qMl9KfvsNqlbNWExplTdvXrp160a3bt2YPn06VapU4fPPP+enn35K87UGDhzIsGHDAPjmm28yO1QhhBBCiKzBYFAzUYklLTFtr7yi9iNFRaU9KUopGcqIOXMkiUojSaQE9vb2FCtWjJCQkHQ9v2XLlkRERKDT6WjRokUmRyeEEEIIkUXs32+8nC8xoaGwerV54kmLF5f5iRRJImVCnp7g6Jh8CXRHR9XPFAIDAzl16pRR219//cW2bdvo2bMnJUuWRNM0Nm3axJYtW1i0aFG6Xkev13P+/PnYPwshhBBC5EjxjonJcnx8LB1BliOJlAkVKgQXLiR/TpSnp+pnCnv27KFKlSpGbY0aNaJ48eKMGTOGGzdu4ODgQIkSJfjhhx945ZVX0v1a7u7uGQ1XCCGEECJrS201ZH9/VTHPwUFtlHdwMP5zZrbZ2kLduqpaWmJLA3U6VQijXr3MHYscQBIpEytUyHSJUnIWL17M4sWLM3yda9euJXn95Gx48TA3IYQQQojs7PBhePvt5PvEJC2XLpm3FPrXX6tCFzqdcTIVk/jNni2H7aaDjaUDEEIIIYQQIktbtgwaNUp+GZIlk5bOnVW1wAIFjNsLFkx/FUEhM1JCCCGEEEKki6bB5Mkwdapxe/HiEBJivGeqYEGVRFkqaencGTp0sK5DgrM4q5+RCg4OZuTIkRQuXBgnJydq167NsWPHYh8fMGAAOp3O6NayZUsLRiyEEEIIIbK958+hV6+ESVT37nDmDNy4Abt3q9mq3bvh338tP/Oj10PDhiruhg0licogq5+Reu211zh79iw///wzvr6+/PLLLzRt2pRz585R4L/pyZYtWxpVnHNwcLBUuEIIIYQQIru7exc6doSjR43bJ0xQM1Q2/81VNGxo5sCEOVn1jNTz589Zu3YtM2fOpH79+hQvXpzJkydTvHhx5s2bF9vPwcEBb2/v2Fvu3LktGLUQQgghhMi2zpyBl14yTqLs7eGXX9TslI1Vf7wWmciqZ6SioqIwGAw4OjoatTs5OXHgwIHY+3v27CFfvnzkzp2bxo0bM23aNPLmzZvkdcPDwwkPD4+9HxQUBEBkZCSRkZFGfSMjI9E0jejoaKKjozPjbeVo2n+VYmLGVJiWNY13dHQ0mqYRGRmZrc8bi/k35MV/S4TpyJibl4y3+cmYm19SY67bvBn9K6+ge/Ystk3z8sKwZg3ayy+DfI/Sxdp+xlMbh07TEisobz1q166Nvb09y5YtI3/+/Cxfvpz+/ftTvHhxLly4wIoVK3B2dsbf358rV64wfvx4XF1dOXz4cJIf1iZPnsyUKVMStC9btgxnZ2ejNltbW7y9vfHz88Pe3t4k71GInCAiIoIbN25w9+5doqKiLB2OEEIIkXqaRtFNmyi/aBG6eB+dgwoV4sgHH/A8f34LBicyW2hoKL179yYwMDDZs1KtPpG6cuUKAwcOZN++fej1eqpWrUrJkiU5ceIE58+fT9D/6tWrFCtWjJ07d9KkSZNEr5nYjJSfnx8PHz5MMFhhYWHcuHGDIkWKJJgZE2mnaRrBwcG4ubmhS+2hdSLdrGm8w8LCuHbtGn5+ftn671JkZCQ7duygWbNm2NnZWTqcHEHG3LxkvM1Pxtz8jMYcsBkxAv0PPxj1iW7RAsPSpZDMB22ROtb2Mx4UFISnp2eKiZRVL+0DKFasGHv37iUkJISgoCB8fHzo0aMHRYsWTbR/0aJF8fT05PLly0kmUg4ODokWpLCzs0vwzTMYDOh0OmxsbLCRNa8ZFrO8LGZMhWlZ03jb2Nig0+kS/XuWHeWU92lNZMzNS8bb/GTMzc/u2TPsevWC3383fuDtt7GZNQsbW6v/KJ2lWMvPeGpjyDLffRcXF1xcXHjy5Anbtm1j5syZifa7efMmjx49wsfHx8wRCiGEEELkAAZDjjiLyOXOHWzr1oVLl+Ia9XqYOxfeestygQmrYfVTAtu2beO3337j33//ZceOHTRq1IjSpUvz6quv8uzZM959912OHDnCtWvX2LVrFx06dKB48eK0aNHC0qEnsPPqTsp+U5adV3ea/LXin69lZ2eHv78/7733HmFhYbF9dDodjo6OXL9+3ei5HTt2ZMCAAQmuNWPGDKN+GzZssPhyMSGEEEKY0bp1UKQINGoEvXurr0WKqPZsRLdvH/Xfew9d/CTK3R02b5YkSsSy+kQqMDCQoUOHUrp0afr160fdunXZtm0bdnZ26PV6zpw5Q/v27SlZsiSDBg2iWrVq7N+/3+rOktI0jfG7xnP+4XnG7xqPObamtWzZkjt37nD16lW+/PJLFixYwKRJk4z66HQ6Jk6cmOK1HB0d+fTTT3ny5ImpwhVCCCGENVu3Drp2hZs3jdtv3VLt2SWZWrQIfatW2AcHx7X5+8Phw2CFv6gXlmP1iVT37t25cuUK4eHh3Llzh6+//hoPDw9AlUHftm0b9+/fJyIigmvXrvHdd9+R3worp2y/sp1jt48BcOz2MbZf2W7y14w5X8vPz4+OHTvStGlTduzYYdRn2LBh/PLLL5w9ezbZazVt2hRvb28++eQTU4YshBBCCGtkMMCIEZDYL4Jj2kaOVP2yquhoeP99GDgQXfzy13XqqDOjypa1XGzCKmWZPVLWpPp31bn77G6q+2uaxoPQB0Zt7Za3w8vZK01L47xdvTk++Hiq+8d39uxZDh06ROHChY3a69Spw8WLFxk7diy//vprks/X6/VMnz6d3r17M3z4cAoWLJiuOIQQQgiRBe3fn3AmKj5Ngxs3VL+GDc0WVqYJCYG+fWHDBqPm6D59sPnxR7CylU7COkgilQ53n93lVvCtDF0jMjqS289uZ1JEifv1119xdXUlKiqK8PBwbGxs+PrrrxP0++STT6hYsSL79++nXr16SV6vU6dOVK5cmUmTJvHjjz+aMnQhhBBCWJM7d1LX77XXYOxY6NED3NxMG1NmuXkT2reHkyeNms/16UOJhQuxkXNERRIkkUoHb1fvVPeNmY2KjE54QrKdjV2aZqXS8roAjRo1Yt68eYSEhPDll19ia2tLly5dEvQrW7Ys/fr1Y+zYsRw8eDDZa3766ac0btyYd955J02xCCGEECILeyHJSNKVK/D662qZX8+e6s8vvQTWWpzq+HGVRMVPFJ2ciFq4kEtOTpSw1riFVZBEKh3Ssrxu2+VttFzaMtHHIqMjWdhhIS2Km2bjoouLC8WLFwdg4cKFVKpUiR9//JFBgwYl6DtlyhRKlizJhhemtF9Uv359WrRowbhx44wq+wkhhBAiG4qOhg8/hM8+S9vzQkLgxx/VrXx5lVD17Qt58pgmzvRYuxZeeQWeP49r8/aG//0PrXJl2LLFYqGJrMHqi01kZZqmMWH3BGySGGYbbJiwe4JZKvjZ2Ngwfvx4PvzwQ57H/wfjP35+fgwbNozx48djSGGj6IwZM9i0aROHDx82VbhCCCGEsLTnz6FXL0ip0JROp25t20LevAkfP3tWFarw9VUl03fvVgmapWiaek9duxonUZUrwx9/QI0aFgtNZC2SSJlQhCGCgMAAokn8H4toorkRdIMIQ4RZ4unWrRt6vZ5vvvkm0cfHjRvH7du32bkz+XOuKlSoQJ8+fZg7d64pwhRCCCGEpd2/D40bw6pVxu29e8OLBacKFoQ1a2DTJlUKfcUKaNo04TXDw2H5cnXdkiVhxozU773KLOHhMGAAjB9v3N6+vSqU4edn3nhEliZL+0zIwdaBY68fS1CxL758LvlwsDVPJRhbW1uGDRvGzJkzefPNNxM8nidPHt5//33Gv/iPSyKmTp3KypUrTRGmEEIIISzp/Hlo0wb+/TeuzcEBfvpJFZEwGFTScecO+PhAvXqg18f169FD3a5ehYULYdEiuP1Cga0rV2DcOLVssF07VaSiZcu465jCw4fQqRMcOGDc/u67aobKlK8tsiVJpEzMz8MPPw/z/3Zj8eLFibaPHTuWsWPHAiS6pHDcuHGMGzcuxWsVKVKE8PDwDMcphBBCCCvy++/QuTMEBsa1eXrCxo1Qu7a6r9enrsR50aIwbRpMngxbt8IPP8DmzcZnTRkMquT4hg1QoAAMHKhuRYpk2lsCVHLYtq1K7mLY2sL8+ZDI3nEhUkOW9gkhhBBCCDVz1KKFcRJVqhQcORKXRKWHra2addq4EQIC4OOPwd8/Yb9bt+Cjj1QC1qIFrF4NEZmw/WHHDnj5ZeMkKndu1S5JlMgASaSEEEIIIXKy6Gj44AM1ExQVFdfesCEcPgzFimXea/n6qv1Jly/Dzp2qRPqL5zRpGmzfDt27q1mqd96Bf/5J3+vNmwetWhknhyVLwtGjWfPgYGFVJJESQgghhMipnj9XBSSmTzdu798ftm1TMzemYGMDTZqo4hO3bsGXX0LZsgn7PXwIX3wBZcqovVg//QShoSlfPypKVQp86y3jpYSNGqnksESJzHsvIseSREoIIYQQIid68EAlMy8Wj5o2TS3ze3GmyFQ8PdUBvmfPwqFDambM2TlhvwMHVMU9Hx+VIMU/JNhggD17VGK2ebNaSvhideHXXlPJoTWdZSWyNCk2IYQQQgiR0/zzj6rMF3/fkIODSqB69bJMTDqd2sv08stqhmrFCvj+ezh+3LhfUJBasjdvHlStCtWqqeTpxcqA8a/7+ecwapT6sxCZRGakhBBCCCFykt27ExZfyJsXdu2yXBL1Ind3GDwYjh1TM0/DhkGuXAn7/fmnSraSSqIcHFSRi9GjJYkSmU4SKSGEEEKInGLxYmjeHJ4+jWsrWVJV5qtTx1JRJa9yZfjqK5Us/fwz1K+f+ufmygWtW5sqMpHDSSIlhBBCCJHdRUerw29ffdW4Ml+DBqr4QvHilosttZycoG9f2LsXLlxQh/6m5N49dXiwECYgiZQZ3b+/ioMHfbh/f7WlQxFCCCFEThEWpirzffyxcXu/fqrMeFYsvlCyJHTokLq+d+6YNhaRY0kiZSYREfe5cGEIkZF3uXhxMBER9y0dkhBCCCGyu6Qq8330kVrmZ67KfKbg45O5/YRII0mkzEDTNC5efAODIRiAqKhgLl5806SvOWDAAHQ6HTqdDjs7O/Lnz0+zZs1YuHAh0dHRsf2KFCmCTqfjyJEjRs8fOXIkDeMdVDd58mR0Oh1vvPGGUb9Tp06h0+m4du2aKd+OEEIIIdLqn3+gVi1VUjyGvT0sW6aW+WX14gv16kHBgkm/D50O/PxUPyFMQBIpM3jwYBUPH64HYg6EM/Dw4Tru319l0tdt2bIld+7c4dq1a2zdupVGjRoxYsQI2rZtS1S89dGOjo68//77KV7P0dGRH3/8kUuXLpkybCGEEEJk1J491l+ZL6P0epgzR/35xWQq5v7s2aqfECYgiZSJqSV9bwAv/rZEx8WLQ0y6xM/BwQFvb28KFChA1apVGT9+PBs3bmTr1q0sXrw4tt/gwYM5cuQIW7ZsSfZ6pUqVolGjRnzwwQcmi1kIIYQQGfTTT0lX5qtb12JhmUTnzrBmDRQoYNxesKBq79zZMnGJHEEO5E2H48erExFxN8V+mqYRFfUYTQtL7FGiop5y+HBh7Ozypup17e29qV79eModk9G4cWMqVarEunXreO211wDw9/fnjTfeYNy4cbRs2RIbm6Tz6xkzZlCjRg2OHz9O9erVMxSLEEIIITKRpsHEiTBtmnF7/fqwfn3WLCqRGp07q8IT+/erwhI+Pmo5n8xECROTRCodIiLuEhFxK1OupWlhmXat1CpdujRnzpwxavvwww9ZtGgRS5cu5ZVXXknyuVWrVqV79+68//777Nq1y9ShCiGEECI1wsJUafMVK4zbX3lFHVjr4GCZuMxFr4d4e7uFMAdJpNLB3t47Vf2Sn5FSdDrHNM1IZQZN09C9sJbYy8uLd955h4kTJ9IjhXMZpk2bRpkyZdi+fTv58uXLlJiEEEIIkU4PHkDHjsZFJQCmTs0eRSWEsFKSSKVDWpbXRUTc5+jRUhgMgYAW7xEdtra5eOmlf7C3N28ycv78efz9/RO0jx49mm+//ZZvv/022ecXK1aM119/nbFjx/Ljjz+aKkwhhBBCpOTCBWjd2riohL09LFqkzo4SQpiMFJswMXv7fJQqNR/jJApAo2TJ+WZPon7//Xf++usvunTpkuAxV1dXJkyYwMcff0xwcHCy15k4cSIXL15kxYtLCIQQQghhHslV5pMkSgiTk0TKDLy8uuPp2QmI2fSox9OzM/nydTfp64aHh3P37l1u3brFn3/+yfTp0+nQoQNt27alX79+iT5n8ODBeHh4sGzZsmSvnT9/fkaPHs3cuXNNEboQQgghkhNTme/Jk7i2EiWyZ2U+IayUJFJmoNPpKFlyPnq9GwC2tu6ULDnP5K/722+/4ePjQ5EiRWjZsiW7d+9m7ty5bNy4EX0SlWzs7Oz46KOPCAtLel9XjHfeeQdXV9fMDlsIIYQQSdE0mDABBgyAyMi49vr14fBhKF7cYqEJkdPIHikzUUv8FnDp0ghKlJhr8iV9ixcvNjorKinXrl1L0NarVy96vXBY3+TJk5k8ebJRm7u7Ow8ePMhAlEIIIYRIlsGAbu9eCuzbh87ODpYsgZUrjfv07Qs//JD9K/MJYWUkkTKjfPm6m3w5nxBCCJElGAxy7k9K1q2DESOwvXmT6gCzZiXsM3myOjtKKvMJYXaSSAkhhBDCvP5LELh5M66tYEGYM0cdrirUGHXtqpbyJcbWVlXm69vXvHEJIWJJIiWEEEII80kqQbh1S7WvWWO5ZMpcs2SaBkFB8PChOgPq4UPjP9+7p5bvJZVEAeTJAy8swxdCmJfVJ1LBwcFMmDCB9evXc//+fapUqcKcOXOoUaMGoA6XnTRpEt9//z1Pnz6lTp06zJs3jxIlSlg4ciGEEEIYMRjUTFRiCUJM26BBqhKdmxu4uMTdXF2N7zs4ZO5ytozMkkVExCVD8ROiF7/G/3P8QhHpcf++SvoaNszYdYQQ6Wb1idRrr73G2bNn+fnnn/H19eWXX36hadOmnDt3jgIFCjBz5kzmzp3LTz/9hL+/PxMmTKBFixacO3cOR0fHTItDS+63QkKIFMnfISEE+/YZJyqJefoUXnst5WvZ2CSfaCV2S6rPoUMwalTCBO/mTejSBd56CwoXTjpJCgpK95BkyJ07lnldIQRg5YnU8+fPWbt2LRs3bqR+/fqAqh63adMm5s2bx0cffcTs2bP58MMP6dChAwBLliwhf/78bNiwgZ49e2Y4hpgy4RERETg5OWX4ekLkVBEREQBJlt4XQmRjBoOa8Xn//cy7ZnQ0BAerm6l9+63pXyNGTLJ3717KfX18TB+PECJJVp1IRUVFYTAYEswsOTk5ceDAAf7991/u3r1L06ZNYx/z8PCgZs2aHD58OMlEKjw8nPDw8Nj7Qf/9JikyMpLIF6baNU3D0dGR+/fvo9frsbGRo7cyQtM0IiIieP78OTqpMGRy1jLe0dHR3L9/H0dHRzRNS/D3LDuJeW/Z+T1aGxlz80rTeIeGYrNkCTazZ6O7etXEkVkfTa8HT0/ImxfNy8voK56eaJ6eRl/x9ARHRzAYsC1eHG7fRpfIbL6m00GBAkTVqpXxJYIiUfLvinlZ23inNg6dZuXrbWrXro29vT3Lli0jf/78LF++nP79+1O8eHEWLVpEnTp1uH37Nj7xfivTvXt3dDodK188Z+E/kydPZsqUKQnaly1bhrOzc4J2GxsbvLy8sLOzy7w3JkQOExkZyYMHD4iOjrZ0KEIIE7MLCsJ/61aKbt6MQyLL3jQgsV/taEBYnjzsmzkTfUQE+rAwbMPDjb+GhaEPC0MfHq7+HPM1ibaY5+kz4QNapJMTEe7uRLi7E+7hQYSbm/rq7k6EmxsRHh6E//d4hLs7kc7OagliOvgcPkyNTz8FjMcq5kPbsfff587LL2fsDQkhEhUaGkrv3r0JDAzE3d09yX5Wn0hduXKFgQMHsm/fPvR6PVWrVqVkyZKcOHGCH3/8MV2JVGIzUn5+fjx8+DDJwYqOjiYyMlL2eWRQVFQUhw4donbt2tjaWvWEaLZgLeOt0+mws7PLETO6kZGR7Nixg2bNmskvX8xExty8kh3va9ewmTMHm0WL0IWGJniu5uREdIMG2GzbBmA026L9N2tuWLECrVOnzA88KgpCQyEkJPamCw1Fd+gQ+nHjUn76li1o8VbAmINu/Xr0o0eju3Urtk0rWBDDF1+YZoxELPl3xbysbbyDgoLw9PRMMZGy+k+yxYoVY+/evYSEhBAUFISPjw89evSgaNGieHt7A3Dv3j2jROrevXtUrlw5yWs6ODjgkMjp33Z2dsl+8xJ7jkibyMhIoqKicHV1tYq/KNmdjLflpPTvich8MubmZTTeJ0/CZ5/BqlVqP9SLPD3h7bfRvfUWek/PRCvk6QoWhNmzsTVV6XM7O3ByUsvq4qtTB775RpVfT+yXpTodFCyIbfPm5j8wuHt36NKFqN27ObV1K5VbtcK2USNsZa+p2ci/K+ZlLeOd2hiyzK+HXVxc8PHx4cmTJ2zbto0OHTrg7++Pt7c3u3btiu0XFBTE0aNHeVmmu4UQQgjT0TTYuROaN4eqVWH58oRJVNGiKkm5fh0mTlQJFahy4teuwe7dsGyZ+vrvv5Y5P0qvVyXOIWE59Zj7s2ebP4mKodejNWjArfr10Ro0sFwcQogErH5Gatu2bWiaRqlSpbh8+TLvvvsupUuX5tVXX0Wn0zFy5EimTZtGiRIlYsuf+/r60rFjR0uHLoQQQmQ/UVEU2LcP28mT4dSpxPtUq6Yq9HXunPQHf73ees5A6txZHQSc2DlSs2db7oBgIYRVs/pEKjAwkHHjxnHz5k3y5MlDly5d+Pjjj2On3N577z1CQkIYPHgwT58+pW7duvz222+ZeoaUEEIIkeOFhMDChdjOmkX1a9cS79OyJbz3nkqQslpl1s6doUMHdcjtnTuqtHi9ejIDJIRIktUnUt27d6d79+5JPq7T6Zg6dSpTp041Y1RCCCFEDvHgAXz9tbo9fpyw2p6tLfTsCe++CxUrWiLCzGNNs2RCCKtn9YmUEEIIISzgyhWYNQsWLoSwsAQPay4u6AYPhpEjoVAh88cnhBAWJomUEEIIIeIcPw4zZ8LatZDIuW9avnycb9aMErNmYZcvnwUCFEII65BlqvYJIYQQwkQ0DX77DRo3hho1YPXqhElUiRKwYAFRly9zqVs3yJ3bMrEKIYSVkBkpIYQQIrszGBIvohAZCStXqhmov/5K/Lk1a6oCEh06xD1HCCGEJFJCCCFEtpbI4bcUKKDOf9q5E27cSPx5bduqBKpu3axXgU8IIcxAEikhhBAiu1q3Drp2VUv34rt1CxYtStjfzg769IF33oFy5cwToxBCZFGSSAkhhBDZkcEAw4cnTKIS4+YGb7yhZq4KFDB9bEIIkQ1IIiWEEEJkdY8fw/nz6nbunPr6559w/37Kzx08WO2R8vAwfZxCCJGNSCIlhBBCZAWaBnfvGidLMV/v3Uv/dRs2lCRKCCHSQRIpIYQQIjMlVSEvtaKjISAg8YTp6dPMj9fHJ/OvKYQQOYAkUkIIIURmSaxCXsGCMGcOdO5s3DcqCq5cSZgs/fMPhIamPwYnJyhTBkqXhl9/haCgxPvpdCq2evXS/1pCCJGDSSIlhBBCZIbkKuR17QojR6qiDjEJ08WLGTuTycMDypZVSVP8r4UKgY2NcUxgHFdMOfPZs9M2WyaEECKWJFJCCCFERhkMaiYqsQp5MW1ffpm+a+fLl3jC5O2d8vlOnTvDmjWJz5LNnp1wlkwIIUSqSSIlhBBCZER0NHzzjXGikh6FCqkkKX7CVKYM5M2bset27gwdOmRs35YQQogEJJESQggh0io6Gg4ehFWrYO1alaCkhk4HxYsnnF0qXRpcXU0Xr16vqvMJIYTINJJICSGEEKlhMKjkafXqtCVP8f32GzRvnvmxCSGEMDtJpIQQQoikxE+e1qxR5zilR0yFvCZNMjc+IYQQFiOJlBBCCBFfTPIUs2wvueRJp4O6daFbN1V2fPBg1S4V8oQQItuTREoIIYQwGODAgbhle6lJnrp3V4UcfH3jHsuTRyrkCSFEDiGJlBBCiJwprclTvXpq5unF5Ck+qZAnhBA5hiRSQgghco70Jk9duqikKDWkQp4QQuQIkkgJIYTI3mKSp1WrYN060yRPQgghchxJpIQQQmRdBgO6vXspsG8fOhcXaNRIzQgZDGp5XczM0717SV8jJnmK2fMkyZMQQohUkERKCCFE1rRuHYwYge3Nm1QHmDULvLygalU4dUqSJyGEECYliZQQQoisZ9066NrVuMw4wIMHsG1b4s/R6aB+/biCEZI8CSGEyABJpIQQQmQtISHqvKYXk6jESPIkhBDCRCSREkIIYf2CgmDzZli/HjZtgrCwlJ8zYgSMHQve3qaPTwghRI4jiZQQQgjrdO8ebNyokqdduyAyMm3Pr1lTkighhBAmI4mUEEII6/HvvypxWr8eDh5M3fK9pMgyPiGEECYkiZQQQgjL0TT466+45On06eT7u7hAy5awezc8eZJ4oqXTQcGCqiqfEEIIYSKSSAkhhDCv6Gg4fDguebp6Nfn+efNC+/bQqRM0bQpOTnFV+3Q642RKp1NfZ89W50kJIYQQJiKJlBBCCNOLiIDff1eJ08aNyZ/xBODnpxKnTp2gbl2wfeG/q86dYc0aVVDi5s249oIFVRLVuXOmvwUhhBAiPkmkhBBCmMazZ7B1q0qeNm9WlfeSU7ZsXPJUtWrc7FJSOneGDh2I2r2bU1u3UrlVK2wbNZKZKCGEEGZhY+kAkmMwGJgwYQL+/v44OTlRrFgxPvroI7R4yzgGDBiATqczurVs2dKCUQshRDZlMMCePbB8ufpqMCTs8/AhLFwI7dqBpyd07676J5VE1awJM2bAhQvw998wbRpUq5ZyEhVDr0dr0IBb9eujNWggSZQQQgizseoZqU8//ZR58+bx008/Ua5cOY4fP86rr76Kh4cHw4cPj+3XsmVLFi1aFHvfwcHBEuEKIUT2tW5d4svo5sxRic+GDWrmaf9+tQcqKba20LChmnXq0AEKFDB15EIIIYRJWHUidejQITp06ECbNm0AKFKkCMuXL+ePP/4w6ufg4IC3nBUihBCmEVPY4cUKeTdvQpcuKT/fyUlV2uvUCdq2hdy5TROnEEIIYUZWnUjVrl2b7777josXL1KyZElOnz7NgQMHmDVrllG/PXv2kC9fPnLnzk3jxo2ZNm0aefPmTfK64eHhhIeHx94P+m/JSWRkJJFpPfBRpEnM+Mo4m4eMt/lluzE3GLAdPhw0jVQutgNAy50brU0bojt0QGvWDJyd4x7M5LHJdmNu5WS8zU/G3PxkzM3L2sY7tXHoNC0jpx2aVnR0NOPHj2fmzJno9XoMBgMff/wx48aNi+2zYsUKnJ2d8ff358qVK4wfPx5XV1cOHz6MPom18pMnT2bKlCkJ2pctW4Zz/P/shRAih8v711/UnTAhVX2f583LnZo1uVOzJo/KlUN7sdKeEEIIkQWEhobSu3dvAgMDcXd3T7KfVSdSK1as4N133+Wzzz6jXLlynDp1ipEjRzJr1iz69++f6HOuXr1KsWLF2LlzJ02aNEm0T2IzUn5+fjx8+DDZwRIZFxkZyY4dO2jWrBl2dnaWDifbk/E2v+w25rp587AdMSLFfobJk4keOxZszF/DKLuNubWT8TY/GXPzkzE3L2sb76CgIDw9PVNMpKz614XvvvsuY8eOpWfPngBUqFCB69ev88knnySZSBUtWhRPT08uX76cZCLl4OCQaEEKOzs7q/jm5QQy1uYl421+2WLM16yBDz9MVVd9gwboLVzoJ1uMeRYi421+MubmJ2NuXtYy3qmNwarLn4eGhmLzwm839Xo90clUhLp58yaPHj3Cx8fH1OEJIUT2FBgI/fpBt24QHJx8X51OHZ5br555YhNCCCGshFXPSLVr146PP/6YQoUKUa5cOU6ePMmsWbMYOHAgAM+ePWPKlCl06dIFb29vrly5wnvvvUfx4sVp0aKFhaMXQogsaN8+lURdv57wMZ3OuHJfzFlPs2fL+U1CCCFyHKuekfrqq6/o2rUrb731FmXKlOGdd95hyJAhfPTRR4CanTpz5gzt27enZMmSDBo0iGrVqrF//345S0oIIdIiPBzef1+d8RQ/ibKxgQ8+gJUrE575VLCgWv7XubNZQxVCCCGsgVXPSLm5uTF79mxmz56d6ONOTk5s27bNvEEJIUR28/ff0KcPnD5t3F60KPz8M9Sure536aIO3L1zB3x81HI+mYkSQgiRQ1l1IiWEEMKEoqNh7lwYO1bNSMU3aBB8+SW4ucW16fVqxkoIIYQQkkgJIUSOdPMmDBgAu3YZt3t6wvffQ8eOlohKCCGEyDKseo+UEEIIE1ixAipUSJhEtW4Nf/0lSZQQQgiRCmmakYqOjmbv3r3s37+f69evExoaipeXF1WqVKFp06b4+fmZKk4hhBAZ9fQpDB0Ky5YZtzs7wxdfwJAhcZX4hBBCCJGsVM1IPX/+nGnTpuHn50fr1q3ZunUrT58+Ra/Xc/nyZSZNmoS/vz+tW7fmyJEjpo5ZCCFEWu3eDRUrJkyiatSAkyfhjTckiRJCCCHSIFUzUiVLluTll1/m+++/p1mzZome9nv9+nWWLVtGz549+eCDD3j99dczPVghhBBpFBYGH34Is2YZnwGl16v2Dz4AKzhFXgghhMhqUpVIbd++nTJlyiTbp3DhwowbN4533nmHgICATAlOCCFEBpw5A337qn1P8RUvDr/8AjVrWiYuIYQQIhtI1dK+lJKo+Ozs7ChWrFi6AxJCCJFB0dHw+edq2d6LSdTgwWopnyRRQgghRIaku/x5VFQUCxYsYM+ePRgMBurUqcPQoUNxdHTMzPiEEEKkRUAA9O8Pe/YYt+fLBz/8AO3aWSQsIYQQIrtJdyI1fPhwLl68SOfOnYmMjGTJkiUcP36c5cuXZ2Z8QgghUkPTVCGJoUMhMND4sXbtVBKVL59lYhNCCCGyoVQnUuvXr6dTp06x97dv386FCxfQ6/UAtGjRglq1amV+hEIIIZL35Am8+SasXGnc7uICs2fDoEFSkU8IIYTIZKk+kHfhwoV07NiR27dvA1C1alXeeOMNfvvtNzZt2sR7771HjRo1TBaoEEKIROzcqQ7XfTGJqlULTp2C116TJEoIIYQwgVQnUps2baJXr140bNiQr776iu+++w53d3c++OADJkyYgJ+fH8tePJ9ECCGsncGg9hMtX66+GgyWjih1nj+HkSOhWTO4dSuuXa+HqVNh/35VnU8IIYQQJpGmPVI9evSgRYsWvPfee7Ro0YL58+fzxRdfmCo2IYQwrXXrYMQIuHkzrq1gQZgzBzp3tlxcKTl1Cvr0gXPnjNtLllRlzWV1gBBCCGFyqZ6RipErVy6+++47PvvsM/r168e7775LWFiYKWITQgjTWbcOunY1TqJAze507aoetzYGA3z6Kbz0UsIk6q23VFlzSaKEEEIIs0h1IhUQEED37t2pUKECffr0oUSJEpw4cQJnZ2cqVarE1q1bTRmnEEJkHoNBzURpWsLHYtpGjLDcMr/ElhteuwaNGsHYsRAZGdfX2xu2bIFvvgFnZ8vEK4QQQuRAqV7a169fP7y9vfnss8/Ytm0bQ4YM4X//+x9TpkyhZ8+eDBkyhEWLFrFq1SpTxiuEEBm3f3/Cmaj4NE097uoK+fND3rzg6am+vnh7sd3BIWOxJbbcMHdutSfqxdn/Tp3gu+9UDEIIIYQwq1QnUsePH+f06dMUK1aMFi1a4O/vH/tYmTJl2LdvH999951JghRCiEx1507q+oWFwfXr6pZKtvb2tHBxwdbXN/HkK7G23LlVkYiY5YYvzpQ9eWJ839UV5s6FAQOkIp8QQghhIalOpKpVq8bEiRPp378/O3fupEKFCgn6DB48OFODE0IIk3BxMdmldREROEZEJEx+kn2SDnLlguDgxJcbxle7Nvz8MxQtmqE4hRBCCJExqU6klixZwpgxYxg1ahSVK1dmwYIFpoxLCCFM4/RptXQuJR4e6gymJ0/g0aOEt8zcP6VpqU+8pk6VJEoIIYSwAqlOpAoXLsyaNWtMGYsQQpjWsmUqOXr+POk+MUvlFi5MugS6pkFgYKIJluHePQJOnqSwqys2LyZhoaEZfw/372f8GkIIIYTIsFQlUiEhIbikYSlMWvsLIYRJRUXB++/DrFnG7T4+EB0N9+7FtRUsCLNnJ3+OVMxSvFy5oFgxo4eiIyM5s2ULBVu3xsbOzvh5z58nPrv16JEqXb52bcrvxccn5T5CCCGEMLlUJVLFixdnxIgR9O/fH58k/hPXNI2dO3cya9Ys6tevz7hx4zI1UCGESJcHD6BHD9i927i9bVu118jNTVXxu3NHJSn16qnCD6bg5KQStYIFEz5mMECRIuocq8T2Sel06nn16pkmNiGEEEKkSaoSqT179jB+/HgmT55MpUqVqF69Or6+vjg6OvLkyRPOnTvH4cOHsbW1Zdy4cQwZMsTUcQshRMqOH1czSzduGLdPmgQTJ4LNf0fpNWxo9tAS0OthzhxVtU+nM06mYpYbzp5tuiRPCCGEEGmSqkSqVKlSrF27loCAAFavXs3+/fs5dOgQz58/x9PTkypVqvD999/TqlUr9PKfvBDCGixeDG+8AeHhcW3u7moWqn17i4WVrM6dYc2ahOdIpWa5oRBCCCHMKtXFJgAKFSrEmDFjGDNmjKniEUKIjImIgFGj4NtvjdvLlIH166FUKcvElVqdO0OHDuZbbiiEEEKIdElTIiWEEFbt7l21NO7gQeP2zp3VDJWbm0XCSjO93jqWGwohhBAiSTaWDkAIITLF4cNQtapxEqXTwfTparlcVkmihBBCCJElyIyUECLr++47GDYMIiPj2nLnVudGtWxpubiEEEIIkW1JIiWEyLrCw1UC9cMPxu0VK6r9UEWLWiYuIYQQQmR7kkgJIbKmmzfVfqijR43be/ZUiZUcCi6EEEIIE0rzHqkiRYowdepUAgICTBGPEEKkbN8+qFbNOImysYEvvlDL+SSJEkIIIYSJpTmRGjlyJOvWraNo0aI0a9aMFStWEB7/nJZMZDAYmDBhAv7+/jg5OVGsWDE++ugjtHgHVWqaxsSJE/Hx8cHJyYmmTZty6dIlk8QjhLAwTYOvvoImTeD+/bh2T0/YsQNGj447vFYIIYQQwoTSlUidOnWKP/74gzJlyvD222/j4+PDsGHD+PPPPzM1uE8//ZR58+bx9ddfc/78eT799FNmzpzJV199Fdtn5syZzJ07l/nz53P06FFcXFxo0aIFYWFhmRqLEMLCnj+H/v1h+HCIioprr1oVjh+Hxo0tF5sQQgghcpx0lz+vWrUqc+fO5fbt20yaNIkffviBGjVqULlyZRYuXGg0a5Rehw4dokOHDrRp04YiRYrQtWtXmjdvzh9//AGo2ajZs2fz4Ycf0qFDBypWrMiSJUu4ffs2GzZsyPDrCyGsxLVrUKcO/PyzcXu/fnDgABQubJGwhBBCCJFzpbvYRGRkJOvXr2fRokXs2LGDWrVqMWjQIG7evMn48ePZuXMny5Yty1BwtWvX5rvvvuPixYuULFmS06dPc+DAAWbNmgXAv//+y927d2natGnsczw8PKhZsyaHDx+mZ8+eiV43PDzcaDliUFBQ7HuKjF8+WWS6mPGVcTaP7DDeut9/R9+nD7pHj2LbNFtboj//nOg331RL+azo/WWHMc9qZMzNS8bb/GTMzU/G3LysbbxTG4dOS+PU0Z9//smiRYtYvnw5NjY29OvXj9dee43SpUvH9jl79iw1atTg+fPnaYv6BdHR0YwfP56ZM2ei1+sxGAx8/PHHjBs3DlAzVnXq1OH27dv4+PjEPq979+7odDpWrlyZ6HUnT57MlClTErQvW7YMZ2fnDMUshMgkmkaxjRspt2QJuujo2OYwDw+Ovfcej8uVs2BwQgghhMiuQkND6d27N4GBgbi7uyfZL80zUjVq1KBZs2bMmzePjh07Ymdnl6CPv79/krNBabFq1SqWLl3KsmXLKFeuHKdOnWLkyJH4+vrSv3//dF933LhxjB49OvZ+UFAQfn5+NG/ePNnBEhkXGRnJjh07aNasWaI/OyJzZdnxDglBP3gwNqtXGzVHv/QS+pUrqVWggIUCS1mWHfMsTMbcvGS8zU/G3PxkzM3L2sY7ZrVaStKcSF29epXCKexHcHFxYdGiRWm9dALvvvsuY8eOjU3KKlSowPXr1/nkk0/o378/3t7eANy7d89oRurevXtUrlw5yes6ODjg4OCQoN3Ozs4qvnk5gYy1eWWp8b5yBTp1gr/+Mm5//XVsvvoKm0T+7lqjLDXm2YSMuXnJeJufjLn5yZibl7WMd2pjSHOxifv373P0xQMwgaNHj3L8+PG0Xi5ZoaGh2NgYh6jX64n+b5mPv78/3t7e7Nq1K/bxoKAgjh49yssvv5ypsQghzOC336B6deMkyt4evvtO3bJIEiWEEEKI7C/NidTQoUO5ceNGgvZbt24xdOjQTAkqRrt27fj444/ZvHkz165dY/369cyaNYtOnToBoNPpGDlyJNOmTeN///sff/31F/369cPX15eOHTtmaixCCBPSNJg+HVq3hqdP49p9fWHvXnj9dYuFJoQQQgiRmDQv7Tt37hxVq1ZN0F6lShXOnTuXKUHF+Oqrr5gwYQJvvfUW9+/fx9fXlyFDhjBx4sTYPu+99x4hISEMHjyYp0+fUrduXX777TccHR0zNRYhhIkEB6vzodavN26vWxdWr4b/lvAKIYQQQliTNCdSDg4O3Lt3j6JFixq137lzB1vbdFdTT5SbmxuzZ89m9uzZSfbR6XRMnTqVqVOnZuprCyFMwGCA/fvhzh3w8YF8+aBrVzh/3rjfsGHwxRdqWZ8QQgghhBVKc+bTvHlzxo0bx8aNG/Hw8ADg6dOnjB8/nmbNmmV6gEKIbGLdOhgxAm7ejGvT6dSyvhgODrBggZqhEkIIIYSwYmlOpD7//HPq169P4cKFqVKlCgCnTp0if/78/Pzzz5keoBAiG1i3Ts08vXhsXfz7hQqpftWqmTc2IYQQQoh0SHMiVaBAAc6cOcPSpUs5ffo0Tk5OvPrqq/Tq1csqyhUKIayMwaBmopI7+9vBAY4elf1QQgghhMgy0rWpycXFhcGDB2d2LEKI7CQqCo4cgW+/NV7Ol5jwcPjnH0mkhBBCCJFlpLs6xLlz5wgICCAiIsKovX379hkOSgiRRT18qM6C2rwZtm2DJ09S/9w7d0wXlxBCCCFEJktzInX16lU6derEX3/9hU6nQ/tvuY5OpwPAYDBkboRCCOulaXDqFGzZopKnI0eSX8KXHB+fTA1NCCGEEMKU0nwg74gRI/D39+f+/fs4Ozvz999/s2/fPqpXr86ePXtMEKIQwqoEB8OGDeqQ3IIFoWpV+PBDOHw46SQquf2TOh34+UG9eiYJVwghhBDCFNI8I3X48GF+//13PD09sbGxwcbGhrp16/LJJ58wfPhwTp48aYo4hRCWdOmSmnHavBn27YMXlvQm4OYGzZpBmzbQqpVKsrp2VY/FT7b+m8lm9mzQ600SuhBCCCGEKaQ5kTIYDLi5uQHg6enJ7du3KVWqFIULF+bChQuZHqAQwgLCw1XCtHmzWrZ36VLKzylVSiVOrVur2aX4h+l27gxr1iQ8R6pgQZVEde6c6W9BCCGEEMKU0pxIlS9fntOnT+Pv70/NmjWZOXMm9vb2fPfddxQtWtQUMQphzGCA/ftVcQIfH/WhXWYzMu727bi9Tjt3wrNnyfe3t4eGDVXy1KYNFCuWfP/OnaFDB/neCSGEECJbSHMi9eGHHxISEgLA1KlTadu2LfXq1SNv3rysXLky0wMUwsi6dYnPasyZI7MaLzIY0O3dS4F9+9C5uECjRsZJi8EAf/wRt2Tv1KmUr1mgQFzi1KQJuLikLSa9XiVfQgghhBBZXJoTqRYtWsT+uXjx4vzzzz88fvyY3Llzx1buE8Ik1q1T+2xeLGhw65ZqX7NGkqkY/yWctjdvUh1g1iyVcE6bpmaSNm9WZcofPUr+OjY28PLLcUv2KlaM29ckhBBCCJGDpSmRioyMxMnJiVOnTlG+fPnY9jx58mR6YEIYCQqCIUMSrwqnaerD/ciRaulYTl8qllTCefMmDBiQ8vPz5IGWLVXy1KIF5M1rkjCFEEIIIbKyNCVSdnZ2FCpUSM6KEqYXGgqHDsGePbB7tzqfKDo66f6aBjduwJIl8OqrZgvT6hgMauljWs9yqlQpbslezZqSjAohhBBCpCDNS/s++OADxo8fz88//ywzUSLzhIaqEtkxidMff0BkZNqvM3AgfPutSqZ69lSzKznF5cswfbrx/rGkODqq2abWrdWtYEHTxyeEEEIIkY2kOZH6+uuvuXz5Mr6+vhQuXBiXFzab//nnn5kWnMjGnj9X1dtiEqejR9OXOCXm+HF1GzUKOnZUy9maNQPbNP+4W79bt2DlSli+XL3n1FqwAPr1M11cQgghhBDZXJo/WXbs2NEEYYhs7/lzOHIEm127qLN+PbaXL6d8qCuovU+VKkH9+rB0KTx+nPplaxERsGqVuvn6wiuvqKSqdOkMvRWLe/RIFdZYvlyd9ZTWZXwAhQplflxCCCGEEDlImhOpSZMmmSIOkd2Ehal9TfH3OEVEoAc8U3pupUqqRHajRuqcoZjleQ0aqCIKOp1x8hBTRW7WLDVD8/PPcO+e8TVv34ZPP1W3WrVUQtWjB+TKlQlv1gyCg2HjRpU8bd8OUVFJ97W1TfpxnU4t46tXzzRxCiGEEELkENlwrZPIVKk9/DYsTC3Pi584hYen7jUqVlSJU8OGauYpqSpxnTurmZjEzpGaPTuu9Pknn6jS3osXw//+l3DJ4JEj6jZyJHTqpPZTNW5sfQUWwsJg61aVPG3apO4nxc9P7Qnr1QuuXoVu3VR7Ygnn7NnW916FEEIIIbKYNCdSNjY2yZ4XJRX9spHkDr9t08Y4cTp8ONWJU2Dhwri2bYu+cWOVOHmmOEcVp3NnVeI8ueTO1hbatlW3hw9VIrJoEZw8aXytsDD12PLl6n31769uJUqkPp7MFhUFv/+uYlq3TpV9T4qXl0qYevWC2rXVmU8AVaqkLuEUQgghhBDpluZEav369Ub3IyMjOXnyJD/99BNTpkzJtMCEhSV3FlGXLmBnl/riEOXLx844RdauzZ4//qB169bo7ezSF5ter66XGp6e8Pbb6nb6tJql+uUXlWDFd/MmfPyxutWpo2apunUDd/f0xZgW0dGq1Pvy5bB6NTx4kHRfd3c1i9arFzRpknQBjf8Szqjduzm1dSuVW7XCtlEjmYkSQgghhMgkaU6kOnTokKCta9eulCtXjpUrVzJo0KBMCUxYUGrOIkouiSpXLm6pXoMGauYkNc8ztUqV4Msv1T6pLVtUUrV5c8L9RAcPqtvw4SppHDBAvZeYGZ/MoGlw6pRKnlauhICApPs6OqrZtV69VKlyR8fUvYZej9agAbdCQqjUoIEkUUIIIYQQmSjT9kjVqlWLwYMHZ9blhKU8fAgzZqTuLKIYZcsaJ0758pkqusxhb6/KonfsCPfvq2qAixbBX38Z9wsNVYUrfv4ZCheOW/pXtGj6X/vixbjlhBcuJN1Pr4fmzVXy1KGDeWbGhBBCCCFEqmVKIvX8+XPmzp1LgQIFMuNywtweP4b161WZ8F271IxUagwfDuPHQ/78po3PlPLlU+dNjRyp9lAtXhxXZj2+69dh6lR1a9BALf3r0gVcXdXjyRXluHEj7qyn5M5Z0+nU83r1Ussq07J3TAghhBBCmFWaE6ncuXMbFZvQNI3g4GCcnZ355ZdfMjU4YUJPnsCGDSp52rkz+XLaSenUKWsnUfHpdFC1qrp99hn8+quapdq6Ve1him/vXnUbOhS6d1czVAsWGM/i+fqqghz//KMSrORUq6aSpx49VEEIIYQQQghh9dKcSH355ZdGiZSNjQ1eXl7UrFmT3LlzZ2pwIpM9farKga9cCTt2JL9fycYmYQIRI7ufReTgoGabunRRM0y//KKSqvPnjfuFhKj2xNy+Dd9/n/RrlC6tkqeePaFkycyLXQghhBBCmEWaE6kBAwaYIAxhMkFBKnlatQq2bYOIiKT75smjqr11766Srh49VHtOPovIxwfefRfeeQeOHVNL/5YvV+OTVoULq8SpZ09V+CKZYwSEEEIIIYR1S3MitWjRIlxdXekWc+Dnf1avXk1oaCj9+/fPtOBEOgUHqwNcV61SB9Mmd75T7txqiV737upQ2vglyfV6OYsohk4HL72kbrNmwcaN8MUXKrlKSceOKhmrVStzK/8JIYQQQgiLSXMi9cknn7BgwYIE7fny5WPw4MGSSFnKs2dqX8+qVaq0d3LJk4dHXPLUpImqYpeY1Bx+mxM5OqrZuuho6N075f7du6sDc4UQQgghRLaR5kQqICAAf3//BO2FCxcmILmzcETmCwlR5yCtWqW+hoUl3dfdXc2MdO8OTZuqfUCpkZbDb3MaH5/M7SeEEEIIIbKMNCdS+fLl48yZMxQpUsSo/fTp0+TNmzez4sqZkiuhHSM0VM04rVqlZqCeP0/6em5uakape3d1JlFqkyeROvXqqaWOt24lfnhxdi/KIYQQQgiRg6U5kerVqxfDhw/Hzc2N+vXrA7B3715GjBhBz549Mz3AHGPdusT3I82ZA61aqTLcq1apvU+hoUlfx8UF2rdXyVPLlmoZmjANvV59f7p2VUlTTi7KIYQQQgiRw6Q5kfroo4+4du0aTZo0wdZWPT06Opp+/foxffr0TA8wR1i3Tn0Yf3FW4+ZNVYLb0TH5ZXvOztCunUqeWrUCJyfTxividO4Ma9ZIUQ4hhBBCABAQAA8fJv24pycUKmS+eITppDmRsre3Z+XKlUybNo1Tp07h5OREhQoVKFy4sCnio0iRIly/fj1B+1tvvcU333xDw4YN2bt3r9FjQ4YMYf78+SaJJ9MZDOpDeGJLw2IklkQ5OUHbtip5at1aJVPCMqQohxBCCCFQSVSpUsn//tvRES5ckGQqO0hzIhWjRIkSlChRIjNjSdSxY8cwGAyx98+ePUuzZs2Myq+//vrrTJ06Nfa+c1ZKKvbvN57JSI6jI7Rpo5KnNm3UMj5hHaQohxBCCJHjPXyYfBIF6vGHDyWRyg7SnEh16dKFl156iffff9+ofebMmRw7dozVq1dnWnAAXl5eRvdnzJhBsWLFaNCgQWybs7Mz3t7emfq6ZnPnTur6DRsG06erAhJCCCGEEEIIi0pzIrVv3z4mT56coL1Vq1Z88cUXmRFTkiIiIvjll18YPXo0upjN/MDSpUv55Zdf8Pb2pl27dkyYMCHZWanw8HDC452zFBQUBEBkZCSRkZGmewOJ0Hl5peqbENWhA5qjI5g5vswWM77mHuecSsbb/GTMzU/G3LxkvM1Pxtz80jvmUVEAdin2mz7dQK1aULy4RrFiGkWLJn2sZ05gbT/jqY1Dp2nJbc5JyMnJiVOnTlGqVCmj9n/++YcqVarwPLly3Bm0atUqevfuTUBAAL6+vgB89913FC5cGF9fX86cOcP777/PSy+9xLp165K8zuTJk5kyZUqC9mXLlpl/WaDBQPPBg3F89AhdIg9rwHNPT3YsWCB7boQQQgghrNiVKx6MGdMwzc+zsdHw8grF2zsEX98QfHye4eOj/pwvXwh2dmn6uJ7AgwdOBAUlnam5u0fg5WW6z/BZTWhoKL179yYwMBB3d/ck+6U5kXrppZdo27YtEydONGqfPHkymzZt4sSJE+mLOBVatGiBvb09mzZtSrLP77//TpMmTbh8+TLFihVLtE9iM1J+fn48fPgw2cEyFd369ej/Kx2vi/ft0P6bdTOsWIHWqZPZ4zKFyMhIduzYQbNmzbCzS/k3NiJjZLzNT8bc/GTMzUvG2/xkzM0vvWN+8iTUrJm53yMbG43CheNmr4oX57+vGv7+Kc9kBQRA+fK2hIUl9it7xdFR4+zZKIvt27K2n/GgoCA8PT1TTKTSvLRvwoQJdO7cmStXrtC4cWMAdu3axfLlyzN9f1R8169fZ+fOncnONAHUrFkTINlEysHBAYdEDqe1s7OzzDeve3ewtU1QQlv3Xwlt22xYQttiY51DyXibn4y5+cmYm5eMt/nJmJtfWsf8yJHU9Vu4EGxs4PJluHQp7ut/u02MREfr+Pdf+PdfHTt2GD9mYwOFC0OJElC8uPHXmCQrMDA1BTB0BAbaYekfL2v5GU9tDGlOpNq1a8eGDRuYPn06a9aswcnJiYoVK7Jz506jAhCZbdGiReTLl482bdok2+/UqVMA+Pj4mCwWk5AS2kIIIYQQWdb69TBmTOr6VqoEVasat2kaPHiQMLlKPsnivyQLtm83fiwmycqfP33vR6QsXeXP27Rpk2hCc/bsWcqXL5/hoF4UHR3NokWL6N+/f+whwABXrlxh2bJltG7dmrx583LmzBlGjRpF/fr1qVixYqbHYXJSQlsIIYQQIstZsQL69lXHg6bE0VEdyvsinQ7y5VO32rWNH0sqyYq5BQcnvF78JEuYRrrPkYoRHBzM8uXL+eGHHzhx4oTRmU+ZZefOnQQEBDBw4ECjdnt7e3bu3Mns2bMJCQnBz8+PLl268OGHH2Z6DEIIIYQQQrxo8WIYNEglLqAWGb3/vtq1kRhPz7SfIZWWJOvFRCuxJCsxMfGL1Et3IrVv3z5++OEH1q1bh6+vL507d+abb77JzNhiNW/enMRqYvj5+bF3716TvKYQQgghhBDJmT8f3nwz7v7rr6s2GxvzxZBSkrVrFzRrlvJ1unaFcePglVfA3EWss6o0fZvv3r3LjBkzKFGiBN26dcPDw4Pw8HA2bNjAjBkzqFGjhqniFEIIIYQQwmrMnm2cRL39NixYYN4kKiU6HeTJk7q+16/DG2+o2bKJE+HuXdPGlh2k+lvdrl07SpUqxZkzZ5g9eza3b9/mq6++MmVsQgghhBBCWJ1PPoFRo+Luv/cezJmjEpes7tEj+OgjVahi4EA4e9bSEVmvVCdSW7duZdCgQUyZMoU2bdqgl2pyQgghhBAiB9E0mDQJxo+Pa5s8GWbMsN4kytNTFbhIjqMj/Por9O4dt7crIgIWLYIKFaBFC9i2Tb1/ESfVidSBAwcIDg6mWrVq1KxZk6+//pqHDx+aMjYhhBBCCCGsgqapIhJTp8a1zZihEitrTaJALdW7cAFOnEj6duECtGkDS5fC1atqhs3DI+4a27dDy5YqqVq4MOVzqXKKVCdStWrV4vvvv+fOnTsMGTKEFStW4OvrS3R0NDt27CA4tSVBhBBCCCGEyEKio2HECPjss7i22bNVYpUVFCqkzq1K6ha/iqCfH3z6Kdy8qZYr+vvHPfb336pCYeHCKqF88MD878WapHk7nIuLCwMHDuTAgQP89ddfjBkzhhkzZpAvXz7at29vihiFEEIIIYSwiOhoVYQhfmmA+fNVYpWdubrC8OGqhPratVCnTtxj9++rmbhChWDIEDh/3nJxWlKG6oqUKlWKmTNncvPmTZYvX55ZMQkhhBBCCGFxUVEwYAB8/726b2Ojzo0aMsSSUZmXXq/OxjpwAI4cge7d4yoThoXBd99B2bJqaeCuXTlrH1WmFGjU6/V07NiR//3vf5lxOSGEEEIIISwqKkrHK6/o+flndV+vh2XLoH9/y8ZlSTVrwsqVcOUKjB4Nbm5xj23ZAk2bQpUqsGSJKlaR3VlRpXshhBBCCCEsLzwcZs6swdq16qOynR2sWQM9elg4MCtRpAh88QXcuKG+xt9jdfq0SjaLFFFl4h8/tlSUpieJlBBCCCGEEP8JDYUuXfT88YcPoEqDb9wIHTtaNi5r5OGhZqauXIEVK6BGjbjH7txRZeL9/GDoULXXKruxtXQAQgghhBDCWEAAxJwyExUFV654cPJk3Bk/np7GswAiczx7Bu3awZ49aq7B2Vlj0yYdjRtbODArZ2urZuu6d4dDh2DWLFi/Xu2XCg2Fb7+FefOgfXuVeNWrp2azsvrPuCRSQgghhBBWJCAASpWKf1aPHdDQqI+jozr7x9o/aGYlgYHQurVKBACcnCLZvFlHw4bycTm1dDpV3a9OHTVLNWeOOncqJEQlVRs3qluFCvDPPxAZGfPMrPkzLkv7hBBCCCGsyMOHKR94GhYW99t8kXGPH6tCCTFJVK5cGlOmHKJOnRxUgi6TFSsGc+eqmacZM8DXN+6xv/6Kn0QlLiv8jEsiJYQQQgghcqwHD6BxYzh+XN3Pmxe2bYuiZMmnFo0ru8idWx1c/O+/8MsvqqpfdiGJlBBCCCGEyJHu3IEGDVSlOYD8+WHv3uz1Yd9a2NtDnz5w4gQsWGDpaDKHJFJCCCGEECLHCQiA+vXh/Hl1v2BB2LcPypWzbFzZnU4H1atbOorMIbvnhBBCCCGsxJMnaj9JauSEA09N5epVtZzv+nV1v0gR+P138Pe3aFgii5EZKSGEEEIIC4uOVtXNSpaE1atT95xevWD/ftPGlR1duKBmomKSqBIl1EyUJFEirSSREkIIIYSwoBMnoHZtGDQobVXKrl1TCcHrr6uZLJGys2fVnqhbt9T9smXVnig/P8vGJbImSaSEEEIIISzg8WN4802oUQOOHo1rb9sWHBySf65OF/fnH36A0qVh+XJ1Vo9I3MmT0LAh3Lun7leqBHv2gI+PJaPKmTw91TlRyXF0VP2smeyREkIIIYQwo+ho+PFHGDcOHj2Kay9TBr7+Wu3dCQiIm52KiorkwIGD1K1bB1tbO0CVlN68GcaPh+BguH8feveGn36CefNkmdqLjh6Fli3h6VN1v0YN+O03yJPHomHlWIUKqSWWyf2Me3pa92G8IImUEEIIIYTZHD8OQ4fCH3/Etbm6wqRJMHy4KhEN6gNkzIfIyEi4cyeQKlXAzi7uecOGQceO6nnr16u2bdtU1blJk2D0aOP+OdWBA9C6tUo4QS2j3LIFPDwsG1dOl5qfcWsnS/uEEEIIIUzs0SMYMgReesk4ierVC/75B955Jy6JSouCBWHdOtiwQf0Z4PlzGDtWlZiOv2QwJ9q1C1q0iEuiGjVSyaYkUdbl4cPVuLkN4OHDNZYOJU0kkRJCCCGEMBGDQR0+WrIkfPdd3B6msmVh925YtgwKFMj463ToAOfOqdmpmP1TZ87Ayy+rmaugoIy/RlazdSu0aQOhoep+y5ZqOaSrq2XjEsYiIu5z+fJb6HRPuXz5LSIi7ls6pFSTpX1CCCFEJoi/pyUxWWG9v8hcf/yhlvEdPx7X5uYGkyfD229n/hImNzeYMwf69oXBg+HUKZW4ffONWvr31VfQqZNxoYqsLqm/d7//rvagRUWp+x06wMqVKRfxEOalaRoXL76BwfAMnQ4MhmAuXnyT8uXXWjq0VJFESgghhMiggAAoVQrCwpLu4+ioNldLMpX9PXyoPsT/+KNxFb3eveGzz8DX17SvX6MGHDumkqqJE9WMzO3b0KULtG+vClpkh3Lfqfl7B2pWavXqrLX3Jqd48GAVDx+uj9di4OHDddy/v4p8+bpbLK7UkqV9QgghkhUQAH/+mfQtIMDSEVrew4cpf5gLC0vbGUEi6zEYYP58tYzvhx/ikqjy5VWZ7aVLTZ9ExbC1hTFj4O+/VaGFGP/7n1pWOGeOijcrS83fO1DJpCRR1ici4j4XLrwBvDhFquPixSFZYomfzEgJIYRIksy0CJE6R4/CW2+pXy7EcHODqVPV8j5LfZAvUgR+/VXNyAwfrs5QevYMRo6EX35R+7aqVLFMbOZiK592rU7ckr5g4MXDzzSiorLGEj+ZkRJCCJEkmWkRInkPHsBrr0GtWsZJVN++6hcMI0dafjZEp4Pu3VV1wCFD4tqPH1eV/caMUclVVvLoEezcaekoRHqFhPz935K+pKZF1RK/kJC/zRlWmkkiJYQQQgiRRgYDfPutWsb3449x7RUqwL598PPP4ONjufgSkyuXWnp44IBa3gfqcOBZs9TZU5s3WzS8ZIWGwvbt8N57UK0aeHnB++9bOiqRXi4u5XBzq5lMDz2enp1xcSlntpjSQyY7hRBCCCHS4PBhtVzv5Mm4Nnf3uGV81r6UrE4dFftnn8FHH0F4uFrG27YtdOum9k9ZOgmMilIFM3btUjNPhw9DRIRlYxKZ5+7dnwgO/iOJR3XY2rpTsuQ8s8aUHjIjJYQQQmTQqlWp6zdhQtZbQiXi3L8PAwdC7drGSVS/fmoZ34gR1p9ExbC3hw8+gLNnoUmTuPbVq6FMGTVzFR1tvng0TRXGmDNHVRbMm1eN84QJsHdvwiSqUiXo08e4rWHDVaxZ40ODBqvNF7hIs5s353Dhwqsk3BsVQ6NkyfnY2+czZ1jpIomUEEKIJP36q6UjsH7bt6vf7KfGli1qWdLp06aNSWSuqChVMrxUKVi0KK69YkXYvx9++gm8vS0XX0YULw47dsCSJeqsM4DAQHjzTahXTyVaphIQoMazb19VzbB8ebWnbNOmhAcIFy0Kr78OK1aoghmnTsHo0XGP58p1n9Gjh5Anz13GjBlMrlzWX/Etp9E0jWvXpnD58sjYNl/ft8mbtxOg/69FLenLCqXPIQskUkWKFEGn0yW4DR06FICwsDCGDh1K3rx5cXV1pUuXLty7d8/CUQshRNYWEaGWKE2aZOlIrNu5c2opVFp+c3/xItSsCfPmGZ8xJCwnuRL/CxeqhOntt+HpU9XfwwPmzoUTJ6BuXYuGnil0OnjlFTh/HgYMiGs/dEhV9PvgA3j+POOv8/gxrF2rkrSSJaFwYTXDt3Qp3L1r3NfLC3r2hO+/h6tX4coVVWGwRw/I999EhaenqhoKGqNGvYGzczA6HTg7BzNy5JuAejwmQRSWo2nRXLkymmvXJse2FS48iRIl5lCq1Hz0elc0DfR6tyyxpC+G1U9AHzt2DEO8gw7Onj1Ls2bN6NatGwCjRo1i8+bNrF69Gg8PD4YNG0bnzp05ePCgpUIWQogs7dYtlRwcPmzpSKzbgwdqT0nMb86bN4ePPwabJH5F+ewZjBqlPpyHh6tS2b//rj4o5spltrAtLiAg+SqPnp7mLaWf2kNdYwwYADNmQP78Jg3LIjw91QxRv36qut+lS2o2bvp0WLlS7QErXTr558f/3oWGqsIWMfucTp5M+pcHLi7QoAE0baqWGpYvn/TfpRiFCqkllXfurOL587hDXfV6Aw0arOPIkVX4+HSXoxksLDo6iosXB3P3btx0brFis/DzGwWAvX0+ihf/lvPnh1K8+LdZYklfDKtPpLy8vIzuz5gxg2LFitGgQQMCAwP58ccfWbZsGY0bNwZg0aJFlClThiNHjlCrVq1ErxkeHk54eHjs/aD//heMjIwkMjLSRO9EALHjK+NsHjLe5pfVx3zfPh29e+u5f18dkGhvrxEdDVFRLx6YGJ/GxYsGKlSwzPSKJcY8PBw6dtTz77/qk17lyhorV0bh4pL88/buhXHjbPj6a7WMZc0aOH5cY+lSAzVqZI3pqYyMd0AAlC9vS1hY0j9Pjo4aZ89Gme3D7927EBaWcn3yEiU0fvjBwMsvq++TOf+Km/tnvG5dNds2Y4YNn31mQ2SkjitXEu5JepGDg/pZPntWx+7dOg4f1hERkfj32s5Oo2ZNjUaNNBo31qhRQ8PePu5xgyF1BwbnzXuf69eHoA51jf93SEdExBDy5q1DZGTaP5hn9X/LrUV0dDgXL/bj0aOYRNeG4sXnkz//AKOx9fDoSHCwCx4ezaxizFMbg07Tss7CgoiICHx9fRk9ejTjx4/n999/p0mTJjx58oRc8X6dV7hwYUaOHMmoUaMSvc7kyZOZMmVKgvZly5bh7OxsqvCFEMJqaRps2lSUxYvLER2tkgMvr1Def/8PPDwiCAqyT9B/xYpSHD+uSnu5uETwyScHKFQo2Oyxm5umwZw5Vdmzxw+A3LnD+OyzvXh6pnJKAzhyxJuvvqpCSIgaV70+mn79ztG+/RV0yeWsWdyVKx6MGdMwxX5ffLGHYsUCU31dTYOICD3Pn+sJD7clLExPWJjxV+P2mDY9Dx44ceZMyh+0P/tsDyVKpD6m7OLGDTe+/bYS58/nzfC1/P2fUrHiQypWfEDZso9wckpFppQsDWfnT7G1/QOdLuH6Wk2zISrqJUJDx2bwdUT6hOHsPAM7u1MAaJotoaGjiYqqbdmwUiE0NJTevXsTGBiIu7t7kv2yVCK1atUqevfuTUBAAL6+vixbtoxXX33VaHYJ4KWXXqJRo0Z8+umniV4nsRkpPz8/Hj58mOxgiYyLjIxkx44dNGvWDDtLn1CYA8h4m19WHPNnz2DIED2rV8eto2naNJolSwzJ7i2IjITOnfVs26aeV7Cgxr59URQsaOqIX4zDvGM+Y4YNEyeqGSUnJ43ffzdQrVra/yu9fh1eeUXPkSNx4966dTQ//JD8uFtaRsb75EmoWTPl5wwdaiBXLggJUbdnz3SEhKilYs+eQUiILvaxmJummTYDPXo0kipVTPoSSbL0vyvR0TB1qo7p09O2kKloUY3GjaNp1EijYUONFxYZZVhIyFlOnaqaYr8qVU7i7Jy284gsPeZZXVTUU86d60BwsFojbmPjROnSq8mdu3mi/a1tvIOCgvD09EwxkbL6pX3x/fjjj7Rq1QpfX98MXcfBwQEHB4cE7XZ2dlbxzcsJZKzNS8bb/LLKmF+6BJ06qbLDMcaPh6lTbdDrk9+gYGenlqY1bKiWAd28qaN9ezv277fMnh9zjPmaNTBxYtz9n3/WUatW+v4rLV5cHdw6YQLE/N5vyxYbatSwYflyVTHNmqVnvFNbGvybb/QpdzIzW1s7LP1X2pL/rnTpovZKpaR5c7XHskkT8PfXEVeNLXNFR0dy//7iFPvlzt0SD4/K6X6drPJvuTWJiLjP33+34NmzUwDo9e5UqLCZXLlSrsxiLeOd2hiyTCJ1/fp1du7cybp162LbvL29iYiI4OnTp0ZL++7du4d3Vq1DKkQGxd/IHRWlltKcPBn3AcbcG7mF9frf/1SlrphiCW5uqgRyx46pv4arK2zerA74vHJFlUru0AG2bYupppV9HDumNuHHmD5dfbjMCDs7VbigYUN17QcPVLGPhg1hyhQYNw701pdTpEtUlPq5yAyOjqo4gatr4l/T0vbvv6poiMgcn3wCVVOeJMqQ8PA7nDvXncDAAyn2ff78H8LDb+PgkLFfwovUCQsL4PTpZjx/fhEAOzsvKlbchpubhaZzTSzLJFKLFi0iX758tGnTJratWrVq2NnZsWvXLrr897/ZhQsXCAgI4OWXX7ZUqEJYTMLqU3ZAQ6M+jo6qypEkUzmXwaDKmn/8cVxb2bKwbp36+Umr/Pnht9/U4ZkPHqhZlldeUee9ZJck4MYNdUhoTAno/v1hbCZuu2jZUp2L07cv7N6tllJNmAB79sAvv2TdM4pALbtbtAi++AKuXUvdcz77DCpUSDwJcnHJ3J+r1FbrE9bh6dMDnDvXjYgIVS9dp7Mjf/5+3L37Y6L9w8Kucfp0UypX3pOlqsFlRaGhFzl9uinh4TcAcHAoSKVKO3F2Tsd/LFmE1Z8jBRAdHc2iRYvo378/tvHWBXh4eDBo0CBGjx7N7t27OXHiBK+++iovv/xykhX7hMjOHj5M+UNBWFjypYdF9vboEbRpY5xEdesGR4+mL4mKUby4mpmKqdezZo0q9Z11duEm7dkzaNcu7pybevVgwQIyvSiEr686GHXKlLiyz7t2QaVKqj2refAAJk9WZwW9/XbqkyiAxo2hRQs101m5MpQoAT4+4O6efZJzkTaapnHz5hxOn24Um0Q5OBSkSpX9lCr1PZ6exoe65s7dCkdHfwBCQ89z+nQzIiMfWyb4HCA4+BQnT9aLTaKcnEpQpcqBbJ1EQRZJpHbu3ElAQAADBw5M8NiXX35J27Zt6dKlC/Xr18fb29to+Z8QQgjlzz+hevW45VV6PXz+uTofxtU149evUUMlUDEfdL/6CmbOzPh1LclgUCWfT59W94sWVTN3iWyzzRR6vdqDtWuXShwA7t9XScUHH6jlcdbu6lUYNkwlUFOmqOQ9hjUuFok71DVpcqirZUVFPeP8+d5cvjwSTVN/CXLlakS1aidwd6+JTqejZMn56PVuANjaulOmzGIqVdqFg4OqfhMScoYzZ1oQFZXzKi+aWmDgIU6dakhk5H0AXFwqUaXKfhwdC1s4MtPLEolU8+bN0TSNkiVLJnjM0dGRb775hsePHxMSEsK6detkf5QQQrxg8WL12/2YWQEvL3VA5pgxmTuz0qoV/PBD3P2xY+HnnzPv+uY2dqzaSwbg4QG//mqeD9QNG6rkrVUrdV/T1J6shg3VMkNrdOIE9OypZo+++SZuGaRer5YsnjqllntaW9ISc6jriRNJ32Q5tOUSztDQi/z5Zy3u318R2+bn9z4VK243Wqpnb5+PUqUWYGfnTcmSC7C3z4eTkz+VKu3C3l59LgwOPs6ZM62JinqWuUHmYI8f7+D06WYYDCpBdXd/mcqVd2Nvnw1PrE5EltkjJYTIPOvXQ5ky4ORk6UiEqYWHw8iRMH9+XFvNmmrmyFRlygcMgNu31QwKwMCBah9V88Sr3lqtH35QM3agkoE1a9TfG3Px8lKJ2xdfqEqKUVFw8KBa6rZ4sVpuaGmaBtu3qz1Nu3YZP+biAq+/rn7+Csf7xfSFC8kvL7ZEQZxChSRRSklMwmnO792DBxv455/+GAyqIo5e70bp0ovx8uqcaP98+bqTL193ozZn55JUqrTzvxmThwQFHeLs2fZUqLAZvV7+E8yIBw/Wce5cLzQtAoDcuZtRvvx69PoUTibPRiSREiIHmjYN5s2DwYPhrbdM94FaWNbNm9C1q9r/FOONN2D2bNMtTYsxbpyqPvfttyoB6NIF9u41fTWvzLJ7N7z5Ztz9r7+Gpk3NH4eNDbz7rtqX1bOnOnvq8WNV+GLkSFU23d4+xctkuqgoHcuX65g1K27ZYwwvLxgxQo1fnjwJnytJS9Zlru+dphn4998PCQiYEdvm7FyW8uXXpWvPjYtLOSpW3MHp042IinrK06e7+fvvzpQvvwEbGxP/Y5hN3bmzmAsXBgHqIGRPz86ULbssx41nlljaJ4TIfI8eqTK1RYqoD2iHD2ePwgBC2bMHqlWLS6IcHFTltHnzTJ9EgVouOHcudP7vF8fPnqllalevmv61M+riRZX4xexHGjlSJaCWVKuWOsy2U6e4ttmz48rOm8uzZ/DVVza8+WZT+ve3NUqiihdXM5/Xr6vZyMSSKCFSEhHxgDNnWholUV5e3ala9WiGChe4uVWmYsVtsfuoHj/+jb//7kF0dGSGY85pbt6cw4ULrxKTRHl7D6Bs2ZU5LokCSaSEyFYOHUpdv1atiD1Y0mBQxQZq11ZLvpYuhYgI08UoTEvT1FKwpk1VkQJQy6oOHVJL7sxJr1elu+v+dwZjTNGEBw/MG0daPH6szhR68kTdb9MmbnmfpeXODWvXqtmxmFmo48fVLN+qVaZ97fv3VTn2QoVgzBg9Dx44xz4WU2Tkn39gyBBZMizSLyjoD06cqMaTJzv/a9FTrNgsypZdga1txiviuLu/RIUKW7CxUT+/jx5t5Pz5V9A0Q4avnRNomsa1a1O5fHlkbFuBAsMpVepHbGxy5iI3SaSEyCZu3VLVvlLi6Bj3W+MJE9QynBjHjqlN4UWKwEcfxX0QF1nDs2dqdvGdd1SCDGpf0okTlltS5+QEGzfG7S26fFklJyEhloknORERaibq0iV1v0IFWL7cuspt63QwdCgcOaJmgEAdqNyjh5o1iynwkFkuX1ZL9AoXVkuCYxJMgFatotmzR816duliXeMkshZN07h9+zuj8tl2dvmpXPl3/PxGocvEiji5ctWlQoX/odOp2ZMHD1byzz8D0bToTHuN7EjTNK5cGcO1a5Ni2woXnkTx4rPR6XJuOpFz37kQ2UhUFPTqFfchp1499Zvqo0cj+eKLPRw9Gpmg+pSPD0ydqg7xXbRIbWCPceeOSsoKFVKFAl7cAyGsz4ULakYx/szEBx/Ali2QN6/l4gK1xOu336BAAXX/2DHo3h0irWhFjaaphGHPHnU/Xz7YtAnc3CwaVpKqVFHl7Hv3jmtbsED9DPzzT8avf+yYOl+sZEn1i5eY8+lsbaFv32jmzPmdjRsNNGiQ+edpiZzFYHjOhQuDuHhxSGzRAnf32lSv/ie5ctU3yWvmzt2E8uXXodOppRn37i3h4sW30GR9e6I0zcCFC69x8+aXsW3Fis3C339ypia5WZEkUkJkA5Mnw/796s9+fqoqX7Vq6sNWsWKBVKmiZiSqVk24UdjRUS35+vNPVQygc+e4w0DDw+OSrIYN1XUNsgLC6mzYoJZXnTun7ru7q7Zp06xnlqBQIdi6VZUQB5XgvfGG9ezL++ILWLhQ/dnBQc2iFbbyI1Dc3NTSyR9/jFtO99df6u/+Tz+l/Xqapr5HjRrBSy+p5Xox3x9XV1Uq/+pVWLjQQOHCwZn3RkSO9fz5v5w8WYe7dxfFthUo8DaVK+/GwcHXpK+dN29rypZdScwhvnfuLODy5VGSTL0gOjqcc+d6cvfuf/9AYkOpUj/i5zfKonFZi5y5oFGkKCDA+srTisTt2KHOlwH1oXnFivTNQOh0UL++ul27ps6B+eEHePpUPb53r7oVKaIO2xw0CHLlypz3INLHYFDLMz/5JK6tbFmV8CZy7J7FVaigErwWLdQyuoULwddXLSO1pI0b4b334u7/9JMq7pAV6HRq1rhmTbW87++/ITRU/XJk1y5VPTG55X6enmp2esUKdXjy2bPGj+fPH1dsI+bvuzXNJIqs69Gj3zh/vjdRUWophY2NE6VKfU/+/H3MFoOXVyfKlPmZ8+f7ABq3bs1Br3fC33+62WKwZgZDCGfPduHJE3WKu05nR5kyy8iXr6uFI7MekkiJBAICoFSpuKUciXF0lAMKrcGdO9CnT9xvjadPV0UjMqpIEXUuzKRJ6jDVuXPjlgtdu6b24EyaBP37w/Dh6udFmNfDh2pZ144dcW3du6vZCdeM78k2mYYN1SxKjx7q53baNLXkz1JV8U6eVOMY83doyhQVW1ZTrhz88YcqOx5zIPLPP6uxTu4X7La2ap/knTvG7SVLqrLrffumfAirEGmhadFcv/7xf3tt1A+nk1NxypVbi6trRbPHkz9/L6Kjw/+rQgcBATOwsXGmQIGxZo/FmkRGPuWvv9oSFHQQUIlu+fLryZOnhYUjsy6ytE8k8PBh8kkUqMeTm7ESpmcwqA+AMRXQWrVSCU5mcnVV+0b+/lvtcWnVKu6xkBB1RlDp0qr9t98gWvbqmsWJE1C9elwSpderpWkrVlh3EhWjWzdVujvG0KFqpsrcbt9Wh9qGhqr7vXqpGb6sytkZvv8eli2L+zlIaZVSVJRxElWrlprRPH8eXntNkiiRuSIjn/DXX+25dm0iMUlU3rztqFr1mEWSqBg+PgMoUeLb2PvXrk3k1q1ZFovH0iIi7nP6dKPYJEqvd6dixe2SRCVCEikhsqipU+M2xhcoAEuWxO1tymw2Nmo51pYtamZq6FBwiXdweUySVbasSq6ePTNNHEIth6tTR1VdBFUUYedOGD06a236Hz48bjlddLRKYg4eNN/rh4aqQ21v3VL3X35ZjW1WGsOk9Oql9jymZaa4XTu1z/LQIejY0XT/loic69mz05w4UZ3Hjzf/16LD3/9jypffgJ1dLkuGBkCBAm9SrNgXsfevXRuLvf3mZJ6ROjuv7qTsN2XZeXVnyp2tQFjYDU6erMezZ6cAsLPzonLlPeTKVdeygVkpWdonRBa0a1fcvpKYfVGenuZ57VKl1Dk206apZWRff62W+4Fa7jl0KIwfr36bPWyYWiYoe+5SJ7lxioiAr75Ssw0xatWC1auhYEHzxJfZPvlEzQr98oua5W7XTiVTMaXSTSU6Gvr1UzN7oIpKrF+fvWZfSpSAxYtVgpiS1auhq2x5ECZ09+7PXLw4hOhotWHP1jYvZcsuI0+e5haOzJif32iio5//v737Do+i+ho4/t1N7wkkIQkECCUQQq/SBJHei/QmKk2qYPmpVBV9sYEogqAgiCKgNOkdpYfeQhJCJ6SR3je78/4xyYYlm55sNuF+nicP7Ozs7N3JZHbO3HvP4e7dOQBYWa0mNLQZnp4TC7U9SZL46PBH+Ef689Hhj3jV61WjznKXlBTIlStdSE19AICFRRUaNTpUpELI5Z0IpAQdCQm6F2qC8QkN1Z0X9emnWQVPDcnRUc7iNXMm7NwJ330nJ6MAiI2Vh5otWQJdusDRo7kX+RVz7vI3N/FZkyfL+9eiDBeSVyrlYDwsTB6mGB0N3bvD6dNyEoqSMneuXNgW5Mx3u3bJSRXKm8yivXmpUaNk2yG8uDSaNG7ffoeQkKxhc3Z2zfH1/QtLS+NMi1mt2seo1ck8eLAIgODgyZiZ2eDmNqrA2zoQfAC/ED8A/EL8OBB8gG61jHN4XELCFa5c6YpKJReQtLKqTaNGB43292QsROe9AMgXMnPmyBey33yT9/pC6VCr5cnfYWHy427d4IMPSrdNJiYwYIA8zPDSJRg3LuviXqOB/ftzD6JAzLmD/M1NBPni+Ndf5SGUZTmIymRuLgc1TZrIjx88kIeJxsaWzPutX5+V5VKphE2boH79knkvQXiRpaQ84vLlDjpBlLv7WzRu/J/RX5x7eX2Kh8fMjEcSt26NJTz8rwJtIzEtkYm7snqyFCiYe3SuUaRXDw/fzMmT7oSHbwEgNvYUly931AZRNjYNadLE+H9PxkAEUi+4gACYMEEe2rJokW7VesH4LFokD+sDOWVxSc6LKozGjeV5Jg8fyj1l7u75f60RfLeUCWvXytkSyxM7O3n+nZeX/PjqVXmeTmpq8b7Pf//JQ04zLV2qm0BFEITiER19jAsXmhEXdwYAhcICb+/V1KmzGhMT4x9Dq1AoqF59Mamp3TOWaPD3H05k5K48X3sv5h7vHXgPt6/duB97X7tcQsIvxI/9t/eXUKvzJy0tnICAiahUoQQGTiA8fDNXrnQhPT0GAHv71jRufAxz83LYTV8CxNC+F9SpU3J66x07dC9gzczkXo5deZ8r8j0ESSgex47JqZlBDp42bpQTDRgjFxe5h/P99+XjbM6cvF/z0kvycC5399x/XF2Lp8hsaczbSkuTsyxGREB4uO5PZjHdvNStW7xtMhZubnLSkrZt5d/LsWPyPKaNG4vnZkFwsNxzmlkD6e235Tl8giAUH0mSePjwG+7c+R8gV2+3sKiKr+/f2Ns3L93GFZBCoSAlZQKenpUID1+HJKVz48YgGjTYRYUKXXTWlSSJo/eOsuzsMv4J/AeNlHMK2zHbxxAyKwRTE8NfgkuSRGDgJNRquaB2enocN28OIzODopNTZ3x9t2FqWgbSvxoJEUi9QDQa+Ocf+cL2+exYdnZyHZcZM+ThY4cO5R0offaZHHAZU49IeRUeLqc6z0wvvnAhdOhQum3KD3Nz+Y5/fgKp9HQ5uHnwIPf1lEo5mHJzyz3gcnPLOXlAcdVK02ggKiorGIqIgCdPlJw6VYc9e5RERuoGS5nFjQX9vL3lc0qnTnJWvc2b5eD622+Llk0vJgZ694anT+XHXbvKc/qMeM53sXB2lo/jvI5zQyWqEcqX8PDNBAXNoHbtZbi6DiY9PZ5bt8YRGfm3dh0np674+PyOuXlZPciU1Kq1EkgjPHwjkpTG9ev9aNhwL46OHUhMS2TD1Q18f+57bkTcyNcWI5IiePnXlzk85jBWZlYl2/zn3ztiM5GR255ZkhXwOTsPoF69jSiV5WDMuAGJQOoFkJIiZ8X6+mv5wvBZHh5ysoAJE8DBIWt5QID+u/W3bslDY5KTYe9eucfh669LtPkvPI0GRo/OqvXSuTN8+GHptqkk1Kolz4vJrIuVE41GTrgRGgqXL+e+rpOT/iArJSV/tdL++ku+yZAZJD3fixQZKd940GUClNNuIwNo1UoOoPr1k/ft0qVyVsLZswu3PZVKLlScWVDax0eeF2X6Anz7Va2a87k8k8iYKRRG5vAwtTqGwMAJmJu7Exg4nqSkW9p1qlWbQ/XqC1AoimEIQSlSKEyoW3cdGk0KkZHb0GiSuXK1F/+l9uWbi3uJSYnRWd/d1h2lQklIfAgS+sesn350mq6/dWXn8J04WTkZ4FNk/s4mAQp4rl0KhTm1av0ggqhCeAG+Sl5c0dGwcqV85zUzOUGmevXkqvUjRujP7FS1qv4v16ZN5YvTPn3ki5xvvpHnNUyZUjKfQYD/+z84cED+v5ubHBQXx9A2Y7Npk3x8qVTy8frkSe4/YWFyL1ZuoqPln/wOm3teYS/en2dvL/eiubrKwx4z///sT2QkDB1aPO9Xkp6/C10SevWCVavgzTflx+++KwfAI0YUbDuSJNeryixc7Ows93g5OhZrc41aTudyY2GI40koXvqGh12+3JHMoXwmJvb4+PyGs3Pf0mtkMVMqzfDx2ci/fi+jSDmHpEmksWIjLqYQk7FOW8+2TG81nZ61elLr+1o5BlGZTjw8Qfu17dk3ah9V7EuuhoUkSSQkXOfmzSGo1TE5rKPm9u1p1K//t97nhZyJQKocevBATou8ejUkJuo+16GDHED16FH4IXk9esgZwyZmJKOZPl3+ou7Tp2jtFrL79185VTPIw5B+/718pml+lpmZ3AORV20kjUYOPp4NrkJD9QddycnF20YLC/3BkKsrODmlc/++H716NcfDwwwXl/zVJ7p4sXjbWBKevwvt6NgBc/OSmaj3xhtysdx58+THr78uH/uvvpr/bXz/vXwzCeQbRtu2iVTfxsSQx5NQfHIbHmZj0wBf37+xtq5t+IaVkIS0BP68/Cc/+P1AUORNvmgAzZzA1hS+bghHU/oxuvk8mro31b7Gb7wfEUn6h1f4R/gzY98MniY/5UbEDdr80oZ9o/ZRz6VesbVZkiQSE68TEbGFiIgtOj2F+qmJjNxKYuINbGx8i60dLwIRSJUjV67I85/+/FN3uJFSCQMHygFUy5bF814TJsDdu3JviUYDw4bJNYSal625pEYtIgKGD8+aFzVvnjx3pKwpqXkamXOlXF2hUaOc15MkiIvTDaz8/OQhY3l5+205E+GzgZKLizzcL6f5NSqVxJ494TRtKgeF+WXs81my34WOJzBwconewZwzRw6mfvpJ7qkcMEC+udC4cd6v3bMH3nkn6/HPP5dOvTVBv9I4noSiy314mBn16+/AysqrVNpW3IKjg1nzeA1jvx9LbGpWPYY512FpE3Pq2KZhbwavWZ+mroONzms9HTzxdPDUu92m7k15qcpLdNvQjeDoYB7GPaTdmnb8M/wf2lZtW+j2ZgVPmwkP30JyckDeL9Iywdm5nwiiCkEEUmWcJMnpsL/6Kmv4VyZLS7mmz6xZ8vyT4rZoEdy7JwduSUnyZO4zZ6B69eJ/rxeNRiNnLAsJkR+/8kpWz1RZU9rzNBQKef6fg0NWxru6dfMXSL35pjzc0BBKez/lJftdaPkOZnj4Zlxdh5TIeyoUsHy53NO4YwfEx8s94qdOZaVK1+faNfnmTuZNiI8/lucZCsajNI4noWiygt84ng+i5Oc1BAe/W6aDYUmSOHTnEN+f+55dgbuyDc9rX7U901pOo3etTty83pP4+HOoVOFcvvwqTZr8i5VV/rq8a1aoyck3TtLrj15ceHKB6JRoOv/WmU2vbaJvnfwPiZSDp2tERGzJJXhS4ODQDien7jx8uDjj5oWk87ypqT3e3ivy/b5CFhFIlVHp6bBlixxAXbqk+1zFivKcpalT5bvnJUWplGvaPHoEJ07Ic1Z69pQzAjoZZu5kufXVV3IqaJB7Qf74o2zPizL2eRrGwlj3U853oRUEBk7E0bFjiQ3JMjGRU6B37iwHUKGh0L27fJ7R1zsXFibf1ImXOzp47TX45JMSaZpQSKV5PJVVh+8eZqr/VFb7rKa7d/e8X1AC4uLOPBf8Pq/sDg9LSEtg/ZX1/HDuB/wj/XWeszCxYGSDkUxrNY3Gbo21yxs23MeVK51ISLhMWtpjLl/uRJMm/2Jpmb+TeCXbShwde5RBmwdx8M5BUtJTGLBpACt7rWR8s/E5vk4Onq4SHi4P20tODtSzlgIHh/a4uAzGxWUgFhYeAFhb18xId66zRby9V4q/uUISiavLmMREWLYMateWJ14/G0R5eclzAu7fl9Njl2QQlcnSErZvl9MWA/j7y8MIi7uQ5ovk5En5DjpkzYtycyvdNgkvLo1GzY0bQ1CrY8l+F1rSDskqSVZWsHNnVo9iYKA8JzMpSXe95GS5kG9mCv0WLWDdOlGiwZjk3qthmOOprJEkiTnH5vAo9RFzjs1BKoXq5TEx/3LjRl7ZcExwdh5YpoKo21G3eWffO1T+tjJT9kzRCaKq2FVhtPto7k67yy/9ftEJogDMzJxo2PAA1tby3KbU1PtcufIqqakh+X5/Ows7do3YxcgGIwHQSBom7JrAJ8c/0fk9S5JEfPxl7tz5mHPn6nD+fGMePFj0XBClwMHhZWrV+p7WrR/TpMlxqlSZqg2iAFxchuDsPAA5uyxk/s5EL3DhiR4pI5CfwqCWlnKQtHy5nIXsWc2ayWnIBw4snZS+FSvKqdBfekme13PsmJwiff368l+npbg9fSoPScqc4/bxx/KdeKF4Gft8pNImf2mfIzx8M2Fhv6NSheWytmHuQlesKPfStm4tz3M7c0bumcosv3D7tgPLl5tw5oz82M1NHg5obV1iTRIKITHxarnt1SgpB4IPcOHJBQAuPLnAgeADdKvVzSDvrdGkce/efB48WIy+4XxZys7wMEmSOHjnIMvOLmNP0J5sw/dervYy01pOo1fNXhzYdwBn65y/CMzNXWjU6DCXL79McnIQycm3uXKlM40bH8t3D4+5iTnrB6zHzdaNb05/A8D8Y/N5Eh/C/738Fk8jt2b0PN3W82o5eHJ1HYyz80AsLNxzfS+FQoG390qio4+iVseUmd+ZMROBVCnLT2FQExP5Jy1Nd3mPHnICiY4dSz9gqVFDLvb7yivyXeENG+QeMjGkJv80Ghg7Vh4qCfDyyzB/fum2qbwy9vlIpUEOns5nTFTeTGpqHpWRtZQ4O/c3yEVvtWryTZt27SAhAf77T647BWZAR511o6LkBBWC8UhNfUJQ0Mw817O29sHaWtRiA0hKS2LM9jHaxwoUfHzkY7rW7IqihL/4ExP98fcfSUJC1tAXB4eXcXEZzO3b055b2/iHh8WnxrP+ynq+P/c9AU915xJZmlrKw/daTqORm5y9SJXPE4iFhZs2mEpJuUdSkj9XrnShceOjmJlVyFeKf6VCydddv8bdxo2VZ96jowu0Vf7EpYs/6VsbR0f59yAHTwUbsmJu7kqdOj9p22TMv7OyQARSpSwyMu/CoGp1Vg+Fqak8pO/dd6FBg5JvX0G0aiUPQxs0SE6C8emncuKJN94o7ZaVDd9+C7t3y/93cZHnhbwIRUNLi7HORzIkub7IRcLDNxMRsZmUlHvZ1lEoTHFw6EBc3Gk0mmSy35XWYG9f+ExTBdWokTyHcHIeo7/S0uTz64v+OzYWUVEH8fcfhUoVnue6SUn+XL3aHR+fDZibl/N6D7m4EnqFfn/2Izwxa59JSFx4coG1l9byRtOS+XKVJImQkB8JDn4XjUa+QFEozPDy+hRPz3cBJTExR4iM3IlcO0rO+GYMw8MO3TnE9L3TWdZjGZ1ryMM5bkfd5odzP7D28lriUuN01ve092RKiym81fQtKlpXLPT7Wlp60qjRES5dak9a2mMSE69y9Wo3fHw25pniXz4PXyIiYgttTbbQrJm+d1Di6NhBO+epqH8Xrq5DjOL3VR6Iy7QywspKTsU8YwZ46s+oaRQGDJADgsy0wxMnyu3t0qV022XsTp+GDz/Mevzbb+DhkfP6glBYz35ph4dvJiXlTrZ1FApTnJw6Z4yn75dxV3WTnknKsjt3ZpOWFkLNmotRKEo+K0pxlXEQSp5Gk869ewt48OBzMoNwc/PKuLu/xf37C/W8Qk5AER19iPPnm1Cv3kYcHTsYssmlTiNp+O7Md3xw6ANUGv29IuN3jcfS1JIRDQtYpToPqamhBAS8QVTUXu0ya+u6+Pj8jp1dVgpTYxweJkkSHx3+CP9Ifz48/CEqtYof/H5gT9CebOt2qNaB6a2m07dOX0yVxXMpbGXlRePGR7h06WVUqjDi489z8WIrvSn+s25iyQkj9J2H1RJciYHjERAu1WbL8PVULsHCvULhiECqjNi7Vy6mWxbMnCnXmFq2TM4uOGiQnNWvYcPSblnJyk/3vT5RUfK8qPR0+fGHH0I3wwx/F14Q8pf2Fe2wvZSUYD1rmeDk9CqurkNwdu6PmZnu3Vk5qNqkcxfa0tKLlBR53P6jR9+QnByEj8/vmJralvhnEoxfSsoj/P1HEBv7n3ZZhQo9qFt3PWZmFTPmS+n2alSpMp2bN4eRlhZKWtoTLl/uhJfXZ1St+gEKRfnPGhISH8LY7WM5dOdQrutpJA0jt43k2P1jLO2+FGuzok8GjIjYTmDgeFSqrDHPlStPpUaNxZiY6G7fGIeHHQg+gF+IHwDnQ87T84+eOs9bmloyqsEoprWaRsNKJXNBYm3tTaNGh7h8uSPp6U9JT4965ll5/t+1a/1ITLyuN3iSe5464uIymBB1TRZvHpXRIxlA619as3/U/mIt3CsUnQikygg7u9JuQcF8+608/2v7djkNcc+ecPasnMq7PJLT+ebefa+PJMm1vjKzjLVrV7zzyiIjt2BnN4XIyB9xdx9efBsWjF5mfZHMYXvJyUF61lLi5NRJm8nJ3DznSdX6Jik3bXqSyMhtBAZOAdQ8fbqTS5fa0aDBP1haGnHXuVDinj7dg7//GNLTn2YsMaFGjS/w9JytDYj09WqYm7vSvPllbt4cSUzMYUDD3bsfERv7H3Xrrs/1GC3rtvlv461/3iIqOSrvlTOsvria049Os/m1zfi4+BTqfdPTEwgOfocnT37WLjMzq0TdumupWLFHjq8zpuFhGo2Gybv1j/et6lCVKS2m8GaTN4s0fC+/bG3rU6/eJq5e1Z8p6unTnc8tUeLo+EpGwogB2muHysCpN05pC/c+intULIV7heJV/m/vCKXCxESeL9Wihfz48WPo1Surtkt5kpXOV7f7Pj+WLpXTOoOclaw450WlpYVz+/bbKBQx3L79Nmlpec9NEMo2uefpOnfvzuPcOR/On2+UkSL32SBKiaNjJ7y9V9KmzRMaNTqIh8f4fF2gZt6FNjNzw9v7J8zNXfHwmEjDhvswMXEAIDHxChcvtiQu7lwJfUrBmGk0KoKD3+fatV7aIMrCoipNmvxH1arv6fQq6Tue5OWVaNRoP9WrL0Ae6gdRUXu5cKEJsbGnDP2RSlxCWgLjd45n4OaB2iDK3dYdJ8v8FWS8Hn6d5qubs+7yugK/d2zsGc6fb6wTRFWs2I8WLa7lGkQZkzvRd2jxcwvuxtzN9tzcl+cSPD2Y99u+b5AgCjLnmC0nK8W4fk5OnfH2/ok2bUJp3PgQHh4Ts92AzSzc28xdnjiVWbh3x60dJdV8oYBEICWUGGtrOZOfl5f8+MoVGDHChPT08pUTPSJic0Y634yMIBnd9+Hhm3N93blz8MEHWY/Xr4cqxTT8OSu4S0ChALVa1GYpa8LDN3PypDvh4VvyXDcx8SZ37y7Az8+X8+cbcP/+p89VuFfg6NiR2rV/pE2bEBo3Pqz3Szs/XF2H0LbtE53hqxUqdKZp0zNYWtYEIC0tlMuXO+Sr7cWixiGYUk/+Vyg1KSkPuHy5Aw8ffqVdVrFiX5o3v4SDQ2u9r9F3PAEoFCZUrz6fhg0PYGYmF0VMTX2Usf1vSqWWUknwe+xH05+a8vOlrEBmkM8grk2+xpVJV7gw4QIXJlzg7Btn+cb7G86+cVa77PCYw9R3rQ9AkiqJ13e8ztjtY0lIS8jzfeW5awu5dKmddqivUmlDnTo/U7/+NszNDVCIsohUahWLTyzGd7kvF59czPa8icKEfbf3YWKAeZvPSky88dw1gX61ai3Fw2NCnvs6s3BvlxryZPOU9BQGbh7I6guri6vJQhEYfSD1+PFjRo0aRcWKFbGysqJBgwacP39e+/zrr7+OQqHQ+enevXSqfgvZVaoEe/aAU8aNtf37lfz0U0PKw3egJGlISLjKrVtv6X3+1q3XuXfvc0JCVhMaup7w8M1ERu4kKuoADx8e58MPz1K16hU8PQOYP/8er74aikoVg1qdgiRpitS2wgZ3gnHIHCqqUoUSGDhBb29iYuIt7t37hHPn6uPn58v9+wtJSvJ/Zg25vkjt2j/QunUIjRsfpXLlySWWBc3Gpi5Nm57BwaE9ABpNCjdvDuH+/UUlfNErwasfgYu//G+utW6EkhIZuZPz5xsTF3cakLO81ay5hPr1t2NmVqHQ261QoTPNm1/GweFlACQpneDgd7l+vT8qVXQerzZeao2az//7nDZr2hAUJfcY25jZ8EvfX9gyeAsVrSvi6eBJU/emNHVvShO3JtS0rkkTtybaZZ28OnH2rbO81STrO2j9lfU0X9Wcq2FXc3zvpKTbXLrUjnv3FpD5HWFn14rmzS/j7v5miadVLw5nH52l+erm/O/w/0hR6099rJbU+IX4cSD4gEHbZmPj+1zR2+cVvHBxfgv3CoZn1HOkoqOjadu2La+88gp79+7FxcWFoKAgnJx0u7u7d+/O2rVrtY8tLCwM3dRCexEKg9atK8+V6tJFTkl88GB1vvxSzZw5hd9mYRM7FJRKFU1Kyl1SUu6SnHyXlJQ72v8nJ98F0nJ8rUaTzL17H+f4/Ny5uo9Pn9Z9rFCYo1RaolRaZPxrqfexQqH7WJLUhIauJTsFgYETcXTsaBQTgwX9choqWr/+3yQlBWrnPCUmXtP7egeHdri4DMHFZZBORXtDMDd3plGjgwQETCQsTB5mdPfuHJKSblGnzs8olcVzbtY5bzZeC5XlCeZU9oOaByC4W5k/b5YVGk0ad+58wKNHS7XLLC2rU6/eZuztWxTLe1hYeNCo0WHu3ZvHgwdfAPI8kwsXmhbr+xjK/Zj7jN42mv8eZCXhaFm5Jb8P/J1aFWoVaFvWZtas7ruaV7xeYeKuiSSkJRDwNICWq1vyXffvmNBsgjYwkiSJ0NA1BAXNQKNJzNiCCdWrz6Vq1Y9RFlP2upIUlxrHx4c/Zrnf8myFdPVRomTu0bkGqbuVSXc+aSy6N3cKX7g4p8K9IfEhLO+5HBOlYXveBJlR/9UsXrwYT09PnSDJK3Oc2DMsLCxwcytYQTJjURYKgxZH0PLyy/Drr3INLIC5c02oUSPrcUEUNrGDPmp1Cikp9zKCpTsZwVJm4HQn4yRYOiQpDbU6TVtDrBi2qHNRLhinrN7ETHJv4unT1UlNva/3Nfb2bXB1HYKLy2tYWFQ2TENzoFRaULfuWqyt63L3rpzTPyxsA8nJd4ttyFDmefNY0DnGnZhAZv+tAgU+U+eyvn1XXFwUooZUCUtJuUtg4Cji4/20y5ydB1Knzi+YmTkW63splabUqPE5Dg7t8fcfRXp6FCkp97h0qS01a35N5crTykRPysZrG5m8ezKxqfJ3i1Kh5KN2HzGvwzzMTMwKvd0RDUbQwqMFQ/8ayqXQS6SqU5m0exJH7x1lVZ9VWCpSCQycQGTkdu1rLC1r4uOzAQeHl4r6sQxi+63tTN0zlcfxj7XLGlVqxMO4hzkm6NCg4WHcQ9LUaViYGu4muzz/b6WekhFFK1ysLdxr6867B98F4KcLPxGWGMYfA//AysyqiC0XCsqoA6mdO3fSrVs3Bg8ezPHjx6lcuTJvv/0248eP11nv2LFjuLq64uTkRKdOnfjss8+oWDHnSYWpqamkpqZqH8fFyQXaVCpVvitZFyd3d/knN6XQLCAzaJmAWh1LQMAEbGzaFPoE8NprEBgosWCBOQDjxkm4ualp3z7/3dKSJHHr1kSdu/W3bk3Cx2dTDuurSUt7nBEcyQFTauo97WOV6kmhPotSaYW5eTXU6uiMApP6PoMSW9smuLlNRKNJQaNJ5dGjVNauTcXUNBUzs1T69EnC0zNF+7z8k4IkpWj/n32ZvqKo+SVflMfGXsbaOv/DCoT8yzyHFOZcknmTILOWzrOeD6Ls7FpRseJrGZXtszLklcY5TB8Pj9lYWNQgMPB1NJpk4uJOcuFCK+rV24a1ddHT9warTjDpTC80z8xDkJC4GevHE5vdNHTvVmrnzfJOpVJhanqay5fHam82KRTmeHl9hZvbJEBRYsehvX1nGjf2IyBgJPHxZ5AkFbdvzyA6+hi1aq3C1NShRN63qGJTYpm+fzobb2zULqvmUI1f+/5KW8+2oCHHmlGQv/NKdfvqHB9znP8d/h8/XvgRgE03NpESf5yZtdJAnRVsVKr0Bl5eX2NiYms054ycPIp7xMwDM9kZmJXtztrMmvkvz2dai2k8SXhCZFLOd6NdrF1QSsoCf86inMsBHB0HUKFCf6Ki/iEzxX+FCn1xchpQ5H0+vcV0XKxdeOuft1BpVGy/tZ0u67uwdfBWnKzyl6TE2BR1fxe3/LZDIRnx4EpLS0sAZs2axeDBg/Hz82PGjBmsXLmSsWPHAvDnn39ibW2Nl5cXwcHBfPTRR9ja2nL69GlMTPR3cy5YsICFC7MXAvzjjz+wti56LYbyQ8LaejGmpudQKDRIkpL09JYkJf2v8FuU4McfG3HwYHUAbG3T+L//+48qVfKeHAtgZnYCa+uvsy1PSRmJRuOOUhmGQhGGUpn5E4lCkV6IdiqRJBc0Glc0mkoZP65oNG5oNJWQJAdAgUIRg63tFBSKJBQK6ZnXK5AkaxISliNJjgAkJpoya1ZHwsJsAOjX7zbjxt0ocNvkC2w1oEKhUAFp2n8hDSurXzExuanTHt3PZkZS0rukp7cqxHsLxU9CqbyPqekVLCy2oVDEkNONdY3GhtTUwahUbZCksjE8U6m8jY3N5yiV8kWcJFmTlPQe6elNCr3Ny/GXWRS8CBX6v+jsTOxY47sGM2Xh7/ALOUnD0vJXLCyyipyq1W4kJb2HRlPTgO1Ix9LyNywssrKXye14H42mhgHbkbebCTdZcn8JEaoI7bIOTh2YUGUCNiY2JfKep2NOs+rRMkZXT2bAM53UGo0dyclTSE83/l4otaRmX+Q+NjzZQLImWbu8qV1TJlaZSCWLkpnvWZyyrhESkSQbnWuC4nA5/jL/d/f/SNHI80OqWlZlbo25uJSBZCHGLikpiREjRhAbG4u9vX2O6xl1IGVubk7z5s05dSor3en06dPx8/Pj9PMTSjLcuXOHmjVrcujQIV599VW96+jrkfL09CQyMjLXnfWiiYjYTGDgqGzL69T5HWfnwg3xU6lU7N27nzVrXuH06VQsLROpWTOBtWvjcHBIRK1ORKNJRKNJ1v5frU5ErU4iPT2SyMgtSFLx3K0wM6uEpWV1LCyqY2nphaWlV8b/q2Nh4YlCkb8O2/zsJ0mC4cNN2LpVzu/SsqWGo0fVmJXAdV5aWjgXL/qiVseRW89VxYoDqVFjCebmeXSHCgWiUqk4ePAgXbp0wSyHX3Bq6kNiYo4SE3OI2NijqFRh+d5+kyaXylxvYmrqY/z9B5CYeDljiQk1aizB3X1Sgbe1M3AnI7aNIE2d8/xEgGbuzTg08hA25iVzofoiSk6+TUDAiGd+j+DsPJiaNVdgalq4787Ddw/zzoF3WNJ1Ca966f/Ozs3Tp/8QFPQmanUMAAqFBV5e3+DmNr7Uh/qp1Co+O/EZi08tRpORQMjewp7vu3/PcN+C1fXLz3nlWQkJl7hxawTpqVnFt89GwRVVV5b0WE8Fq8InADGEq+FXeXvP25wLySqjUMmmEt90+YbBPoMN8rst6D7PSWTkFu7cmUWNGktwdn6tGFsou/jkIn039SU8SU5KVMWuCruG7SpzhXuLa38Xl7i4OJydnfMMpIx6aJ+7uzv16ukeCD4+Pvz9d87zO2rUqIGzszO3b9/OMZCysLDQm5DCzMzMKH55xiAtLZzg4KlkH2KkIChoAmr1UxQKk4xgJykj2El8LvjR/1zFiim8957u+z16JP8UJxMTOywtvbCyqqENlOTHXlhaVsekmO4EuruPICrqbyIjd5LZfe/s3A9396wJYMuXw9at8v8dHWHTJiXW1iWTNNPMrDJ16vykZ2w22Ng01l4EPX26lZiYw9Ss+XWZydRUljx7PlGpYoiJOUZ09CGiow89l5o8v+TjysGhcbG20xDMzKrTtOkJ/P1HZczRUHPnznRSU4OoWfPbfE9y33htI6O3jUYt5T1x8MKTC3T5vQt7Ru7BxUbcnS2qsLA/CQycoB1WLUlm1Kr1HVWqTCr0uUOSJOYdn8etp7eYd3we3Wp3K/C23NwG4uDQlJs3hxAf74ckpXLnzlQSEk7i7f0TpqalU83+dtRtRm4dybnHWYFA+6rt+W3Ab1RzrFbo7eZ1nSJJah4+/Jq7d+dqbzqqJVO+v53OjhCAA5x80pJNr23ipSrG1yuVpErik+Of8M3pb0jXZI0mGd90PIs7Ly6VYWtFvTZ0dx+hcz1Q3FpVbcWpN58p3Bv/iFd+e6XMFu41lmvx/LbBqAOptm3bEhCge8ERGBhItWo5n4QePXrE06dPcc9r0pGQo7S0SK5d66Mn2wyAhEaTyO3b00ujaXmqUeMbHB1fxsrKC1PTCgYJDnQz9MRky8hz8SLMmpW1/tq1UL16ybbJxWUIzs6bsgV3vr5/ER7+J7dvT0elikStjiUwcDzh4b/j7b0Ka+vaJduwF4aK2Nh/iY+Xgye5OK3+lPYmJrY4OnbEyakztrZNuHatX7FmejIWJiY2+Pr+zZ07H/Lw4ZcAPH78PcnJt6lX7888ezTWXFrDWzvf0mbqsjS1JCU9l3SnwPkn52mzpg37R+2nhpNxDfcqK9TqZG7fnsmTJ6u0y6ysvAkPfxs3t7eKdI5d7rccvxA5UYVfiB9bbm5hiO+QAm/Hyqo6TZr8R3Dwezx+/D0A4eEbiY+/iK/vFmxtGxS6jQUlSRJrL69l+t7pJKrkzHimSlMWdlzIB20/KNHMaikp9/H3H0Ns7L/aZba2TfHx2UBy5WD+2z6WqOQoHsQ+oP3a9nze6XNmt5mNUmEclXAOBh9k0u5J3Im+o13m4+zDT71/on219qXYMuNXs0JNTr15ip6/9+TCkwvawr1/DvqTfnX7lXbzyjWjHtrn5+dHmzZtWLhwIUOGDOHcuXOMHz+eVatWMXLkSBISEli4cCGDBg3Czc2N4OBg3n//feLj47l27Vq+06DHxcXh4OCQZ/ddeZWeHk9s7H9ERx8hJuYICQmXinHrSkxMbDAxsUGptEaptCYuTkXFipUxNbUlPt6Gf/6xISHBmpQUGxo3tqFvXxvta+TX2aBUWnHv3jxiYo6jv8idHCiUZjY6fdkN4+KgaVMIzhhdMWMGLF1qmPakpYVz9qw36emxmJo60qpVgDZRSFpaJMHBswkLW69dX6GwoHr1+Xh6votSzC0pEEmSSEy8RnT0IaKiDhIVdRSFIjWHtU2wt38JJ6fOODl1xt6+lc7+Dg/fpLc3sV69Tbi6Fvwi0xg9ebKGwMCJSJJ8x9na2pcGDXZhZVVd7/rLzi5jxr4Z2scTm03kw3Yf8jT5KQDp6emcOHGCdu3aYWpqStDTIGbum0loYigArjau7B25l6buTUv2g5UzSUkB3LgxhMTErJpElSqNwstrGfv3/0vPnj0LdedYkiRWnl/JlD1TsqWw7litI4PqDaJ/3f5UsS94hfLw8L8ICHgzY2iznBiodu3luLuPK/C2Cupp0lMm7prI3/5Z30O1K9Tm94G/06Jy0VK0q1Qq9uzZo3efS5JEePgfBAa+rf3coKBq1Q+oXn0hSqWc4Olh7ENGbB3BiQcntK/tUasH6/qvK9Ve24jECGYdmMWGqxu0y8xNzPm4/cd80PYDg2bbe1Zu+9xYxafGM2jzIA7eOQjIWf5W9FrBhGYTSrlleTO2/Z3f2MCoAymAXbt28eGHHxIUFISXlxezZs3SZu1LTk6mf//+XLp0iZiYGDw8POjatSuffvoplSrlfxLiixZIqdUpxMWdISbmMNHRR4iPP6e9oMkfJTY2DfH0nIlSaaMTKGUPgCx07ljq+0M5cAB69kSb5nvpUjngeJ4cGNTJ4W69Iy1b3jKq+kjyvCjYlJFQsEULOHECzM0N14YnT/7A338KPj4/4u6efUx+VNQBAgMnkZJyV7vMxqYhder8XOZqsxRFYVL8p6Q81A7Vi44+lJG9UT9r63rawMnRsUOuvS+SJHHjxqBsvYnlLWV9dPQxbtwYRHq6nITCzMyF+vV34ODQWme9L/77go+OfKR9/M5L7/BN12/yPK88jH1Itw3d8I+UixTbmtuydchWutTsUtIfrVwIDd1AYOAkbb2hzIDEze110tPTC33BE58az8RdE9l4fWOe67as3JIBdQcw0Gcg3hW98/0eSUm3uXlzMAkJl7XLKlUai7f38mIb0v28w3cOM2b7GELiQ7TL3mryFku6L8HW3LbI28/pIlOliiYwcDIREVmZay0squLj8xuOji9n2066Jp0Fxxbw+X+fa4NYDzsPNg7ayMvVsq9fkiRJ4tfLv/LuwXd10pd3qNaBn3r/RB3nOgZtz/OM7cI+v9LUabyx4w1+v/a7dtmCDguY12GeUQ/hN7b9XW4CKUMo74GURpNOQsIFbY9TbOwJNJqchsQosLVtjJ3dS4SFrUejSaI4g5ac/lDWrIE338x4BwX8/TcMGJD99WXpbv3KlTB5svx/Bwe4dAn0lEErUfk5ManVidy9O59Hj5aQNfxMSZUqM/Dy+rTELjyMRVaAHpNxbAfoPbbleU5Hn5nnFJjjNjUaJypV6knFit1wcnq1wIVxddvkZHQ3CYpLUlIQ16711u5LhcKCunXXUKnSCCRJYs6ROXx+4nPt+nNfnsvCjguzXQzkdJxHJUfRd2NfTj48CchDrNb2W8uohtmTwxQ3QxUNL25qdSJBQdN0inpbW9fD13czNjZykpPCXvBcC7vGa1teI/Bpzn87OannUo+BdQcywGcATdya5HlBqFanZAxJ/OmZz+GLr+8WbGx8Cvz+OUlNT2XOkTl8fTorm2wFqwr83OdnBvjo+RIrJH03xaKjj3Dr1lhSU7MmGFeqNIratX/IMw38weCDjNo2ivBE+QaQUqFkYceFfNjuQ4MUdg18GsikXXKdq0xOlk583fVrxjUeZxQX/MZ2YV8QGknD+wff1xbuBbkn35gL9xrb/s5vbGDUc6SEwpEkDYmJN4iOPkxMzBFiYo4/092fnZVVHZycXsXJqROOjh0xM5NrcDk5dSj2YnI5eeMNuHsXPvtM7skZMQKOHYNWz2Xozmnuj7EFUZcvw8yZWY/XrDF8EJVfJiY21Kr1Na6uwwgIeIvExCuAhkePlhAZuQ1v75VUqNCttJtZIiRJIjBwkk5dssyCxRpNKrGxp7WBk1x0NLd5Tq/g5NQZO7sOHDt2l/btexX6y0Au5viT9kK8PAZRANbWtWna9DQ3brxGTMxRJCkVf/+RJCXd4ruAWL47u0y77uLOi3m/7fsF2n4FqwocHH2QEVtHsP3WdtI16YzeNprQhFBmt55dYhdrxVk03JASE29w48YQkpJuape5uY2jdu3vi3RDJXPe0JQ9U/Kc1wYwqsEoroVf40rYFe2ymxE3uRlxk8/++4xqDtW0PVVtPNvovTA0MbGkTp2VODp2ICBgPBpNIklJN7hwoQXe3itxcyt6MO0f4c+IrSO4HHpZu6xzjc6s678OD7uC3TzJTVpaOLdvv41CEcvt22/j5NSOR4++49GjrItkU1NHvL1X4uo6NF/b7FKzC5cnXmbUtlEcuXsEjaRh7tG5HLt3jA0DN+Bm61Zs7df5LOo0vjz5JZ/9+xmp6qzhzyMajGBJtyW42hj/30lZIAr3Go4IpIxMYe5iSpJEcnIwMTFHMoKno6ieqVfxPAsLT5ycXsXR8VWcnF7BwqKy3vUMHbR88gncuwcbNkBKCvTpA6dPQ81nSpPkldjB0B48gMjn6gAmJsLIkZCZYX/qVBg40PBtKyh7++Y0a+bHo0ffcu/eAjSaFFJS7nH1ancqVRpFzZpLMDd3LvL7HLpziOl7p7OsxzI61+hcDC0vvIiIzURGbntmiVyw2M+vMcnJQRk9stkpFKY685zs7Fpq5znJRfzuFbltrq5DjO4GQUkwM6tAw4b7CQqawpMnqwG4f/9T7OPAXAlpGvihxw9MaTmlUNu3MrPir8F/MXXPVFZeWAnAewff43HcY77p9k2xT7TPLTg3VpIkERr6K0FBUzIKfoNSaYO39wrc3EYXaduJaYlM2TOFdVfWaZdZmVqRkp6SbX4UgBIlAU8DuDTxEndj7rLNfxtbb23l9MPT2vXvx95n6dmlLD27FFcbV/rV6ceAugPo5NUp23yaSpWGY2vbhJs3B5OYeB2NJpFbt0YTG/svtWp9h4lJwS8oJUlixfkVzD4wWxsYmpuY83+v/h8zXppRrMdU1vGUgEIBanU8fn71dW6OOjp2om7ddVhaFmxOmbudOwdGHWDRf4tYeHwhGknD4buHabyyMRsGbij28/PJByeZsGsCNyOyAnUvRy9W9FpBt1rl82ZdaZvdZjbudu68vv31rMK9v3VhVutZzDkyxyi+h8s6MbQP4xnal98hRiDXZckcqhcdfYTU1Ac5btfMzAVHx044OXXCyelVLC1r5PtObHEPMcqr6zYtDbp1k3ujALy94dQpqFhRdz1jGDbz4AHUqSMHfTlRKCAgAGqXUjK8wnaVJyXdJjBwAjExWcMuzMycqVVrKa6uI4qU7rjVz63wC/GjhUcLzr51ttSGcGQm48ir3lYma2vf5+Y56U+rbGzDE8oKSZK4/+Br7t55X1uQ+GYc2FVZyuimeiZNPiM/+1ySJBb9t4i5R+dqlw31Hcq6/uuKdTK7MQ8/1nfeTE9PIChoMmFhWRP9bWwaUK/eZmxs6urdTn6Pcf8If17b8prOhfNbTd5iZ+BO7ZAyfdxs3bg3457O7+VJ/BN2BOxg261tHLl7RCc1diZ7C3t61e7FQJ+BdK/VXWduklqdlDFkcc0zn7MRvr5bCpStNCwhjDd3vsnuoN3aZb4uvvw+8HcauTXK93byK6fjCUChMKdGjS+oUmUmiiIGb8fuHWPE3yN4kvBE3jYKPm7/MfM7zsc0n+UJchKTEsP/Dv2Pny5kDbM0UZgwu/Vs5necj7WZdZG2X1LK07n8YPBBBm4eSEJaApCV9bS0v4eftS9wH+O3jmf1wNV09+5e2s0Rc6QKwhgCqbwmmKtUTzPq0MgJInKrQ2NiYp+RTrkTjo6dsLGpX6Q/kuIMWvJzYoqOhrZtwV+eI067dnDwIFhaFumti93Fi9CsWd7rXbggZ+4rDUX5IpDvUq8lOHg26ekx2uVOTt3w9l6ZY4a13Oy/vZ/uv2edIPeN3GfwO5FqdTJPn+7l9u0ZpKXlXLxMobDE1XVoRvD0KhYW+SupUJ6+fA0pNT2VYX8PIyxiO3N9wCpjtJaFRVUaNPgHW9uGOb62IPv8l4u/MHHXRG0tqleqv8K2odtwsMx9Tkl+5J4QxyHXm2MlTd+NurS0UG7cGKwz38/dfSK1ai3JtacmP/t7w9UNTNw1kSSV3KtrY2bD6j6rGd5gOA9jHxKRlPOoCVcb11wz9kUnR7M7aDdb/bey7/Y+ktOTs61jaWpJ15pdGVB3AH28+1DRWr4bFxq6jsDAydqeNxMTO+rU+VknyM3pO29P0B7G7RinEwROazmNxZ0XF8tQKUmSSE+PITX1IampD0lMvJlRD0pfBlAljRodwsnplSK/b6aIxAjGbB/Dvtv7tMvaV23PH4P+KFQGRUmS+OvmX0zfN53QhFDt8hYeLVjVZxWN3RoXR7NLTHk7l18IuUDPP3pmu4nRu3Zv6jjXwcrUCmsza6zMrLAytcLKLONxxv9zet7S1LLIvbCSJNFidQsuPLlAM/dm+I33K/XgTgRSBWAMgVROd50qVOhNWtojEhKukNNdc6XSEgeHdhlD9Tpha9s03wUuDS2/J6Z79+CllyAsTH48bBj8/jsojaPcBVD+A6lMqamh3L49g4iIzdplSqU1Xl6fUaXKdBSK/E1clSSJhisacj3iOiDf8Wzu0dwgd8PS0xOIitpDRMRfPH26R5uJLC8tWlzXTrDPr/L25WsISaokBmwawIHgAwDUtTdjeTMHlBp53KyJiS316v1JxYq99L6+oPt8V+AuhmwZor0Ab1ipIXtH7i3UvBaNJo3ExOvExZ3nwYMvSE29l+O6JiaOODi0xdzcFTMz14x/XbI9zkxXXVz03aiztW1IYuJN7UW6iYkd3t6rqFRJf+/Hs3Lb38mqZGbsm8Hqi6u1y+q71mfL4C3Uddbfw1UUSaok9t/ez7Zb2/gn8B9iUmKyrWOiMKFD9Q4MrDuQ/nX746CM5ubNwSQl3dKu4+ExhVq1viE9PTZbwKlW2PHewfdY7rdcu76rjStr+62lZ+2e+W5renosqamPSEl5qA2WUlMfkZr6MGPZo3yfm0oqm6dG0vD1qa/56PBH2psNFa0qsn7A+gJ91vsx95myZ4pOz52tuS2LOi1iSospRpvw4Fnl8Vx+++lt6q+orzM/rThYmFjkL/Ay1R+oBUcH893Z77TbK42brM8TySbKEHli8iRAwfPBUlTUrmzrKxSm2Nm10g7Vs7d/CaWy5OoslMaclurVYdcu6NABkpLgzz/lZV98YZC3z1VamhzonTiR56rlgoWFG76+m4iMHElg4NukpT1Go0kiOHgW4eEbqVPn51x7C0DubXhjxxvaIApAQsIvxI+9t/cW6As6v9LTY3n6dBcREX8RFbUvl0yV+sgXKQUNooSCi0uNo/cfvfnvwX8AWJtZ832/HbSt7Mv16/2Ij/dDrU7g2rW+1Kr1LZUrTy9y4N3buzdHxh6h9x+9eZr8lKthV2nzi1y4N7eUy2p1ComJ10hIuEh8/AXi4y+QmHgNSVLl633V6hiionbnuZ6pqeMzgZW+YOvZ5yrkOaxL31zAZ+sF2to2oV69TUUuyB34NJAhW4boJIkY13gcP/T8ocSGb1mbWTPAZwADfAagUqs4du8YW/23sj1gu7YXRC2pOXL3CEfuHmHq3qm0qtyKQXWG87LjBZJjdgIQErKc2NjTmJu7kK6OQwGo0uM4d3U4E84+0abRB/n4+aXvLzqJEdLTE3IIjrIeZ86bKx7yfM7ExBvFep5SKpS83/Z92lVtx/C/h/Mg9gFPk5/S649evNfmPRZ1WoSZSc5BRbomne/Pfs/co3O1BYkB+tbpyw89fsDTwbPY2ioUXHB0cLEHUQCp6lRS1al6b2QUxtyjc+las2up90rlh+iRonR7pLLfKdTP1rZJRoKITjg4tMfUtOh1KfLbvuKc01LQOzz//AP9+4MmI1naTz/BBAPUlUtOhjt34PbtrJ/gYPnf+/ez2pMfZb1H6lnp6XHcufMhISEryAz6FQpTPD3fo1q1uXqHA/17/1/G7xxPYJT+lMf2Fvbcm3EPJyunIrdPpYoiMnIHERF/Ex19EElKy7aOqWlFXFwG4Oj4asYk7ufnSJVMin8hu6jkKHr83oNzj88B8rGwe8Ru2lVtB8jzWm7dGktExF/a13h4TKJWrWU6RYwLu88DIgPo/nt37sXcA+Qsf7uG76K1Z2vU6mQSE69mBEwXSUi4QGLi9QLW3DMEZUag5aI30FIqzQkKmopanYi+UQ2VKo3D2/tHTEzyP3Za3/7efGMzb+18i/g0OViwMrViRa8VjG08tlg+ZUFpJA1nHp3RJqu4E31H73rja7sz1D0cE0XO37+L/CEgHipbmzOt6VDaeNQiNfWxNnBKSXmYMZyz8JRKaywsPLG09MTCogrm5lWIitqdMRpF3xdOydeXi0qOYtyOcewM2Kld9lKVl9g4aCPVHatnW//ik4uM/2c8F59c1C7zsPPg+x7fM6DugDJxUfys8nYuz7yeu/jkora3EeTg2buCN0u7LyUlPYXk9GSSVEkkq5JJTk8mWZXxOOP/2ueff6xn/aIo7V4p0SNVRiQm3njuTqF+Pj6/GfzueJIqiU+Of4JfiB8AfiF+8hyX2oabBNinD3z3HUybJj+ePFnOhte2bfZ1nZ2hatX8bzsuTg6OMgOkZ38ePy6e9pc3cpbE5VSqNIKAgPEkJfkjSek8ePAFERF/UafOahwdOwDyPIYPDn2gM8RHn7jUOBqubMjRsUepVaFWgduUlhZOZOR2IiL+ykihnf1C18ysEi4uA3FxGYSDQwft0FeFQmGwFP+CrvDEcLr81oWrYVcBOYjZP2o/zT2aa9cxMbGmXr1N3Ls3n/v3PwMgJGQlycm3qVdvC2ZmjgBERm7Bzm4KkZH6C0/npI5zHU69cYq+f3QjKeka3rZR7DrVnqTKVTBJf0RuN7dkCqyt62Br2ww7u2ZYWnpx69brOQbnLVrcQKEwIS0tHJUqPOPfiGf+r/tvbmUrsmhQqcJQqcLy/bmzKFGrYwsURD0vNT2V2Qdm6wx7q+tcly2Dt1DftX6ht1tUSoWSNp5taOPZhi+7fMm18Gts9d/KtlvbtMccwOqgJxwJgU/qgYeeTjNJgo+1ZafSIO037t0rYFuUllhYVMHCwjPjp8ozQZP82NTUKVugUaXKtFzm3JV8xtoKVhXYPnQ7y84u472D76HSqDjz6AxNfmrCmr5rsLOwY/re6SzuvJhj946x9OxSNJImo4UKJjefzOevfl4s8w+FojsQfEB7PfcsjaTh1lN5mGu/uv2K7f0kSSJVnZpzIJax/L2D73Ev5p5OFk8ThUmZ6ZUSPVIYe49Uyd91er49Jx6cYN2VdWy6vokEVYLO89Zm1qzstZKh9YdiblLwcfyFvcMzfjz8/HPu61hayhnyng2moqKyB0mZgVN4zkmjcmRvL2fgq1kTbG3l+lB5KU89Us/SaFK5f/8LHjz4XGdok7v7W1xNa8O0/R8Slpj/izsnSye2Dd1Gh+od8lw3NTWEyMhtGcHTv+i7Y2tuXhkXl0G4uLyGg0MbvXO58kryUhjFtc+NKU18cXsU94jO6zsT8FROmlPJphKHxhzK9cI7NPQ3AgLe0vYyWlvXpUGDXZiY2HH2rDfp6bGYmjrSqlXuCR3S0xNISLisMzwvKcmfnGqEZVFibe2DnV1T7OyaYWvbDFvbRtmyNxZn1j61OiUj0IrQG2g9G4ylpYXlkJQgbwWdC5h5jNdtXZeR20dy4ckF7XMjG4xkZe+VOhnzjE1wVDDbbm1jq/9WTj86DcBnvtCmIhT0mk2hMH8mSKqiExxlBk5mZhULfTFoLFkgz4ecZ+hfQ3V69lxtXAlPDMfcxJw0dVbvf33X+qzqvYrWnq0N1r6SUJ56pDJ7oy6EXECj51ynREkzj2YGz+D3fAKq55Vmr5RINlEApZ1sIvdMT4UfYlQQd6LvsP7KetZfWc/dmLt5ru9h58G0ltOY0GwCFawq5Pt9CntiOn8eWrTIe70335TrOGUGTTEx+X4LLWdnqFUr66dmzaz/V3zmi/ZFSTaRl8TEGwQEjCcu7rR22dNUWHYb/o2Us3UpFUrtkJ/cmCnNWNl7JW80eSPbcykpD4iI+JuIiL+JizuFvmFKlpbVcXaWgyd7+5b5Sgls6BT/+WFMaeKL253oO7y6/lXtcDpPe08OjzlM7Yp5z8+JiTnBjRsDUKkyk1BUwNbWl9jYU+gLhNPT40lIuER8/AVt4CQnGMj9a08twb1EsLFtTLta47Cza46tbaN8FaUtieA8PyRJQq1O0AmyUlPDePz4u4xAUd9nLlzbVCoV8/6Yx4onK4hNlYe0WZhY8H2P73mr6Vtl6lgNiQ9h380V1Ej+LM913dzGYWvbRGcInpmZS5FTj+emtI4nfWJTYhn/z3i23Nyi93lLU0vmvTyPd9u8m+s8qrKiPAVSqempVFtaLdebm/rKDpQkYw3uMomhfWWIubkrdeqsNPgQo7jUOLbc2MK6K+u0E72fpVQokSRJb9HEkPgQPjz8IZ/++ymvN3qdGS/NwLuid4m0E/Kfre+XX/K3nodH9iAp87FDPkchODvLvWC51ZGytJTXK89sbHxp2Og4f54eQYXUv7A2gYoWsNAXbqe48WqznZiau2nTHaviDpAS/jWWld7DzK4L8anxzD82n+P3j6PSqHhz55v4R/jzf53/j7TUexnB01/Ex2cfkgBgZVULF5fXcHF5DVvbpgU+4cp/fz9p0x0bw5C+Z4dg+IX4sStwF33q9CnlVhXdrchbdF7fmcfx8tjZmk41OTzmMNUcq+Xr9Y6O7Wja9CzXrvUhKekmanUUsbHPnrvkCfgXL7ZDpYrMSOude9CkUJhibe2b0cvUlLU3T/LZ2Y2kaQAuMyH+Bst7vY1JPjOhllbRcIVCgampHaamdlhZZVUxd3HpX6zDw9LUabx/6H2+u5eVYatWhVpsGbzF6NNZ6+Nh58G4lp9w/foNwiO3YaLn9KGWoJLLQOrWzccQhGKWdTwdyeh1tSu1IvQOlg5sem0Tr5x/hSl7puhcG9iZ23FhwoV83RARDM/C1AK/8X55lh0wVBAF8rnkQewDvUEUgAYND+MekqZOM2i7CkoEUkbCxWUIzs6bst11Ku6ue7VGzeG7h1l3ZR3b/LdlmwyoQEHnGp1p4taEL099mef2klRJ/Hj+R1acX0GfOn1456V36FCtQ6nfkVQo5CF++nqWatQAm7xvLOepalV5KGFkZM7rFHTeVll0JfQK4/8Zj1+IHy4WMLO2PEQGoJZlKI9udaZGjcU08ZiAShXJ2duLkdQxqML/jybVx2Fu7sqhMYeYvX82y84tw9MKnjz+mr8Pr8LVTP8cEWvretphezY2DYp8vLm6Din1YqmZwhPCGf637jyfAZsGMLv1bCa3mKx3kndZcCX0Cl1+66L9Iq/nUo+Dow8WOOW4lVUNmjY9xbVr/YiNPa53nbi4k3qXKxRm2Ng00AZNdnbNsLFpoDNHaG6VKVjbNuPdg+8CsOriKsISw9g4aGO+awUZU3BenDfqHsQ+YMiWIZx9fFa7bHC9wfzc92fsLUqvmH1RKRQKQsyHkpa+DRtTUD5zOtFIkJQOj82GUFozvszNXalV60f8/adQq9aPpXo8KRQKajjVyHaDNT4tnjvRd0QgZcQ8HTyNKmvi88Fdeno6J06coF27dpiayuGJoYO7whCBlJEo6buY/hH+rLuyjg1XN2jvBj+rrnNdxjYay6iGo6hsV5lWP7dCiTLH7lZfV186VOvA2strSVQlIiGxM2AnOwN20sStCbNaz2KI75BCzaMqiqVLoXt3OVW6hQH+9qpWLf+BUk4yk5F8feprbQagiFR4aDGRarVbEXLvf6hU8oT5oKDJhIVtQKm00qYATk+PJzBwMr6+f5GS5M/Muk70tHHHQvMk4x10gygbm0YZPU+DsLHxoTzacmMLb/3zFnGpup9dLan58tSXfHXqK3p592JKiyl0rdm1yEUQDeXso7N0/727NjVuE7cm7B+1Hxcbl0Jtz8TEHlNTJ/SVjMii0M5lsrNrhp1dU2xs6uerVMTsNrNxt3Pn9e2vo9Ko2BGwg86/deaf4f/keyizMQXnxXGjbnfgbsZsH0NUchQApgpTvunyDdNemlbqN86KSpIk5v77DXYqBXPr6R5PSgUsCVKQcO8bunoPKbXP6uw8mPh4G5ydi79UREFIksTco3MxUZjoZH4rS8kBBOPxbHCnUql4Yv2EJm5NytRQShFIGZHivov5NOkpf17/k3VX1unN1OJk6cTw+sMZ23gsLTxaaE9+qempeXa3RiRF8HXXr/nklU9YfXE135/7nkdxjwC4FHqJ0dtG88GhD5jaYioTm08s0DyqomjfHurkXAZGKCYHgw8yafcknYnHPs4+rOqzSpu6uoprP4KD3yM0VB4Ok72XQB6GdepUZVQqOXh6/hL3VhxciLNhXJu1tKgxuKQ+TqmLSIxg6t6pbL6xOdf1JCR2Be5iV+AuajrVZHLzyYxrMs5gf1+F8e/9f+n1Ry8S0uTENa2rtGbPyD04WjoWepuJiTd4+nR7HmtJ1K37a6GznY5oMAJXG1cGbBpAQloCpx6eou2atuwbuS/fQxGNRVFu1KVr0plzZA6LTy7WLvNy9GKK6xQmN59cLi6aM4cYhSVKdIiAts5gooB0DZx8CkcjJNxsjX+IkSHklPlNLanxC/HjQPCBUi+kKgiGJAIpI1PUu5gqtYp9t/fx65Vf+SfgH1Qa3UKRpkpTetTqwdhGY+nt3Vvvl0JBxtJamFrwftv3eeeld/jr5l98e+ZbzoecB+R5VB8d+YjP/vtMO4/Ky96r0J9NKH2RSZHM2j+L367+pl1mbmLOnPZzeL/t+zrHk5lZBerW/YVKlUZw69abpKbe17vNzCAqk719ayTrl5l6bBNnwu4Bifx2bzS/9E1jZMORJfGxStXfN/9m8u7Juf69ZXK2diYySR5LGhwdzLsH32XO0TkMrz+cKS2m0MwjH9lPDGj/7f0M2DRAO4T4leqvsHP4ziJndLOx8cXZeUCe2U6LWjKic43O/Pv6v/T4vQdhiWHcirxFmzVt2DdyHw0qNSjStg2tMDfqHsc9ZtjfwzjxIKv6eP+6/VnVcxWnjpwqyeYa1LPfeZr0KBLuDgBNAqamdvR6aSt92lUoE0OMSlpmb1Ruo1VEr5TwohGBVDlxOfQy6y6v4/drv+u9IGvs1pixjcZq77LmpaBjac1MzBjeYDjD6stfukvOLGH7re1ISDrzqHrV7kUrTSt6SD0K9PmE0iVJEhuubuCd/e/wNPmpdvnL1V5mVe9V1HHOuRvQ0bETtraNSE19QE7DsExNnalefR4uLgOxsKgMwO5q7/Pa5tc4eu8oqepURm0bxa3IWyx8ZWGZGdKWm8ikSKbumcqmG5u0y0wUJmgkjd4EL0qUVHeozqreq/jx/I8cunMIgJT0FNZeXsvay2tpWbklU1pMYYjvECxNC18bqDhsv7WdoX8N1aZF7lm7J38N/ivf84xyo9vDUrI1dpq4N+H0m6fptqEbQVFBhMSH0G5tO3YM20HH6h2L5T0MpSA36g4EH2Dk1pHawN1UacqXnb9k5kszSU83tqLERffsd164xS/agNPVtXyVHiiK8pIcQBCKkwikyrDQhFB+v/o766+u1ykwmKmSTSVGNhjJ2MZjaVipoUHapFAoaF+tPe2rtSc4Kpjvzn7HmktrtPOodgXtYhe7+HvN38xuMzvf86hEhrzSExwVzKTdk7QX7gCOlo581eUr3mjyRp5BjTwMa2eu66SnR+Lk1EkbREFWgdYpe6Zoi/p+9t9n3Hp6i3X912Ftpqd6Zhmx1X8rk3dPJjwxq5hZX+++nH50OseeKQ0aHsU/omftngzwGUBAZAArzq/g18u/alNQn3t8jnOPzzFr/yzebPImk5pPwsvJ8L3Af1z7gzHbxmjnUAzyGcQfg/4o1jmThsx26uXkxck3TtJ7Y2/OPT5HXGoc3TZ0Y8OADQz2LV9DTtUaNQuPL+Szfz/TBvSe9p5sHryZl6q8VMqtMwxjmt9mTIwx85sglDZRR4rSryNVECnpKewM2Mm6K+vYf3u/zmRPkIdZ9avTj7GNxtKtVjdM85mytyRFJ0fz88WfWXZumXYeVSYPO498z6N68EBkyCuootTBUKlVLDmzhAXHFuhkdxzqO5Sl3ZfiZuuWr+0Utei0JEl8d/Y7Zh+YjUaS74Q2c2/GjmE7qGxfWe9rSlNu+zwyKZJpe6fx5/U/tcsqWFXg+x7fM7z+cB7FPcrzIqWKfRWdZYlpifxx7Q+W+y3nStgVnecUKOhZuydTWkyhW61uBunJ+/niz0z4Z4L2Inx0w9Gs6bemRM5Fhq6xk5iWyJC/hrAnaA8g79/vun/HtFbTSuT9DC00IZQRf4/g6L2j2mU9a/dkff/1VLSuqF1WnurrlBVinxue2OeGZWz7WxTkLQBjCqQO3TnE9L3TWdZjGZ1ryEMKJEnizKMzrLuyjk03NmkzXz2rdZXWjGk0hqG+Q3GycjJwq/NHpVbx57U/+eTAJ9xOvq3znLWZtUHqUb1oCnti8nvsx/h/xutcmFd1qMqPPX+kl3evArejOIpO7w7czfC/h2sL+3rYebBz2E6jmxeU0z7f5r+NSbsn6fRC9avTj5W9V+Y7KM2NJEmcfnSa5X7L2XJjS7b5kTWcasjJKRqP07koLk5Lzyzlnf3vaB9PajaJ5b2Wl2gAJx9b3hk1dhxp1SqgRNNDq9QqJu6ayNrLa7XLPmj7AV+8+kWZnhdy9O5Rhv89XFuw00RhwqJOi3iv7XvZfn/GdsHzIhD73PDEPjcsY9vf+Y0Nyv5Eg3JEkiQ+OvwR/pH+fHT4I+7H3GfRv4uou7wubda04acLP+kEUZ72nnzc/mMCpgZw6s1TTGo+yWiDKJDnUQ3zHcZX3l9xdPRRBtQdgAL5wiNzHlXdH+rSd2Nfjt07hojxDS8+NZ6Z+2by0i8vaYMopULJzFYzufH2jUIFUZA1DCv7HKn8D8Pq5d2LU2+e0tZRCokPof3a9vx9s2R6H4rL06SnjPh7BAM3D9QGUU6WTmwYsIFtQ7cVSxAF8rDaNp5t+H3g7zya9YhFnRbhaZ81z/FO9B3eO/geVZZUYdyOcdqkMMVl0b+LdIKo2a1n82OvH0u8Fyyzxo4kORqkxo6ZiRm/9P2Fj9t/rF22+ORiXt/xOiq1KpdXGieNpOGzfz+j82+dtUGUh50HR8ce5YN2H5SL+YiCIAglRZwhjcizaUX9Qvyo/l115hydQ+DTQO061mbWjGk0hsNjDnNv5j0+6/RZmevBUSgUtPVsy9ahWwmaFsT0ltOxMZMr5EpI/BP4D6+se4Vmq5rx25XftJPVhZK1O3A3vj/68t3Z77RD6BpVasSZN8+wpPuSImdak2vZDABMMpaY4Ow8sEBzEeq71ufsW2dp69kWgOT0ZF7b8hqL/l1klIH39lvb8f3Rl43XN2qX9avTj5tTbjKy4cgS68FwtXHlo/YfcWfGHbYP3U6XGl20z6Wkp/Dr5V9psboFLVe3ZN3ldSSrknPZWu4ybwDNOTpHu2x+h/l81eUrg/XQyDV2fsXZ+TWDvJ9CoeCzTp/xY88ftTeD1l9ZT5+NfbRp3suCiMQIevzeg7lH52r/5rvU6MKliZdoX619KbdOEATB+IlAykhIksTr21/P8flXqr/Cr/1+JezdMNb1X0cnr07l4k5hzQo1+a7Hdzya9YgvO3+pM//jUuglxmwfQ/Wl1fnivy+0hSBBHgJZb3k9nQQIQuGEJoQy9K+h9N7Ym4dxDwGwMrXiy85f4jfejxaVWxTL+2RmWjMxsQModGY1VxtXDo85zOiGo7XL5hydw5jtY0hJzyUbiQHFpccxZscYBmwaoL3L72TpxG8DfivWXqi8mCpN6Ve3HwdGHyBgagAzW83EwcJB+7xfiB+v73idKkuq8P7B93XqguWHRtIwc99MvjjxhXbZl52/ZEHHBWV6mFt+TW4xmb+G/IWFiTy5fn/wfjr+2pGwhDCjP0edeHCCJj814UDwAUCe7/VJx0/YO3JvvjK7CoIgCCKQMhoHgg8QmhiabfmYhmO4N+MeR8YeYWzjsUXuFTBWjpaOvNf2Pe5Mv8PGQRtp7tFc+9yThCd8dOQjPJd4MmX3FAIiA3SGQBpjT0RZoJE0rL6wGp/lPjqFYLvU6MK1ydd4r+17mJkU7zjlzFo2ZmZueHv/VOhhWBamFqzrv47PO32uXbbh6gY6retEWEJYcTW3UHYG7mT6ren8eSMroUQf7z7cePsGoxqOKrUAw7uiN0u6L+HxrMes7rOaxm6Ntc9FJUfx1amvqLWsFr3+6MWeoD2oNfoSg2RRa9SM3zmeZeeWaZct77mc99q+V1IfwSgN9BnIwdEHtQWGLzy5QJtf2jBr/yyjO0dlBnfjd46n468deRz/GJAzvB4ac4i5HeZiojTJYyuCIAhCptJP6SZkFblTKLXDK0Ce7Osf6U9VhxcnFZ2ZiRnD6g9jqO9QTj48yZIzS9jmv02nHtWP53/Uri8qqRfOrchbTNw1kX/v/6td5mztzJJuSxjZoOSGnEHxpRZWKBR82P5D6jjXYfS20SSpkjj96DQtf27JruG7DF4wNSo5ihn7ZrDh6gbtMkdLR5Z1X1aqAdTzbMxteKvpW7zZ5E3OPDojJ6e4uYU0dRoSEnuC9rAnaA9ejl5Mbj6ZN5q8oZOc4tCdQ0zbOw03WzeO3TsGyPPo1vRdw9jGY0vpU5Wu9tXac2LcCbr/3p1HcY+4E5PVs+cX4sf/Dv2Ppu5NMVWa6vyYmZhlW6bzvDLn581MzDBRmOT7uJIkifcPvo9/pD/+kf7a5R2rd2TjoI0G6yUVBEEoT0QgZQSenRv1LLWkfmEDBYVCQbuq7WhXtR3BUcEsO7uMXy79QqIqMdu67x96X1RSz6fU9FQWn1zMov8W6cw9G9NoDN90/QZn67JXiGugz0C8HL3os7EPj+Mf8yD2AW3WtGHjoI309u5tkDbsDNjJxF0TCU3I6lXuWasnq/uuxsPOwyBtKCiFQkFrz9a09mzNt92+5ZeLv7DywkoexD4A4G7MXd4/9D5zj85lWP1hvN3ibVp4tOB/h/7Hrchb3Iq8BcjDB/8Y+Ee5q6dUUL6uvnLh3t+6cTPyps5zX576ssTe10RhkmOg9ezjZFUy92Pv67x2Tvs5LOi4QPRCCYIgFJIY2lfKtL1ROfwqlCiZe3Su0QwNKQ3PzqN6s8mb2Z6/GnaV17e/bjTzY4zJ4buHmeo/lcN3D2vnRMw/Nl8bRNVwqsHB0QdZ139dmQyiMjVxb8K58ee0Q0IT0hLou7Ev357+tkT/dqKSoxi9bTT9/uynDaIcLR2ZUXUG2wZvM9og6nmuNq582P5D7ky/w45hO+has6v2uVR1KuuurKPVz62o80MdLjy5oH3OTGnGtqHbXvggKlMV+yosfGWhQd9TLalJVaeSqEokNjWWp8lPCUsM41HcI+7F3ON21G1uRd7KFkR5V/Dmk1c+EUGUIAhCEYgeqVKWpk7jQewDNGj0Pq9Bw8O4h6Sp0174auEOFg5cDbuKicIkWyHi9VfXc/LhSb7v8T09avcopRYaF0mSmHNsDo9SHzFm+xgikrMKvZooTHivzXvM7TAXazPrUmxl8fGw8+D468cZt2Mcm29sRkJi9oHZ+Ef4s7zXcsxNzIv1/f4J+IeJuybyJOGJdlmv2r34ofsPXPnvSpnsITVRmtC3Tl/61ulL0NMgVpxfwdrLa7VlF4KignTWr+FUg161C5cSvzySJIkvT36Z7RylQEEV+ypMazmNdE16rj8qjarQz6vU+p9LTk8mSZWk09bAqMAXcrSDIAhCcRKBVCmzMLXAb7wfEUkROa7jauP6wgdRkPMQyEzB0cH0/KMn/er0Y2n3pdp6Qy+qfbf3aXsPng2iWni0YHWf1TRya1RaTSsx1mbWbBy0ER9nHxYel3sGfr70M7ejb/PX4L+KpRBtdHI0M/fPZP2V9dplDhYOfNf9O8Y0GkN6ejpXuJLLFsqG2hVr8223b/ms02dsvLaRL058QXB0sM46AU8DxMX4M3I6R0lIPIx7SMNKDQ2+ryRJotXPrbj45KJOcGeiMGHu0bliWLQgCEIRiKF9RsDTwZOm7k1z/Hk2JfiLKq8hkM/aEbADn+U+fHr80xdyuJ9G0rDp+iYGbR6ks1yJkqXdlnL6zdPlMojKpFQoWdBxARsHbdSmpT527xgv/fKSdl5PYe0O3E39FfV1gqietXty4+0bjG08tlxekFqbWfNGkzdwsnLKVnIh82L8RR56nMlYh2lnBnfP9+I/OwdXEARBKBwRSAllQl5DIEHuFahkUwmQi47OOzaP+j/WZ0/QHkM1s1SpNWr+vP4nDVY0YNjfw0hO1y2yqkFDXee6L8yciGH1h3H89ePaY+J21G1e+vklDgYfLPC2opOjeX376/Te2JuQ+BBAPt7W9lvLruG7qGxfuVjbbmwOBB/gfMh5nayiIC7Gn1WQYdqGYqzBnSAIQnkhhvYJZUJ+h0DaW9iz4NgClp1dhlpSExwdTK8/etG3Tl+WdluKl5OXAVttGGqNmk03NvHZv5/ppDV+3os4lKdVlVacG3+Ovhv7ciXsCrGpsfT4vQfLeizj7RZv52sbuwN3M2HXBG0ABdCjVg9W9Vn1QvQWP3sxri9IyLwYf5GOK32McZi2mIMrCIJQskQgJZQZng6eeDp45rnet92+5Y0mbzBlzxRtnaSdATs5EHyAD9t9yPtt38fS1LKkm1viMnugPv33UwKeBuS9/guaTr+qQ1VOvHGCkVtHsjNgJ2pJzZQ9U/CP8GdJ9yWYKvWfBmNSYnhn/zv8evlX7TJ7C3uWdFvCuMbjXpigQVyM519+z1GGYozBnSAIQnkiAimhXKrvWp9jY4+x8fpG3j3wLk8SnpCSnsL8Y/NZd2Udy7ovo5d32cw2lq5JZ+O1jXz232cEPg3Uea6tZ1sikiK4/fS26D14hq25LVuHbOWjwx9pa/r84PcDQVFBbHptE34hfkzfO51lPZbRuUZn9gbtZfw/43kc/1i7jW41u7G6z2qjulA2BHExXrYZW3AnCIJQnhj9HKnHjx8zatQoKlasiJWVFQ0aNOD8+fPa5yVJYt68ebi7u2NlZUXnzp0JCgrKZYvCi0KhUDCiwQhuTb3FrJdmYaKQ5wbdib5D74296buxL3ej75ZyK/MvXZPOusvr8Fnuw5jtY3SCqJervczhMYc5NPoQsSmxRjVPw1iYKE1Y3GUxa/utxUxpBsD+4P289PNLzNo/C/9If94/+D7jto+j5x89tUGUvYU9P/f5mb0j976wF6QiIY4gCIIgZGfUPVLR0dG0bduWV155hb179+Li4kJQUBBOTk7adb788kuWLVvGunXr8PLyYu7cuXTr1o2bN29iaVn2h28JRWdvYc833b5hXJNxTN0zleP3jwPwT+A/HLxzkP+1/R/vt30fKzOrUm6pfiq1ig1XN7Dov0XZ0k93qNaBBR0X0LF6R+2yZ3sP0tPTOXHiBO3atcPUVP5zf9F7D15v/Do1nWoyYNMAniY/5dbTrEx+l0IvcSn0kvZx15pd+bnPzy9sACUIgiAIQs6MOpBavHgxnp6erF27VrvMyysrWYAkSSxdupQ5c+bQr18/ANavX0+lSpXYvn07w4YNM3ibBeNV37U+R8ce5c/rfzL7wGztcL8FxxfIw/16LKO3d+/SbqaWSq1i/ZX1fH7ic+5E39F57pXqrzC/w3w6VO+Q7XXPDuVRqVQ8sX5CE7cmmJmZGaTdZUH7au05N/4cvX7vpRNIZbI1s2VJ9yW82eTNF2oIpCAIgiAI+WfUgdTOnTvp1q0bgwcP5vjx41SuXJm3336b8ePHA3D37l1CQ0Pp3Lmz9jUODg60atWK06dP5xhIpaamkpqaqn0cFxcHyBedKpWqBD+RkLl/S3M/v1b3Nbp6dWXRiUUsOydn97sbc5c+G/vQs1ZPvu3yLTWcapRa+9LUafx29TcWn1rMvdh7Os91qt6JOe3m0K5qOyDv/WgM+9tYedp6srDDQoZuHZrtuWXdlzGqwSjS09MLvF2xzw1P7HPDEvvb8MQ+Nzyxzw3L2PZ3ftuhkIy4gETm0LxZs2YxePBg/Pz8mDFjBitXrmTs2LGcOnWKtm3bEhISgru7u/Z1Q4YMQaFQsGnTJr3bXbBgAQsXLsy2/I8//sDa2rpkPoxglB4kP2DV41VcT7iuXWamMGOg60AGVhqIhdJwQ+BUGhVHoo7wV9hfRKh0J/Y3smvEsErD8LH1MVh7yjtJkngv8D3uJN/RmVOmREkNqxp85f2V6I0SBEEQhBdQUlISI0aMIDY2Fnt7+xzXM+pAytzcnObNm3Pq1CntsunTp+Pn58fp06cLHUjp65Hy9PQkMjIy150lFJ1KpeLgwYN06dLFaIaaSZLE5pub+eDwB4QkZNUK8nL04psu39C7dskO90tNT2Xd1XV8eepLHsQ90Hmui1cX5rSfQ+sqrQu1bWPc38biwJ0D9P4z59/trmG76Fqja4G3K/a54Yl9blhifxue2OeGJ/a5YRnb/o6Li8PZ2TnPQMqoh/a5u7tTr149nWU+Pj78/fffALi5uQEQFhamE0iFhYXRuHHjHLdrYWGBhUX2ngYzMzOj+OW9CIxtX49qPIp+Pv345PgnLD27lHRNOndj7jJwy0B61e7Fd92/o2aFmsX6nqnpqfxy6Re+OPEFj+Ie6TzXvVZ35neYz0tVXiqW9zK2/V3aJEli4b8Lcy0yu/DfhfT07lnoXimxzw1P7HPDEvvb8MQ+Nzyxzw3LWPZ3fttg1OnP27ZtS0CAbqHRwMBAqlWrBsiJJ9zc3Dh8+LD2+bi4OM6ePUvr1oW7gy+8uOws7Piq61dcmXSFV6q/ol2+O2g3vj/6Mv/ofJJVyUV+n5T0FH449wM1l9Vkyp4pOkFUz9o9OfPmGfaO3FtsQZSQXUGKzAqCIAiCIOhj1D1S77zzDm3atOHzzz9nyJAhnDt3jlWrVrFq1SpArhM0c+ZMPvvsM2rXrq1Nf+7h4UH//v1Lt/FCmVXPpR6Hxxxm843NzDowi5D4EFLVqXzy7yesv7qe77p/Rx/vPgXuqUhWJbP64moWn1xMSHyIznO9vXsz7+V5tKjcojg/ipADUWRWEARBEISiMupAqkWLFmzbto0PP/yQTz75BC8vL5YuXcrIkSO167z//vskJiYyYcIEYmJiaNeuHfv27RM1pIQiUSgUDK0/lJ61e/Lpv5+y5MwS0jXp3Iu5R78/+9Gzdk++6/4dtSrUynNbyapkfrrwE1+e/JInCU90nutbpy/zXp5HM49mJfVRhBw8myZeEARBEAShoIx6aB9A7969uXbtGikpKfj7+2tTn2dSKBR88sknhIaGkpKSwqFDh/D29i6l1grljZ2FHV92+ZKrk67SyauTdvmeoD34/ujLvKPzSFIlAXDoziHqLa/HoTuHAEhSJbHk9BJqLKvBO/vf0Qmi+tXpx4UJF9gxbIcIogRBEARBEMogo+6REgRj4ePiw6HRh9hycwuz9s/icfxj0tRpfPrvp6y/sp6l3Zay6MQi/CP9+eDQBwz3Hc7Xp78mLDFMZzsD6g5gXod5NHZrXDofRBAEQRAEQSgWIpAShHxSKBQM8R0iD/c7/infnvmWdE0692PvM2DzAO16F59c5OKTizqvHeQziHkd5tGwUkNDN1sQBEEQBEEoAUY/tE8QjI2tuS2Luyzm6qSrvOr1aq7rDq43mKuTrvLXkL9EECUIgiAIglCOiEBKEArJx8WHg6MP8lG7j/Q+/1Ovn9g8eDMNKjUwcMsEQRAEQRCEkiYCKUEoooN3DmKiMNFZZqIw4edLPyNJUim1ShAEQRAEQShJIpAShCI4EHwAvxA/1JJaZ7laUuMX4seB4AOl1DJBEARBEAShJIlAShAKSZIk5h6dizKHPyMlSuYenSt6pQRBEARBEMohEUgJQiGlqdN4EPsADRq9z2vQ8DDuIWnqNAO3TBAEQRAEQShpIv25IBSShakFfuP9iEiKyHEdVxtXLEwtDNgqQRAEQRAEwRBEICUIReDp4Imng2dpN0MQBEEQBEEwMDG0TxAEQRAEQRAEoYBEICUIgiAIgiAIglBAIpASBEEQBEEQBEEoIBFICYIgCIIgCIIgFJAIpARBEARBEARBEApIBFKCIAiCIAiCIAgFJAIpQRAEQRAEQRCEAhKBlCAIgiAIgiAIQgGJQEoQBEEQBEEQBKGARCAlCIIgCIIgCIJQQKal3QBjIEkSAHFxcaXckvJPpVKRlJREXFwcZmZmpd2cck/sb8MT+9zwxD43LLG/DU/sc8MT+9ywjG1/Z8YEmTFCTkQgBcTHxwPg6elZyi0RBEEQBEEQBMEYxMfH4+DgkOPzCimvUOsFoNFoCAkJwc7ODoVCUdrNKdfi4uLw9PTk4cOH2Nvbl3Zzyj2xvw1P7HPDE/vcsMT+Njyxzw1P7HPDMrb9LUkS8fHxeHh4oFTmPBNK9EgBSqWSKlWqlHYzXij29vZG8YfyohD72/DEPjc8sc8NS+xvwxP73PDEPjcsY9rfufVEZRLJJgRBEARBEARBEApIBFKCIAiCIAiCIAgFJAIpwaAsLCyYP38+FhYWpd2UF4LY34Yn9rnhiX1uWGJ/G57Y54Yn9rlhldX9LZJNCIIgCIIgCIIgFJDokRIEQRAEQRAEQSggEUgJgiAIgiAIgiAUkAikBEEQBEEQBEEQCkgEUoIgCIIgCIIgCAUkAimh2HzxxRe0aNECOzs7XF1d6d+/PwEBAbm+5tdff0WhUOj8WFpaGqjFZduCBQuy7bu6devm+potW7ZQt25dLC0tadCgAXv27DFQa8uH6tWrZ9vnCoWCKVOm6F1fHN8F9++//9KnTx88PDxQKBRs375d53lJkpg3bx7u7u5YWVnRuXNngoKC8tzu8uXLqV69OpaWlrRq1Ypz586V0Ccoe3Lb5yqVig8++IAGDRpgY2ODh4cHY8aMISQkJNdtFub89KLI6xh//fXXs+277t2757ldcYznLK99ru+8rlAo+Oqrr3LcpjjGc5af68GUlBSmTJlCxYoVsbW1ZdCgQYSFheW63cKe/0uSCKSEYnP8+HGmTJnCmTNnOHjwICqViq5du5KYmJjr6+zt7Xny5In25/79+wZqcdnn6+urs+9OnDiR47qnTp1i+PDhvPnmm1y6dIn+/fvTv39/rl+/bsAWl21+fn46+/vgwYMADB48OMfXiOO7YBITE2nUqBHLly/X+/yXX37JsmXLWLlyJWfPnsXGxoZu3bqRkpKS4zY3bdrErFmzmD9/PhcvXqRRo0Z069aN8PDwkvoYZUpu+zwpKYmLFy8yd+5cLl68yNatWwkICKBv3755brcg56cXSV7HOED37t119t3GjRtz3aY4xnOX1z5/dl8/efKENWvWoFAoGDRoUK7bFce4fvm5HnznnXf4559/2LJlC8ePHyckJISBAwfmut3CnP9LnCQIJSQ8PFwCpOPHj+e4ztq1ayUHBwfDNaocmT9/vtSoUaN8rz9kyBCpV69eOstatWolTZw4sZhb9uKYMWOGVLNmTUmj0eh9XhzfRQNI27Zt0z7WaDSSm5ub9NVXX2mXxcTESBYWFtLGjRtz3E7Lli2lKVOmaB+r1WrJw8ND+uKLL0qk3WXZ8/tcn3PnzkmAdP/+/RzXKej56UWlb3+PHTtW6tevX4G2I47x/MvPMd6vXz+pU6dOua4jjvH8e/56MCYmRjIzM5O2bNmiXcff318CpNOnT+vdRmHP/yVN9EgJJSY2NhaAChUq5LpeQkIC1apVw9PTk379+nHjxg1DNK9cCAoKwsPDgxo1ajBy5EgePHiQ47qnT5+mc+fOOsu6devG6dOnS7qZ5VJaWhobNmzgjTfeQKFQ5LieOL6Lz927dwkNDdU5jh0cHGjVqlWOx3FaWhoXLlzQeY1SqaRz587i2C+k2NhYFAoFjo6Oua5XkPOToOvYsWO4urpSp04dJk+ezNOnT3NcVxzjxSssLIzdu3fz5ptv5rmuOMbz5/nrwQsXLqBSqXSO2bp161K1atUcj9nCnP8NQQRSQonQaDTMnDmTtm3bUr9+/RzXq1OnDmvWrGHHjh1s2LABjUZDmzZtePTokQFbWza1atWKX3/9lX379rFixQru3r1L+/btiY+P17t+aGgolSpV0llWqVIlQkNDDdHccmf79u3ExMTw+uuv57iOOL6LV+axWpDjODIyErVaLY79YpKSksIHH3zA8OHDsbe3z3G9gp6fhCzdu3dn/fr1HD58mMWLF3P8+HF69OiBWq3Wu744xovXunXrsLOzy3OYmTjG80ff9WBoaCjm5ubZbsbkdswW5vxvCKal9s5CuTZlyhSuX7+e53jh1q1b07p1a+3jNm3a4OPjw08//cSnn35a0s0s03r06KH9f8OGDWnVqhXVqlVj8+bN+bqTJhTNL7/8Qo8ePfDw8MhxHXF8C+WJSqViyJAhSJLEihUrcl1XnJ8Kb9iwYdr/N2jQgIYNG1KzZk2OHTvGq6++WootezGsWbOGkSNH5pkYSBzj+ZPf68GySvRICcVu6tSp7Nq1i6NHj1KlSpUCvdbMzIwmTZpw+/btEmpd+eXo6Ii3t3eO+87NzS1bRpywsDDc3NwM0bxy5f79+xw6dIi33nqrQK8Tx3fRZB6rBTmOnZ2dMTExEcd+EWUGUffv3+fgwYO59kbpk9f5SchZjRo1cHZ2znHfiWO8+Pz3338EBAQU+NwO4hjXJ6frQTc3N9LS0oiJidFZP7djtjDnf0MQgZRQbCRJYurUqWzbto0jR47g5eVV4G2o1WquXbuGu7t7CbSwfEtISCA4ODjHfde6dWsOHz6ss+zgwYM6PSZC/qxduxZXV1d69epVoNeJ47tovLy8cHNz0zmO4+LiOHv2bI7Hsbm5Oc2aNdN5jUaj4fDhw+LYz6fMICooKIhDhw5RsWLFAm8jr/OTkLNHjx7x9OnTHPedOMaLzy+//EKzZs1o1KhRgV8rjvEseV0PNmvWDDMzM51jNiAggAcPHuR4zBbm/G8QpZbmQih3Jk+eLDk4OEjHjh2Tnjx5ov1JSkrSrjN69Gjpf//7n/bxwoULpf3790vBwcHShQsXpGHDhkmWlpbSjRs3SuMjlCmzZ8+Wjh07Jt29e1c6efKk1LlzZ8nZ2VkKDw+XJCn7vj558qRkamoqff3115K/v780f/58yczMTLp27VppfYQySa1WS1WrVpU++OCDbM+J47vo4uPjpUuXLkmXLl2SAOnbb7+VLl26pM0Q93//93+So6OjtGPHDunq1atSv379JC8vLyk5OVm7jU6dOknff/+99vGff/4pWVhYSL/++qt08+ZNacKECZKjo6MUGhpq8M9njHLb52lpaVLfvn2lKlWqSJcvX9Y5t6empmq38fw+z+v89CLLbX/Hx8dL7777rnT69Gnp7t270qFDh6SmTZtKtWvXllJSUrTbEMd4weR1XpEkSYqNjZWsra2lFStW6N2GOMbzLz/Xg5MmTZKqVq0qHTlyRDp//rzUunVrqXXr1jrbqVOnjrR161bt4/yc/w1NBFJCsQH0/qxdu1a7TocOHaSxY8dqH8+cOVOqWrWqZG5uLlWqVEnq2bOndPHiRcM3vgwaOnSo5O7uLpmbm0uVK1eWhg4dKt2+fVv7/PP7WpIkafPmzZK3t7dkbm4u+fr6Srt37zZwq8u+/fv3S4AUEBCQ7TlxfBfd0aNH9Z5HMverRqOR5s6dK1WqVEmysLCQXn311Wy/i2rVqknz58/XWfb9999rfxctW7aUzpw5Y6BPZPxy2+d3797N8dx+9OhR7Tae3+d5nZ9eZLnt76SkJKlr166Si4uLZGZmJlWrVk0aP358toBIHOMFk9d5RZIk6aeffpKsrKykmJgYvdsQx3j+5ed6MDk5WXr77bclJycnydraWhowYID05MmTbNt59jX5Of8bmkKSJKlk+roEQRAEQRAEQRDKJzFHShAEQRAEQRAEoYBEICUIgiAIgiAIglBAIpASBEEQBEEQBEEoIBFICYIgCIIgCIIgFJAIpARBEARBEARBEApIBFKCIAiCIAiCIAgFJAIpQRAEQRAEQRCEAhKBlCAIgiAIgiAIQgGJQEoQBEEo9xQKBdu3by+19z927BgKhYKYmJh8v6Zjx47MnDmzxNokCIIgFI0IpARBEIQS9frrr6NQKLL9dO/evbSbViDJycnY2NhQpUoVvZ8n86djx47ZXtumTRuePHmCg4OD4RsuCIIglAjT0m6AIAiCUP51796dtWvX6iyzsLAopdYUzsGDB6lWrRonTpwgLS0NgIcPH9KyZUsOHTqEr68vAObm5jqvU6lUmJub4+bmZvA2C4IgCCVH9EgJgiAIJc7CwgI3NzedHycnJ0AedrdixQp69OiBlZUVNWrU4K+//tJ5/bVr1+jUqRNWVlZUrFiRCRMmkJCQoLPOmjVr8PX1xcLCAnd3d6ZOnarzfGRkJAMGDMDa2pratWuzc+dO7XPR0dGMHDkSFxcXrKysqF27drbAb8eOHfTt25cKFSpoP4OLiwsAFStW1C6rWLEiK1asoG/fvtjY2LBo0aJsQ/uePn3K8OHDqVy5MtbW1jRo0ICNGzfmug9//PFHateujaWlJZUqVeK1117L/y9AEARBKHYikBIEQRBK3dy5cxk0aBBXrlxh5MiRDBs2DH9/fwASExPp1q0bTk5O+Pn5sWXLFg4dOqQTKK1YsYIpU6YwYcIErl27xs6dO6lVq5bOeyxcuJAhQ4Zw9epVevbsyciRI4mKitK+/82bN9m7dy/+/v6sWLECZ2dn7Ws1Gg27du2iX79++fo8CxYsYMCAAVy7do033ngj2/MpKSk0a9aM3bt3c/36dSZMmMDo0aM5d+6c3u2dP3+e6dOn88knnxAQEMC+fft4+eWX89UWQRAEoYRIgiAIglCCxo4dK5mYmEg2NjY6P4sWLZIkSZIAadKkSTqvadWqlTR58mRJkiRp1apVkpOTk5SQkKB9fvfu3ZJSqZRCQ0MlSZIkDw8P6eOPP86xDYA0Z84c7eOEhAQJkPbu3StJkiT16dNHGjduXI6vP3nypOTq6iqp1Wqd5Xfv3pUA6dKlSzrvNXPmTJ31jh49KgFSdHR0ju/Rq1cvafbs2drHHTp0kGbMmCFJkiT9/fffkr29vRQXF5fj6wVBEATDEnOkBEEQhBL3yiuvsGLFCp1lFSpU0P6/devWOs+1bt2ay5cvA+Dv70+jRo2wsbHRPt+2bVs0Gg0BAQEoFApCQkJ49dVXc21Dw4YNtf+3sbHB3t6e8PBwACZPnsygQYO4ePEiXbt2pX///rRp00a7/o4dO+jduzdKZf4GcjRv3jzX59VqNZ9//jmbN2/m8ePHpKWlkZqairW1td71u3TpQrVq1ahRowbdu3ene/fu2mGKgiAIQukQQ/sEQRCEEmdjY0OtWrV0fp4NpIrCysoqX+uZmZnpPFYoFGg0GgB69OjB/fv3eeedd7RB2bvvvqtdd+fOnfTt2zffbXo26NPnq6++4rvvvuODD7nu1EIAAAMFSURBVD7g6NGjXL58mW7dummTWDzPzs6OixcvsnHjRtzd3Zk3bx6NGjUqUDp1QRAEoXiJQEoQBEEodWfOnMn22MfHBwAfHx+uXLlCYmKi9vmTJ0+iVCqpU6cOdnZ2VK9encOHDxepDS4uLowdO5YNGzawdOlSVq1aBUBQUBD379+nS5cuRdr+s06ePEm/fv0YNWoUjRo1okaNGgQGBub6GlNTUzp37syXX37J1atXuXfvHkeOHCm2NgmCIAgFI4b2CYIgCCUuNTWV0NBQnWWmpqbahA5btmyhefPmtGvXjt9//51z587xyy+/ADBy5Ejmz5/P2LFjWbBgAREREUybNo3Ro0dTqVIlQE7uMGnSJFxdXenRowfx8fGcPHmSadOm5at98+bNo1mzZvj6+pKamsquXbu0gdyOHTvo3LlzsQ6jq127Nn/99RenTp3CycmJb7/9lrCwMOrVq6d3/V27dnHnzh1efvllnJyc2LNnDxqNhjp16hRbmwRBEISCEYGUIAiCUOL27duHu7u7zrI6depw69YtQM6o9+eff/L222/j7u7Oxo0btUGFtbU1+/fvZ8aMGbRo0QJra2sGDRrEt99+q93W2LFjSUlJYcmSJbz77rs4OzsXKD24ubk5H374Iffu3cPKyor27dvz559/AnIgNXbs2KLuAh1z5szhzp07dOvWDWtrayZMmED//v2JjY3Vu76joyNbt25lwYIFpKSkULt2bTZu3KitXSUIgiAYnkKSJKm0GyEIgiC8uBQKBdu2baN///6l3ZRsIiMjcXd359GjR9reL0EQBEEAMUdKEARBEHIUFRXFt99+K4IoQRAEIRsxtE8QBEEQcuDt7Y23t3dpN0MQBEEwQiKQEgRBEEqVGGEuCIIglEViaJ8gCIIgCIIgCEIBiUBKEARBEARBEAShgEQgJQiCIAiCIAiCUEAikBIEQRAEQRAEQSggEUgJgiAIgiAIgiAUkAikBEEQBEEQBEEQCkgEUoIgCIIgCIIgCAUkAilBEARBEARBEIQC+n/Bux5O1Sson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ata:image/png;base64,iVBORw0KGgoAAAANSUhEUgAAA1IAAAHWCAYAAAB9mLjgAAAAOnRFWHRTb2Z0d2FyZQBNYXRwbG90bGliIHZlcnNpb24zLjEwLjAsIGh0dHBzOi8vbWF0cGxvdGxpYi5vcmcvlHJYcgAAAAlwSFlzAAAPYQAAD2EBqD+naQABAABJREFUeJzs3Xd0lEUXwOHfZtMrJYEkECD03hGk9957ExAUVJBqAZQqIqIiYAEsgCi9fwhIk94EpIggVQi9k4SEtM37/TGmLOllS5L7nLMn7Ozsu3cnAfZmZu7oNE3TEEIIIYQQQgiRajaWDkAIIYQQQgghshpJpIQQQgghhBAijSSREkIIIYQQQog0kkRKCCGEEEIIIdJIEikhhBBCCCGESCNJpIQQQgghhBAijSSREkIIIYQQQog0kkRKCCGEEEIIIdJIEikhhBBCCCGESCNJpIQQIgvS6XRMnjw5zc+7du0aOp2OxYsXZ3pMQiSmYcOGNGzY0NJhCCFEppNESggh0mnx4sXodDp0Oh0HDhxI8Limafj5+aHT6Wjbtq0FIswcW7ZsQafT4evrS3R0tKXDyXKCgoKYMmUKlSpVwtXVFScnJ8qXL8/777/P7du3LR2eEEKIdLK1dABCCJHVOTo6smzZMurWrWvUvnfvXm7evImDg4OFIsscS5cupUiRIly7do3ff/+dpk2bWjqkLOPq1as0bdqUgIAAunXrxuDBg7G3t+fMmTP8+OOPrF+/nosXL1o6TJPavn27pUMQQgiTkBkpIYTIoNatW7N69WqioqKM2pctW0a1atXw9va2UGQZFxISwsaNGxk9ejRVqlRh6dKllg4pSSEhIZYOwUhUVBSdO3fm3r177Nmzh+XLlzN06FBef/11vvrqK65evUq3bt0sHabJhIaGAmBvb4+9vb2FoxFCiMwniZQQQmRQr169ePToETt27Ihti4iIYM2aNfTu3TvR54SEhDBmzBj8/PxwcHCgVKlSfP7552iaZtQvPDycUaNG4eXlhZubG+3bt+fmzZuJXvPWrVsMHDiQ/Pnz4+DgQLly5Vi4cGGG3tv69et5/vw53bp1o2fPnqxbt46wsLAE/cLCwpg8eTIlS5bE0dERHx8fOnfuzJUrV2L7REdHM2fOHCpUqICjoyNeXl60bNmS48ePA8nv33pxT9jkyZPR6XScO3eO3r17kzt37tgZwTNnzjBgwACKFi2Ko6Mj3t7eDBw4kEePHiU6ZoMGDcLX1xcHBwf8/f158803iYiI4OrVq+h0Or788ssEzzt06BA6nY7ly5cnOXZr167l9OnTfPDBBwlmKwHc3d35+OOPjdpWr15NtWrVcHJywtPTk759+3Lr1i2jPgMGDMDV1ZWAgADatm2Lq6srBQoU4JtvvgHgr7/+onHjxri4uFC4cGGWLVtm9PyYJan79u1jyJAh5M2bF3d3d/r168eTJ0+M+m7cuJE2bdrEjk+xYsX46KOPMBgMRv0aNmxI+fLlOXHiBPXr18fZ2Znx48fHPvbiHqmvvvqKcuXK4ezsTO7cualevXqCOE+ePEmrVq1wd3fH1dWVJk2acOTIkUTfy8GDBxk9ejReXl64uLjQqVMnHjx4kNi3RQghMo0kUkIIkUFFihTh5ZdfNvpQvXXrVgIDA+nZs2eC/pqm0b59e7788ktatmzJrFmzKFWqFO+++y6jR4826vvaa68xe/ZsmjdvzowZM7Czs6NNmzYJrnnv3j1q1arFzp07GTZsGHPmzKF48eIMGjSI2bNnp/u9LV26lEaNGuHt7U3Pnj0JDg5m06ZNRn0MBgNt27ZlypQpVKtWjS+++IIRI0YQGBjI2bNnY/sNGjSIkSNH4ufnx6effsrYsWNxdHRM8OE4Lbp160ZoaCjTp0/n9ddfB2DHjh1cvXqVV199la+++oqePXuyYsUKWrdubZSo3r59m5deeokVK1bQo0cP5s6dyyuvvMLevXsJDQ2laNGi1KlTJ9FZuKVLl+Lm5kaHDh2SjO1///sfAK+88kqq3svixYvp3r07er2eTz75hNdff51169ZRt25dnj59atTXYDDQqlUr/Pz8mDlzJkWKFGHYsGEsXryYli1bUr16dT799FPc3Nzo168f//77b4LXGzZsGOfPn2fy5Mn069ePpUuX0rFjR6MxWrx4Ma6urowePZo5c+ZQrVo1Jk6cyNixYxNc79GjR7Rq1YrKlSsze/ZsGjVqlOj7/P777xk+fDhly5Zl9uzZTJkyhcqVK3P06NHYPn///Tf16tXj9OnTvPfee0yYMIF///2Xhg0bGvWL8fbbb3P69GkmTZrEm2++yaZNmxg2bFiqxl0IIdJNE0IIkS6LFi3SAO3YsWPa119/rbm5uWmhoaGapmlat27dtEaNGmmapmmFCxfW2rRpE/u8DRs2aIA2bdo0o+t17dpV0+l02uXLlzVN07RTp05pgPbWW28Z9evdu7cGaJMmTYptGzRokObj46M9fPjQqG/Pnj01Dw+P2Lj+/fdfDdAWLVqU4vu7d++eZmtrq33//fexbbVr19Y6dOhg1G/hwoUaoM2aNSvBNaKjozVN07Tff/9dA7Thw4cn2Se52F58v5MmTdIArVevXgn6xrzX+JYvX64B2r59+2Lb+vXrp9nY2GjHjh1LMqYFCxZogHb+/PnYxyIiIjRPT0+tf//+CZ4XX5UqVTQPD49k+8S/Zr58+bTy5ctrz58/j23/9ddfNUCbOHFibFv//v01QJs+fXps25MnTzQnJydNp9NpK1asiG3/559/EoxdzM9ttWrVtIiIiNj2mTNnaoC2cePG2LbExnLIkCGas7OzFhYWFtvWoEEDDdDmz5+foH+DBg20Bg0axN7v0KGDVq5cuWTHo2PHjpq9vb125cqV2Lbbt29rbm5uWv369RO8l6ZNm8Z+zzRN00aNGqXp9Xrt6dOnyb6OEEJkhMxICSFEJujevTvPnz/n119/JTg4mF9//TXJZX1btmxBr9czfPhwo/YxY8agaRpbt26N7Qck6Ddy5Eij+5qmsXbtWtq1a4emaTx8+DD21qJFCwIDA/nzzz/T/J5WrFiBjY0NXbp0iW3r1asXW7duNVoCtnbtWjw9PXn77bcTXEOn08X20el0TJo0Kck+6fHGG28kaHNycor9c1hYGA8fPqRWrVoAseMQHR3Nhg0baNeuHdWrV08ypu7du+Po6Gg0K7Vt2zYePnxI3759k40tKCgINze3VL2P48ePc//+fd566y0cHR1j29u0aUPp0qXZvHlzgue89tprsX/OlSsXpUqVwsXFhe7du8e2lypVily5cnH16tUEzx88eDB2dnax9998801sbW1jf+7AeCyDg4N5+PAh9erVIzQ0lH/++cfoeg4ODrz66qspvtdcuXJx8+ZNjh07lujjBoOB7du307FjR4oWLRrb7uPjQ+/evTlw4ABBQUEJ3kv8n6N69ephMBi4fv16ivEIIUR6SSIlhBCZwMvLi6ZNm7Js2TLWrVuHwWCga9euifa9fv06vr6+CT5klylTJvbxmK82NjYUK1bMqF+pUqWM7j948ICnT5/y3Xff4eXlZXSL+WB7//79NL+nX375hZdeeolHjx5x+fJlLl++TJUqVYiIiGD16tWx/a5cuUKpUqWwtU26EOyVK1fw9fUlT548aY4jOf7+/gnaHj9+zIgRI8ifPz9OTk54eXnF9gsMDATUmAUFBVG+fPlkr58rVy7atWtntH9n6dKlFChQgMaNGyf7XHd3d4KDg1P1PmK+5y9+bwFKly6dICGI2WMWn4eHBwULFkyQmHp4eCTY+wRQokQJo/uurq74+Phw7dq12La///6bTp064eHhgbu7O15eXrEJZMxYxihQoECqikq8//77uLq68tJLL1GiRAmGDh3KwYMHYx9/8OABoaGhiY5FmTJliI6O5saNG0bthQoVMrqfO3dugETftxBCZBYpfy6EEJmkd+/evP7669y9e5dWrVqRK1cus7xuzNlOffv2pX///on2qVixYpqueenSpdgZgxc/cINKJgYPHpzGSJOX1MzUi4UN4os/YxKje/fuHDp0iHfffZfKlSvj6upKdHQ0LVu2TNc5WP369WP16tUcOnSIChUq8L///Y+33noLG5vkfxdZunRpTp48yY0bN/Dz80vz6yZHr9enqV17oYhJajx9+pQGDRrg7u7O1KlTKVasGI6Ojvz555+8//77CcYyse9FYsqUKcOFCxf49ddf+e2331i7di3ffvstEydOZMqUKWmOEzL3fQshRGpJIiWEEJmkU6dODBkyhCNHjrBy5cok+xUuXJidO3cSHBxsNCsVs1SqcOHCsV+jo6NjZ3xiXLhwweh6MRX9DAZDpp3xtHTpUuzs7Pj5558TfEg9cOAAc+fOJSAggEKFClGsWDGOHj1KZGSk0VKx+IoVK8a2bdt4/PhxkrNSMbMILxZWSMvyrCdPnrBr1y6mTJnCxIkTY9svXbpk1M/Lywt3d3ejYhhJadmyJV5eXixdupSaNWsSGhqaqgIS7dq1Y/ny5fzyyy+MGzcu2b4x3/MLFy4kmOm6cOFC7OOZ6dKlS0YFIZ49e8adO3do3bo1AHv27OHRo0esW7eO+vXrx/ZLrHBFWrm4uNCjRw969OhBREQEnTt35uOPP2bcuHF4eXnh7Oyc4Occ1N8RGxubTE9MhRAiPWRpnxBCZBJXV1fmzZvH5MmTadeuXZL9WrdujcFg4OuvvzZq//LLL9HpdLRq1Qog9uvcuXON+r1YhU+v19OlSxfWrl2baGKQnjLQS5cupV69evTo0YOuXbsa3d59912A2CqFXbp04eHDhwneD8TNCHTp0gVN0xKdcYjp4+7ujqenJ/v27TN6/Ntvv0113DFJ34szES+OmY2NDR07dmTTpk2x5dcTiwnA1taWXr16sWrVKhYvXkyFChVSNcPXtWtXKlSowMcff8zhw4cTPB4cHMwHH3wAQPXq1cmXLx/z588nPDw8ts/WrVs5f/58opUaM+q7774jMjIy9v68efOIioqK/blLbCwjIiLS9P1IzItl6O3t7SlbtiyaphEZGYler6d58+Zs3LjRaJnhvXv3Yg++dnd3z1AMQgiRGWRGSgghMlFSS+via9euHY0aNeKDDz7g2rVrVKpUie3bt7Nx40ZGjhwZuyeqcuXK9OrVi2+//ZbAwEBq167Nrl27uHz5coJrzpgxg927d1OzZk1ef/11ypYty+PHj/nzzz/ZuXMnjx8/TvV7OHr0KJcvX06yfHSBAgWoWrUqS5cu5f3336dfv34sWbKE0aNH88cff1CvXj1CQkLYuXMnb731Fh06dKBRo0a88sorzJ07l0uXLsUus9u/fz+NGjWKfa3XXnuNGTNm8Nprr1G9enX27dvHxYsXUx27u7s79evXZ+bMmURGRlKgQAG2b9+e6CzK9OnT2b59Ow0aNGDw4MGUKVOGO3fusHr1ag4cOGC0NLNfv37MnTuX3bt38+mnn6YqFjs7O9atW0fTpk2pX78+3bt3p06dOtjZ2fH333+zbNkycufOzccff4ydnR2ffvopr776Kg0aNKBXr17cu3ePOXPmUKRIEUaNGpXqMUitiIgImjRpQvfu3blw4QLffvstdevWpX379gDUrl2b3Llz079/f4YPH45Op+Pnn3/O8HK55s2b4+3tTZ06dcifPz/nz5/n66+/pk2bNrEztNOmTWPHjh3UrVuXt956C1tbWxYsWEB4eDgzZ87M8HsXQohMYZFagUIIkQ3EL3+enBfLn2uapgUHB2ujRo3SfH19NTs7O61EiRLaZ599ZlTCWdM07fnz59rw4cO1vHnzai4uLlq7du20GzduJChprWmqXPnQoUM1Pz8/zc7OTvP29taaNGmifffdd7F9UlP+/O2339YAo9LTL5o8ebIGaKdPn9Y0TZXJ/uCDDzR/f//Y1+7atavRNaKiorTPPvtMK126tGZvb695eXlprVq10k6cOBHbJzQ0VBs0aJDm4eGhubm5ad27d9fu37+fZPnzBw8eJIjt5s2bWqdOnbRcuXJpHh4eWrdu3bTbt28nOmbXr1/X+vXrp3l5eWkODg5a0aJFtaFDh2rh4eEJrluuXDnNxsZGu3nzZpLjkpgnT55oEydO1CpUqKA5Oztrjo6OWvny5bVx48Zpd+7cMeq7cuVKrUqVKpqDg4OWJ08erU+fPgler3///pqLi0uC12nQoEGiZcVf/PmL+bndu3evNnjwYC137tyaq6ur1qdPH+3Ro0dGzz148KBWq1YtzcnJSfP19dXee+89bdu2bRqg7d69O8XXjnksfvnzBQsWaPXr19fy5s2rOTg4aMWKFdPeffddLTAw0Oh5f/75p9aiRQvN1dVVc3Z21ho1aqQdOnTIqE9Sfwd3796dIEYhhMhsOk2TnZhCCCFESqpUqUKePHnYtWuXpUPJkMWLF/Pqq69y7NixREu/CyGESB3ZIyWEEEKk4Pjx45w6dYp+/fpZOhQhhBBWQvZICSGEEEk4e/YsJ06c4IsvvsDHx4cePXpYOiQhhBBWQmakhBBCiCSsWbOGV199lcjISJYvX46jo6OlQxJCCGElZI+UEEIIIYQQQqSRzEgJIYQQQgghRBpJIiWEEEIIIYQQaSTFJoDo6Ghu376Nm5sbOp3O0uEIIYQQQgghLETTNIKDg/H19cXGJul5J0mkgNu3b+Pn52fpMIQQQgghhBBW4saNGxQsWDDJxyWRAtzc3AA1WO7u7haOJnuLjIxk+/btNG/eHDs7O0uHk+3JeJufjLn5yZibl4y3+cmYm5+MuXlZ23gHBQXh5+cXmyMkRRIpiF3O5+7uLomUiUVGRuLs7Iy7u7tV/EXJ7mS8zU/G3PxkzM1Lxtv8ZMzNT8bcvKx1vFPa8iPFJoQQQgghhBAijSyaSO3bt4927drh6+uLTqdjw4YNRo9rmsbEiRPx8fHBycmJpk2bcunSJaM+jx8/pk+fPri7u5MrVy4GDRrEs2fPzPguhBBCCCGEEDmNRROpkJAQKlWqxDfffJPo4zNnzmTu3LnMnz+fo0eP4uLiQosWLQgLC4vt06dPH/7++2927NjBr7/+yr59+xg8eLC53oIQQgghhBAiB7LoHqlWrVrRqlWrRB/TNI3Zs2fz4Ycf0qFDBwCWLFlC/vz52bBhAz179uT8+fP89ttvHDt2jOrVqwPw1Vdf0bp1az7//HN8fX0zLVaDwUBkZGSmXS+nioyMxNbWlrCwMAwGg6XDyfasabzt7OzQ6/UWjUEIIYQQIrNYbbGJf//9l7t379K0adPYNg8PD2rWrMnhw4fp2bMnhw8fJleuXLFJFEDTpk2xsbHh6NGjdOrUKdFrh4eHEx4eHns/KCgIUB86E0uWQkJCuHPnDpqmZdbby7E0TcPb25uAgAA5s8sMrGm8dTodPj4+uLi4WDQOU4v5N0R+8WI+MubmJeNtfjLm5idjbl7WNt6pjcNqE6m7d+8CkD9/fqP2/Pnzxz529+5d8uXLZ/S4ra0tefLkie2TmE8++YQpU6YkaN++fTvOzs5GbTqdjvz585MnTx7c3d0t/mFUiKxI0zSCgoK4cOEC9+7dyxG/lNixY4elQ8hxZMzNS8bb/GTMzU/G3LysZbxDQ0NT1c9qEylTGjduHKNHj469H1Mrvnnz5gnKn4eHhxMQEICvry9OTk7mDjXbiTkp2s3NTZJSM7Cm8XZ1dSUyMpJy5crh4OBg0VhMKTIykh07dtCsWTOrKuGancmYm5eMt/nJmJufjLl5Wdt4x6xWS4nVJlLe3t4A3Lt3Dx8fn9j2e/fuUbly5dg+9+/fN3peVFQUjx8/jn1+YhwcHBL9IGdnZ5fgm2cwGNDpdOj1emxspFp8RkVHRwNqpk/G0/Ssabz1ej06nQ5bW1ur+EfS1BL790SYloy5ecl4m5+MufnJmJuXtYx3amOw2k+y/v7+eHt7s2vXrti2oKAgjh49yssvvwzAyy+/zNOnTzlx4kRsn99//53o6Ghq1qxp9piFEEIIIYQQOYNFZ6SePXvG5cuXY+//+++/nDp1ijx58lCoUCFGjhzJtGnTKFGiBP7+/kyYMAFfX186duwIQJkyZWjZsiWvv/468+fPJzIykmHDhtGzZ89MrdgnhBBCCCGEMAGDAd3evRTYtw+diws0agRZpMqvRWekjh8/TpUqVahSpQoAo0ePpkqVKkycOBGA9957j7fffpvBgwdTo0YNnj17xm+//Yajo2PsNZYuXUrp0qVp0qQJrVu3pm7dunz33XcWeT/JMhhgzx5Yvlx9ldLfWdqFCxfw9vYmODjY0qFYxJ49e9DpdDx9+hSA3377jcqVK8cuJRRCCCGESNG6dVCkCLbNmlF91ixsmzWDIkVUexZg0USqYcOGaJqW4LZ48WJA7euYOnUqd+/eJSwsjJ07d1KyZEmja+TJk4dly5YRHBxMYGAgCxcuxNXV1QLvJhn//ZDQqBH07q2+mviHZMCAAbEzd4k5ffo07du3J1++fDg6OlKkSBF69OjB/fv3mTx5MjqdLtlbzGvodDreeOONBNcfOnQoOp2OAQMGJBtnw4YNY6/p4OBAgQIFaNeuHesSGZv4r+/i4kKJEiUYMGCA0dJOiPuQH3PLnz8/Xbp04erVq0b9Tp48SY8ePfDx8cHBwYHChQvTtm1bNm3alGJVuXHjxvH222/j5uaWptfMrlq2bImdnR1Lly61dChCCCGEyArWrYOuXeHmTeP2W7dUexZIpqx2j1S2YYU/JA8ePKBJkybkyZOHbdu2cf78eRYtWoSvry8hISG888473LlzJ/ZWsGBBpk6datQWw8/PjxUrVvD8+fPYtrCwMJYtW0ahQoVSFc/rr7/OnTt3uHLlCmvXrqVs2bL07NmTwYMHJ+i7aNEi7ty5w99//80333zDs2fPqFmzJkuWLEnQ98KFC9y+fZvVq1fz999/065du9hDaTdu3EitWrV49uwZP/30U+zhzp06deLDDz8kMDAwyXgDAgL49ddfE00Sk3vN+DRNIyoqKlXjk1UMGDCAuXPnWjoMIYQQQlg7gwFGjIDEfnEd0zZypNWv4JJEKq0CA+HAgdTd9u6FN95I+odE0+DNN1W/1F4zmQ/4qXXw4EECAwP54YcfqFKlCv7+/jRq1Igvv/wSf39/XF1d8fb2jr3p9Xrc3NyM2mJUrVoVPz8/oxmkdevWUahQodglmylxdnbG29ubggULUqtWLT799FMWLFjA999/z86dO4365sqVC29vb4oUKULz5s1Zs2YNffr0YdiwYTx58sSob758+fDx8aF+/fpMnDiRc+fOcfnyZUJCQhg0aBBt2rRh8+bNNG/enKJFi1KmTBkGDRrE6dOn8fDwSDLeVatWUalSJQoUKJDgsaReM2bGauvWrVSrVg0HBwcOHDhAeHg4w4cPj50ZrFu3LseOHYu9XszzNm/eTMWKFXF0dKRWrVqcPXvW6HXXrl0bW1a8SJEifPHFF0aPz5s3jxIlSuDo6Ej+/Pnp2rVr7GPR0dF88skn+Pv74+TkRKVKlVizZo3R87ds2ULJkiVxcnKiUaNGXLt2LcF7b9euHcePH+fKlStJjp0QQgghBPv3J5xkiE/T4MYN1c+KWW35c6v1119Qr17mXe/+fWjYMPX99++HunUz9JLe3t5ERUWxfv16unbtmuHzhQYOHMiiRYvo06cPAAsXLuTVV19lz5496b5m//79GTNmDOvWraNp06bJ9h01ahRLlixhx44ddO/ePdE+MWeARUREsH37dh49esR7772X5DWTG5P9+/dTvXr1FN9D/NeMMXbsWD7//HOKFi1K7ty5ee+991i7di0//fQThQsXZubMmbRo0YLLly+TJ0+e2Oe9++67zJkzB29vb8aPH0+7du24ePEidnZ2nDhxgu7duzN58mR69OjBoUOHeOutt8ibNy/9+vXj5MmTjBgxgp9//pnatWvz+PFj9sf7h+mTTz7hl19+Yf78+ZQoUYJ9+/bRt29fvLy8aNCgATdu3KBz584MHTqUwYMHc/z4ccaMGZPg/RYqVIj8+fOzf/9+ihUrluL4CCGEECKHire6KVP6WYjMSOVAtWrVYvz48fTu3RtPT09atWrFZ599xr1799J1vb59+3LgwAGuX7/O9evXOXjwIH379s1QjDY2NpQsWTLRmY8XlS5dGiDJvnfu3OHzzz+nQIEClCpViosXLwJQqlSp2D7Hjh3D1dU19vbrr78m+XrXr19PsSrki68ZY+rUqTRr1oxixYrh4ODAvHnz+Oyzz2jVqhVly5bl+++/x8nJiR9//NHoepMmTaJZs2ZUqFCBn376iXv37rF+/XoAZs2aRZMmTZgwYQIlS5ZkwIABDBs2jM8++wyAmzdv4uLiQtu2bSlcuDBVqlRh+PDhgDpwevr06SxcuJAWLVpQtGhRBgwYQN++fVmwYAGgZrOKFSvGF198QalSpejTp0+Se998fX25fv16smMjhBBCiBwsKAh++SV1feOdJWuNJJHKoT7++GPu3r3L/PnzKVeuHPPnz6d06dL89ddfab6Wl5cXbdq0YfHixSxatIg2bdrg6elp1Gfp0qW4urri7u5OwYIFjWZEkqJpWqpmy2IKQ7zYt2DBgri4uMTu/Vq7di329vaJXqNixYqcOnWKU6dOERISkuz+pefPnxtVjkzLa8afybpy5QqRkZHUqVMnts3Ozo6XXnqJ8+fPG1035uw0UAVWSpUqFdvn/PnzRtcAqFOnDpcuXcJgMNCwYUMKFy5M0aJFeeWVV1i6dCmhoaEAXL58mdDQUJo1a2aUSC5ZsiR2id758+cTnMsWP574nJycYq8thBBCCGFk1y6oUAG2bEm+n04Hfn6ZuwrMBGRpX1pVqJD69ZoGA3TrBg8eJN0nXz5YtSr19fIrVEhdv1TImzcv3bp1o1u3bkyfPp0qVarw+eef89NPP6X5WgMHDmTYsGEAfPPNNwkeb9++PTVr1iQ6Oppnz54ZzdIkxmAwcOnSJWrUqJHia8ckFP7+/kbt+/fvx93dnXz58sVW1wMoUaIEoApD1KpVCwAHBweKFy+e4msBeHp6JtiPldJrxnBxcUnVa2QmNzc3jh8/zr59+9i+fTsTJ05k8uTJHDt2jGfPngGwefPmBHu+HBwc0vxajx8/xsvLK1PiFkIIIUQ2ERIC778PiXxGTCDmF+OzZ1v9eVKSSKWVh0fa9ijNn6+q84Fx0YmYH5J586BBg8yLL53s7e0pVqwYISEh6Xp+y5YtiYiIQKfT0aJFiwSPu7m54ebmRnR0NEFBQbH7h5Ly008/8eTJE7p06ZLia8+ePRt3d/cEe6n8/f3JlStXgv7NmzcnT548fPrpp7HL49KiSpUqnDt3LtHHknrNxBQrVgx7e3sOHjxI4cKFAYiMjOTYsWOMHDnSqO+RI0diqyA+efKEixcvUqZMGUAdTH3w4EGj/gcPHqRkyZLo//sHyNbWlqZNm9K0aVMmTZpErly5+P3332nWrBkODg4EBATQIImfwzJlyvC///0vQTwvCgsL48qVK6kuMiKEEEKIHODgQejfH14sRuXvDwMHwoIFxoUnChZUSVTnzmYNMz0kkTK1zp1hzRpV4tHMPySBgYGcOnXKqC1v3rycPn2aFStW0LNnT0qWLImmaWzatIktW7awaNGidL2WXq+PnRnSp/G3B6Ghody9e5eoqChu3rzJ+vXr+fLLL3nzzTdp1KiRUd+nT59y9+5dwsPDuXjxIgsWLGDDhg0sWbIk1QmMq6srP/zwAz169KBNmzYMHz6cEiVKxB74nNJ7aNGiBa+99hoGgyHN7zU+FxcX3nzzTd59913y5MlDoUKFmDlzJqGhoQwaNMio79SpU8mbNy/58+fngw8+wNPTM/acsDFjxlCjRg0++ugjevToweHDh/n666/59ttvAXVY7r1792jQoAG5c+dmy5YtREdHU6pUKdzc3HjnnXcYNWoU0dHR1K1bl8DAQA4ePIi7uzv9+/fnjTfe4IsvvuDdd9/ltdde48SJE7FnvcV35MgRHBwcklz2J4QQQogc5PlzmDABZs1KWMH6jTfgs8/A1RXGjSNq925Obd1K5VatsG3UyOpnomJIImUOnTtDhw5qSeCdO2rjXL16Jv8h2bNnT4LZgUGDBjF+/HicnZ0ZM2YMN27cwMHBgRIlSvDDDz/wyiuvpPv13N3d0/W877//nu+//x57e3vy5s1LtWrVWLlyJZ06dUrQ99VXXwXA0dGRAgUKULduXf744w+qVq2aptfs1KkThw4d4tNPP6Vfv348fvwYDw8PqlevzooVK2jbtm2Sz23VqhW2trbs3Lkz0dm3tJgxYwbR0dG88sorBAcHU716dbZt20bu3LkT9BsxYgSXLl2icuXKbNq0KXbvVdWqVVm1ahUTJ07ko48+wsfHh6lTpzJgwACio6Px8PBg/vz5TJkyhbCwMEqUKMHy5cspV64cAB999BFeXl588sknXL16lVy5clG1alXGjx8PqGp8a9euZdSoUXz11Ve89NJLTJ8+nYEDBxrFuHz5cvr06YOzs3OGxkQIIYQQWdwff6hZqH/+MW4vWBB+/BGaN49r0+vRGjTgVkgIlRo0yDJJFIBO0xI75ChnCQoKwsPDg8DAwATJQFhYGP/++y/+/v5JFhgQqReztM/d3R0bm6xb6+Sbb77hf//7H9u2bTPp6+zZs4dGjRrx5MmTVM+4xWeu8X748CGlSpXi+PHjCfaqxcgpf5ciIyPZsmULrVu3xs7OztLh5Agy5uYl421+MubmJ2OeThERMHUqzJiR8DDdAQPgyy8hkc8z1jbeyeUG8cmMlBDpMGTIEJ4+fUpwcHCiRSVymmvXrvHtt98mmUQJIYQQIps7fRr69YMzZ4zbvb3h++8hmdU+WZUkUkKkg62tLR988IGlw7Aa1atXT9UhxUIIIYTIZqKi1AzU1KkQGWn8WK9e8NVXkDevZWIzMUmkhLBiDRs2RFbfCiGEEMIqnTun9kIdP27c7umpKlPHVK7OprLuJhUhhBBCCCGE+RkM8PnnULVqwiSqY0c4ezbbJ1EgM1JCCCGEEEKI1Lp8WRWOeOEMS3LlUsv4+vSJOy81m5MZKSGEEEIIIUTyoqPh66+hUqWESVSrVmoWqm/fHJNEgcxICSGEEEIIIZJz7RoMHAi7dxu3u7mpkuYDB+aoBCqGJFJCCCGEEEKIhDRNHaA7ahQ8e2b8WOPGsHAhFC5smdisgCztE0IIIYQQQhi7dQvatIHXXzdOopyd1RK/HTtydBIFMiNlcgEB8PBh0o97ekKhQuaLRwghhBBCiCRpGixdCm+/DU+fGj9Wpw4sXgzFi1siMqsjM1ImFBAApUpBtWpJ30qVUv0y24ABA+jYsWOij50+fZr27duTL18+HB0dKVKkCD169OD+/ftMnjwZnU6X7C3m+jqdjjfeeCPB9YcOHYpOp2PAgAGZ/8aEEEIIIYRp3LsHnTvDK68YJ1EODqrc+d69kkTFI4mUCT18CGFhyfcJC0t+xiqzPXjwgCZNmpAnTx62bdvG+fPnWbRoEb6+voSEhPDOO+9w586d2FvBggWZOnWqUVsMPz8/VqxYwfPnz+O9nzCWLVtGIZlmE0IIIYTIOtasgfLlYcMG4/YaNeDkSRgzBvR6i4RmrWRpXw5z8OBBAgMD+eGHH7C1Vd9+f39/GjVqFNvH1dU19s96vR43Nze8vb0TXKtq1apcuXKFdevW0adPHwDWrVtHoUKF8Pf3N/E7EUIIIYQQaWIwwP79cOcO+PhAvXpq5mnYMFixwrivnR1MmgTvvw+2kjIkRkYlHapXh7t3U+4XEZG667VsCfb2Kffz9k54eHRaeXt7ExUVxfr16+natWvsUr30GjhwIIsWLYpNpBYuXMirr77Knj17MhaoEEIIIURWlljSYskZnXXrYMQIuHkzri1vXhXni3uhKlaEJUvUmVEiSZJIpcPdu6qQSWZ58CDzrpWSWrVqMX78eHr37s0bb7zBSy+9ROPGjenXrx/58+dP8/X69u3LuHHjuH79OqBmvFasWCGJlBBCCCFyrsSSloIFYc4ctQfJEvF07aoKScT36JHxfb0exo2DCRNS91v+HE4SqXRIZJVboiIiUpckeXmlfkYqM3z88ceMHj2a33//naNHjzJ//nymT5/Ovn37qFChQpqu5eXlRZs2bVi8eDGaptGmTRs8PT0zJ1AhhBBCiKwmqaTl1i3VvmZN+pIpTVOzR+Hh6hYRYfw1qT+HhcHw4QnjeVHp0moWqkaNtMeWQ0kilQ6pXV7355+qMl9KfvsNqlbNWExplTdvXrp160a3bt2YPn06VapU4fPPP+enn35K87UGDhzIsGHDAPjmm28yO1QhhBBCiKzBYFAzUYklLTFtr7yi9iNFRaU9KUopGcqIOXMkiUojSaQE9vb2FCtWjJCQkHQ9v2XLlkRERKDT6WjRokUmRyeEEEIIkUXs32+8nC8xoaGwerV54kmLF5f5iRRJImVCnp7g6Jh8CXRHR9XPFAIDAzl16pRR219//cW2bdvo2bMnJUuWRNM0Nm3axJYtW1i0aFG6Xkev13P+/PnYPwshhBBC5EjxjonJcnx8LB1BliOJlAkVKgQXLiR/TpSnp+pnCnv27KFKlSpGbY0aNaJ48eKMGTOGGzdu4ODgQIkSJfjhhx945ZVX0v1a7u7uGQ1XCCGEECJrS201ZH9/VTHPwUFtlHdwMP5zZrbZ2kLduqpaWmJLA3U6VQijXr3MHYscQBIpEytUyHSJUnIWL17M4sWLM3yda9euJXn95Gx48TA3IYQQQojs7PBhePvt5PvEJC2XLpm3FPrXX6tCFzqdcTIVk/jNni2H7aaDjaUDEEIIIYQQIktbtgwaNUp+GZIlk5bOnVW1wAIFjNsLFkx/FUEhM1JCCCGEEEKki6bB5Mkwdapxe/HiEBJivGeqYEGVRFkqaencGTp0sK5DgrM4q5+RCg4OZuTIkRQuXBgnJydq167NsWPHYh8fMGAAOp3O6NayZUsLRiyEEEIIIbK958+hV6+ESVT37nDmDNy4Abt3q9mq3bvh338tP/Oj10PDhiruhg0licogq5+Reu211zh79iw///wzvr6+/PLLLzRt2pRz585R4L/pyZYtWxpVnHNwcLBUuEIIIYQQIru7exc6doSjR43bJ0xQM1Q2/81VNGxo5sCEOVn1jNTz589Zu3YtM2fOpH79+hQvXpzJkydTvHhx5s2bF9vPwcEBb2/v2Fvu3LktGLUQQgghhMi2zpyBl14yTqLs7eGXX9TslI1Vf7wWmciqZ6SioqIwGAw4OjoatTs5OXHgwIHY+3v27CFfvnzkzp2bxo0bM23aNPLmzZvkdcPDwwkPD4+9HxQUBEBkZCSRkZFGfSMjI9E0jejoaKKjozPjbeVo2n+VYmLGVJiWNY13dHQ0mqYRGRmZrc8bi/k35MV/S4TpyJibl4y3+cmYm19SY67bvBn9K6+ge/Ystk3z8sKwZg3ayy+DfI/Sxdp+xlMbh07TEisobz1q166Nvb09y5YtI3/+/Cxfvpz+/ftTvHhxLly4wIoVK3B2dsbf358rV64wfvx4XF1dOXz4cJIf1iZPnsyUKVMStC9btgxnZ2ejNltbW7y9vfHz88Pe3t4k71GInCAiIoIbN25w9+5doqKiLB2OEEIIkXqaRtFNmyi/aBG6eB+dgwoV4sgHH/A8f34LBicyW2hoKL179yYwMDDZs1KtPpG6cuUKAwcOZN++fej1eqpWrUrJkiU5ceIE58+fT9D/6tWrFCtWjJ07d9KkSZNEr5nYjJSfnx8PHz5MMFhhYWHcuHGDIkWKJJgZE2mnaRrBwcG4ubmhS+2hdSLdrGm8w8LCuHbtGn5+ftn671JkZCQ7duygWbNm2NnZWTqcHEHG3LxkvM1Pxtz8jMYcsBkxAv0PPxj1iW7RAsPSpZDMB22ROtb2Mx4UFISnp2eKiZRVL+0DKFasGHv37iUkJISgoCB8fHzo0aMHRYsWTbR/0aJF8fT05PLly0kmUg4ODokWpLCzs0vwzTMYDOh0OmxsbLCRNa8ZFrO8LGZMhWlZ03jb2Nig0+kS/XuWHeWU92lNZMzNS8bb/GTMzc/u2TPsevWC3383fuDtt7GZNQsbW6v/KJ2lWMvPeGpjyDLffRcXF1xcXHjy5Anbtm1j5syZifa7efMmjx49wsfHx8wRCiGEEELkAAZDjjiLyOXOHWzr1oVLl+Ia9XqYOxfeestygQmrYfVTAtu2beO3337j33//ZceOHTRq1IjSpUvz6quv8uzZM959912OHDnCtWvX2LVrFx06dKB48eK0aNHC0qEnsPPqTsp+U5adV3ea/LXin69lZ2eHv78/7733HmFhYbF9dDodjo6OXL9+3ei5HTt2ZMCAAQmuNWPGDKN+GzZssPhyMSGEEEKY0bp1UKQINGoEvXurr0WKqPZsRLdvH/Xfew9d/CTK3R02b5YkSsSy+kQqMDCQoUOHUrp0afr160fdunXZtm0bdnZ26PV6zpw5Q/v27SlZsiSDBg2iWrVq7N+/3+rOktI0jfG7xnP+4XnG7xqPObamtWzZkjt37nD16lW+/PJLFixYwKRJk4z66HQ6Jk6cmOK1HB0d+fTTT3ny5ImpwhVCCCGENVu3Drp2hZs3jdtv3VLt2SWZWrQIfatW2AcHx7X5+8Phw2CFv6gXlmP1iVT37t25cuUK4eHh3Llzh6+//hoPDw9AlUHftm0b9+/fJyIigmvXrvHdd9+R3worp2y/sp1jt48BcOz2MbZf2W7y14w5X8vPz4+OHTvStGlTduzYYdRn2LBh/PLLL5w9ezbZazVt2hRvb28++eQTU4YshBBCCGtkMMCIEZDYL4Jj2kaOVP2yquhoeP99GDgQXfzy13XqqDOjypa1XGzCKmWZPVLWpPp31bn77G6q+2uaxoPQB0Zt7Za3w8vZK01L47xdvTk++Hiq+8d39uxZDh06ROHChY3a69Spw8WLFxk7diy//vprks/X6/VMnz6d3r17M3z4cAoWLJiuOIQQQgiRBe3fn3AmKj5Ngxs3VL+GDc0WVqYJCYG+fWHDBqPm6D59sPnxR7CylU7COkgilQ53n93lVvCtDF0jMjqS289uZ1JEifv1119xdXUlKiqK8PBwbGxs+PrrrxP0++STT6hYsSL79++nXr16SV6vU6dOVK5cmUmTJvHjjz+aMnQhhBBCWJM7d1LX77XXYOxY6NED3NxMG1NmuXkT2reHkyeNms/16UOJhQuxkXNERRIkkUoHb1fvVPeNmY2KjE54QrKdjV2aZqXS8roAjRo1Yt68eYSEhPDll19ia2tLly5dEvQrW7Ys/fr1Y+zYsRw8eDDZa3766ac0btyYd955J02xCCGEECILeyHJSNKVK/D662qZX8+e6s8vvQTWWpzq+HGVRMVPFJ2ciFq4kEtOTpSw1riFVZBEKh3Ssrxu2+VttFzaMtHHIqMjWdhhIS2Km2bjoouLC8WLFwdg4cKFVKpUiR9//JFBgwYl6DtlyhRKlizJhhemtF9Uv359WrRowbhx44wq+wkhhBAiG4qOhg8/hM8+S9vzQkLgxx/VrXx5lVD17Qt58pgmzvRYuxZeeQWeP49r8/aG//0PrXJl2LLFYqGJrMHqi01kZZqmMWH3BGySGGYbbJiwe4JZKvjZ2Ngwfvx4PvzwQ57H/wfjP35+fgwbNozx48djSGGj6IwZM9i0aROHDx82VbhCCCGEsLTnz6FXL0ip0JROp25t20LevAkfP3tWFarw9VUl03fvVgmapWiaek9duxonUZUrwx9/QI0aFgtNZC2SSJlQhCGCgMAAokn8H4toorkRdIMIQ4RZ4unWrRt6vZ5vvvkm0cfHjRvH7du32bkz+XOuKlSoQJ8+fZg7d64pwhRCCCGEpd2/D40bw6pVxu29e8OLBacKFoQ1a2DTJlUKfcUKaNo04TXDw2H5cnXdkiVhxozU773KLOHhMGAAjB9v3N6+vSqU4edn3nhEliZL+0zIwdaBY68fS1CxL758LvlwsDVPJRhbW1uGDRvGzJkzefPNNxM8nidPHt5//33Gv/iPSyKmTp3KypUrTRGmEEIIISzp/Hlo0wb+/TeuzcEBfvpJFZEwGFTScecO+PhAvXqg18f169FD3a5ehYULYdEiuP1Cga0rV2DcOLVssF07VaSiZcu465jCw4fQqRMcOGDc/u67aobKlK8tsiVJpEzMz8MPPw/z/3Zj8eLFibaPHTuWsWPHAiS6pHDcuHGMGzcuxWsVKVKE8PDwDMcphBBCCCvy++/QuTMEBsa1eXrCxo1Qu7a6r9enrsR50aIwbRpMngxbt8IPP8DmzcZnTRkMquT4hg1QoAAMHKhuRYpk2lsCVHLYtq1K7mLY2sL8+ZDI3nEhUkOW9gkhhBBCCDVz1KKFcRJVqhQcORKXRKWHra2addq4EQIC4OOPwd8/Yb9bt+Cjj1QC1qIFrF4NEZmw/WHHDnj5ZeMkKndu1S5JlMgASaSEEEIIIXKy6Gj44AM1ExQVFdfesCEcPgzFimXea/n6qv1Jly/Dzp2qRPqL5zRpGmzfDt27q1mqd96Bf/5J3+vNmwetWhknhyVLwtGjWfPgYGFVJJESQgghhMipnj9XBSSmTzdu798ftm1TMzemYGMDTZqo4hO3bsGXX0LZsgn7PXwIX3wBZcqovVg//QShoSlfPypKVQp86y3jpYSNGqnksESJzHsvIseSREoIIYQQIid68EAlMy8Wj5o2TS3ze3GmyFQ8PdUBvmfPwqFDambM2TlhvwMHVMU9Hx+VIMU/JNhggD17VGK2ebNaSvhideHXXlPJoTWdZSWyNCk2IYQQQgiR0/zzj6rMF3/fkIODSqB69bJMTDqd2sv08stqhmrFCvj+ezh+3LhfUJBasjdvHlStCtWqqeTpxcqA8a/7+ecwapT6sxCZRGakhBBCCCFykt27ExZfyJsXdu2yXBL1Ind3GDwYjh1TM0/DhkGuXAn7/fmnSraSSqIcHFSRi9GjJYkSmU4SKSGEEEKInGLxYmjeHJ4+jWsrWVJV5qtTx1JRJa9yZfjqK5Us/fwz1K+f+ufmygWtW5sqMpHDSSIlhBBCCJHdRUerw29ffdW4Ml+DBqr4QvHilosttZycoG9f2LsXLlxQh/6m5N49dXiwECYgiZQZ3b+/ioMHfbh/f7WlQxFCCCFEThEWpirzffyxcXu/fqrMeFYsvlCyJHTokLq+d+6YNhaRY0kiZSYREfe5cGEIkZF3uXhxMBER9y0dkhBCCCGyu6Qq8330kVrmZ67KfKbg45O5/YRII0mkzEDTNC5efAODIRiAqKhgLl5806SvOWDAAHQ6HTqdDjs7O/Lnz0+zZs1YuHAh0dHRsf2KFCmCTqfjyJEjRs8fOXIkDeMdVDd58mR0Oh1vvPGGUb9Tp06h0+m4du2aKd+OEEIIIdLqn3+gVi1VUjyGvT0sW6aW+WX14gv16kHBgkm/D50O/PxUPyFMQBIpM3jwYBUPH64HYg6EM/Dw4Tru319l0tdt2bIld+7c4dq1a2zdupVGjRoxYsQI2rZtS1S89dGOjo68//77KV7P0dGRH3/8kUuXLpkybCGEEEJk1J491l+ZL6P0epgzR/35xWQq5v7s2aqfECYgiZSJqSV9bwAv/rZEx8WLQ0y6xM/BwQFvb28KFChA1apVGT9+PBs3bmTr1q0sXrw4tt/gwYM5cuQIW7ZsSfZ6pUqVolGjRnzwwQcmi1kIIYQQGfTTT0lX5qtb12JhmUTnzrBmDRQoYNxesKBq79zZMnGJHEEO5E2H48erExFxN8V+mqYRFfUYTQtL7FGiop5y+HBh7Ozypup17e29qV79eModk9G4cWMqVarEunXreO211wDw9/fnjTfeYNy4cbRs2RIbm6Tz6xkzZlCjRg2OHz9O9erVMxSLEEIIITKRpsHEiTBtmnF7/fqwfn3WLCqRGp07q8IT+/erwhI+Pmo5n8xECROTRCodIiLuEhFxK1OupWlhmXat1CpdujRnzpwxavvwww9ZtGgRS5cu5ZVXXknyuVWrVqV79+68//777Nq1y9ShCiGEECI1wsJUafMVK4zbX3lFHVjr4GCZuMxFr4d4e7uFMAdJpNLB3t47Vf2Sn5FSdDrHNM1IZQZN09C9sJbYy8uLd955h4kTJ9IjhXMZpk2bRpkyZdi+fTv58uXLlJiEEEIIkU4PHkDHjsZFJQCmTs0eRSWEsFKSSKVDWpbXRUTc5+jRUhgMgYAW7xEdtra5eOmlf7C3N28ycv78efz9/RO0jx49mm+//ZZvv/022ecXK1aM119/nbFjx/Ljjz+aKkwhhBBCpOTCBWjd2riohL09LFqkzo4SQpiMFJswMXv7fJQqNR/jJApAo2TJ+WZPon7//Xf++usvunTpkuAxV1dXJkyYwMcff0xwcHCy15k4cSIXL15kxYtLCIQQQghhHslV5pMkSgiTk0TKDLy8uuPp2QmI2fSox9OzM/nydTfp64aHh3P37l1u3brFn3/+yfTp0+nQoQNt27alX79+iT5n8ODBeHh4sGzZsmSvnT9/fkaPHs3cuXNNEboQQgghkhNTme/Jk7i2EiWyZ2U+IayUJFJmoNPpKFlyPnq9GwC2tu6ULDnP5K/722+/4ePjQ5EiRWjZsiW7d+9m7ty5bNy4EX0SlWzs7Oz46KOPCAtLel9XjHfeeQdXV9fMDlsIIYQQSdE0mDABBgyAyMi49vr14fBhKF7cYqEJkdPIHikzUUv8FnDp0ghKlJhr8iV9ixcvNjorKinXrl1L0NarVy96vXBY3+TJk5k8ebJRm7u7Ow8ePMhAlEIIIYRIlsGAbu9eCuzbh87ODpYsgZUrjfv07Qs//JD9K/MJYWUkkTKjfPm6m3w5nxBCCJElGAxy7k9K1q2DESOwvXmT6gCzZiXsM3myOjtKKvMJYXaSSAkhhBDCvP5LELh5M66tYEGYM0cdrirUGHXtqpbyJcbWVlXm69vXvHEJIWJJIiWEEEII80kqQbh1S7WvWWO5ZMpcs2SaBkFB8PChOgPq4UPjP9+7p5bvJZVEAeTJAy8swxdCmJfVJ1LBwcFMmDCB9evXc//+fapUqcKcOXOoUaMGoA6XnTRpEt9//z1Pnz6lTp06zJs3jxIlSlg4ciGEEEIYMRjUTFRiCUJM26BBqhKdmxu4uMTdXF2N7zs4ZO5ytozMkkVExCVD8ROiF7/G/3P8QhHpcf++SvoaNszYdYQQ6Wb1idRrr73G2bNn+fnnn/H19eWXX36hadOmnDt3jgIFCjBz5kzmzp3LTz/9hL+/PxMmTKBFixacO3cOR0fHTItDS+63QkKIFMnfISEE+/YZJyqJefoUXnst5WvZ2CSfaCV2S6rPoUMwalTCBO/mTejSBd56CwoXTjpJCgpK95BkyJ07lnldIQRg5YnU8+fPWbt2LRs3bqR+/fqAqh63adMm5s2bx0cffcTs2bP58MMP6dChAwBLliwhf/78bNiwgZ49e2Y4hpgy4RERETg5OWX4ekLkVBEREQBJlt4XQmRjBoOa8Xn//cy7ZnQ0BAerm6l9+63pXyNGTLJ3717KfX18TB+PECJJVp1IRUVFYTAYEswsOTk5ceDAAf7991/u3r1L06ZNYx/z8PCgZs2aHD58OMlEKjw8nPDw8Nj7Qf/9JikyMpLIF6baNU3D0dGR+/fvo9frsbGRo7cyQtM0IiIieP78OTqpMGRy1jLe0dHR3L9/H0dHRzRNS/D3LDuJeW/Z+T1aGxlz80rTeIeGYrNkCTazZ6O7etXEkVkfTa8HT0/ImxfNy8voK56eaJ6eRl/x9ARHRzAYsC1eHG7fRpfIbL6m00GBAkTVqpXxJYIiUfLvinlZ23inNg6dZuXrbWrXro29vT3Lli0jf/78LF++nP79+1O8eHEWLVpEnTp1uH37Nj7xfivTvXt3dDodK188Z+E/kydPZsqUKQnaly1bhrOzc4J2GxsbvLy8sLOzy7w3JkQOExkZyYMHD4iOjrZ0KEIIE7MLCsJ/61aKbt6MQyLL3jQgsV/taEBYnjzsmzkTfUQE+rAwbMPDjb+GhaEPC0MfHq7+HPM1ibaY5+kz4QNapJMTEe7uRLi7E+7hQYSbm/rq7k6EmxsRHh6E//d4hLs7kc7OagliOvgcPkyNTz8FjMcq5kPbsfff587LL2fsDQkhEhUaGkrv3r0JDAzE3d09yX5Wn0hduXKFgQMHsm/fPvR6PVWrVqVkyZKcOHGCH3/8MV2JVGIzUn5+fjx8+DDJwYqOjiYyMlL2eWRQVFQUhw4donbt2tjaWvWEaLZgLeOt0+mws7PLETO6kZGR7Nixg2bNmskvX8xExty8kh3va9ewmTMHm0WL0IWGJniu5uREdIMG2GzbBmA026L9N2tuWLECrVOnzA88KgpCQyEkJPamCw1Fd+gQ+nHjUn76li1o8VbAmINu/Xr0o0eju3Urtk0rWBDDF1+YZoxELPl3xbysbbyDgoLw9PRMMZGy+k+yxYoVY+/evYSEhBAUFISPjw89evSgaNGieHt7A3Dv3j2jROrevXtUrlw5yWs6ODjgkMjp33Z2dsl+8xJ7jkibyMhIoqKicHV1tYq/KNmdjLflpPTvich8MubmZTTeJ0/CZ5/BqlVqP9SLPD3h7bfRvfUWek/PRCvk6QoWhNmzsTVV6XM7O3ByUsvq4qtTB775RpVfT+yXpTodFCyIbfPm5j8wuHt36NKFqN27ObV1K5VbtcK2USNsZa+p2ci/K+ZlLeOd2hiyzK+HXVxc8PHx4cmTJ2zbto0OHTrg7++Pt7c3u3btiu0XFBTE0aNHeVmmu4UQQgjT0TTYuROaN4eqVWH58oRJVNGiKkm5fh0mTlQJFahy4teuwe7dsGyZ+vrvv5Y5P0qvVyXOIWE59Zj7s2ebP4mKodejNWjArfr10Ro0sFwcQogErH5Gatu2bWiaRqlSpbh8+TLvvvsupUuX5tVXX0Wn0zFy5EimTZtGiRIlYsuf+/r60rFjR0uHLoQQQmQ/UVEU2LcP28mT4dSpxPtUq6Yq9HXunPQHf73ees5A6txZHQSc2DlSs2db7oBgIYRVs/pEKjAwkHHjxnHz5k3y5MlDly5d+Pjjj2On3N577z1CQkIYPHgwT58+pW7duvz222+ZeoaUEEIIkeOFhMDChdjOmkX1a9cS79OyJbz3nkqQslpl1s6doUMHdcjtnTuqtHi9ejIDJIRIktUnUt27d6d79+5JPq7T6Zg6dSpTp041Y1RCCCFEDvHgAXz9tbo9fpyw2p6tLfTsCe++CxUrWiLCzGNNs2RCCKtn9YmUEEIIISzgyhWYNQsWLoSwsAQPay4u6AYPhpEjoVAh88cnhBAWJomUEEIIIeIcPw4zZ8LatZDIuW9avnycb9aMErNmYZcvnwUCFEII65BlqvYJIYQQwkQ0DX77DRo3hho1YPXqhElUiRKwYAFRly9zqVs3yJ3bMrEKIYSVkBkpIYQQIrszGBIvohAZCStXqhmov/5K/Lk1a6oCEh06xD1HCCGEJFJCCCFEtpbI4bcUKKDOf9q5E27cSPx5bduqBKpu3axXgU8IIcxAEikhhBAiu1q3Drp2VUv34rt1CxYtStjfzg769IF33oFy5cwToxBCZFGSSAkhhBDZkcEAw4cnTKIS4+YGb7yhZq4KFDB9bEIIkQ1IIiWEEEJkdY8fw/nz6nbunPr6559w/37Kzx08WO2R8vAwfZxCCJGNSCIlhBBCZAWaBnfvGidLMV/v3Uv/dRs2lCRKCCHSQRIpIYQQIjMlVSEvtaKjISAg8YTp6dPMj9fHJ/OvKYQQOYAkUkIIIURmSaxCXsGCMGcOdO5s3DcqCq5cSZgs/fMPhIamPwYnJyhTBkqXhl9/haCgxPvpdCq2evXS/1pCCJGDSSIlhBBCZIbkKuR17QojR6qiDjEJ08WLGTuTycMDypZVSVP8r4UKgY2NcUxgHFdMOfPZs9M2WyaEECKWJFJCCCFERhkMaiYqsQp5MW1ffpm+a+fLl3jC5O2d8vlOnTvDmjWJz5LNnp1wlkwIIUSqSSIlhBBCZER0NHzzjXGikh6FCqkkKX7CVKYM5M2bset27gwdOmRs35YQQogEJJESQggh0io6Gg4ehFWrYO1alaCkhk4HxYsnnF0qXRpcXU0Xr16vqvMJIYTINJJICSGEEKlhMKjkafXqtCVP8f32GzRvnvmxCSGEMDtJpIQQQoikxE+e1qxR5zilR0yFvCZNMjc+IYQQFiOJlBBCCBFfTPIUs2wvueRJp4O6daFbN1V2fPBg1S4V8oQQItuTREoIIYQwGODAgbhle6lJnrp3V4UcfH3jHsuTRyrkCSFEDiGJlBBCiJwprclTvXpq5unF5Ck+qZAnhBA5hiRSQgghco70Jk9duqikKDWkQp4QQuQIkkgJIYTI3mKSp1WrYN060yRPQgghchxJpIQQQmRdBgO6vXspsG8fOhcXaNRIzQgZDGp5XczM0717SV8jJnmK2fMkyZMQQohUkERKCCFE1rRuHYwYge3Nm1QHmDULvLygalU4dUqSJyGEECYliZQQQoisZ9066NrVuMw4wIMHsG1b4s/R6aB+/biCEZI8CSGEyABJpIQQQmQtISHqvKYXk6jESPIkhBDCRCSREkIIYf2CgmDzZli/HjZtgrCwlJ8zYgSMHQve3qaPTwghRI4jiZQQQgjrdO8ebNyokqdduyAyMm3Pr1lTkighhBAmI4mUEEII6/HvvypxWr8eDh5M3fK9pMgyPiGEECYkiZQQQgjL0TT466+45On06eT7u7hAy5awezc8eZJ4oqXTQcGCqiqfEEIIYSKSSAkhhDCv6Gg4fDguebp6Nfn+efNC+/bQqRM0bQpOTnFV+3Q642RKp1NfZ89W50kJIYQQJiKJlBBCCNOLiIDff1eJ08aNyZ/xBODnpxKnTp2gbl2wfeG/q86dYc0aVVDi5s249oIFVRLVuXOmvwUhhBAiPkmkhBBCmMazZ7B1q0qeNm9WlfeSU7ZsXPJUtWrc7FJSOneGDh2I2r2bU1u3UrlVK2wbNZKZKCGEEGZhY+kAkmMwGJgwYQL+/v44OTlRrFgxPvroI7R4yzgGDBiATqczurVs2dKCUQshRDZlMMCePbB8ufpqMCTs8/AhLFwI7dqBpyd07676J5VE1awJM2bAhQvw998wbRpUq5ZyEhVDr0dr0IBb9eujNWggSZQQQgizseoZqU8//ZR58+bx008/Ua5cOY4fP86rr76Kh4cHw4cPj+3XsmVLFi1aFHvfwcHBEuEKIUT2tW5d4svo5sxRic+GDWrmaf9+tQcqKba20LChmnXq0AEKFDB15EIIIYRJWHUidejQITp06ECbNm0AKFKkCMuXL+ePP/4w6ufg4IC3nBUihBCmEVPY4cUKeTdvQpcuKT/fyUlV2uvUCdq2hdy5TROnEEIIYUZWnUjVrl2b7777josXL1KyZElOnz7NgQMHmDVrllG/PXv2kC9fPnLnzk3jxo2ZNm0aefPmTfK64eHhhIeHx94P+m/JSWRkJJFpPfBRpEnM+Mo4m4eMt/lluzE3GLAdPhw0jVQutgNAy50brU0bojt0QGvWDJyd4x7M5LHJdmNu5WS8zU/G3PxkzM3L2sY7tXHoNC0jpx2aVnR0NOPHj2fmzJno9XoMBgMff/wx48aNi+2zYsUKnJ2d8ff358qVK4wfPx5XV1cOHz6MPom18pMnT2bKlCkJ2pctW4Zz/P/shRAih8v711/UnTAhVX2f583LnZo1uVOzJo/KlUN7sdKeEEIIkQWEhobSu3dvAgMDcXd3T7KfVSdSK1as4N133+Wzzz6jXLlynDp1ipEjRzJr1iz69++f6HOuXr1KsWLF2LlzJ02aNEm0T2IzUn5+fjx8+DDZwRIZFxkZyY4dO2jWrBl2dnaWDifbk/E2v+w25rp587AdMSLFfobJk4keOxZszF/DKLuNubWT8TY/GXPzkzE3L2sb76CgIDw9PVNMpKz614XvvvsuY8eOpWfPngBUqFCB69ev88knnySZSBUtWhRPT08uX76cZCLl4OCQaEEKOzs7q/jm5QQy1uYl421+2WLM16yBDz9MVVd9gwboLVzoJ1uMeRYi421+MubmJ2NuXtYy3qmNwarLn4eGhmLzwm839Xo90clUhLp58yaPHj3Cx8fH1OEJIUT2FBgI/fpBt24QHJx8X51OHZ5br555YhNCCCGshFXPSLVr146PP/6YQoUKUa5cOU6ePMmsWbMYOHAgAM+ePWPKlCl06dIFb29vrly5wnvvvUfx4sVp0aKFhaMXQogsaN8+lURdv57wMZ3OuHJfzFlPs2fL+U1CCCFyHKuekfrqq6/o2rUrb731FmXKlOGdd95hyJAhfPTRR4CanTpz5gzt27enZMmSDBo0iGrVqrF//345S0oIIdIiPBzef1+d8RQ/ibKxgQ8+gJUrE575VLCgWv7XubNZQxVCCCGsgVXPSLm5uTF79mxmz56d6ONOTk5s27bNvEEJIUR28/ff0KcPnD5t3F60KPz8M9Sure536aIO3L1zB3x81HI+mYkSQgiRQ1l1IiWEEMKEoqNh7lwYO1bNSMU3aBB8+SW4ucW16fVqxkoIIYQQkkgJIUSOdPMmDBgAu3YZt3t6wvffQ8eOlohKCCGEyDKseo+UEEIIE1ixAipUSJhEtW4Nf/0lSZQQQgiRCmmakYqOjmbv3r3s37+f69evExoaipeXF1WqVKFp06b4+fmZKk4hhBAZ9fQpDB0Ky5YZtzs7wxdfwJAhcZX4hBBCCJGsVM1IPX/+nGnTpuHn50fr1q3ZunUrT58+Ra/Xc/nyZSZNmoS/vz+tW7fmyJEjpo5ZCCFEWu3eDRUrJkyiatSAkyfhjTckiRJCCCHSIFUzUiVLluTll1/m+++/p1mzZome9nv9+nWWLVtGz549+eCDD3j99dczPVghhBBpFBYGH34Is2YZnwGl16v2Dz4AKzhFXgghhMhqUpVIbd++nTJlyiTbp3DhwowbN4533nmHgICATAlOCCFEBpw5A337qn1P8RUvDr/8AjVrWiYuIYQQIhtI1dK+lJKo+Ozs7ChWrFi6AxJCCJFB0dHw+edq2d6LSdTgwWopnyRRQgghRIaku/x5VFQUCxYsYM+ePRgMBurUqcPQoUNxdHTMzPiEEEKkRUAA9O8Pe/YYt+fLBz/8AO3aWSQsIYQQIrtJdyI1fPhwLl68SOfOnYmMjGTJkiUcP36c5cuXZ2Z8QgghUkPTVCGJoUMhMND4sXbtVBKVL59lYhNCCCGyoVQnUuvXr6dTp06x97dv386FCxfQ6/UAtGjRglq1amV+hEIIIZL35Am8+SasXGnc7uICs2fDoEFSkU8IIYTIZKk+kHfhwoV07NiR27dvA1C1alXeeOMNfvvtNzZt2sR7771HjRo1TBaoEEKIROzcqQ7XfTGJqlULTp2C116TJEoIIYQwgVQnUps2baJXr140bNiQr776iu+++w53d3c++OADJkyYgJ+fH8tePJ9ECCGsncGg9hMtX66+GgyWjih1nj+HkSOhWTO4dSuuXa+HqVNh/35VnU8IIYQQJpGmPVI9evSgRYsWvPfee7Ro0YL58+fzxRdfmCo2IYQwrXXrYMQIuHkzrq1gQZgzBzp3tlxcKTl1Cvr0gXPnjNtLllRlzWV1gBBCCGFyqZ6RipErVy6+++47PvvsM/r168e7775LWFiYKWITQgjTWbcOunY1TqJAze507aoetzYGA3z6Kbz0UsIk6q23VFlzSaKEEEIIs0h1IhUQEED37t2pUKECffr0oUSJEpw4cQJnZ2cqVarE1q1bTRmnEEJkHoNBzURpWsLHYtpGjLDcMr/ElhteuwaNGsHYsRAZGdfX2xu2bIFvvgFnZ8vEK4QQQuRAqV7a169fP7y9vfnss8/Ytm0bQ4YM4X//+x9TpkyhZ8+eDBkyhEWLFrFq1SpTxiuEEBm3f3/Cmaj4NE097uoK+fND3rzg6am+vnh7sd3BIWOxJbbcMHdutSfqxdn/Tp3gu+9UDEIIIYQwq1QnUsePH+f06dMUK1aMFi1a4O/vH/tYmTJl2LdvH999951JghRCiEx1507q+oWFwfXr6pZKtvb2tHBxwdbXN/HkK7G23LlVkYiY5YYvzpQ9eWJ839UV5s6FAQOkIp8QQghhIalOpKpVq8bEiRPp378/O3fupEKFCgn6DB48OFODE0IIk3BxMdmldREROEZEJEx+kn2SDnLlguDgxJcbxle7Nvz8MxQtmqE4hRBCCJExqU6klixZwpgxYxg1ahSVK1dmwYIFpoxLCCFM4/RptXQuJR4e6gymJ0/g0aOEt8zcP6VpqU+8pk6VJEoIIYSwAqlOpAoXLsyaNWtMGYsQQpjWsmUqOXr+POk+MUvlFi5MugS6pkFgYKIJluHePQJOnqSwqys2LyZhoaEZfw/372f8GkIIIYTIsFQlUiEhIbikYSlMWvsLIYRJRUXB++/DrFnG7T4+EB0N9+7FtRUsCLNnJ3+OVMxSvFy5oFgxo4eiIyM5s2ULBVu3xsbOzvh5z58nPrv16JEqXb52bcrvxccn5T5CCCGEMLlUJVLFixdnxIgR9O/fH58k/hPXNI2dO3cya9Ys6tevz7hx4zI1UCGESJcHD6BHD9i927i9bVu118jNTVXxu3NHJSn16qnCD6bg5KQStYIFEz5mMECRIuocq8T2Sel06nn16pkmNiGEEEKkSaoSqT179jB+/HgmT55MpUqVqF69Or6+vjg6OvLkyRPOnTvH4cOHsbW1Zdy4cQwZMsTUcQshRMqOH1czSzduGLdPmgQTJ4LNf0fpNWxo9tAS0OthzhxVtU+nM06mYpYbzp5tuiRPCCGEEGmSqkSqVKlSrF27loCAAFavXs3+/fs5dOgQz58/x9PTkypVqvD999/TqlUr9PKfvBDCGixeDG+8AeHhcW3u7moWqn17i4WVrM6dYc2ahOdIpWa5oRBCCCHMKtXFJgAKFSrEmDFjGDNmjKniEUKIjImIgFGj4NtvjdvLlIH166FUKcvElVqdO0OHDuZbbiiEEEKIdElTIiWEEFbt7l21NO7gQeP2zp3VDJWbm0XCSjO93jqWGwohhBAiSTaWDkAIITLF4cNQtapxEqXTwfTparlcVkmihBBCCJElyIyUECLr++47GDYMIiPj2nLnVudGtWxpubiEEEIIkW1JIiWEyLrCw1UC9cMPxu0VK6r9UEWLWiYuIYQQQmR7kkgJIbKmmzfVfqijR43be/ZUiZUcCi6EEEIIE0rzHqkiRYowdepUAgICTBGPEEKkbN8+qFbNOImysYEvvlDL+SSJEkIIIYSJpTmRGjlyJOvWraNo0aI0a9aMFStWEB7/nJZMZDAYmDBhAv7+/jg5OVGsWDE++ugjtHgHVWqaxsSJE/Hx8cHJyYmmTZty6dIlk8QjhLAwTYOvvoImTeD+/bh2T0/YsQNGj447vFYIIYQQwoTSlUidOnWKP/74gzJlyvD222/j4+PDsGHD+PPPPzM1uE8//ZR58+bx9ddfc/78eT799FNmzpzJV199Fdtn5syZzJ07l/nz53P06FFcXFxo0aIFYWFhmRqLEMLCnj+H/v1h+HCIioprr1oVjh+Hxo0tF5sQQgghcpx0lz+vWrUqc+fO5fbt20yaNIkffviBGjVqULlyZRYuXGg0a5Rehw4dokOHDrRp04YiRYrQtWtXmjdvzh9//AGo2ajZs2fz4Ycf0qFDBypWrMiSJUu4ffs2GzZsyPDrCyGsxLVrUKcO/PyzcXu/fnDgABQubJGwhBBCCJFzpbvYRGRkJOvXr2fRokXs2LGDWrVqMWjQIG7evMn48ePZuXMny5Yty1BwtWvX5rvvvuPixYuULFmS06dPc+DAAWbNmgXAv//+y927d2natGnsczw8PKhZsyaHDx+mZ8+eiV43PDzcaDliUFBQ7HuKjF8+WWS6mPGVcTaP7DDeut9/R9+nD7pHj2LbNFtboj//nOg331RL+azo/WWHMc9qZMzNS8bb/GTMzU/G3LysbbxTG4dOS+PU0Z9//smiRYtYvnw5NjY29OvXj9dee43SpUvH9jl79iw1atTg+fPnaYv6BdHR0YwfP56ZM2ei1+sxGAx8/PHHjBs3DlAzVnXq1OH27dv4+PjEPq979+7odDpWrlyZ6HUnT57MlClTErQvW7YMZ2fnDMUshMgkmkaxjRspt2QJuujo2OYwDw+Ovfcej8uVs2BwQgghhMiuQkND6d27N4GBgbi7uyfZL80zUjVq1KBZs2bMmzePjh07Ymdnl6CPv79/krNBabFq1SqWLl3KsmXLKFeuHKdOnWLkyJH4+vrSv3//dF933LhxjB49OvZ+UFAQfn5+NG/ePNnBEhkXGRnJjh07aNasWaI/OyJzZdnxDglBP3gwNqtXGzVHv/QS+pUrqVWggIUCS1mWHfMsTMbcvGS8zU/G3PxkzM3L2sY7ZrVaStKcSF29epXCKexHcHFxYdGiRWm9dALvvvsuY8eOjU3KKlSowPXr1/nkk0/o378/3t7eANy7d89oRurevXtUrlw5yes6ODjg4OCQoN3Ozs4qvnk5gYy1eWWp8b5yBTp1gr/+Mm5//XVsvvoKm0T+7lqjLDXm2YSMuXnJeJufjLn5yZibl7WMd2pjSHOxifv373P0xQMwgaNHj3L8+PG0Xi5ZoaGh2NgYh6jX64n+b5mPv78/3t7e7Nq1K/bxoKAgjh49yssvv5ypsQghzOC336B6deMkyt4evvtO3bJIEiWEEEKI7C/NidTQoUO5ceNGgvZbt24xdOjQTAkqRrt27fj444/ZvHkz165dY/369cyaNYtOnToBoNPpGDlyJNOmTeN///sff/31F/369cPX15eOHTtmaixCCBPSNJg+HVq3hqdP49p9fWHvXnj9dYuFJoQQQgiRmDQv7Tt37hxVq1ZN0F6lShXOnTuXKUHF+Oqrr5gwYQJvvfUW9+/fx9fXlyFDhjBx4sTYPu+99x4hISEMHjyYp0+fUrduXX777TccHR0zNRYhhIkEB6vzodavN26vWxdWr4b/lvAKIYQQQliTNCdSDg4O3Lt3j6JFixq137lzB1vbdFdTT5SbmxuzZ89m9uzZSfbR6XRMnTqVqVOnZuprCyFMwGCA/fvhzh3w8YF8+aBrVzh/3rjfsGHwxRdqWZ8QQgghhBVKc+bTvHlzxo0bx8aNG/Hw8ADg6dOnjB8/nmbNmmV6gEKIbGLdOhgxAm7ejGvT6dSyvhgODrBggZqhEkIIIYSwYmlOpD7//HPq169P4cKFqVKlCgCnTp0if/78/Pzzz5keoBAiG1i3Ts08vXhsXfz7hQqpftWqmTc2IYQQQoh0SHMiVaBAAc6cOcPSpUs5ffo0Tk5OvPrqq/Tq1csqyhUKIayMwaBmopI7+9vBAY4elf1QQgghhMgy0rWpycXFhcGDB2d2LEKI7CQqCo4cgW+/NV7Ol5jwcPjnH0mkhBBCCJFlpLs6xLlz5wgICCAiIsKovX379hkOSgiRRT18qM6C2rwZtm2DJ09S/9w7d0wXlxBCCCFEJktzInX16lU6derEX3/9hU6nQ/tvuY5OpwPAYDBkboRCCOulaXDqFGzZopKnI0eSX8KXHB+fTA1NCCGEEMKU0nwg74gRI/D39+f+/fs4Ozvz999/s2/fPqpXr86ePXtMEKIQwqoEB8OGDeqQ3IIFoWpV+PBDOHw46SQquf2TOh34+UG9eiYJVwghhBDCFNI8I3X48GF+//13PD09sbGxwcbGhrp16/LJJ58wfPhwTp48aYo4hRCWdOmSmnHavBn27YMXlvQm4OYGzZpBmzbQqpVKsrp2VY/FT7b+m8lm9mzQ600SuhBCCCGEKaQ5kTIYDLi5uQHg6enJ7du3KVWqFIULF+bChQuZHqAQwgLCw1XCtHmzWrZ36VLKzylVSiVOrVur2aX4h+l27gxr1iQ8R6pgQZVEde6c6W9BCCGEEMKU0pxIlS9fntOnT+Pv70/NmjWZOXMm9vb2fPfddxQtWtQUMQphzGCA/ftVcQIfH/WhXWYzMu727bi9Tjt3wrNnyfe3t4eGDVXy1KYNFCuWfP/OnaFDB/neCSGEECJbSHMi9eGHHxISEgLA1KlTadu2LfXq1SNv3rysXLky0wMUwsi6dYnPasyZI7MaLzIY0O3dS4F9+9C5uECjRsZJi8EAf/wRt2Tv1KmUr1mgQFzi1KQJuLikLSa9XiVfQgghhBBZXJoTqRYtWsT+uXjx4vzzzz88fvyY3Llzx1buE8Ik1q1T+2xeLGhw65ZqX7NGkqkY/yWctjdvUh1g1iyVcE6bpmaSNm9WZcofPUr+OjY28PLLcUv2KlaM29ckhBBCCJGDpSmRioyMxMnJiVOnTlG+fPnY9jx58mR6YEIYCQqCIUMSrwqnaerD/ciRaulYTl8qllTCefMmDBiQ8vPz5IGWLVXy1KIF5M1rkjCFEEIIIbKyNCVSdnZ2FCpUSM6KEqYXGgqHDsGePbB7tzqfKDo66f6aBjduwJIl8OqrZgvT6hgMauljWs9yqlQpbslezZqSjAohhBBCpCDNS/s++OADxo8fz88//ywzUSLzhIaqEtkxidMff0BkZNqvM3AgfPutSqZ69lSzKznF5cswfbrx/rGkODqq2abWrdWtYEHTxyeEEEIIkY2kOZH6+uuvuXz5Mr6+vhQuXBiXFzab//nnn5kWnMjGnj9X1dtiEqejR9OXOCXm+HF1GzUKOnZUy9maNQPbNP+4W79bt2DlSli+XL3n1FqwAPr1M11cQgghhBDZXJo/WXbs2NEEYYhs7/lzOHIEm127qLN+PbaXL6d8qCuovU+VKkH9+rB0KTx+nPplaxERsGqVuvn6wiuvqKSqdOkMvRWLe/RIFdZYvlyd9ZTWZXwAhQplflxCCCGEEDlImhOpSZMmmSIOkd2Ehal9TfH3OEVEoAc8U3pupUqqRHajRuqcoZjleQ0aqCIKOp1x8hBTRW7WLDVD8/PPcO+e8TVv34ZPP1W3WrVUQtWjB+TKlQlv1gyCg2HjRpU8bd8OUVFJ97W1TfpxnU4t46tXzzRxCiGEEELkENlwrZPIVKk9/DYsTC3Pi584hYen7jUqVlSJU8OGauYpqSpxnTurmZjEzpGaPTuu9Pknn6jS3osXw//+l3DJ4JEj6jZyJHTqpPZTNW5sfQUWwsJg61aVPG3apO4nxc9P7Qnr1QuuXoVu3VR7Ygnn7NnW916FEEIIIbKYNCdSNjY2yZ4XJRX9spHkDr9t08Y4cTp8ONWJU2Dhwri2bYu+cWOVOHmmOEcVp3NnVeI8ueTO1hbatlW3hw9VIrJoEZw8aXytsDD12PLl6n31769uJUqkPp7MFhUFv/+uYlq3TpV9T4qXl0qYevWC2rXVmU8AVaqkLuEUQgghhBDpluZEav369Ub3IyMjOXnyJD/99BNTpkzJtMCEhSV3FlGXLmBnl/riEOXLx844RdauzZ4//qB169bo7ezSF5ter66XGp6e8Pbb6nb6tJql+uUXlWDFd/MmfPyxutWpo2apunUDd/f0xZgW0dGq1Pvy5bB6NTx4kHRfd3c1i9arFzRpknQBjf8Szqjduzm1dSuVW7XCtlEjmYkSQgghhMgkaU6kOnTokKCta9eulCtXjpUrVzJo0KBMCUxYUGrOIkouiSpXLm6pXoMGauYkNc8ztUqV4Msv1T6pLVtUUrV5c8L9RAcPqtvw4SppHDBAvZeYGZ/MoGlw6pRKnlauhICApPs6OqrZtV69VKlyR8fUvYZej9agAbdCQqjUoIEkUUIIIYQQmSjT9kjVqlWLwYMHZ9blhKU8fAgzZqTuLKIYZcsaJ0758pkqusxhb6/KonfsCPfvq2qAixbBX38Z9wsNVYUrfv4ZCheOW/pXtGj6X/vixbjlhBcuJN1Pr4fmzVXy1KGDeWbGhBBCCCFEqmVKIvX8+XPmzp1LgQIFMuNywtweP4b161WZ8F271IxUagwfDuPHQ/78po3PlPLlU+dNjRyp9lAtXhxXZj2+69dh6lR1a9BALf3r0gVcXdXjyRXluHEj7qyn5M5Z0+nU83r1Ussq07J3TAghhBBCmFWaE6ncuXMbFZvQNI3g4GCcnZ355ZdfMjU4YUJPnsCGDSp52rkz+XLaSenUKWsnUfHpdFC1qrp99hn8+quapdq6Ve1him/vXnUbOhS6d1czVAsWGM/i+fqqghz//KMSrORUq6aSpx49VEEIIYQQQghh9dKcSH355ZdGiZSNjQ1eXl7UrFmT3LlzZ2pwIpM9farKga9cCTt2JL9fycYmYQIRI7ufReTgoGabunRRM0y//KKSqvPnjfuFhKj2xNy+Dd9/n/RrlC6tkqeePaFkycyLXQghhBBCmEWaE6kBAwaYIAxhMkFBKnlatQq2bYOIiKT75smjqr11766Srh49VHtOPovIxwfefRfeeQeOHVNL/5YvV+OTVoULq8SpZ09V+CKZYwSEEEIIIYR1S3MitWjRIlxdXekWc+Dnf1avXk1oaCj9+/fPtOBEOgUHqwNcV61SB9Mmd75T7txqiV737upQ2vglyfV6OYsohk4HL72kbrNmwcaN8MUXKrlKSceOKhmrVStzK/8JIYQQQgiLSXMi9cknn7BgwYIE7fny5WPw4MGSSFnKs2dqX8+qVaq0d3LJk4dHXPLUpImqYpeY1Bx+mxM5OqrZuuho6N075f7du6sDc4UQQgghRLaR5kQqICAAf3//BO2FCxcmILmzcETmCwlR5yCtWqW+hoUl3dfdXc2MdO8OTZuqfUCpkZbDb3MaH5/M7SeEEEIIIbKMNCdS+fLl48yZMxQpUsSo/fTp0+TNmzez4sqZkiuhHSM0VM04rVqlZqCeP0/6em5uakape3d1JlFqkyeROvXqqaWOt24lfnhxdi/KIYQQQgiRg6U5kerVqxfDhw/Hzc2N+vXrA7B3715GjBhBz549Mz3AHGPdusT3I82ZA61aqTLcq1apvU+hoUlfx8UF2rdXyVPLlmoZmjANvV59f7p2VUlTTi7KIYQQQgiRw6Q5kfroo4+4du0aTZo0wdZWPT06Opp+/foxffr0TA8wR1i3Tn0Yf3FW4+ZNVYLb0TH5ZXvOztCunUqeWrUCJyfTxividO4Ma9ZIUQ4hhBBCABAQAA8fJv24pycUKmS+eITppDmRsre3Z+XKlUybNo1Tp07h5OREhQoVKFy4sCnio0iRIly/fj1B+1tvvcU333xDw4YN2bt3r9FjQ4YMYf78+SaJJ9MZDOpDeGJLw2IklkQ5OUHbtip5at1aJVPCMqQohxBCCCFQSVSpUsn//tvRES5ckGQqO0hzIhWjRIkSlChRIjNjSdSxY8cwGAyx98+ePUuzZs2Myq+//vrrTJ06Nfa+c1ZKKvbvN57JSI6jI7Rpo5KnNm3UMj5hHaQohxBCCJHjPXyYfBIF6vGHDyWRyg7SnEh16dKFl156iffff9+ofebMmRw7dozVq1dnWnAAXl5eRvdnzJhBsWLFaNCgQWybs7Mz3t7emfq6ZnPnTur6DRsG06erAhJCCCGEEEIIi0pzIrVv3z4mT56coL1Vq1Z88cUXmRFTkiIiIvjll18YPXo0upjN/MDSpUv55Zdf8Pb2pl27dkyYMCHZWanw8HDC452zFBQUBEBkZCSRkZGmewOJ0Hl5peqbENWhA5qjI5g5vswWM77mHuecSsbb/GTMzU/G3LxkvM1Pxtz80jvmUVEAdin2mz7dQK1aULy4RrFiGkWLJn2sZ05gbT/jqY1Dp2nJbc5JyMnJiVOnTlGqVCmj9n/++YcqVarwPLly3Bm0atUqevfuTUBAAL6+vgB89913FC5cGF9fX86cOcP777/PSy+9xLp165K8zuTJk5kyZUqC9mXLlpl/WaDBQPPBg3F89AhdIg9rwHNPT3YsWCB7boQQQgghrNiVKx6MGdMwzc+zsdHw8grF2zsEX98QfHye4eOj/pwvXwh2dmn6uJ7AgwdOBAUlnam5u0fg5WW6z/BZTWhoKL179yYwMBB3d/ck+6U5kXrppZdo27YtEydONGqfPHkymzZt4sSJE+mLOBVatGiBvb09mzZtSrLP77//TpMmTbh8+TLFihVLtE9iM1J+fn48fPgw2cEyFd369ej/Kx2vi/ft0P6bdTOsWIHWqZPZ4zKFyMhIduzYQbNmzbCzS/k3NiJjZLzNT8bc/GTMzUvG2/xkzM0vvWN+8iTUrJm53yMbG43CheNmr4oX57+vGv7+Kc9kBQRA+fK2hIUl9it7xdFR4+zZKIvt27K2n/GgoCA8PT1TTKTSvLRvwoQJdO7cmStXrtC4cWMAdu3axfLlyzN9f1R8169fZ+fOncnONAHUrFkTINlEysHBAYdEDqe1s7OzzDeve3ewtU1QQlv3Xwlt22xYQttiY51DyXibn4y5+cmYm5eMt/nJmJtfWsf8yJHU9Vu4EGxs4PJluHQp7ut/u02MREfr+Pdf+PdfHTt2GD9mYwOFC0OJElC8uPHXmCQrMDA1BTB0BAbaYekfL2v5GU9tDGlOpNq1a8eGDRuYPn06a9aswcnJiYoVK7Jz506jAhCZbdGiReTLl482bdok2+/UqVMA+Pj4mCwWk5AS2kIIIYQQWdb69TBmTOr6VqoEVasat2kaPHiQMLlKPsnivyQLtm83fiwmycqfP33vR6QsXeXP27Rpk2hCc/bsWcqXL5/hoF4UHR3NokWL6N+/f+whwABXrlxh2bJltG7dmrx583LmzBlGjRpF/fr1qVixYqbHYXJSQlsIIYQQIstZsQL69lXHg6bE0VEdyvsinQ7y5VO32rWNH0sqyYq5BQcnvF78JEuYRrrPkYoRHBzM8uXL+eGHHzhx4oTRmU+ZZefOnQQEBDBw4ECjdnt7e3bu3Mns2bMJCQnBz8+PLl268OGHH2Z6DEIIIYQQQrxo8WIYNEglLqAWGb3/vtq1kRhPz7SfIZWWJOvFRCuxJCsxMfGL1Et3IrVv3z5++OEH1q1bh6+vL507d+abb77JzNhiNW/enMRqYvj5+bF3716TvKYQQgghhBDJmT8f3nwz7v7rr6s2GxvzxZBSkrVrFzRrlvJ1unaFcePglVfA3EWss6o0fZvv3r3LjBkzKFGiBN26dcPDw4Pw8HA2bNjAjBkzqFGjhqniFEIIIYQQwmrMnm2cRL39NixYYN4kKiU6HeTJk7q+16/DG2+o2bKJE+HuXdPGlh2k+lvdrl07SpUqxZkzZ5g9eza3b9/mq6++MmVsQgghhBBCWJ1PPoFRo+Luv/cezJmjEpes7tEj+OgjVahi4EA4e9bSEVmvVCdSW7duZdCgQUyZMoU2bdqgl2pyQgghhBAiB9E0mDQJxo+Pa5s8GWbMsN4kytNTFbhIjqMj/Por9O4dt7crIgIWLYIKFaBFC9i2Tb1/ESfVidSBAwcIDg6mWrVq1KxZk6+//pqHDx+aMjYhhBBCCCGsgqapIhJTp8a1zZihEitrTaJALdW7cAFOnEj6duECtGkDS5fC1atqhs3DI+4a27dDy5YqqVq4MOVzqXKKVCdStWrV4vvvv+fOnTsMGTKEFStW4OvrS3R0NDt27CA4tSVBhBBCCCGEyEKio2HECPjss7i22bNVYpUVFCqkzq1K6ha/iqCfH3z6Kdy8qZYr+vvHPfb336pCYeHCKqF88MD878WapHk7nIuLCwMHDuTAgQP89ddfjBkzhhkzZpAvXz7at29vihiFEEIIIYSwiOhoVYQhfmmA+fNVYpWdubrC8OGqhPratVCnTtxj9++rmbhChWDIEDh/3nJxWlKG6oqUKlWKmTNncvPmTZYvX55ZMQkhhBBCCGFxUVEwYAB8/726b2Ojzo0aMsSSUZmXXq/OxjpwAI4cge7d4yoThoXBd99B2bJqaeCuXTlrH1WmFGjU6/V07NiR//3vf5lxOSGEEEIIISwqKkrHK6/o+flndV+vh2XLoH9/y8ZlSTVrwsqVcOUKjB4Nbm5xj23ZAk2bQpUqsGSJKlaR3VlRpXshhBBCCCEsLzwcZs6swdq16qOynR2sWQM9elg4MCtRpAh88QXcuKG+xt9jdfq0SjaLFFFl4h8/tlSUpieJlBBCCCGEEP8JDYUuXfT88YcPoEqDb9wIHTtaNi5r5OGhZqauXIEVK6BGjbjH7txRZeL9/GDoULXXKruxtXQAQgghhBDCWEAAxJwyExUFV654cPJk3Bk/np7GswAiczx7Bu3awZ49aq7B2Vlj0yYdjRtbODArZ2urZuu6d4dDh2DWLFi/Xu2XCg2Fb7+FefOgfXuVeNWrp2azsvrPuCRSQgghhBBWJCAASpWKf1aPHdDQqI+jozr7x9o/aGYlgYHQurVKBACcnCLZvFlHw4bycTm1dDpV3a9OHTVLNWeOOncqJEQlVRs3qluFCvDPPxAZGfPMrPkzLkv7hBBCCCGsyMOHKR94GhYW99t8kXGPH6tCCTFJVK5cGlOmHKJOnRxUgi6TFSsGc+eqmacZM8DXN+6xv/6Kn0QlLiv8jEsiJYQQQgghcqwHD6BxYzh+XN3Pmxe2bYuiZMmnFo0ru8idWx1c/O+/8MsvqqpfdiGJlBBCCCGEyJHu3IEGDVSlOYD8+WHv3uz1Yd9a2NtDnz5w4gQsWGDpaDKHJFJCCCGEECLHCQiA+vXh/Hl1v2BB2LcPypWzbFzZnU4H1atbOorMIbvnhBBCCCGsxJMnaj9JauSEA09N5epVtZzv+nV1v0gR+P138Pe3aFgii5EZKSGEEEIIC4uOVtXNSpaE1atT95xevWD/ftPGlR1duKBmomKSqBIl1EyUJFEirSSREkIIIYSwoBMnoHZtGDQobVXKrl1TCcHrr6uZLJGys2fVnqhbt9T9smXVnig/P8vGJbImSaSEEEIIISzg8WN4802oUQOOHo1rb9sWHBySf65OF/fnH36A0qVh+XJ1Vo9I3MmT0LAh3Lun7leqBHv2gI+PJaPKmTw91TlRyXF0VP2smeyREkIIIYQwo+ho+PFHGDcOHj2Kay9TBr7+Wu3dCQiIm52KiorkwIGD1K1bB1tbO0CVlN68GcaPh+BguH8feveGn36CefNkmdqLjh6Fli3h6VN1v0YN+O03yJPHomHlWIUKqSWWyf2Me3pa92G8IImUEEIIIYTZHD8OQ4fCH3/Etbm6wqRJMHy4KhEN6gNkzIfIyEi4cyeQKlXAzi7uecOGQceO6nnr16u2bdtU1blJk2D0aOP+OdWBA9C6tUo4QS2j3LIFPDwsG1dOl5qfcWsnS/uEEEIIIUzs0SMYMgReesk4ierVC/75B955Jy6JSouCBWHdOtiwQf0Z4PlzGDtWlZiOv2QwJ9q1C1q0iEuiGjVSyaYkUdbl4cPVuLkN4OHDNZYOJU0kkRJCCCGEMBGDQR0+WrIkfPdd3B6msmVh925YtgwKFMj463ToAOfOqdmpmP1TZ87Ayy+rmaugoIy/RlazdSu0aQOhoep+y5ZqOaSrq2XjEsYiIu5z+fJb6HRPuXz5LSIi7ls6pFSTpX1CCCFEJoi/pyUxWWG9v8hcf/yhlvEdPx7X5uYGkyfD229n/hImNzeYMwf69oXBg+HUKZW4ffONWvr31VfQqZNxoYqsLqm/d7//rvagRUWp+x06wMqVKRfxEOalaRoXL76BwfAMnQ4MhmAuXnyT8uXXWjq0VJFESgghhMiggAAoVQrCwpLu4+ioNldLMpX9PXyoPsT/+KNxFb3eveGzz8DX17SvX6MGHDumkqqJE9WMzO3b0KULtG+vClpkh3Lfqfl7B2pWavXqrLX3Jqd48GAVDx+uj9di4OHDddy/v4p8+bpbLK7UkqV9QgghkhUQAH/+mfQtIMDSEVrew4cpf5gLC0vbGUEi6zEYYP58tYzvhx/ikqjy5VWZ7aVLTZ9ExbC1hTFj4O+/VaGFGP/7n1pWOGeOijcrS83fO1DJpCRR1ici4j4XLrwBvDhFquPixSFZYomfzEgJIYRIksy0CJE6R4/CW2+pXy7EcHODqVPV8j5LfZAvUgR+/VXNyAwfrs5QevYMRo6EX35R+7aqVLFMbOZiK592rU7ckr5g4MXDzzSiorLGEj+ZkRJCCJEkmWkRInkPHsBrr0GtWsZJVN++6hcMI0dafjZEp4Pu3VV1wCFD4tqPH1eV/caMUclVVvLoEezcaekoRHqFhPz935K+pKZF1RK/kJC/zRlWmkkiJYQQQgiRRgYDfPutWsb3449x7RUqwL598PPP4ONjufgSkyuXWnp44IBa3gfqcOBZs9TZU5s3WzS8ZIWGwvbt8N57UK0aeHnB++9bOiqRXi4u5XBzq5lMDz2enp1xcSlntpjSQyY7hRBCCCHS4PBhtVzv5Mm4Nnf3uGV81r6UrE4dFftnn8FHH0F4uFrG27YtdOum9k9ZOgmMilIFM3btUjNPhw9DRIRlYxKZ5+7dnwgO/iOJR3XY2rpTsuQ8s8aUHjIjJYQQQmTQqlWp6zdhQtZbQiXi3L8PAwdC7drGSVS/fmoZ34gR1p9ExbC3hw8+gLNnoUmTuPbVq6FMGTVzFR1tvng0TRXGmDNHVRbMm1eN84QJsHdvwiSqUiXo08e4rWHDVaxZ40ODBqvNF7hIs5s353Dhwqsk3BsVQ6NkyfnY2+czZ1jpIomUEEKIJP36q6UjsH7bt6vf7KfGli1qWdLp06aNSWSuqChVMrxUKVi0KK69YkXYvx9++gm8vS0XX0YULw47dsCSJeqsM4DAQHjzTahXTyVaphIQoMazb19VzbB8ebWnbNOmhAcIFy0Kr78OK1aoghmnTsHo0XGP58p1n9Gjh5Anz13GjBlMrlzWX/Etp9E0jWvXpnD58sjYNl/ft8mbtxOg/69FLenLCqXPIQskUkWKFEGn0yW4DR06FICwsDCGDh1K3rx5cXV1pUuXLty7d8/CUQshRNYWEaGWKE2aZOlIrNu5c2opVFp+c3/xItSsCfPmGZ8xJCwnuRL/CxeqhOntt+HpU9XfwwPmzoUTJ6BuXYuGnil0OnjlFTh/HgYMiGs/dEhV9PvgA3j+POOv8/gxrF2rkrSSJaFwYTXDt3Qp3L1r3NfLC3r2hO+/h6tX4coVVWGwRw/I999EhaenqhoKGqNGvYGzczA6HTg7BzNy5JuAejwmQRSWo2nRXLkymmvXJse2FS48iRIl5lCq1Hz0elc0DfR6tyyxpC+G1U9AHzt2DEO8gw7Onj1Ls2bN6NatGwCjRo1i8+bNrF69Gg8PD4YNG0bnzp05ePCgpUIWQogs7dYtlRwcPmzpSKzbgwdqT0nMb86bN4ePPwabJH5F+ewZjBqlPpyHh6tS2b//rj4o5spltrAtLiAg+SqPnp7mLaWf2kNdYwwYADNmQP78Jg3LIjw91QxRv36qut+lS2o2bvp0WLlS7QErXTr558f/3oWGqsIWMfucTp5M+pcHLi7QoAE0baqWGpYvn/TfpRiFCqkllXfurOL587hDXfV6Aw0arOPIkVX4+HSXoxksLDo6iosXB3P3btx0brFis/DzGwWAvX0+ihf/lvPnh1K8+LdZYklfDKtPpLy8vIzuz5gxg2LFitGgQQMCAwP58ccfWbZsGY0bNwZg0aJFlClThiNHjlCrVq1ErxkeHk54eHjs/aD//heMjIwkMjLSRO9EALHjK+NsHjLe5pfVx3zfPh29e+u5f18dkGhvrxEdDVFRLx6YGJ/GxYsGKlSwzPSKJcY8PBw6dtTz77/qk17lyhorV0bh4pL88/buhXHjbPj6a7WMZc0aOH5cY+lSAzVqZI3pqYyMd0AAlC9vS1hY0j9Pjo4aZ89Gme3D7927EBaWcn3yEiU0fvjBwMsvq++TOf+Km/tnvG5dNds2Y4YNn31mQ2SkjitXEu5JepGDg/pZPntWx+7dOg4f1hERkfj32s5Oo2ZNjUaNNBo31qhRQ8PePu5xgyF1BwbnzXuf69eHoA51jf93SEdExBDy5q1DZGTaP5hn9X/LrUV0dDgXL/bj0aOYRNeG4sXnkz//AKOx9fDoSHCwCx4ezaxizFMbg07Tss7CgoiICHx9fRk9ejTjx4/n999/p0mTJjx58oRc8X6dV7hwYUaOHMmoUaMSvc7kyZOZMmVKgvZly5bh7OxsqvCFEMJqaRps2lSUxYvLER2tkgMvr1Def/8PPDwiCAqyT9B/xYpSHD+uSnu5uETwyScHKFQo2Oyxm5umwZw5Vdmzxw+A3LnD+OyzvXh6pnJKAzhyxJuvvqpCSIgaV70+mn79ztG+/RV0yeWsWdyVKx6MGdMwxX5ffLGHYsUCU31dTYOICD3Pn+sJD7clLExPWJjxV+P2mDY9Dx44ceZMyh+0P/tsDyVKpD6m7OLGDTe+/bYS58/nzfC1/P2fUrHiQypWfEDZso9wckpFppQsDWfnT7G1/QOdLuH6Wk2zISrqJUJDx2bwdUT6hOHsPAM7u1MAaJotoaGjiYqqbdmwUiE0NJTevXsTGBiIu7t7kv2yVCK1atUqevfuTUBAAL6+vixbtoxXX33VaHYJ4KWXXqJRo0Z8+umniV4nsRkpPz8/Hj58mOxgiYyLjIxkx44dNGvWDDtLn1CYA8h4m19WHPNnz2DIED2rV8eto2naNJolSwzJ7i2IjITOnfVs26aeV7Cgxr59URQsaOqIX4zDvGM+Y4YNEyeqGSUnJ43ffzdQrVra/yu9fh1eeUXPkSNx4966dTQ//JD8uFtaRsb75EmoWTPl5wwdaiBXLggJUbdnz3SEhKilYs+eQUiILvaxmJummTYDPXo0kipVTPoSSbL0vyvR0TB1qo7p09O2kKloUY3GjaNp1EijYUONFxYZZVhIyFlOnaqaYr8qVU7i7Jy284gsPeZZXVTUU86d60BwsFojbmPjROnSq8mdu3mi/a1tvIOCgvD09EwxkbL6pX3x/fjjj7Rq1QpfX98MXcfBwQEHB4cE7XZ2dlbxzcsJZKzNS8bb/LLKmF+6BJ06qbLDMcaPh6lTbdDrk9+gYGenlqY1bKiWAd28qaN9ezv277fMnh9zjPmaNTBxYtz9n3/WUatW+v4rLV5cHdw6YQLE/N5vyxYbatSwYflyVTHNmqVnvFNbGvybb/QpdzIzW1s7LP1X2pL/rnTpovZKpaR5c7XHskkT8PfXEVeNLXNFR0dy//7iFPvlzt0SD4/K6X6drPJvuTWJiLjP33+34NmzUwDo9e5UqLCZXLlSrsxiLeOd2hiyTCJ1/fp1du7cybp162LbvL29iYiI4OnTp0ZL++7du4d3Vq1DKkQGxd/IHRWlltKcPBn3AcbcG7mF9frf/1SlrphiCW5uqgRyx46pv4arK2zerA74vHJFlUru0AG2bYupppV9HDumNuHHmD5dfbjMCDs7VbigYUN17QcPVLGPhg1hyhQYNw701pdTpEtUlPq5yAyOjqo4gatr4l/T0vbvv6poiMgcn3wCVVOeJMqQ8PA7nDvXncDAAyn2ff78H8LDb+PgkLFfwovUCQsL4PTpZjx/fhEAOzsvKlbchpubhaZzTSzLJFKLFi0iX758tGnTJratWrVq2NnZsWvXLrr897/ZhQsXCAgI4OWXX7ZUqEJYTMLqU3ZAQ6M+jo6qypEkUzmXwaDKmn/8cVxb2bKwbp36+Umr/Pnht9/U4ZkPHqhZlldeUee9ZJck4MYNdUhoTAno/v1hbCZuu2jZUp2L07cv7N6tllJNmAB79sAvv2TdM4pALbtbtAi++AKuXUvdcz77DCpUSDwJcnHJ3J+r1FbrE9bh6dMDnDvXjYgIVS9dp7Mjf/5+3L37Y6L9w8Kucfp0UypX3pOlqsFlRaGhFzl9uinh4TcAcHAoSKVKO3F2Tsd/LFmE1Z8jBRAdHc2iRYvo378/tvHWBXh4eDBo0CBGjx7N7t27OXHiBK+++iovv/xykhX7hMjOHj5M+UNBWFjypYdF9vboEbRpY5xEdesGR4+mL4mKUby4mpmKqdezZo0q9Z11duEm7dkzaNcu7pybevVgwQIyvSiEr686GHXKlLiyz7t2QaVKqj2refAAJk9WZwW9/XbqkyiAxo2hRQs101m5MpQoAT4+4O6efZJzkTaapnHz5hxOn24Um0Q5OBSkSpX9lCr1PZ6exoe65s7dCkdHfwBCQ89z+nQzIiMfWyb4HCA4+BQnT9aLTaKcnEpQpcqBbJ1EQRZJpHbu3ElAQAADBw5M8NiXX35J27Zt6dKlC/Xr18fb29to+Z8QQgjlzz+hevW45VV6PXz+uTofxtU149evUUMlUDEfdL/6CmbOzPh1LclgUCWfT59W94sWVTN3iWyzzRR6vdqDtWuXShwA7t9XScUHH6jlcdbu6lUYNkwlUFOmqOQ9hjUuFok71DVpcqirZUVFPeP8+d5cvjwSTVN/CXLlakS1aidwd6+JTqejZMn56PVuANjaulOmzGIqVdqFg4OqfhMScoYzZ1oQFZXzKi+aWmDgIU6dakhk5H0AXFwqUaXKfhwdC1s4MtPLEolU8+bN0TSNkiVLJnjM0dGRb775hsePHxMSEsK6detkf5QQQrxg8WL12/2YWQEvL3VA5pgxmTuz0qoV/PBD3P2xY+HnnzPv+uY2dqzaSwbg4QG//mqeD9QNG6rkrVUrdV/T1J6shg3VMkNrdOIE9OypZo+++SZuGaRer5YsnjqllntaW9ISc6jriRNJ32Q5tOUSztDQi/z5Zy3u318R2+bn9z4VK243Wqpnb5+PUqUWYGfnTcmSC7C3z4eTkz+VKu3C3l59LgwOPs6ZM62JinqWuUHmYI8f7+D06WYYDCpBdXd/mcqVd2Nvnw1PrE5EltkjJYTIPOvXQ5ky4ORk6UiEqYWHw8iRMH9+XFvNmmrmyFRlygcMgNu31QwKwMCBah9V88Sr3lqtH35QM3agkoE1a9TfG3Px8lKJ2xdfqEqKUVFw8KBa6rZ4sVpuaGmaBtu3qz1Nu3YZP+biAq+/rn7+Csf7xfSFC8kvL7ZEQZxChSRRSklMwmnO792DBxv455/+GAyqIo5e70bp0ovx8uqcaP98+bqTL193ozZn55JUqrTzvxmThwQFHeLs2fZUqLAZvV7+E8yIBw/Wce5cLzQtAoDcuZtRvvx69PoUTibPRiSREiIHmjYN5s2DwYPhrbdM94FaWNbNm9C1q9r/FOONN2D2bNMtTYsxbpyqPvfttyoB6NIF9u41fTWvzLJ7N7z5Ztz9r7+Gpk3NH4eNDbz7rtqX1bOnOnvq8WNV+GLkSFU23d4+xctkuqgoHcuX65g1K27ZYwwvLxgxQo1fnjwJnytJS9Zlru+dphn4998PCQiYEdvm7FyW8uXXpWvPjYtLOSpW3MHp042IinrK06e7+fvvzpQvvwEbGxP/Y5hN3bmzmAsXBgHqIGRPz86ULbssx41nlljaJ4TIfI8eqTK1RYqoD2iHD2ePwgBC2bMHqlWLS6IcHFTltHnzTJ9EgVouOHcudP7vF8fPnqllalevmv61M+riRZX4xexHGjlSJaCWVKuWOsy2U6e4ttmz48rOm8uzZ/DVVza8+WZT+ve3NUqiihdXM5/Xr6vZyMSSKCFSEhHxgDNnWholUV5e3ala9WiGChe4uVWmYsVtsfuoHj/+jb//7kF0dGSGY85pbt6cw4ULrxKTRHl7D6Bs2ZU5LokCSaSEyFYOHUpdv1atiD1Y0mBQxQZq11ZLvpYuhYgI08UoTEvT1FKwpk1VkQJQy6oOHVJL7sxJr1elu+v+dwZjTNGEBw/MG0daPH6szhR68kTdb9MmbnmfpeXODWvXqtmxmFmo48fVLN+qVaZ97fv3VTn2QoVgzBg9Dx44xz4WU2Tkn39gyBBZMizSLyjoD06cqMaTJzv/a9FTrNgsypZdga1txiviuLu/RIUKW7CxUT+/jx5t5Pz5V9A0Q4avnRNomsa1a1O5fHlkbFuBAsMpVepHbGxy5iI3SaSEyCZu3VLVvlLi6Bj3W+MJE9QynBjHjqlN4UWKwEcfxX0QF1nDs2dqdvGdd1SCDGpf0okTlltS5+QEGzfG7S26fFklJyEhloknORERaibq0iV1v0IFWL7cuspt63QwdCgcOaJmgEAdqNyjh5o1iynwkFkuX1ZL9AoXVkuCYxJMgFatotmzR816duliXeMkshZN07h9+zuj8tl2dvmpXPl3/PxGocvEiji5ctWlQoX/odOp2ZMHD1byzz8D0bToTHuN7EjTNK5cGcO1a5Ni2woXnkTx4rPR6XJuOpFz37kQ2UhUFPTqFfchp1499Zvqo0cj+eKLPRw9Gpmg+pSPD0ydqg7xXbRIbWCPceeOSsoKFVKFAl7cAyGsz4ULakYx/szEBx/Ali2QN6/l4gK1xOu336BAAXX/2DHo3h0irWhFjaaphGHPHnU/Xz7YtAnc3CwaVpKqVFHl7Hv3jmtbsED9DPzzT8avf+yYOl+sZEn1i5eY8+lsbaFv32jmzPmdjRsNNGiQ+edpiZzFYHjOhQuDuHhxSGzRAnf32lSv/ie5ctU3yWvmzt2E8uXXodOppRn37i3h4sW30GR9e6I0zcCFC69x8+aXsW3Fis3C339ypia5WZEkUkJkA5Mnw/796s9+fqoqX7Vq6sNWsWKBVKmiZiSqVk24UdjRUS35+vNPVQygc+e4w0DDw+OSrIYN1XUNsgLC6mzYoJZXnTun7ru7q7Zp06xnlqBQIdi6VZUQB5XgvfGG9ezL++ILWLhQ/dnBQc2iFbbyI1Dc3NTSyR9/jFtO99df6u/+Tz+l/Xqapr5HjRrBSy+p5Xox3x9XV1Uq/+pVWLjQQOHCwZn3RkSO9fz5v5w8WYe7dxfFthUo8DaVK+/GwcHXpK+dN29rypZdScwhvnfuLODy5VGSTL0gOjqcc+d6cvfuf/9AYkOpUj/i5zfKonFZi5y5oFGkKCDA+srTisTt2KHOlwH1oXnFivTNQOh0UL++ul27ps6B+eEHePpUPb53r7oVKaIO2xw0CHLlypz3INLHYFDLMz/5JK6tbFmV8CZy7J7FVaigErwWLdQyuoULwddXLSO1pI0b4b334u7/9JMq7pAV6HRq1rhmTbW87++/ITRU/XJk1y5VPTG55X6enmp2esUKdXjy2bPGj+fPH1dsI+bvuzXNJIqs69Gj3zh/vjdRUWophY2NE6VKfU/+/H3MFoOXVyfKlPmZ8+f7ABq3bs1Br3fC33+62WKwZgZDCGfPduHJE3WKu05nR5kyy8iXr6uFI7MekkiJBAICoFSpuKUciXF0lAMKrcGdO9CnT9xvjadPV0UjMqpIEXUuzKRJ6jDVuXPjlgtdu6b24EyaBP37w/Dh6udFmNfDh2pZ144dcW3du6vZCdeM78k2mYYN1SxKjx7q53baNLXkz1JV8U6eVOMY83doyhQVW1ZTrhz88YcqOx5zIPLPP6uxTu4X7La2ap/knTvG7SVLqrLrffumfAirEGmhadFcv/7xf3tt1A+nk1NxypVbi6trRbPHkz9/L6Kjw/+rQgcBATOwsXGmQIGxZo/FmkRGPuWvv9oSFHQQUIlu+fLryZOnhYUjsy6ytE8k8PBh8kkUqMeTm7ESpmcwqA+AMRXQWrVSCU5mcnVV+0b+/lvtcWnVKu6xkBB1RlDp0qr9t98gWvbqmsWJE1C9elwSpderpWkrVlh3EhWjWzdVujvG0KFqpsrcbt9Wh9qGhqr7vXqpGb6sytkZvv8eli2L+zlIaZVSVJRxElWrlprRPH8eXntNkiiRuSIjn/DXX+25dm0iMUlU3rztqFr1mEWSqBg+PgMoUeLb2PvXrk3k1q1ZFovH0iIi7nP6dKPYJEqvd6dixe2SRCVCEikhsqipU+M2xhcoAEuWxO1tymw2Nmo51pYtamZq6FBwiXdweUySVbasSq6ePTNNHEIth6tTR1VdBFUUYedOGD06a236Hz48bjlddLRKYg4eNN/rh4aqQ21v3VL3X35ZjW1WGsOk9Oql9jymZaa4XTu1z/LQIejY0XT/loic69mz05w4UZ3Hjzf/16LD3/9jypffgJ1dLkuGBkCBAm9SrNgXsfevXRuLvf3mZJ6ROjuv7qTsN2XZeXVnyp2tQFjYDU6erMezZ6cAsLPzonLlPeTKVdeygVkpWdonRBa0a1fcvpKYfVGenuZ57VKl1Dk206apZWRff62W+4Fa7jl0KIwfr36bPWyYWiYoe+5SJ7lxioiAr75Ssw0xatWC1auhYEHzxJfZPvlEzQr98oua5W7XTiVTMaXSTSU6Gvr1UzN7oIpKrF+fvWZfSpSAxYtVgpiS1auhq2x5ECZ09+7PXLw4hOhotWHP1jYvZcsuI0+e5haOzJif32iio5//v737Do+i+ho4/t1N7wkkIQkECCUQQq/SBJHei/QmKk2qYPmpVBV9sYEogqAgiCKgNOkdpYfeQhJCJ6SR3je78/4xyYYlm55sNuF+nicP7Ozs7N3JZHbO3HvP4e7dOQBYWa0mNLQZnp4TC7U9SZL46PBH+Ef689Hhj3jV61WjznKXlBTIlStdSE19AICFRRUaNTpUpELI5Z0IpAQdCQm6F2qC8QkN1Z0X9emnWQVPDcnRUc7iNXMm7NwJ330nJ6MAiI2Vh5otWQJdusDRo7kX+RVz7vI3N/FZkyfL+9eiDBeSVyrlYDwsTB6mGB0N3bvD6dNyEoqSMneuXNgW5Mx3u3bJSRXKm8yivXmpUaNk2yG8uDSaNG7ffoeQkKxhc3Z2zfH1/QtLS+NMi1mt2seo1ck8eLAIgODgyZiZ2eDmNqrA2zoQfAC/ED8A/EL8OBB8gG61jHN4XELCFa5c6YpKJReQtLKqTaNGB43292QsROe9AMgXMnPmyBey33yT9/pC6VCr5cnfYWHy427d4IMPSrdNJiYwYIA8zPDSJRg3LuviXqOB/ftzD6JAzLmD/M1NBPni+Ndf5SGUZTmIymRuLgc1TZrIjx88kIeJxsaWzPutX5+V5VKphE2boH79knkvQXiRpaQ84vLlDjpBlLv7WzRu/J/RX5x7eX2Kh8fMjEcSt26NJTz8rwJtIzEtkYm7snqyFCiYe3SuUaRXDw/fzMmT7oSHbwEgNvYUly931AZRNjYNadLE+H9PxkAEUi+4gACYMEEe2rJokW7VesH4LFokD+sDOWVxSc6LKozGjeV5Jg8fyj1l7u75f60RfLeUCWvXytkSyxM7O3n+nZeX/PjqVXmeTmpq8b7Pf//JQ04zLV2qm0BFEITiER19jAsXmhEXdwYAhcICb+/V1KmzGhMT4x9Dq1AoqF59Mamp3TOWaPD3H05k5K48X3sv5h7vHXgPt6/duB97X7tcQsIvxI/9t/eXUKvzJy0tnICAiahUoQQGTiA8fDNXrnQhPT0GAHv71jRufAxz83LYTV8CxNC+F9SpU3J66x07dC9gzczkXo5deZ8r8j0ESSgex47JqZlBDp42bpQTDRgjFxe5h/P99+XjbM6cvF/z0kvycC5399x/XF2Lp8hsaczbSkuTsyxGREB4uO5PZjHdvNStW7xtMhZubnLSkrZt5d/LsWPyPKaNG4vnZkFwsNxzmlkD6e235Tl8giAUH0mSePjwG+7c+R8gV2+3sKiKr+/f2Ns3L93GFZBCoSAlZQKenpUID1+HJKVz48YgGjTYRYUKXXTWlSSJo/eOsuzsMv4J/AeNlHMK2zHbxxAyKwRTE8NfgkuSRGDgJNRquaB2enocN28OIzODopNTZ3x9t2FqWgbSvxoJEUi9QDQa+Ocf+cL2+exYdnZyHZcZM+ThY4cO5R0offaZHHAZU49IeRUeLqc6z0wvvnAhdOhQum3KD3Nz+Y5/fgKp9HQ5uHnwIPf1lEo5mHJzyz3gcnPLOXlAcdVK02ggKiorGIqIgCdPlJw6VYc9e5RERuoGS5nFjQX9vL3lc0qnTnJWvc2b5eD622+Llk0vJgZ694anT+XHXbvKc/qMeM53sXB2lo/jvI5zQyWqEcqX8PDNBAXNoHbtZbi6DiY9PZ5bt8YRGfm3dh0np674+PyOuXlZPciU1Kq1EkgjPHwjkpTG9ev9aNhwL46OHUhMS2TD1Q18f+57bkTcyNcWI5IiePnXlzk85jBWZlYl2/zn3ztiM5GR255ZkhXwOTsPoF69jSiV5WDMuAGJQOoFkJIiZ8X6+mv5wvBZHh5ysoAJE8DBIWt5QID+u/W3bslDY5KTYe9eucfh669LtPkvPI0GRo/OqvXSuTN8+GHptqkk1Kolz4vJrIuVE41GTrgRGgqXL+e+rpOT/iArJSV/tdL++ku+yZAZJD3fixQZKd940GUClNNuIwNo1UoOoPr1k/ft0qVyVsLZswu3PZVKLlScWVDax0eeF2X6Anz7Va2a87k8k8iYKRRG5vAwtTqGwMAJmJu7Exg4nqSkW9p1qlWbQ/XqC1AoimEIQSlSKEyoW3cdGk0KkZHb0GiSuXK1F/+l9uWbi3uJSYnRWd/d1h2lQklIfAgS+sesn350mq6/dWXn8J04WTkZ4FNk/s4mAQp4rl0KhTm1av0ggqhCeAG+Sl5c0dGwcqV85zUzOUGmevXkqvUjRujP7FS1qv4v16ZN5YvTPn3ki5xvvpHnNUyZUjKfQYD/+z84cED+v5ubHBQXx9A2Y7Npk3x8qVTy8frkSe4/YWFyL1ZuoqPln/wOm3teYS/en2dvL/eiubrKwx4z///sT2QkDB1aPO9Xkp6/C10SevWCVavgzTflx+++KwfAI0YUbDuSJNeryixc7Ows93g5OhZrc41aTudyY2GI40koXvqGh12+3JHMoXwmJvb4+PyGs3Pf0mtkMVMqzfDx2ci/fi+jSDmHpEmksWIjLqYQk7FOW8+2TG81nZ61elLr+1o5BlGZTjw8Qfu17dk3ah9V7EuuhoUkSSQkXOfmzSGo1TE5rKPm9u1p1K//t97nhZyJQKocevBATou8ejUkJuo+16GDHED16FH4IXk9esgZwyZmJKOZPl3+ou7Tp2jtFrL79185VTPIw5B+/718pml+lpmZ3AORV20kjUYOPp4NrkJD9QddycnF20YLC/3BkKsrODmlc/++H716NcfDwwwXl/zVJ7p4sXjbWBKevwvt6NgBc/OSmaj3xhtysdx58+THr78uH/uvvpr/bXz/vXwzCeQbRtu2iVTfxsSQx5NQfHIbHmZj0wBf37+xtq5t+IaVkIS0BP68/Cc/+P1AUORNvmgAzZzA1hS+bghHU/oxuvk8mro31b7Gb7wfEUn6h1f4R/gzY98MniY/5UbEDdr80oZ9o/ZRz6VesbVZkiQSE68TEbGFiIgtOj2F+qmJjNxKYuINbGx8i60dLwIRSJUjV67I85/+/FN3uJFSCQMHygFUy5bF814TJsDdu3JviUYDw4bJNYSal625pEYtIgKGD8+aFzVvnjx3pKwpqXkamXOlXF2hUaOc15MkiIvTDaz8/OQhY3l5+205E+GzgZKLizzcL6f5NSqVxJ494TRtKgeF+WXs81my34WOJzBwconewZwzRw6mfvpJ7qkcMEC+udC4cd6v3bMH3nkn6/HPP5dOvTVBv9I4noSiy314mBn16+/AysqrVNpW3IKjg1nzeA1jvx9LbGpWPYY512FpE3Pq2KZhbwavWZ+mroONzms9HTzxdPDUu92m7k15qcpLdNvQjeDoYB7GPaTdmnb8M/wf2lZtW+j2ZgVPmwkP30JyckDeL9Iywdm5nwiiCkEEUmWcJMnpsL/6Kmv4VyZLS7mmz6xZ8vyT4rZoEdy7JwduSUnyZO4zZ6B69eJ/rxeNRiNnLAsJkR+/8kpWz1RZU9rzNBQKef6fg0NWxru6dfMXSL35pjzc0BBKez/lJftdaPkOZnj4Zlxdh5TIeyoUsHy53NO4YwfEx8s94qdOZaVK1+faNfnmTuZNiI8/lucZCsajNI4noWiygt84ng+i5Oc1BAe/W6aDYUmSOHTnEN+f+55dgbuyDc9rX7U901pOo3etTty83pP4+HOoVOFcvvwqTZr8i5VV/rq8a1aoyck3TtLrj15ceHKB6JRoOv/WmU2vbaJvnfwPiZSDp2tERGzJJXhS4ODQDien7jx8uDjj5oWk87ypqT3e3ivy/b5CFhFIlVHp6bBlixxAXbqk+1zFivKcpalT5bvnJUWplGvaPHoEJ07Ic1Z69pQzAjoZZu5kufXVV3IqaJB7Qf74o2zPizL2eRrGwlj3U853oRUEBk7E0bFjiQ3JMjGRU6B37iwHUKGh0L27fJ7R1zsXFibf1ImXOzp47TX45JMSaZpQSKV5PJVVh+8eZqr/VFb7rKa7d/e8X1AC4uLOPBf8Pq/sDg9LSEtg/ZX1/HDuB/wj/XWeszCxYGSDkUxrNY3Gbo21yxs23MeVK51ISLhMWtpjLl/uRJMm/2Jpmb+TeCXbShwde5RBmwdx8M5BUtJTGLBpACt7rWR8s/E5vk4Onq4SHi4P20tODtSzlgIHh/a4uAzGxWUgFhYeAFhb18xId66zRby9V4q/uUISiavLmMREWLYMateWJ14/G0R5eclzAu7fl9Njl2QQlcnSErZvl9MWA/j7y8MIi7uQ5ovk5En5DjpkzYtycyvdNgkvLo1GzY0bQ1CrY8l+F1rSDskqSVZWsHNnVo9iYKA8JzMpSXe95GS5kG9mCv0WLWDdOlGiwZjk3qthmOOprJEkiTnH5vAo9RFzjs1BKoXq5TEx/3LjRl7ZcExwdh5YpoKo21G3eWffO1T+tjJT9kzRCaKq2FVhtPto7k67yy/9ftEJogDMzJxo2PAA1tby3KbU1PtcufIqqakh+X5/Ows7do3YxcgGIwHQSBom7JrAJ8c/0fk9S5JEfPxl7tz5mHPn6nD+fGMePFj0XBClwMHhZWrV+p7WrR/TpMlxqlSZqg2iAFxchuDsPAA5uyxk/s5EL3DhiR4pI5CfwqCWlnKQtHy5nIXsWc2ayWnIBw4snZS+FSvKqdBfekme13PsmJwiff368l+npbg9fSoPScqc4/bxx/KdeKF4Gft8pNImf2mfIzx8M2Fhv6NSheWytmHuQlesKPfStm4tz3M7c0bumcosv3D7tgPLl5tw5oz82M1NHg5obV1iTRIKITHxarnt1SgpB4IPcOHJBQAuPLnAgeADdKvVzSDvrdGkce/efB48WIy+4XxZys7wMEmSOHjnIMvOLmNP0J5sw/dervYy01pOo1fNXhzYdwBn65y/CMzNXWjU6DCXL79McnIQycm3uXKlM40bH8t3D4+5iTnrB6zHzdaNb05/A8D8Y/N5Eh/C/738Fk8jt2b0PN3W82o5eHJ1HYyz80AsLNxzfS+FQoG390qio4+iVseUmd+ZMROBVCnLT2FQExP5Jy1Nd3mPHnICiY4dSz9gqVFDLvb7yivyXeENG+QeMjGkJv80Ghg7Vh4qCfDyyzB/fum2qbwy9vlIpUEOns5nTFTeTGpqHpWRtZQ4O/c3yEVvtWryTZt27SAhAf77T647BWZAR511o6LkBBWC8UhNfUJQ0Mw817O29sHaWtRiA0hKS2LM9jHaxwoUfHzkY7rW7IqihL/4ExP98fcfSUJC1tAXB4eXcXEZzO3b055b2/iHh8WnxrP+ynq+P/c9AU915xJZmlrKw/daTqORm5y9SJXPE4iFhZs2mEpJuUdSkj9XrnShceOjmJlVyFeKf6VCydddv8bdxo2VZ96jowu0Vf7EpYs/6VsbR0f59yAHTwUbsmJu7kqdOj9p22TMv7OyQARSpSwyMu/CoGp1Vg+Fqak8pO/dd6FBg5JvX0G0aiUPQxs0SE6C8emncuKJN94o7ZaVDd9+C7t3y/93cZHnhbwIRUNLi7HORzIkub7IRcLDNxMRsZmUlHvZ1lEoTHFw6EBc3Gk0mmSy35XWYG9f+ExTBdWokTyHcHIeo7/S0uTz64v+OzYWUVEH8fcfhUoVnue6SUn+XL3aHR+fDZibl/N6D7m4EnqFfn/2Izwxa59JSFx4coG1l9byRtOS+XKVJImQkB8JDn4XjUa+QFEozPDy+hRPz3cBJTExR4iM3IlcO0rO+GYMw8MO3TnE9L3TWdZjGZ1ryMM5bkfd5odzP7D28lriUuN01ve092RKiym81fQtKlpXLPT7Wlp60qjRES5dak9a2mMSE69y9Wo3fHw25pniXz4PXyIiYgttTbbQrJm+d1Di6NhBO+epqH8Xrq5DjOL3VR6Iy7QywspKTsU8YwZ46s+oaRQGDJADgsy0wxMnyu3t0qV022XsTp+GDz/Mevzbb+DhkfP6glBYz35ph4dvJiXlTrZ1FApTnJw6Z4yn75dxV3WTnknKsjt3ZpOWFkLNmotRKEo+K0pxlXEQSp5Gk869ewt48OBzMoNwc/PKuLu/xf37C/W8Qk5AER19iPPnm1Cv3kYcHTsYssmlTiNp+O7Md3xw6ANUGv29IuN3jcfS1JIRDQtYpToPqamhBAS8QVTUXu0ya+u6+Pj8jp1dVgpTYxweJkkSHx3+CP9Ifz48/CEqtYof/H5gT9CebOt2qNaB6a2m07dOX0yVxXMpbGXlRePGR7h06WVUqjDi489z8WIrvSn+s25iyQkj9J2H1RJciYHjERAu1WbL8PVULsHCvULhiECqjNi7Vy6mWxbMnCnXmFq2TM4uOGiQnNWvYcPSblnJyk/3vT5RUfK8qPR0+fGHH0I3wwx/F14Q8pf2Fe2wvZSUYD1rmeDk9CqurkNwdu6PmZnu3Vk5qNqkcxfa0tKLlBR53P6jR9+QnByEj8/vmJralvhnEoxfSsoj/P1HEBv7n3ZZhQo9qFt3PWZmFTPmS+n2alSpMp2bN4eRlhZKWtoTLl/uhJfXZ1St+gEKRfnPGhISH8LY7WM5dOdQrutpJA0jt43k2P1jLO2+FGuzok8GjIjYTmDgeFSqrDHPlStPpUaNxZiY6G7fGIeHHQg+gF+IHwDnQ87T84+eOs9bmloyqsEoprWaRsNKJXNBYm3tTaNGh7h8uSPp6U9JT4965ll5/t+1a/1ITLyuN3iSe5464uIymBB1TRZvHpXRIxlA619as3/U/mIt3CsUnQikygg7u9JuQcF8+608/2v7djkNcc+ecPasnMq7PJLT+ebefa+PJMm1vjKzjLVrV7zzyiIjt2BnN4XIyB9xdx9efBsWjF5mfZHMYXvJyUF61lLi5NRJm8nJ3DznSdX6Jik3bXqSyMhtBAZOAdQ8fbqTS5fa0aDBP1haGnHXuVDinj7dg7//GNLTn2YsMaFGjS/w9JytDYj09WqYm7vSvPllbt4cSUzMYUDD3bsfERv7H3Xrrs/1GC3rtvlv461/3iIqOSrvlTOsvria049Os/m1zfi4+BTqfdPTEwgOfocnT37WLjMzq0TdumupWLFHjq8zpuFhGo2Gybv1j/et6lCVKS2m8GaTN4s0fC+/bG3rU6/eJq5e1Z8p6unTnc8tUeLo+EpGwogB2muHysCpN05pC/c+intULIV7heJV/m/vCKXCxESeL9Wihfz48WPo1Surtkt5kpXOV7f7Pj+WLpXTOoOclaw450WlpYVz+/bbKBQx3L79Nmlpec9NEMo2uefpOnfvzuPcOR/On2+UkSL32SBKiaNjJ7y9V9KmzRMaNTqIh8f4fF2gZt6FNjNzw9v7J8zNXfHwmEjDhvswMXEAIDHxChcvtiQu7lwJfUrBmGk0KoKD3+fatV7aIMrCoipNmvxH1arv6fQq6Tue5OWVaNRoP9WrL0Ae6gdRUXu5cKEJsbGnDP2RSlxCWgLjd45n4OaB2iDK3dYdJ8v8FWS8Hn6d5qubs+7yugK/d2zsGc6fb6wTRFWs2I8WLa7lGkQZkzvRd2jxcwvuxtzN9tzcl+cSPD2Y99u+b5AgCjLnmC0nK8W4fk5OnfH2/ok2bUJp3PgQHh4Ts92AzSzc28xdnjiVWbh3x60dJdV8oYBEICWUGGtrOZOfl5f8+MoVGDHChPT08pUTPSJic0Y634yMIBnd9+Hhm3N93blz8MEHWY/Xr4cqxTT8OSu4S0ChALVa1GYpa8LDN3PypDvh4VvyXDcx8SZ37y7Az8+X8+cbcP/+p89VuFfg6NiR2rV/pE2bEBo3Pqz3Szs/XF2H0LbtE53hqxUqdKZp0zNYWtYEIC0tlMuXO+Sr7cWixiGYUk/+Vyg1KSkPuHy5Aw8ffqVdVrFiX5o3v4SDQ2u9r9F3PAEoFCZUrz6fhg0PYGYmF0VMTX2Usf1vSqWWUknwe+xH05+a8vOlrEBmkM8grk2+xpVJV7gw4QIXJlzg7Btn+cb7G86+cVa77PCYw9R3rQ9AkiqJ13e8ztjtY0lIS8jzfeW5awu5dKmddqivUmlDnTo/U7/+NszNDVCIsohUahWLTyzGd7kvF59czPa8icKEfbf3YWKAeZvPSky88dw1gX61ai3Fw2NCnvs6s3BvlxryZPOU9BQGbh7I6guri6vJQhEYfSD1+PFjRo0aRcWKFbGysqJBgwacP39e+/zrr7+OQqHQ+enevXSqfgvZVaoEe/aAU8aNtf37lfz0U0PKw3egJGlISLjKrVtv6X3+1q3XuXfvc0JCVhMaup7w8M1ERu4kKuoADx8e58MPz1K16hU8PQOYP/8er74aikoVg1qdgiRpitS2wgZ3gnHIHCqqUoUSGDhBb29iYuIt7t37hHPn6uPn58v9+wtJSvJ/Zg25vkjt2j/QunUIjRsfpXLlySWWBc3Gpi5Nm57BwaE9ABpNCjdvDuH+/UUlfNErwasfgYu//G+utW6EkhIZuZPz5xsTF3cakLO81ay5hPr1t2NmVqHQ261QoTPNm1/GweFlACQpneDgd7l+vT8qVXQerzZeao2az//7nDZr2hAUJfcY25jZ8EvfX9gyeAsVrSvi6eBJU/emNHVvShO3JtS0rkkTtybaZZ28OnH2rbO81STrO2j9lfU0X9Wcq2FXc3zvpKTbXLrUjnv3FpD5HWFn14rmzS/j7v5miadVLw5nH52l+erm/O/w/0hR6099rJbU+IX4cSD4gEHbZmPj+1zR2+cVvHBxfgv3CoZn1HOkoqOjadu2La+88gp79+7FxcWFoKAgnJx0u7u7d+/O2rVrtY8tLCwM3dRCexEKg9atK8+V6tJFTkl88GB1vvxSzZw5hd9mYRM7FJRKFU1Kyl1SUu6SnHyXlJQ72v8nJ98F0nJ8rUaTzL17H+f4/Ny5uo9Pn9Z9rFCYo1RaolRaZPxrqfexQqH7WJLUhIauJTsFgYETcXTsaBQTgwX9choqWr/+3yQlBWrnPCUmXtP7egeHdri4DMHFZZBORXtDMDd3plGjgwQETCQsTB5mdPfuHJKSblGnzs8olcVzbtY5bzZeC5XlCeZU9oOaByC4W5k/b5YVGk0ad+58wKNHS7XLLC2rU6/eZuztWxTLe1hYeNCo0WHu3ZvHgwdfAPI8kwsXmhbr+xjK/Zj7jN42mv8eZCXhaFm5Jb8P/J1aFWoVaFvWZtas7ruaV7xeYeKuiSSkJRDwNICWq1vyXffvmNBsgjYwkiSJ0NA1BAXNQKNJzNiCCdWrz6Vq1Y9RFlP2upIUlxrHx4c/Zrnf8myFdPVRomTu0bkGqbuVSXc+aSy6N3cKX7g4p8K9IfEhLO+5HBOlYXveBJlR/9UsXrwYT09PnSDJK3Oc2DMsLCxwcytYQTJjURYKgxZH0PLyy/Drr3INLIC5c02oUSPrcUEUNrGDPmp1Cikp9zKCpTsZwVJm4HQn4yRYOiQpDbU6TVtDrBi2qHNRLhinrN7ETHJv4unT1UlNva/3Nfb2bXB1HYKLy2tYWFQ2TENzoFRaULfuWqyt63L3rpzTPyxsA8nJd4ttyFDmefNY0DnGnZhAZv+tAgU+U+eyvn1XXFwUooZUCUtJuUtg4Cji4/20y5ydB1Knzi+YmTkW63splabUqPE5Dg7t8fcfRXp6FCkp97h0qS01a35N5crTykRPysZrG5m8ezKxqfJ3i1Kh5KN2HzGvwzzMTMwKvd0RDUbQwqMFQ/8ayqXQS6SqU5m0exJH7x1lVZ9VWCpSCQycQGTkdu1rLC1r4uOzAQeHl4r6sQxi+63tTN0zlcfxj7XLGlVqxMO4hzkm6NCg4WHcQ9LUaViYGu4muzz/b6WekhFFK1ysLdxr6867B98F4KcLPxGWGMYfA//AysyqiC0XCsqoA6mdO3fSrVs3Bg8ezPHjx6lcuTJvv/0248eP11nv2LFjuLq64uTkRKdOnfjss8+oWDHnSYWpqamkpqZqH8fFyQXaVCpVvitZFyd3d/knN6XQLCAzaJmAWh1LQMAEbGzaFPoE8NprEBgosWCBOQDjxkm4ualp3z7/3dKSJHHr1kSdu/W3bk3Cx2dTDuurSUt7nBEcyQFTauo97WOV6kmhPotSaYW5eTXU6uiMApP6PoMSW9smuLlNRKNJQaNJ5dGjVNauTcXUNBUzs1T69EnC0zNF+7z8k4IkpWj/n32ZvqKo+SVflMfGXsbaOv/DCoT8yzyHFOZcknmTILOWzrOeD6Ls7FpRseJrGZXtszLklcY5TB8Pj9lYWNQgMPB1NJpk4uJOcuFCK+rV24a1ddHT9warTjDpTC80z8xDkJC4GevHE5vdNHTvVmrnzfJOpVJhanqay5fHam82KRTmeHl9hZvbJEBRYsehvX1nGjf2IyBgJPHxZ5AkFbdvzyA6+hi1aq3C1NShRN63qGJTYpm+fzobb2zULqvmUI1f+/5KW8+2oCHHmlGQv/NKdfvqHB9znP8d/h8/XvgRgE03NpESf5yZtdJAnRVsVKr0Bl5eX2NiYms054ycPIp7xMwDM9kZmJXtztrMmvkvz2dai2k8SXhCZFLOd6NdrF1QSsoCf86inMsBHB0HUKFCf6Ki/iEzxX+FCn1xchpQ5H0+vcV0XKxdeOuft1BpVGy/tZ0u67uwdfBWnKzyl6TE2BR1fxe3/LZDIRnx4EpLS0sAZs2axeDBg/Hz82PGjBmsXLmSsWPHAvDnn39ibW2Nl5cXwcHBfPTRR9ja2nL69GlMTPR3cy5YsICFC7MXAvzjjz+wti56LYbyQ8LaejGmpudQKDRIkpL09JYkJf2v8FuU4McfG3HwYHUAbG3T+L//+48qVfKeHAtgZnYCa+uvsy1PSRmJRuOOUhmGQhGGUpn5E4lCkV6IdiqRJBc0Glc0mkoZP65oNG5oNJWQJAdAgUIRg63tFBSKJBQK6ZnXK5AkaxISliNJjgAkJpoya1ZHwsJsAOjX7zbjxt0ocNvkC2w1oEKhUAFp2n8hDSurXzExuanTHt3PZkZS0rukp7cqxHsLxU9CqbyPqekVLCy2oVDEkNONdY3GhtTUwahUbZCksjE8U6m8jY3N5yiV8kWcJFmTlPQe6elNCr3Ny/GXWRS8CBX6v+jsTOxY47sGM2Xh7/ALOUnD0vJXLCyyipyq1W4kJb2HRlPTgO1Ix9LyNywssrKXye14H42mhgHbkbebCTdZcn8JEaoI7bIOTh2YUGUCNiY2JfKep2NOs+rRMkZXT2bAM53UGo0dyclTSE83/l4otaRmX+Q+NjzZQLImWbu8qV1TJlaZSCWLkpnvWZyyrhESkSQbnWuC4nA5/jL/d/f/SNHI80OqWlZlbo25uJSBZCHGLikpiREjRhAbG4u9vX2O6xl1IGVubk7z5s05dSor3en06dPx8/Pj9PMTSjLcuXOHmjVrcujQIV599VW96+jrkfL09CQyMjLXnfWiiYjYTGDgqGzL69T5HWfnwg3xU6lU7N27nzVrXuH06VQsLROpWTOBtWvjcHBIRK1ORKNJRKNJ1v5frU5ErU4iPT2SyMgtSFLx3K0wM6uEpWV1LCyqY2nphaWlV8b/q2Nh4YlCkb8O2/zsJ0mC4cNN2LpVzu/SsqWGo0fVmJXAdV5aWjgXL/qiVseRW89VxYoDqVFjCebmeXSHCgWiUqk4ePAgXbp0wSyHX3Bq6kNiYo4SE3OI2NijqFRh+d5+kyaXylxvYmrqY/z9B5CYeDljiQk1aizB3X1Sgbe1M3AnI7aNIE2d8/xEgGbuzTg08hA25iVzofoiSk6+TUDAiGd+j+DsPJiaNVdgalq4787Ddw/zzoF3WNJ1Ca966f/Ozs3Tp/8QFPQmanUMAAqFBV5e3+DmNr7Uh/qp1Co+O/EZi08tRpORQMjewp7vu3/PcN+C1fXLz3nlWQkJl7hxawTpqVnFt89GwRVVV5b0WE8Fq8InADGEq+FXeXvP25wLySqjUMmmEt90+YbBPoMN8rst6D7PSWTkFu7cmUWNGktwdn6tGFsou/jkIn039SU8SU5KVMWuCruG7SpzhXuLa38Xl7i4OJydnfMMpIx6aJ+7uzv16ukeCD4+Pvz9d87zO2rUqIGzszO3b9/OMZCysLDQm5DCzMzMKH55xiAtLZzg4KlkH2KkIChoAmr1UxQKk4xgJykj2El8LvjR/1zFiim8957u+z16JP8UJxMTOywtvbCyqqENlOTHXlhaVsekmO4EuruPICrqbyIjd5LZfe/s3A9396wJYMuXw9at8v8dHWHTJiXW1iWTNNPMrDJ16vykZ2w22Ng01l4EPX26lZiYw9Ss+XWZydRUljx7PlGpYoiJOUZ09CGiow89l5o8v+TjysGhcbG20xDMzKrTtOkJ/P1HZczRUHPnznRSU4OoWfPbfE9y33htI6O3jUYt5T1x8MKTC3T5vQt7Ru7BxUbcnS2qsLA/CQycoB1WLUlm1Kr1HVWqTCr0uUOSJOYdn8etp7eYd3we3Wp3K/C23NwG4uDQlJs3hxAf74ckpXLnzlQSEk7i7f0TpqalU83+dtRtRm4dybnHWYFA+6rt+W3Ab1RzrFbo7eZ1nSJJah4+/Jq7d+dqbzqqJVO+v53OjhCAA5x80pJNr23ipSrG1yuVpErik+Of8M3pb0jXZI0mGd90PIs7Ly6VYWtFvTZ0dx+hcz1Q3FpVbcWpN58p3Bv/iFd+e6XMFu41lmvx/LbBqAOptm3bEhCge8ERGBhItWo5n4QePXrE06dPcc9r0pGQo7S0SK5d66Mn2wyAhEaTyO3b00ujaXmqUeMbHB1fxsrKC1PTCgYJDnQz9MRky8hz8SLMmpW1/tq1UL16ybbJxWUIzs6bsgV3vr5/ER7+J7dvT0elikStjiUwcDzh4b/j7b0Ka+vaJduwF4aK2Nh/iY+Xgye5OK3+lPYmJrY4OnbEyakztrZNuHatX7FmejIWJiY2+Pr+zZ07H/Lw4ZcAPH78PcnJt6lX7888ezTWXFrDWzvf0mbqsjS1JCU9l3SnwPkn52mzpg37R+2nhpNxDfcqK9TqZG7fnsmTJ6u0y6ysvAkPfxs3t7eKdI5d7rccvxA5UYVfiB9bbm5hiO+QAm/Hyqo6TZr8R3Dwezx+/D0A4eEbiY+/iK/vFmxtGxS6jQUlSRJrL69l+t7pJKrkzHimSlMWdlzIB20/KNHMaikp9/H3H0Ns7L/aZba2TfHx2UBy5WD+2z6WqOQoHsQ+oP3a9nze6XNmt5mNUmEclXAOBh9k0u5J3Im+o13m4+zDT71/on219qXYMuNXs0JNTr15ip6/9+TCkwvawr1/DvqTfnX7lXbzyjWjHtrn5+dHmzZtWLhwIUOGDOHcuXOMHz+eVatWMXLkSBISEli4cCGDBg3Czc2N4OBg3n//feLj47l27Vq+06DHxcXh4OCQZ/ddeZWeHk9s7H9ERx8hJuYICQmXinHrSkxMbDAxsUGptEaptCYuTkXFipUxNbUlPt6Gf/6xISHBmpQUGxo3tqFvXxvta+TX2aBUWnHv3jxiYo6jv8idHCiUZjY6fdkN4+KgaVMIzhhdMWMGLF1qmPakpYVz9qw36emxmJo60qpVgDZRSFpaJMHBswkLW69dX6GwoHr1+Xh6votSzC0pEEmSSEy8RnT0IaKiDhIVdRSFIjWHtU2wt38JJ6fOODl1xt6+lc7+Dg/fpLc3sV69Tbi6Fvwi0xg9ebKGwMCJSJJ8x9na2pcGDXZhZVVd7/rLzi5jxr4Z2scTm03kw3Yf8jT5KQDp6emcOHGCdu3aYWpqStDTIGbum0loYigArjau7B25l6buTUv2g5UzSUkB3LgxhMTErJpElSqNwstrGfv3/0vPnj0LdedYkiRWnl/JlD1TsqWw7litI4PqDaJ/3f5UsS94hfLw8L8ICHgzY2iznBiodu3luLuPK/C2Cupp0lMm7prI3/5Z30O1K9Tm94G/06Jy0VK0q1Qq9uzZo3efS5JEePgfBAa+rf3coKBq1Q+oXn0hSqWc4Olh7ENGbB3BiQcntK/tUasH6/qvK9Ve24jECGYdmMWGqxu0y8xNzPm4/cd80PYDg2bbe1Zu+9xYxafGM2jzIA7eOQjIWf5W9FrBhGYTSrlleTO2/Z3f2MCoAymAXbt28eGHHxIUFISXlxezZs3SZu1LTk6mf//+XLp0iZiYGDw8POjatSuffvoplSrlfxLiixZIqdUpxMWdISbmMNHRR4iPP6e9oMkfJTY2DfH0nIlSaaMTKGUPgCx07ljq+0M5cAB69kSb5nvpUjngeJ4cGNTJ4W69Iy1b3jKq+kjyvCjYlJFQsEULOHECzM0N14YnT/7A338KPj4/4u6efUx+VNQBAgMnkZJyV7vMxqYhder8XOZqsxRFYVL8p6Q81A7Vi44+lJG9UT9r63rawMnRsUOuvS+SJHHjxqBsvYnlLWV9dPQxbtwYRHq6nITCzMyF+vV34ODQWme9L/77go+OfKR9/M5L7/BN12/yPK88jH1Itw3d8I+UixTbmtuydchWutTsUtIfrVwIDd1AYOAkbb2hzIDEze110tPTC33BE58az8RdE9l4fWOe67as3JIBdQcw0Gcg3hW98/0eSUm3uXlzMAkJl7XLKlUai7f38mIb0v28w3cOM2b7GELiQ7TL3mryFku6L8HW3LbI28/pIlOliiYwcDIREVmZay0squLj8xuOji9n2066Jp0Fxxbw+X+fa4NYDzsPNg7ayMvVsq9fkiRJ4tfLv/LuwXd10pd3qNaBn3r/RB3nOgZtz/OM7cI+v9LUabyx4w1+v/a7dtmCDguY12GeUQ/hN7b9XW4CKUMo74GURpNOQsIFbY9TbOwJNJqchsQosLVtjJ3dS4SFrUejSaI4g5ac/lDWrIE338x4BwX8/TcMGJD99WXpbv3KlTB5svx/Bwe4dAn0lEErUfk5ManVidy9O59Hj5aQNfxMSZUqM/Dy+rTELjyMRVaAHpNxbAfoPbbleU5Hn5nnFJjjNjUaJypV6knFit1wcnq1wIVxddvkZHQ3CYpLUlIQ16711u5LhcKCunXXUKnSCCRJYs6ROXx+4nPt+nNfnsvCjguzXQzkdJxHJUfRd2NfTj48CchDrNb2W8uohtmTwxQ3QxUNL25qdSJBQdN0inpbW9fD13czNjZykpPCXvBcC7vGa1teI/Bpzn87OannUo+BdQcywGcATdya5HlBqFanZAxJ/OmZz+GLr+8WbGx8Cvz+OUlNT2XOkTl8fTorm2wFqwr83OdnBvjo+RIrJH03xaKjj3Dr1lhSU7MmGFeqNIratX/IMw38weCDjNo2ivBE+QaQUqFkYceFfNjuQ4MUdg18GsikXXKdq0xOlk583fVrxjUeZxQX/MZ2YV8QGknD+wff1xbuBbkn35gL9xrb/s5vbGDUc6SEwpEkDYmJN4iOPkxMzBFiYo4/092fnZVVHZycXsXJqROOjh0xM5NrcDk5dSj2YnI5eeMNuHsXPvtM7skZMQKOHYNWz2Xozmnuj7EFUZcvw8yZWY/XrDF8EJVfJiY21Kr1Na6uwwgIeIvExCuAhkePlhAZuQ1v75VUqNCttJtZIiRJIjBwkk5dssyCxRpNKrGxp7WBk1x0NLd5Tq/g5NQZO7sOHDt2l/btexX6y0Au5viT9kK8PAZRANbWtWna9DQ3brxGTMxRJCkVf/+RJCXd4ruAWL47u0y77uLOi3m/7fsF2n4FqwocHH2QEVtHsP3WdtI16YzeNprQhFBmt55dYhdrxVk03JASE29w48YQkpJuape5uY2jdu3vi3RDJXPe0JQ9U/Kc1wYwqsEoroVf40rYFe2ymxE3uRlxk8/++4xqDtW0PVVtPNvovTA0MbGkTp2VODp2ICBgPBpNIklJN7hwoQXe3itxcyt6MO0f4c+IrSO4HHpZu6xzjc6s678OD7uC3TzJTVpaOLdvv41CEcvt22/j5NSOR4++49GjrItkU1NHvL1X4uo6NF/b7FKzC5cnXmbUtlEcuXsEjaRh7tG5HLt3jA0DN+Bm61Zs7df5LOo0vjz5JZ/9+xmp6qzhzyMajGBJtyW42hj/30lZIAr3Go4IpIxMYe5iSpJEcnIwMTFHMoKno6ieqVfxPAsLT5ycXsXR8VWcnF7BwqKy3vUMHbR88gncuwcbNkBKCvTpA6dPQ81nSpPkldjB0B48gMjn6gAmJsLIkZCZYX/qVBg40PBtKyh7++Y0a+bHo0ffcu/eAjSaFFJS7nH1ancqVRpFzZpLMDd3LvL7HLpziOl7p7OsxzI61+hcDC0vvIiIzURGbntmiVyw2M+vMcnJQRk9stkpFKY685zs7Fpq5znJRfzuFbltrq5DjO4GQUkwM6tAw4b7CQqawpMnqwG4f/9T7OPAXAlpGvihxw9MaTmlUNu3MrPir8F/MXXPVFZeWAnAewff43HcY77p9k2xT7TPLTg3VpIkERr6K0FBUzIKfoNSaYO39wrc3EYXaduJaYlM2TOFdVfWaZdZmVqRkp6SbX4UgBIlAU8DuDTxEndj7rLNfxtbb23l9MPT2vXvx95n6dmlLD27FFcbV/rV6ceAugPo5NUp23yaSpWGY2vbhJs3B5OYeB2NJpFbt0YTG/svtWp9h4lJwS8oJUlixfkVzD4wWxsYmpuY83+v/h8zXppRrMdU1vGUgEIBanU8fn71dW6OOjp2om7ddVhaFmxOmbudOwdGHWDRf4tYeHwhGknD4buHabyyMRsGbij28/PJByeZsGsCNyOyAnUvRy9W9FpBt1rl82ZdaZvdZjbudu68vv31rMK9v3VhVutZzDkyxyi+h8s6MbQP4xnal98hRiDXZckcqhcdfYTU1Ac5btfMzAVHx044OXXCyelVLC1r5PtObHEPMcqr6zYtDbp1k3ujALy94dQpqFhRdz1jGDbz4AHUqSMHfTlRKCAgAGqXUjK8wnaVJyXdJjBwAjExWcMuzMycqVVrKa6uI4qU7rjVz63wC/GjhUcLzr51ttSGcGQm48ir3lYma2vf5+Y56U+rbGzDE8oKSZK4/+Br7t55X1uQ+GYc2FVZyuimeiZNPiM/+1ySJBb9t4i5R+dqlw31Hcq6/uuKdTK7MQ8/1nfeTE9PIChoMmFhWRP9bWwaUK/eZmxs6urdTn6Pcf8If17b8prOhfNbTd5iZ+BO7ZAyfdxs3bg3457O7+VJ/BN2BOxg261tHLl7RCc1diZ7C3t61e7FQJ+BdK/VXWduklqdlDFkcc0zn7MRvr5bCpStNCwhjDd3vsnuoN3aZb4uvvw+8HcauTXK93byK6fjCUChMKdGjS+oUmUmiiIGb8fuHWPE3yN4kvBE3jYKPm7/MfM7zsc0n+UJchKTEsP/Dv2Pny5kDbM0UZgwu/Vs5necj7WZdZG2X1LK07n8YPBBBm4eSEJaApCV9bS0v4eftS9wH+O3jmf1wNV09+5e2s0Rc6QKwhgCqbwmmKtUTzPq0MgJInKrQ2NiYp+RTrkTjo6dsLGpX6Q/kuIMWvJzYoqOhrZtwV+eI067dnDwIFhaFumti93Fi9CsWd7rXbggZ+4rDUX5IpDvUq8lOHg26ekx2uVOTt3w9l6ZY4a13Oy/vZ/uv2edIPeN3GfwO5FqdTJPn+7l9u0ZpKXlXLxMobDE1XVoRvD0KhYW+SupUJ6+fA0pNT2VYX8PIyxiO3N9wCpjtJaFRVUaNPgHW9uGOb62IPv8l4u/MHHXRG0tqleqv8K2odtwsMx9Tkl+5J4QxyHXm2MlTd+NurS0UG7cGKwz38/dfSK1ai3JtacmP/t7w9UNTNw1kSSV3KtrY2bD6j6rGd5gOA9jHxKRlPOoCVcb11wz9kUnR7M7aDdb/bey7/Y+ktOTs61jaWpJ15pdGVB3AH28+1DRWr4bFxq6jsDAydqeNxMTO+rU+VknyM3pO29P0B7G7RinEwROazmNxZ0XF8tQKUmSSE+PITX1IampD0lMvJlRD0pfBlAljRodwsnplSK/b6aIxAjGbB/Dvtv7tMvaV23PH4P+KFQGRUmS+OvmX0zfN53QhFDt8hYeLVjVZxWN3RoXR7NLTHk7l18IuUDPP3pmu4nRu3Zv6jjXwcrUCmsza6zMrLAytcLKLONxxv9zet7S1LLIvbCSJNFidQsuPLlAM/dm+I33K/XgTgRSBWAMgVROd50qVOhNWtojEhKukNNdc6XSEgeHdhlD9Tpha9s03wUuDS2/J6Z79+CllyAsTH48bBj8/jsojaPcBVD+A6lMqamh3L49g4iIzdplSqU1Xl6fUaXKdBSK/E1clSSJhisacj3iOiDf8Wzu0dwgd8PS0xOIitpDRMRfPH26R5uJLC8tWlzXTrDPr/L25WsISaokBmwawIHgAwDUtTdjeTMHlBp53KyJiS316v1JxYq99L6+oPt8V+AuhmwZor0Ab1ipIXtH7i3UvBaNJo3ExOvExZ3nwYMvSE29l+O6JiaOODi0xdzcFTMz14x/XbI9zkxXXVz03aiztW1IYuJN7UW6iYkd3t6rqFRJf+/Hs3Lb38mqZGbsm8Hqi6u1y+q71mfL4C3Uddbfw1UUSaok9t/ez7Zb2/gn8B9iUmKyrWOiMKFD9Q4MrDuQ/nX746CM5ubNwSQl3dKu4+ExhVq1viE9PTZbwKlW2PHewfdY7rdcu76rjStr+62lZ+2e+W5renosqamPSEl5qA2WUlMfkZr6MGPZo3yfm0oqm6dG0vD1qa/56PBH2psNFa0qsn7A+gJ91vsx95myZ4pOz52tuS2LOi1iSospRpvw4Fnl8Vx+++lt6q+orzM/rThYmFjkL/Ay1R+oBUcH893Z77TbK42brM8TySbKEHli8iRAwfPBUlTUrmzrKxSm2Nm10g7Vs7d/CaWy5OoslMaclurVYdcu6NABkpLgzz/lZV98YZC3z1VamhzonTiR56rlgoWFG76+m4iMHElg4NukpT1Go0kiOHgW4eEbqVPn51x7C0DubXhjxxvaIApAQsIvxI+9t/cW6As6v9LTY3n6dBcREX8RFbUvl0yV+sgXKQUNooSCi0uNo/cfvfnvwX8AWJtZ832/HbSt7Mv16/2Ij/dDrU7g2rW+1Kr1LZUrTy9y4N3buzdHxh6h9x+9eZr8lKthV2nzi1y4N7eUy2p1ComJ10hIuEh8/AXi4y+QmHgNSVLl633V6hiionbnuZ6pqeMzgZW+YOvZ5yrkOaxL31zAZ+sF2to2oV69TUUuyB34NJAhW4boJIkY13gcP/T8ocSGb1mbWTPAZwADfAagUqs4du8YW/23sj1gu7YXRC2pOXL3CEfuHmHq3qm0qtyKQXWG87LjBZJjdgIQErKc2NjTmJu7kK6OQwGo0uM4d3U4E84+0abRB/n4+aXvLzqJEdLTE3IIjrIeZ86bKx7yfM7ExBvFep5SKpS83/Z92lVtx/C/h/Mg9gFPk5/S649evNfmPRZ1WoSZSc5BRbomne/Pfs/co3O1BYkB+tbpyw89fsDTwbPY2ioUXHB0cLEHUQCp6lRS1al6b2QUxtyjc+las2up90rlh+iRonR7pLLfKdTP1rZJRoKITjg4tMfUtOh1KfLbvuKc01LQOzz//AP9+4MmI1naTz/BBAPUlUtOhjt34PbtrJ/gYPnf+/ez2pMfZb1H6lnp6XHcufMhISEryAz6FQpTPD3fo1q1uXqHA/17/1/G7xxPYJT+lMf2Fvbcm3EPJyunIrdPpYoiMnIHERF/Ex19EElKy7aOqWlFXFwG4Oj4asYk7ufnSJVMin8hu6jkKHr83oNzj88B8rGwe8Ru2lVtB8jzWm7dGktExF/a13h4TKJWrWU6RYwLu88DIgPo/nt37sXcA+Qsf7uG76K1Z2vU6mQSE69mBEwXSUi4QGLi9QLW3DMEZUag5aI30FIqzQkKmopanYi+UQ2VKo3D2/tHTEzyP3Za3/7efGMzb+18i/g0OViwMrViRa8VjG08tlg+ZUFpJA1nHp3RJqu4E31H73rja7sz1D0cE0XO37+L/CEgHipbmzOt6VDaeNQiNfWxNnBKSXmYMZyz8JRKaywsPLG09MTCogrm5lWIitqdMRpF3xdOydeXi0qOYtyOcewM2Kld9lKVl9g4aCPVHatnW//ik4uM/2c8F59c1C7zsPPg+x7fM6DugDJxUfys8nYuz7yeu/jkora3EeTg2buCN0u7LyUlPYXk9GSSVEkkq5JJTk8mWZXxOOP/2ueff6xn/aIo7V4p0SNVRiQm3njuTqF+Pj6/GfzueJIqiU+Of4JfiB8AfiF+8hyX2oabBNinD3z3HUybJj+ePFnOhte2bfZ1nZ2hatX8bzsuTg6OMgOkZ38ePy6e9pc3cpbE5VSqNIKAgPEkJfkjSek8ePAFERF/UafOahwdOwDyPIYPDn2gM8RHn7jUOBqubMjRsUepVaFWgduUlhZOZOR2IiL+ykihnf1C18ysEi4uA3FxGYSDQwft0FeFQmGwFP+CrvDEcLr81oWrYVcBOYjZP2o/zT2aa9cxMbGmXr1N3Ls3n/v3PwMgJGQlycm3qVdvC2ZmjgBERm7Bzm4KkZH6C0/npI5zHU69cYq+f3QjKeka3rZR7DrVnqTKVTBJf0RuN7dkCqyt62Br2ww7u2ZYWnpx69brOQbnLVrcQKEwIS0tHJUqPOPfiGf+r/tvbmUrsmhQqcJQqcLy/bmzKFGrYwsURD0vNT2V2Qdm6wx7q+tcly2Dt1DftX6ht1tUSoWSNp5taOPZhi+7fMm18Gts9d/KtlvbtMccwOqgJxwJgU/qgYeeTjNJgo+1ZafSIO037t0rYFuUllhYVMHCwjPjp8ozQZP82NTUKVugUaXKtFzm3JV8xtoKVhXYPnQ7y84u472D76HSqDjz6AxNfmrCmr5rsLOwY/re6SzuvJhj946x9OxSNJImo4UKJjefzOevfl4s8w+FojsQfEB7PfcsjaTh1lN5mGu/uv2K7f0kSSJVnZpzIJax/L2D73Ev5p5OFk8ThUmZ6ZUSPVIYe49Uyd91er49Jx6cYN2VdWy6vokEVYLO89Zm1qzstZKh9YdiblLwcfyFvcMzfjz8/HPu61hayhnyng2moqKyB0mZgVN4zkmjcmRvL2fgq1kTbG3l+lB5KU89Us/SaFK5f/8LHjz4XGdok7v7W1xNa8O0/R8Slpj/izsnSye2Dd1Gh+od8lw3NTWEyMhtGcHTv+i7Y2tuXhkXl0G4uLyGg0MbvXO58kryUhjFtc+NKU18cXsU94jO6zsT8FROmlPJphKHxhzK9cI7NPQ3AgLe0vYyWlvXpUGDXZiY2HH2rDfp6bGYmjrSqlXuCR3S0xNISLisMzwvKcmfnGqEZVFibe2DnV1T7OyaYWvbDFvbRtmyNxZn1j61OiUj0IrQG2g9G4ylpYXlkJQgbwWdC5h5jNdtXZeR20dy4ckF7XMjG4xkZe+VOhnzjE1wVDDbbm1jq/9WTj86DcBnvtCmIhT0mk2hMH8mSKqiExxlBk5mZhULfTFoLFkgz4ecZ+hfQ3V69lxtXAlPDMfcxJw0dVbvf33X+qzqvYrWnq0N1r6SUJ56pDJ7oy6EXECj51ynREkzj2YGz+D3fAKq55Vmr5RINlEApZ1sIvdMT4UfYlQQd6LvsP7KetZfWc/dmLt5ru9h58G0ltOY0GwCFawq5Pt9CntiOn8eWrTIe70335TrOGUGTTEx+X4LLWdnqFUr66dmzaz/V3zmi/ZFSTaRl8TEGwQEjCcu7rR22dNUWHYb/o2Us3UpFUrtkJ/cmCnNWNl7JW80eSPbcykpD4iI+JuIiL+JizuFvmFKlpbVcXaWgyd7+5b5Sgls6BT/+WFMaeKL253oO7y6/lXtcDpPe08OjzlM7Yp5z8+JiTnBjRsDUKkyk1BUwNbWl9jYU+gLhNPT40lIuER8/AVt4CQnGMj9a08twb1EsLFtTLta47Cza46tbaN8FaUtieA8PyRJQq1O0AmyUlPDePz4u4xAUd9nLlzbVCoV8/6Yx4onK4hNlYe0WZhY8H2P73mr6Vtl6lgNiQ9h380V1Ej+LM913dzGYWvbRGcInpmZS5FTj+emtI4nfWJTYhn/z3i23Nyi93lLU0vmvTyPd9u8m+s8qrKiPAVSqempVFtaLdebm/rKDpQkYw3uMomhfWWIubkrdeqsNPgQo7jUOLbc2MK6K+u0E72fpVQokSRJb9HEkPgQPjz8IZ/++ymvN3qdGS/NwLuid4m0E/Kfre+XX/K3nodH9iAp87FDPkchODvLvWC51ZGytJTXK89sbHxp2Og4f54eQYXUv7A2gYoWsNAXbqe48WqznZiau2nTHaviDpAS/jWWld7DzK4L8anxzD82n+P3j6PSqHhz55v4R/jzf53/j7TUexnB01/Ex2cfkgBgZVULF5fXcHF5DVvbpgU+4cp/fz9p0x0bw5C+Z4dg+IX4sStwF33q9CnlVhXdrchbdF7fmcfx8tjZmk41OTzmMNUcq+Xr9Y6O7Wja9CzXrvUhKekmanUUsbHPnrvkCfgXL7ZDpYrMSOude9CkUJhibe2b0cvUlLU3T/LZ2Y2kaQAuMyH+Bst7vY1JPjOhllbRcIVCgampHaamdlhZZVUxd3HpX6zDw9LUabx/6H2+u5eVYatWhVpsGbzF6NNZ6+Nh58G4lp9w/foNwiO3YaLn9KGWoJLLQOrWzccQhGKWdTwdyeh1tSu1IvQOlg5sem0Tr5x/hSl7puhcG9iZ23FhwoV83RARDM/C1AK/8X55lh0wVBAF8rnkQewDvUEUgAYND+MekqZOM2i7CkoEUkbCxWUIzs6bst11Ku6ue7VGzeG7h1l3ZR3b/LdlmwyoQEHnGp1p4taEL099mef2klRJ/Hj+R1acX0GfOn1456V36FCtQ6nfkVQo5CF++nqWatQAm7xvLOepalV5KGFkZM7rFHTeVll0JfQK4/8Zj1+IHy4WMLO2PEQGoJZlKI9udaZGjcU08ZiAShXJ2duLkdQxqML/jybVx2Fu7sqhMYeYvX82y84tw9MKnjz+mr8Pr8LVTP8cEWvretphezY2DYp8vLm6Din1YqmZwhPCGf637jyfAZsGMLv1bCa3mKx3kndZcCX0Cl1+66L9Iq/nUo+Dow8WOOW4lVUNmjY9xbVr/YiNPa53nbi4k3qXKxRm2Ng00AZNdnbNsLFpoDNHaG6VKVjbNuPdg+8CsOriKsISw9g4aGO+awUZU3BenDfqHsQ+YMiWIZx9fFa7bHC9wfzc92fsLUqvmH1RKRQKQsyHkpa+DRtTUD5zOtFIkJQOj82GUFozvszNXalV60f8/adQq9aPpXo8KRQKajjVyHaDNT4tnjvRd0QgZcQ8HTyNKmvi88Fdeno6J06coF27dpiayuGJoYO7whCBlJEo6buY/hH+rLuyjg1XN2jvBj+rrnNdxjYay6iGo6hsV5lWP7dCiTLH7lZfV186VOvA2strSVQlIiGxM2AnOwN20sStCbNaz2KI75BCzaMqiqVLoXt3OVW6hQH+9qpWLf+BUk4yk5F8feprbQagiFR4aDGRarVbEXLvf6hU8oT5oKDJhIVtQKm00qYATk+PJzBwMr6+f5GS5M/Muk70tHHHQvMk4x10gygbm0YZPU+DsLHxoTzacmMLb/3zFnGpup9dLan58tSXfHXqK3p592JKiyl0rdm1yEUQDeXso7N0/727NjVuE7cm7B+1Hxcbl0Jtz8TEHlNTJ/SVjMii0M5lsrNrhp1dU2xs6uerVMTsNrNxt3Pn9e2vo9Ko2BGwg86/deaf4f/keyizMQXnxXGjbnfgbsZsH0NUchQApgpTvunyDdNemlbqN86KSpIk5v77DXYqBXPr6R5PSgUsCVKQcO8bunoPKbXP6uw8mPh4G5ydi79UREFIksTco3MxUZjoZH4rS8kBBOPxbHCnUql4Yv2EJm5NytRQShFIGZHivov5NOkpf17/k3VX1unN1OJk6cTw+sMZ23gsLTxaaE9+qempeXa3RiRF8HXXr/nklU9YfXE135/7nkdxjwC4FHqJ0dtG88GhD5jaYioTm08s0DyqomjfHurkXAZGKCYHgw8yafcknYnHPs4+rOqzSpu6uoprP4KD3yM0VB4Ok72XQB6GdepUZVQqOXh6/hL3VhxciLNhXJu1tKgxuKQ+TqmLSIxg6t6pbL6xOdf1JCR2Be5iV+AuajrVZHLzyYxrMs5gf1+F8e/9f+n1Ry8S0uTENa2rtGbPyD04WjoWepuJiTd4+nR7HmtJ1K37a6GznY5oMAJXG1cGbBpAQloCpx6eou2atuwbuS/fQxGNRVFu1KVr0plzZA6LTy7WLvNy9GKK6xQmN59cLi6aM4cYhSVKdIiAts5gooB0DZx8CkcjJNxsjX+IkSHklPlNLanxC/HjQPCBUi+kKgiGJAIpI1PUu5gqtYp9t/fx65Vf+SfgH1Qa3UKRpkpTetTqwdhGY+nt3Vvvl0JBxtJamFrwftv3eeeld/jr5l98e+ZbzoecB+R5VB8d+YjP/vtMO4/Ky96r0J9NKH2RSZHM2j+L367+pl1mbmLOnPZzeL/t+zrHk5lZBerW/YVKlUZw69abpKbe17vNzCAqk719ayTrl5l6bBNnwu4Bifx2bzS/9E1jZMORJfGxStXfN/9m8u7Juf69ZXK2diYySR5LGhwdzLsH32XO0TkMrz+cKS2m0MwjH9lPDGj/7f0M2DRAO4T4leqvsHP4ziJndLOx8cXZeUCe2U6LWjKic43O/Pv6v/T4vQdhiWHcirxFmzVt2DdyHw0qNSjStg2tMDfqHsc9ZtjfwzjxIKv6eP+6/VnVcxWnjpwqyeYa1LPfeZr0KBLuDgBNAqamdvR6aSt92lUoE0OMSlpmb1Ruo1VEr5TwohGBVDlxOfQy6y6v4/drv+u9IGvs1pixjcZq77LmpaBjac1MzBjeYDjD6stfukvOLGH7re1ISDrzqHrV7kUrTSt6SD0K9PmE0iVJEhuubuCd/e/wNPmpdvnL1V5mVe9V1HHOuRvQ0bETtraNSE19QE7DsExNnalefR4uLgOxsKgMwO5q7/Pa5tc4eu8oqepURm0bxa3IWyx8ZWGZGdKWm8ikSKbumcqmG5u0y0wUJmgkjd4EL0qUVHeozqreq/jx/I8cunMIgJT0FNZeXsvay2tpWbklU1pMYYjvECxNC18bqDhsv7WdoX8N1aZF7lm7J38N/ivf84xyo9vDUrI1dpq4N+H0m6fptqEbQVFBhMSH0G5tO3YM20HH6h2L5T0MpSA36g4EH2Dk1pHawN1UacqXnb9k5kszSU83tqLERffsd164xS/agNPVtXyVHiiK8pIcQBCKkwikyrDQhFB+v/o766+u1ykwmKmSTSVGNhjJ2MZjaVipoUHapFAoaF+tPe2rtSc4Kpjvzn7HmktrtPOodgXtYhe7+HvN38xuMzvf86hEhrzSExwVzKTdk7QX7gCOlo581eUr3mjyRp5BjTwMa2eu66SnR+Lk1EkbREFWgdYpe6Zoi/p+9t9n3Hp6i3X912Ftpqd6Zhmx1X8rk3dPJjwxq5hZX+++nH50OseeKQ0aHsU/omftngzwGUBAZAArzq/g18u/alNQn3t8jnOPzzFr/yzebPImk5pPwsvJ8L3Af1z7gzHbxmjnUAzyGcQfg/4o1jmThsx26uXkxck3TtJ7Y2/OPT5HXGoc3TZ0Y8OADQz2LV9DTtUaNQuPL+Szfz/TBvSe9p5sHryZl6q8VMqtMwxjmt9mTIwx85sglDZRR4rSryNVECnpKewM2Mm6K+vYf3u/zmRPkIdZ9avTj7GNxtKtVjdM85mytyRFJ0fz88WfWXZumXYeVSYPO498z6N68EBkyCuootTBUKlVLDmzhAXHFuhkdxzqO5Sl3ZfiZuuWr+0Utei0JEl8d/Y7Zh+YjUaS74Q2c2/GjmE7qGxfWe9rSlNu+zwyKZJpe6fx5/U/tcsqWFXg+x7fM7z+cB7FPcrzIqWKfRWdZYlpifxx7Q+W+y3nStgVnecUKOhZuydTWkyhW61uBunJ+/niz0z4Z4L2Inx0w9Gs6bemRM5Fhq6xk5iWyJC/hrAnaA8g79/vun/HtFbTSuT9DC00IZQRf4/g6L2j2mU9a/dkff/1VLSuqF1WnurrlBVinxue2OeGZWz7WxTkLQBjCqQO3TnE9L3TWdZjGZ1ryEMKJEnizKMzrLuyjk03NmkzXz2rdZXWjGk0hqG+Q3GycjJwq/NHpVbx57U/+eTAJ9xOvq3znLWZtUHqUb1oCnti8nvsx/h/xutcmFd1qMqPPX+kl3evArejOIpO7w7czfC/h2sL+3rYebBz2E6jmxeU0z7f5r+NSbsn6fRC9avTj5W9V+Y7KM2NJEmcfnSa5X7L2XJjS7b5kTWcasjJKRqP07koLk5Lzyzlnf3vaB9PajaJ5b2Wl2gAJx9b3hk1dhxp1SqgRNNDq9QqJu6ayNrLa7XLPmj7AV+8+kWZnhdy9O5Rhv89XFuw00RhwqJOi3iv7XvZfn/GdsHzIhD73PDEPjcsY9vf+Y0Nyv5Eg3JEkiQ+OvwR/pH+fHT4I+7H3GfRv4uou7wubda04acLP+kEUZ72nnzc/mMCpgZw6s1TTGo+yWiDKJDnUQ3zHcZX3l9xdPRRBtQdgAL5wiNzHlXdH+rSd2Nfjt07hojxDS8+NZ6Z+2by0i8vaYMopULJzFYzufH2jUIFUZA1DCv7HKn8D8Pq5d2LU2+e0tZRCokPof3a9vx9s2R6H4rL06SnjPh7BAM3D9QGUU6WTmwYsIFtQ7cVSxAF8rDaNp5t+H3g7zya9YhFnRbhaZ81z/FO9B3eO/geVZZUYdyOcdqkMMVl0b+LdIKo2a1n82OvH0u8Fyyzxo4kORqkxo6ZiRm/9P2Fj9t/rF22+ORiXt/xOiq1KpdXGieNpOGzfz+j82+dtUGUh50HR8ce5YN2H5SL+YiCIAglRZwhjcizaUX9Qvyo/l115hydQ+DTQO061mbWjGk0hsNjDnNv5j0+6/RZmevBUSgUtPVsy9ahWwmaFsT0ltOxMZMr5EpI/BP4D6+se4Vmq5rx25XftJPVhZK1O3A3vj/68t3Z77RD6BpVasSZN8+wpPuSImdak2vZDABMMpaY4Ow8sEBzEeq71ufsW2dp69kWgOT0ZF7b8hqL/l1klIH39lvb8f3Rl43XN2qX9avTj5tTbjKy4cgS68FwtXHlo/YfcWfGHbYP3U6XGl20z6Wkp/Dr5V9psboFLVe3ZN3ldSSrknPZWu4ybwDNOTpHu2x+h/l81eUrg/XQyDV2fsXZ+TWDvJ9CoeCzTp/xY88ftTeD1l9ZT5+NfbRp3suCiMQIevzeg7lH52r/5rvU6MKliZdoX619KbdOEATB+IlAykhIksTr21/P8flXqr/Cr/1+JezdMNb1X0cnr07l4k5hzQo1+a7Hdzya9YgvO3+pM//jUuglxmwfQ/Wl1fnivy+0hSBBHgJZb3k9nQQIQuGEJoQy9K+h9N7Ym4dxDwGwMrXiy85f4jfejxaVWxTL+2RmWjMxsQModGY1VxtXDo85zOiGo7XL5hydw5jtY0hJzyUbiQHFpccxZscYBmwaoL3L72TpxG8DfivWXqi8mCpN6Ve3HwdGHyBgagAzW83EwcJB+7xfiB+v73idKkuq8P7B93XqguWHRtIwc99MvjjxhXbZl52/ZEHHBWV6mFt+TW4xmb+G/IWFiTy5fn/wfjr+2pGwhDCjP0edeHCCJj814UDwAUCe7/VJx0/YO3JvvjK7CoIgCCKQMhoHgg8QmhiabfmYhmO4N+MeR8YeYWzjsUXuFTBWjpaOvNf2Pe5Mv8PGQRtp7tFc+9yThCd8dOQjPJd4MmX3FAIiA3SGQBpjT0RZoJE0rL6wGp/lPjqFYLvU6MK1ydd4r+17mJkU7zjlzFo2ZmZueHv/VOhhWBamFqzrv47PO32uXbbh6gY6retEWEJYcTW3UHYG7mT6ren8eSMroUQf7z7cePsGoxqOKrUAw7uiN0u6L+HxrMes7rOaxm6Ntc9FJUfx1amvqLWsFr3+6MWeoD2oNfoSg2RRa9SM3zmeZeeWaZct77mc99q+V1IfwSgN9BnIwdEHtQWGLzy5QJtf2jBr/yyjO0dlBnfjd46n468deRz/GJAzvB4ac4i5HeZiojTJYyuCIAhCptJP6SZkFblTKLXDK0Ce7Osf6U9VhxcnFZ2ZiRnD6g9jqO9QTj48yZIzS9jmv02nHtWP53/Uri8qqRfOrchbTNw1kX/v/6td5mztzJJuSxjZoOSGnEHxpRZWKBR82P5D6jjXYfS20SSpkjj96DQtf27JruG7DF4wNSo5ihn7ZrDh6gbtMkdLR5Z1X1aqAdTzbMxteKvpW7zZ5E3OPDojJ6e4uYU0dRoSEnuC9rAnaA9ejl5Mbj6ZN5q8oZOc4tCdQ0zbOw03WzeO3TsGyPPo1vRdw9jGY0vpU5Wu9tXac2LcCbr/3p1HcY+4E5PVs+cX4sf/Dv2Ppu5NMVWa6vyYmZhlW6bzvDLn581MzDBRmOT7uJIkifcPvo9/pD/+kf7a5R2rd2TjoI0G6yUVBEEoT0QgZQSenRv1LLWkfmEDBYVCQbuq7WhXtR3BUcEsO7uMXy79QqIqMdu67x96X1RSz6fU9FQWn1zMov8W6cw9G9NoDN90/QZn67JXiGugz0C8HL3os7EPj+Mf8yD2AW3WtGHjoI309u5tkDbsDNjJxF0TCU3I6lXuWasnq/uuxsPOwyBtKCiFQkFrz9a09mzNt92+5ZeLv7DywkoexD4A4G7MXd4/9D5zj85lWP1hvN3ibVp4tOB/h/7Hrchb3Iq8BcjDB/8Y+Ee5q6dUUL6uvnLh3t+6cTPyps5zX576ssTe10RhkmOg9ezjZFUy92Pv67x2Tvs5LOi4QPRCCYIgFJIY2lfKtL1ROfwqlCiZe3Su0QwNKQ3PzqN6s8mb2Z6/GnaV17e/bjTzY4zJ4buHmeo/lcN3D2vnRMw/Nl8bRNVwqsHB0QdZ139dmQyiMjVxb8K58ee0Q0IT0hLou7Ev357+tkT/dqKSoxi9bTT9/uynDaIcLR2ZUXUG2wZvM9og6nmuNq582P5D7ky/w45hO+has6v2uVR1KuuurKPVz62o80MdLjy5oH3OTGnGtqHbXvggKlMV+yosfGWhQd9TLalJVaeSqEokNjWWp8lPCUsM41HcI+7F3ON21G1uRd7KFkR5V/Dmk1c+EUGUIAhCEYgeqVKWpk7jQewDNGj0Pq9Bw8O4h6Sp0174auEOFg5cDbuKicIkWyHi9VfXc/LhSb7v8T09avcopRYaF0mSmHNsDo9SHzFm+xgikrMKvZooTHivzXvM7TAXazPrUmxl8fGw8+D468cZt2Mcm29sRkJi9oHZ+Ef4s7zXcsxNzIv1/f4J+IeJuybyJOGJdlmv2r34ofsPXPnvSpnsITVRmtC3Tl/61ulL0NMgVpxfwdrLa7VlF4KignTWr+FUg161C5cSvzySJIkvT36Z7RylQEEV+ypMazmNdE16rj8qjarQz6vU+p9LTk8mSZWk09bAqMAXcrSDIAhCcRKBVCmzMLXAb7wfEUkROa7jauP6wgdRkPMQyEzB0cH0/KMn/er0Y2n3pdp6Qy+qfbf3aXsPng2iWni0YHWf1TRya1RaTSsx1mbWbBy0ER9nHxYel3sGfr70M7ejb/PX4L+KpRBtdHI0M/fPZP2V9dplDhYOfNf9O8Y0GkN6ejpXuJLLFsqG2hVr8223b/ms02dsvLaRL058QXB0sM46AU8DxMX4M3I6R0lIPIx7SMNKDQ2+ryRJotXPrbj45KJOcGeiMGHu0bliWLQgCEIRiKF9RsDTwZOm7k1z/Hk2JfiLKq8hkM/aEbADn+U+fHr80xdyuJ9G0rDp+iYGbR6ks1yJkqXdlnL6zdPlMojKpFQoWdBxARsHbdSmpT527xgv/fKSdl5PYe0O3E39FfV1gqietXty4+0bjG08tlxekFqbWfNGkzdwsnLKVnIh82L8RR56nMlYh2lnBnfP9+I/OwdXEARBKBwRSAllQl5DIEHuFahkUwmQi47OOzaP+j/WZ0/QHkM1s1SpNWr+vP4nDVY0YNjfw0hO1y2yqkFDXee6L8yciGH1h3H89ePaY+J21G1e+vklDgYfLPC2opOjeX376/Te2JuQ+BBAPt7W9lvLruG7qGxfuVjbbmwOBB/gfMh5nayiIC7Gn1WQYdqGYqzBnSAIQnkhhvYJZUJ+h0DaW9iz4NgClp1dhlpSExwdTK8/etG3Tl+WdluKl5OXAVttGGqNmk03NvHZv5/ppDV+3os4lKdVlVacG3+Ovhv7ciXsCrGpsfT4vQfLeizj7RZv52sbuwN3M2HXBG0ABdCjVg9W9Vn1QvQWP3sxri9IyLwYf5GOK32McZi2mIMrCIJQskQgJZQZng6eeDp45rnet92+5Y0mbzBlzxRtnaSdATs5EHyAD9t9yPtt38fS1LKkm1viMnugPv33UwKeBuS9/guaTr+qQ1VOvHGCkVtHsjNgJ2pJzZQ9U/CP8GdJ9yWYKvWfBmNSYnhn/zv8evlX7TJ7C3uWdFvCuMbjXpigQVyM519+z1GGYozBnSAIQnkiAimhXKrvWp9jY4+x8fpG3j3wLk8SnpCSnsL8Y/NZd2Udy7ovo5d32cw2lq5JZ+O1jXz232cEPg3Uea6tZ1sikiK4/fS26D14hq25LVuHbOWjwx9pa/r84PcDQVFBbHptE34hfkzfO51lPZbRuUZn9gbtZfw/43kc/1i7jW41u7G6z2qjulA2BHExXrYZW3AnCIJQnhj9HKnHjx8zatQoKlasiJWVFQ0aNOD8+fPa5yVJYt68ebi7u2NlZUXnzp0JCgrKZYvCi0KhUDCiwQhuTb3FrJdmYaKQ5wbdib5D74296buxL3ej75ZyK/MvXZPOusvr8Fnuw5jtY3SCqJervczhMYc5NPoQsSmxRjVPw1iYKE1Y3GUxa/utxUxpBsD+4P289PNLzNo/C/9If94/+D7jto+j5x89tUGUvYU9P/f5mb0j976wF6QiIY4gCIIgZGfUPVLR0dG0bduWV155hb179+Li4kJQUBBOTk7adb788kuWLVvGunXr8PLyYu7cuXTr1o2bN29iaVn2h28JRWdvYc833b5hXJNxTN0zleP3jwPwT+A/HLxzkP+1/R/vt30fKzOrUm6pfiq1ig1XN7Dov0XZ0k93qNaBBR0X0LF6R+2yZ3sP0tPTOXHiBO3atcPUVP5zf9F7D15v/Do1nWoyYNMAniY/5dbTrEx+l0IvcSn0kvZx15pd+bnPzy9sACUIgiAIQs6MOpBavHgxnp6erF27VrvMyysrWYAkSSxdupQ5c+bQr18/ANavX0+lSpXYvn07w4YNM3ibBeNV37U+R8ce5c/rfzL7wGztcL8FxxfIw/16LKO3d+/SbqaWSq1i/ZX1fH7ic+5E39F57pXqrzC/w3w6VO+Q7XXPDuVRqVQ8sX5CE7cmmJmZGaTdZUH7au05N/4cvX7vpRNIZbI1s2VJ9yW82eTNF2oIpCAIgiAI+WfUgdTOnTvp1q0bgwcP5vjx41SuXJm3336b8ePHA3D37l1CQ0Pp3Lmz9jUODg60atWK06dP5xhIpaamkpqaqn0cFxcHyBedKpWqBD+RkLl/S3M/v1b3Nbp6dWXRiUUsOydn97sbc5c+G/vQs1ZPvu3yLTWcapRa+9LUafx29TcWn1rMvdh7Os91qt6JOe3m0K5qOyDv/WgM+9tYedp6srDDQoZuHZrtuWXdlzGqwSjS09MLvF2xzw1P7HPDEvvb8MQ+Nzyxzw3L2PZ3ftuhkIy4gETm0LxZs2YxePBg/Pz8mDFjBitXrmTs2LGcOnWKtm3bEhISgru7u/Z1Q4YMQaFQsGnTJr3bXbBgAQsXLsy2/I8//sDa2rpkPoxglB4kP2DV41VcT7iuXWamMGOg60AGVhqIhdJwQ+BUGhVHoo7wV9hfRKh0J/Y3smvEsErD8LH1MVh7yjtJkngv8D3uJN/RmVOmREkNqxp85f2V6I0SBEEQhBdQUlISI0aMIDY2Fnt7+xzXM+pAytzcnObNm3Pq1CntsunTp+Pn58fp06cLHUjp65Hy9PQkMjIy150lFJ1KpeLgwYN06dLFaIaaSZLE5pub+eDwB4QkZNUK8nL04psu39C7dskO90tNT2Xd1XV8eepLHsQ90Hmui1cX5rSfQ+sqrQu1bWPc38biwJ0D9P4z59/trmG76Fqja4G3K/a54Yl9blhifxue2OeGJ/a5YRnb/o6Li8PZ2TnPQMqoh/a5u7tTr149nWU+Pj78/fffALi5uQEQFhamE0iFhYXRuHHjHLdrYWGBhUX2ngYzMzOj+OW9CIxtX49qPIp+Pv345PgnLD27lHRNOndj7jJwy0B61e7Fd92/o2aFmsX6nqnpqfxy6Re+OPEFj+Ie6TzXvVZ35neYz0tVXiqW9zK2/V3aJEli4b8Lcy0yu/DfhfT07lnoXimxzw1P7HPDEvvb8MQ+Nzyxzw3LWPZ3fttg1OnP27ZtS0CAbqHRwMBAqlWrBsiJJ9zc3Dh8+LD2+bi4OM6ePUvr1oW7gy+8uOws7Piq61dcmXSFV6q/ol2+O2g3vj/6Mv/ofJJVyUV+n5T0FH449wM1l9Vkyp4pOkFUz9o9OfPmGfaO3FtsQZSQXUGKzAqCIAiCIOhj1D1S77zzDm3atOHzzz9nyJAhnDt3jlWrVrFq1SpArhM0c+ZMPvvsM2rXrq1Nf+7h4UH//v1Lt/FCmVXPpR6Hxxxm843NzDowi5D4EFLVqXzy7yesv7qe77p/Rx/vPgXuqUhWJbP64moWn1xMSHyIznO9vXsz7+V5tKjcojg/ipADUWRWEARBEISiMupAqkWLFmzbto0PP/yQTz75BC8vL5YuXcrIkSO167z//vskJiYyYcIEYmJiaNeuHfv27RM1pIQiUSgUDK0/lJ61e/Lpv5+y5MwS0jXp3Iu5R78/+9Gzdk++6/4dtSrUynNbyapkfrrwE1+e/JInCU90nutbpy/zXp5HM49mJfVRhBw8myZeEARBEAShoIx6aB9A7969uXbtGikpKfj7+2tTn2dSKBR88sknhIaGkpKSwqFDh/D29i6l1grljZ2FHV92+ZKrk67SyauTdvmeoD34/ujLvKPzSFIlAXDoziHqLa/HoTuHAEhSJbHk9BJqLKvBO/vf0Qmi+tXpx4UJF9gxbIcIogRBEARBEMogo+6REgRj4ePiw6HRh9hycwuz9s/icfxj0tRpfPrvp6y/sp6l3Zay6MQi/CP9+eDQBwz3Hc7Xp78mLDFMZzsD6g5gXod5NHZrXDofRBAEQRAEQSgWIpAShHxSKBQM8R0iD/c7/infnvmWdE0692PvM2DzAO16F59c5OKTizqvHeQziHkd5tGwUkNDN1sQBEEQBEEoAUY/tE8QjI2tuS2Luyzm6qSrvOr1aq7rDq43mKuTrvLXkL9EECUIgiAIglCOiEBKEArJx8WHg6MP8lG7j/Q+/1Ovn9g8eDMNKjUwcMsEQRAEQRCEkiYCKUEoooN3DmKiMNFZZqIw4edLPyNJUim1ShAEQRAEQShJIpAShCI4EHwAvxA/1JJaZ7laUuMX4seB4AOl1DJBEARBEAShJIlAShAKSZIk5h6dizKHPyMlSuYenSt6pQRBEARBEMohEUgJQiGlqdN4EPsADRq9z2vQ8DDuIWnqNAO3TBAEQRAEQShpIv25IBSShakFfuP9iEiKyHEdVxtXLEwtDNgqQRAEQRAEwRBEICUIReDp4Imng2dpN0MQBEEQBEEwMDG0TxAEQRAEQRAEoYBEICUIgiAIgiAIglBAIpASBEEQBEEQBEEoIBFICYIgCIIgCIIgFJAIpARBEARBEARBEApIBFKCIAiCIAiCIAgFJAIpQRAEQRAEQRCEAhKBlCAIgiAIgiAIQgGJQEoQBEEQBEEQBKGARCAlCIIgCIIgCIJQQKal3QBjIEkSAHFxcaXckvJPpVKRlJREXFwcZmZmpd2cck/sb8MT+9zwxD43LLG/DU/sc8MT+9ywjG1/Z8YEmTFCTkQgBcTHxwPg6elZyi0RBEEQBEEQBMEYxMfH4+DgkOPzCimvUOsFoNFoCAkJwc7ODoVCUdrNKdfi4uLw9PTk4cOH2Nvbl3Zzyj2xvw1P7HPDE/vcsMT+Njyxzw1P7HPDMrb9LUkS8fHxeHh4oFTmPBNK9EgBSqWSKlWqlHYzXij29vZG8YfyohD72/DEPjc8sc8NS+xvwxP73PDEPjcsY9rfufVEZRLJJgRBEARBEARBEApIBFKCIAiCIAiCIAgFJAIpwaAsLCyYP38+FhYWpd2UF4LY34Yn9rnhiX1uWGJ/G57Y54Yn9rlhldX9LZJNCIIgCIIgCIIgFJDokRIEQRAEQRAEQSggEUgJgiAIgiAIgiAUkAikBEEQBEEQBEEQCkgEUoIgCIIgCIIgCAUkAimh2HzxxRe0aNECOzs7XF1d6d+/PwEBAbm+5tdff0WhUOj8WFpaGqjFZduCBQuy7bu6devm+potW7ZQt25dLC0tadCgAXv27DFQa8uH6tWrZ9vnCoWCKVOm6F1fHN8F9++//9KnTx88PDxQKBRs375d53lJkpg3bx7u7u5YWVnRuXNngoKC8tzu8uXLqV69OpaWlrRq1Ypz586V0Ccoe3Lb5yqVig8++IAGDRpgY2ODh4cHY8aMISQkJNdtFub89KLI6xh//fXXs+277t2757ldcYznLK99ru+8rlAo+Oqrr3LcpjjGc5af68GUlBSmTJlCxYoVsbW1ZdCgQYSFheW63cKe/0uSCKSEYnP8+HGmTJnCmTNnOHjwICqViq5du5KYmJjr6+zt7Xny5In25/79+wZqcdnn6+urs+9OnDiR47qnTp1i+PDhvPnmm1y6dIn+/fvTv39/rl+/bsAWl21+fn46+/vgwYMADB48OMfXiOO7YBITE2nUqBHLly/X+/yXX37JsmXLWLlyJWfPnsXGxoZu3bqRkpKS4zY3bdrErFmzmD9/PhcvXqRRo0Z069aN8PDwkvoYZUpu+zwpKYmLFy8yd+5cLl68yNatWwkICKBv3755brcg56cXSV7HOED37t119t3GjRtz3aY4xnOX1z5/dl8/efKENWvWoFAoGDRoUK7bFce4fvm5HnznnXf4559/2LJlC8ePHyckJISBAwfmut3CnP9LnCQIJSQ8PFwCpOPHj+e4ztq1ayUHBwfDNaocmT9/vtSoUaN8rz9kyBCpV69eOstatWolTZw4sZhb9uKYMWOGVLNmTUmj0eh9XhzfRQNI27Zt0z7WaDSSm5ub9NVXX2mXxcTESBYWFtLGjRtz3E7Lli2lKVOmaB+r1WrJw8ND+uKLL0qk3WXZ8/tcn3PnzkmAdP/+/RzXKej56UWlb3+PHTtW6tevX4G2I47x/MvPMd6vXz+pU6dOua4jjvH8e/56MCYmRjIzM5O2bNmiXcff318CpNOnT+vdRmHP/yVN9EgJJSY2NhaAChUq5LpeQkIC1apVw9PTk379+nHjxg1DNK9cCAoKwsPDgxo1ajBy5EgePHiQ47qnT5+mc+fOOsu6devG6dOnS7qZ5VJaWhobNmzgjTfeQKFQ5LieOL6Lz927dwkNDdU5jh0cHGjVqlWOx3FaWhoXLlzQeY1SqaRz587i2C+k2NhYFAoFjo6Oua5XkPOToOvYsWO4urpSp04dJk+ezNOnT3NcVxzjxSssLIzdu3fz5ptv5rmuOMbz5/nrwQsXLqBSqXSO2bp161K1atUcj9nCnP8NQQRSQonQaDTMnDmTtm3bUr9+/RzXq1OnDmvWrGHHjh1s2LABjUZDmzZtePTokQFbWza1atWKX3/9lX379rFixQru3r1L+/btiY+P17t+aGgolSpV0llWqVIlQkNDDdHccmf79u3ExMTw+uuv57iOOL6LV+axWpDjODIyErVaLY79YpKSksIHH3zA8OHDsbe3z3G9gp6fhCzdu3dn/fr1HD58mMWLF3P8+HF69OiBWq3Wu744xovXunXrsLOzy3OYmTjG80ff9WBoaCjm5ubZbsbkdswW5vxvCKal9s5CuTZlyhSuX7+e53jh1q1b07p1a+3jNm3a4OPjw08//cSnn35a0s0s03r06KH9f8OGDWnVqhXVqlVj8+bN+bqTJhTNL7/8Qo8ePfDw8MhxHXF8C+WJSqViyJAhSJLEihUrcl1XnJ8Kb9iwYdr/N2jQgIYNG1KzZk2OHTvGq6++WootezGsWbOGkSNH5pkYSBzj+ZPf68GySvRICcVu6tSp7Nq1i6NHj1KlSpUCvdbMzIwmTZpw+/btEmpd+eXo6Ii3t3eO+87NzS1bRpywsDDc3NwM0bxy5f79+xw6dIi33nqrQK8Tx3fRZB6rBTmOnZ2dMTExEcd+EWUGUffv3+fgwYO59kbpk9f5SchZjRo1cHZ2znHfiWO8+Pz3338EBAQU+NwO4hjXJ6frQTc3N9LS0oiJidFZP7djtjDnf0MQgZRQbCRJYurUqWzbto0jR47g5eVV4G2o1WquXbuGu7t7CbSwfEtISCA4ODjHfde6dWsOHz6ss+zgwYM6PSZC/qxduxZXV1d69epVoNeJ47tovLy8cHNz0zmO4+LiOHv2bI7Hsbm5Oc2aNdN5jUaj4fDhw+LYz6fMICooKIhDhw5RsWLFAm8jr/OTkLNHjx7x9OnTHPedOMaLzy+//EKzZs1o1KhRgV8rjvEseV0PNmvWDDMzM51jNiAggAcPHuR4zBbm/G8QpZbmQih3Jk+eLDk4OEjHjh2Tnjx5ov1JSkrSrjN69Gjpf//7n/bxwoULpf3790vBwcHShQsXpGHDhkmWlpbSjRs3SuMjlCmzZ8+Wjh07Jt29e1c6efKk1LlzZ8nZ2VkKDw+XJCn7vj558qRkamoqff3115K/v780f/58yczMTLp27VppfYQySa1WS1WrVpU++OCDbM+J47vo4uPjpUuXLkmXLl2SAOnbb7+VLl26pM0Q93//93+So6OjtGPHDunq1atSv379JC8vLyk5OVm7jU6dOknff/+99vGff/4pWVhYSL/++qt08+ZNacKECZKjo6MUGhpq8M9njHLb52lpaVLfvn2lKlWqSJcvX9Y5t6empmq38fw+z+v89CLLbX/Hx8dL7777rnT69Gnp7t270qFDh6SmTZtKtWvXllJSUrTbEMd4weR1XpEkSYqNjZWsra2lFStW6N2GOMbzLz/Xg5MmTZKqVq0qHTlyRDp//rzUunVrqXXr1jrbqVOnjrR161bt4/yc/w1NBFJCsQH0/qxdu1a7TocOHaSxY8dqH8+cOVOqWrWqZG5uLlWqVEnq2bOndPHiRcM3vgwaOnSo5O7uLpmbm0uVK1eWhg4dKt2+fVv7/PP7WpIkafPmzZK3t7dkbm4u+fr6Srt37zZwq8u+/fv3S4AUEBCQ7TlxfBfd0aNH9Z5HMverRqOR5s6dK1WqVEmysLCQXn311Wy/i2rVqknz58/XWfb9999rfxctW7aUzpw5Y6BPZPxy2+d3797N8dx+9OhR7Tae3+d5nZ9eZLnt76SkJKlr166Si4uLZGZmJlWrVk0aP358toBIHOMFk9d5RZIk6aeffpKsrKykmJgYvdsQx3j+5ed6MDk5WXr77bclJycnydraWhowYID05MmTbNt59jX5Of8bmkKSJKlk+roEQRAEQRAEQRDKJzFHShAEQRAEQRAEoYBEICUIgiAIgiAIglBAIpASBEEQBEEQBEEoIBFICYIgCIIgCIIgFJAIpARBEARBEARBEApIBFKCIAiCIAiCIAgFJAIpQRAEQRAEQRCEAhKBlCAIgiAIgiAIQgGJQEoQBEEo9xQKBdu3by+19z927BgKhYKYmJh8v6Zjx47MnDmzxNokCIIgFI0IpARBEIQS9frrr6NQKLL9dO/evbSbViDJycnY2NhQpUoVvZ8n86djx47ZXtumTRuePHmCg4OD4RsuCIIglAjT0m6AIAiCUP51796dtWvX6iyzsLAopdYUzsGDB6lWrRonTpwgLS0NgIcPH9KyZUsOHTqEr68vAObm5jqvU6lUmJub4+bmZvA2C4IgCCVH9EgJgiAIJc7CwgI3NzedHycnJ0AedrdixQp69OiBlZUVNWrU4K+//tJ5/bVr1+jUqRNWVlZUrFiRCRMmkJCQoLPOmjVr8PX1xcLCAnd3d6ZOnarzfGRkJAMGDMDa2pratWuzc+dO7XPR0dGMHDkSFxcXrKysqF27drbAb8eOHfTt25cKFSpoP4OLiwsAFStW1C6rWLEiK1asoG/fvtjY2LBo0aJsQ/uePn3K8OHDqVy5MtbW1jRo0ICNGzfmug9//PFHateujaWlJZUqVeK1117L/y9AEARBKHYikBIEQRBK3dy5cxk0aBBXrlxh5MiRDBs2DH9/fwASExPp1q0bTk5O+Pn5sWXLFg4dOqQTKK1YsYIpU6YwYcIErl27xs6dO6lVq5bOeyxcuJAhQ4Zw9epVevbsyciRI4mKitK+/82bN9m7dy/+/v6sWLECZ2dn7Ws1Gg27du2iX79++fo8CxYsYMCAAVy7do033ngj2/MpKSk0a9aM3bt3c/36dSZMmMDo0aM5d+6c3u2dP3+e6dOn88knnxAQEMC+fft4+eWX89UWQRAEoYRIgiAIglCCxo4dK5mYmEg2NjY6P4sWLZIkSZIAadKkSTqvadWqlTR58mRJkiRp1apVkpOTk5SQkKB9fvfu3ZJSqZRCQ0MlSZIkDw8P6eOPP86xDYA0Z84c7eOEhAQJkPbu3StJkiT16dNHGjduXI6vP3nypOTq6iqp1Wqd5Xfv3pUA6dKlSzrvNXPmTJ31jh49KgFSdHR0ju/Rq1cvafbs2drHHTp0kGbMmCFJkiT9/fffkr29vRQXF5fj6wVBEATDEnOkBEEQhBL3yiuvsGLFCp1lFSpU0P6/devWOs+1bt2ay5cvA+Dv70+jRo2wsbHRPt+2bVs0Gg0BAQEoFApCQkJ49dVXc21Dw4YNtf+3sbHB3t6e8PBwACZPnsygQYO4ePEiXbt2pX///rRp00a7/o4dO+jduzdKZf4GcjRv3jzX59VqNZ9//jmbN2/m8ePHpKWlkZqairW1td71u3TpQrVq1ahRowbdu3ene/fu2mGKgiAIQukQQ/sEQRCEEmdjY0OtWrV0fp4NpIrCysoqX+uZmZnpPFYoFGg0GgB69OjB/fv3eeedd7RB2bvvvqtdd+fOnfTt2zffbXo26NPnq6++4rvvvuODD7nu1EIAAAMFSURBVD7g6NGjXL58mW7dummTWDzPzs6OixcvsnHjRtzd3Zk3bx6NGjUqUDp1QRAEoXiJQEoQBEEodWfOnMn22MfHBwAfHx+uXLlCYmKi9vmTJ0+iVCqpU6cOdnZ2VK9encOHDxepDS4uLowdO5YNGzawdOlSVq1aBUBQUBD379+nS5cuRdr+s06ePEm/fv0YNWoUjRo1okaNGgQGBub6GlNTUzp37syXX37J1atXuXfvHkeOHCm2NgmCIAgFI4b2CYIgCCUuNTWV0NBQnWWmpqbahA5btmyhefPmtGvXjt9//51z587xyy+/ADBy5Ejmz5/P2LFjWbBgAREREUybNo3Ro0dTqVIlQE7uMGnSJFxdXenRowfx8fGcPHmSadOm5at98+bNo1mzZvj6+pKamsquXbu0gdyOHTvo3LlzsQ6jq127Nn/99RenTp3CycmJb7/9lrCwMOrVq6d3/V27dnHnzh1efvllnJyc2LNnDxqNhjp16hRbmwRBEISCEYGUIAiCUOL27duHu7u7zrI6depw69YtQM6o9+eff/L222/j7u7Oxo0btUGFtbU1+/fvZ8aMGbRo0QJra2sGDRrEt99+q93W2LFjSUlJYcmSJbz77rs4OzsXKD24ubk5H374Iffu3cPKyor27dvz559/AnIgNXbs2KLuAh1z5szhzp07dOvWDWtrayZMmED//v2JjY3Vu76joyNbt25lwYIFpKSkULt2bTZu3KitXSUIgiAYnkKSJKm0GyEIgiC8uBQKBdu2baN///6l3ZRsIiMjcXd359GjR9reL0EQBEEAMUdKEARBEHIUFRXFt99+K4IoQRAEIRsxtE8QBEEQcuDt7Y23t3dpN0MQBEEwQiKQEgRBEEqVGGEuCIIglEViaJ8gCIIgCIIgCEIBiUBKEARBEARBEAShgEQgJQiCIAiCIAiCUEAikBIEQRAEQRAEQSggEUgJgiAIgiAIgiAUkAikBEEQBEEQBEEQCkgEUoIgCIIgCIIgCAUkAilBEARBEARBEIQC+n/Bux5O1Sson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308100" y="1714500"/>
            <a:ext cx="9220200" cy="369332"/>
          </a:xfrm>
          <a:prstGeom prst="rect">
            <a:avLst/>
          </a:prstGeom>
        </p:spPr>
        <p:txBody>
          <a:bodyPr wrap="square">
            <a:spAutoFit/>
          </a:bodyPr>
          <a:lstStyle/>
          <a:p>
            <a:r>
              <a:rPr lang="en-US" dirty="0"/>
              <a:t>, </a:t>
            </a:r>
          </a:p>
        </p:txBody>
      </p:sp>
      <p:sp>
        <p:nvSpPr>
          <p:cNvPr id="3082" name="AutoShape 10" descr="data:image/png;base64,iVBORw0KGgoAAAANSUhEUgAAA1IAAAHWCAYAAAB9mLjgAAAAOnRFWHRTb2Z0d2FyZQBNYXRwbG90bGliIHZlcnNpb24zLjEwLjAsIGh0dHBzOi8vbWF0cGxvdGxpYi5vcmcvlHJYcgAAAAlwSFlzAAAPYQAAD2EBqD+naQAA8jxJREFUeJzs3Xd4VMXbxvHvptNCCykQSqgKooAoIiJFOgLSEVQQLKgIiKCCUu3YQAXUH1J8BVEhAiK9SREVBRUVaaLU0JNAIG1z3j/GlCWFJGyym3B/rmuvZOfMnn32JIR9dmaesVmWZSEiIiIiIiLZ5uHqAERERERERAoaJVIiIiIiIiI5pERKREREREQkh5RIiYiIiIiI5JASKRERERERkRxSIiUiIiIiIpJDSqRERERERERySImUiIiIiIhIDimREhERERERySElUiIiBZTNZmPChAk5ftw///yDzWZjzpw5To8pL02YMAGbzZajxxTU11pYbNy4EZvNxsaNG10dioiI0ymREhG5CnPmzMFms2Gz2diyZUu645ZlUbFiRWw2G3fffbcLIsy95DfByTdvb2+qVq3KAw88wN9//+3q8AqMjRs30q1bN4KDg/Hx8SEwMJBOnToRHh7u6tBEROQqeLk6ABGRwsDPz4/58+dzxx13OLR/++23HDlyBF9fXxdFdvWGDh3KLbfcQkJCAjt27OCjjz7im2++YdeuXZQvXz7f4njhhRd47rnncvSYypUrc+nSJby9vfMoqqyNHz+eSZMmUaNGDR599FEqV67MmTNnWL58Od27d2fevHn07dvXJbHlhzvvvJNLly7h4+Pj6lBERJxOiZSIiBN06NCBL7/8knfffRcvr9Q/rfPnz+fmm2/m9OnTLozu6jRt2pQePXoA8OCDD1KzZk2GDh3K3LlzGT16dIaPiYmJoVixYk6Nw8vLy+HaZofNZsPPz8+pcWTXwoULmTRpEj169GD+/PkOydyoUaNYtWoVCQkJLoktr8XGxuLj44OHh4fLrr+ISF7T1D4RESe49957OXPmDGvWrElpi4+PZ+HChZmOOMTExPD0009TsWJFfH19qVWrFm+++SaWZTn0i4uL46mnnqJcuXKUKFGCzp07c+TIkQzPefToUQYOHEhQUBC+vr7UqVOHWbNmOe+FAi1btgTg4MGDQOrapT///JO+fftSunRph5G5Tz/9lJtvvpkiRYpQpkwZ+vTpw+HDh9Od94cffqBDhw6ULl2aYsWKceONNzJ16tSU4xmtkVqzZg133HEHpUqVonjx4tSqVYsxY8akHM9sjdT69etp2rQpxYoVo1SpUnTp0oXdu3c79El+vv379zNgwABKlSpFyZIlefDBB7l48eIVr9PYsWMpU6YMs2bNynBErG3btg7TPU+ePMmgQYMICgrCz8+Pm266iblz5zo8Jvn1vPnmm0ybNo2qVatStGhR2rRpw+HDh7EsixdffJHQ0FCKFClCly5dOHv2rMM5qlSpwt13383q1aupV68efn5+1K5dO91Uw7NnzzJy5Ejq1q1L8eLF8ff3p3379vz6668O/ZKngC5YsIAXXniBChUqULRoUaKjozNcI7Vv3z66d+9OcHAwfn5+hIaG0qdPH6KiolL6JCYm8uKLL1KtWjV8fX2pUqUKY8aMIS4uLsPXsmXLFm699Vb8/PyoWrUqn3zyyRV/PiIiV0sjUiIiTlClShUaN27MZ599Rvv27QFYsWIFUVFR9OnTh3fffdehv2VZdO7cmQ0bNjBo0CDq1avHqlWrGDVqFEePHuWdd95J6fvQQw/x6aef0rdvX26//XbWr19Px44d08Vw4sQJbrvtNmw2G0OGDKFcuXKsWLGCQYMGER0dzfDhw53yWg8cOABA2bJlHdp79uxJjRo1eOWVV1KSwZdffpmxY8fSq1cvHnroIU6dOsV7773HnXfeyc6dOylVqhRgEqK7776bkJAQhg0bRnBwMLt372bZsmUMGzYswzj++OMP7r77bm688UYmTZqEr68v+/fvZ+vWrVnGv3btWtq3b0/VqlWZMGECly5d4r333qNJkybs2LGDKlWqOPTv1asXYWFhvPrqq+zYsYOZM2cSGBjI66+/nulz7Nu3j7/++ouBAwdSokSJLOMBuHTpEs2bN2f//v0MGTKEsLAwvvzySwYMGEBkZGS6azBv3jzi4+N58sknOXv2LJMnT6ZXr160bNmSjRs38uyzz7J//37ee+89Ro4cmS6Z3rdvH71792bw4MH079+f2bNn07NnT1auXEnr1q0B+Pvvv1m8eDE9e/YkLCyMEydO8OGHH9KsWTP+/PPPdNM6X3zxRXx8fBg5ciRxcXEZTueLj4+nbdu2xMXF8eSTTxIcHMzRo0dZtmwZkZGRlCxZEjC/83PnzqVHjx48/fTT/PDDD7z66qvs3r2br776yuGc+/fvp0ePHgwaNIj+/fsza9YsBgwYwM0330ydOnWueO1FRHLNEhGRXJs9e7YFWNu3b7fef/99q0SJEtbFixcty7Ksnj17Wi1atLAsy7IqV65sdezYMeVxixcvtgDrpZdecjhfjx49LJvNZu3fv9+yLMv65ZdfLMB6/PHHHfr17dvXAqzx48entA0aNMgKCQmxTp8+7dC3T58+VsmSJVPiOnjwoAVYs2fPzvK1bdiwwQKsWbNmWadOnbKOHTtmffPNN1aVKlUsm81mbd++3bIsyxo/frwFWPfee6/D4//55x/L09PTevnllx3ad+3aZXl5eaW0JyYmWmFhYVblypWtc+fOOfRNSkpK+T75eZK98847FmCdOnUq09eQ0WutV6+eFRgYaJ05cyal7ddff7U8PDysBx54IN3zDRw40OGcXbt2tcqWLZvpc1qWZS1ZssQCrHfeeSfLfsmmTJliAdann36a0hYfH281btzYKl68uBUdHe3wesqVK2dFRkam9B09erQFWDfddJOVkJCQ0n7vvfdaPj4+VmxsbEpb5cqVLcBatGhRSltUVJQVEhJi1a9fP6UtNjbWstvtDnEePHjQ8vX1tSZNmpTSlvx7UrVq1ZTfscuPbdiwwbIsy9q5c6cFWF9++WWm1yL5d/6hhx5yaB85cqQFWOvXr0/3WjZt2pTSdvLkScvX19d6+umnM30OERFn0NQ+EREn6dWrF5cuXWLZsmWcP3+eZcuWZTqtb/ny5Xh6ejJ06FCH9qeffhrLslixYkVKPyBdv8tHlyzLYtGiRXTq1AnLsjh9+nTKrW3btkRFRbFjx45cva6BAwdSrlw5ypcvT8eOHYmJiWHu3Lk0bNjQod/gwYMd7oeHh5OUlESvXr0c4gkODqZGjRps2LABgJ07d3Lw4EGGDx+eMkKVLKty58l9lyxZQlJSUrZey/Hjx/nll18YMGAAZcqUSWm/8cYbad26dcr1zup1NW3alDNnzhAdHZ3p8yQfy85oFJifc3BwMPfee29Km7e3N0OHDuXChQt8++23Dv179uyZMnoD0KhRIwDuu+8+h3VkjRo1Ij4+nqNHjzo8vnz58nTt2jXlvr+/Pw888AA7d+4kIiICAF9fXzw8zNsEu93OmTNnUqZPZvS71L9/f4oUKZLl60yOedWqVZlOj0z+GYwYMcKh/emnnwbgm2++cWivXbs2TZs2Tblfrlw5atWqpcqSIpLnNLVPRMRJypUrR6tWrZg/fz4XL17EbrenFGm43L///kv58uXTvdG+/vrrU44nf/Xw8KBatWoO/WrVquVw/9SpU0RGRvLRRx/x0UcfZficJ0+ezNXrGjduHE2bNsXT05OAgACuv/76DIs+hIWFOdzft28flmVRo0aNDM+bvG4oeargDTfckKO4evfuzcyZM3nooYd47rnnuOuuu+jWrRs9evRISQAul3xdL79+YK79qlWr0hXKqFSpkkO/0qVLA3Du3Dn8/f0zfJ7k9vPnz2frtfz777/UqFEjXdyX/z5kFlNyglKxYsUM28+dO+fQXr169XRJas2aNQGzDis4OJikpCSmTp3K9OnTOXjwIHa7PaXv5dM6If3PPyNhYWGMGDGCt99+m3nz5tG0aVM6d+7MfffdlxJr8u989erVHR4bHBxMqVKlrngtwPyMLn/NIiLOpkRKRMSJ+vbty8MPP0xERATt27dPN8KSV5JHZO677z769++fYZ8bb7wxV+euW7curVq1umK/y0cjkpKSsNlsrFixAk9Pz3T9ixcvnqt40j7fpk2b2LBhA9988w0rV67k888/p2XLlqxevTrD58yNzM5jXVYUJK3rrrsOgF27djklhuzGlJtYM/PKK68wduxYBg4cyIsvvkiZMmXw8PBg+PDhGY4AXmk0Ktlbb73FgAEDWLJkCatXr2bo0KG8+uqrfP/994SGhqb0y+7my858zSIiOaFESkTEibp27cqjjz7K999/z+eff55pv8qVK7N27VrOnz/vMCr1119/pRxP/pqUlMSBAwccRlH27NnjcL7kin52uz1bSU9+qFatGpZlERYWljLakVk/gN9//z3HsXt4eHDXXXdx11138fbbb/PKK6/w/PPPs2HDhgzPlXxdL79+YK59QECAU8q216xZk1q1arFkyRKmTp16xaSxcuXK/PbbbyQlJTmMSl3+++As+/fvx7Ish2Rl7969ACnFNhYuXEiLFi34+OOPHR4bGRlJQEDAVT1/3bp1qVu3Li+88ALfffcdTZo04YMPPuCll15K+Z3ft29fyogcmGIqkZGRTr8WIiK5pTVSIiJOVLx4cWbMmMGECRPo1KlTpv06dOiA3W7n/fffd2h/5513sNlsKZX/kr9eXvVvypQpDvc9PT3p3r07ixYt4vfff0/3fKdOncrNy7kq3bp1w9PTk4kTJ6YbHbAsizNnzgDQoEEDwsLCmDJlCpGRken6Zebyst4A9erVA0hXJjtZSEgI9erVY+7cuQ7P9fvvv7N69Wo6dOiQjVeWPRMnTuTMmTM89NBDJCYmpju+evVqli1bBpjfh4iICIfkOzExkffee4/ixYvTrFkzp8UFcOzYMYfqd9HR0XzyySfUq1eP4OBgwPxOXX79v/zyy3TrrXIiOjo63bWoW7cuHh4eKT+z5J/B5b/jb7/9NkCGFStFRFxBI1IiIk6W2dS6tDp16kSLFi14/vnn+eeff7jppptYvXo1S5YsYfjw4SmjNPXq1ePee+9l+vTpREVFcfvtt7Nu3Tr279+f7pyvvfYaGzZsoFGjRjz88MPUrl2bs2fPsmPHDtauXZth4pGXqlWrxksvvcTo0aP5559/uOeeeyhRogQHDx7kq6++4pFHHmHkyJF4eHgwY8YMOnXqRL169XjwwQcJCQnhr7/+4o8//mDVqlUZnn/SpEls2rSJjh07UrlyZU6ePMn06dMJDQ112Mfqcm+88Qbt27encePGDBo0KKX8ecmSJZkwYYLTXn/v3r3ZtWsXL7/8Mjt37uTee++lcuXKnDlzhpUrV7Ju3Trmz58PwCOPPMKHH37IgAED+Pnnn6lSpQoLFy5k69atTJkyJdtFK7KrZs2aDBo0iO3btxMUFMSsWbM4ceIEs2fPTulz9913M2nSJB588EFuv/12du3axbx586hatWqun3f9+vUMGTKEnj17UrNmTRITE/m///u/lA8CAG666Sb69+/PRx99RGRkJM2aNePHH39k7ty53HPPPbRo0eKqX7+IiDMokRIRcQEPDw+WLl3KuHHj+Pzzz5k9ezZVqlThjTfeSKlOlmzWrFmUK1eOefPmsXjxYlq2bMk333yTrrBAUFAQP/74I5MmTSI8PJzp06dTtmxZ6tSpk+WeR3npueeeo2bNmrzzzjtMnDgRMAUR2rRpQ+fOnVP6tW3blg0bNjBx4kTeeustkpKSqFatGg8//HCm5+7cuTP//PMPs2bN4vTp0wQEBNCsWTMmTpzoUNHucq1atWLlypWMHz+ecePG4e3tTbNmzXj99dezVTAhJ1566SVatmzJu+++y4wZMzh79iylS5fmtttuY8mSJSnXoEiRImzcuJHnnnuOuXPnEh0dTa1atZg9ezYDBgxwakwANWrU4L333mPUqFHs2bOHsLAwPv/8c9q2bZvSZ8yYMcTExDB//nw+//xzGjRowDfffMNzzz2X6+e96aabaNu2LV9//TVHjx6laNGi3HTTTaxYsYLbbrstpd/MmTOpWrUqc+bM4auvviI4OJjRo0czfvz4q3rdIiLOZLO0GlNEROSaUaVKFW644YaUaYUiIpI7WiMlIiIiIiKSQ0qkREREREREckiJlIiIiIiISA5pjZSIiIiIiEgOaURKREREREQkh5RIiYiIiIiI5JD2kQKSkpI4duwYJUqUwGazuTocERERERFxEcuyOH/+POXLl8fDI/NxJyVSwLFjx9JtbCkiIiIiIteuw4cPExoamulxJVJAiRIlAHOx/P39XRxN4ZaQkMDq1atp06YN3t7erg6n0NP1zn+65vlP1zx/6XrnP13z/Kdrnr/c7XpHR0dTsWLFlBwhM0qkIGU6n7+/vxKpPJaQkEDRokXx9/d3i38ohZ2ud/7TNc9/uub5S9c7/+ma5z9d8/zlrtf7Skt+XFpsYtOmTXTq1Iny5ctjs9lYvHixw3HLshg3bhwhISEUKVKEVq1asW/fPoc+Z8+epV+/fvj7+1OqVCkGDRrEhQsX8vFViIiIiIjItcaliVRMTAw33XQT06ZNy/D45MmTeffdd/nggw/44YcfKFasGG3btiU2NjalT79+/fjjjz9Ys2YNy5YtY9OmTTzyyCP59RJEREREROQa5NKpfe3bt6d9+/YZHrMsiylTpvDCCy/QpUsXAD755BOCgoJYvHgxffr0Yffu3axcuZLt27fTsGFDAN577z06dOjAm2++Sfny5fPttYiIiIiIyLXDbddIHTx4kIiICFq1apXSVrJkSRo1asS2bdvo06cP27Zto1SpUilJFECrVq3w8PDghx9+oGvXrhmeOy4ujri4uJT70dHRgJmfmZCQkOFj7HY7iYmJWJbljJd3zUpMTMTLy4sLFy7g5eW2v36Fhrtcb5vNhpeXF56eni6LIb8k/w3J7G+JOJ+uef7S9c5/uub5T9c8f7nb9c5uHG77TjYiIgKAoKAgh/agoKCUYxEREQQGBjoc9/LyokyZMil9MvLqq68yceLEdO2rV6+maNGi6dp9fHwoU6aM3vg7SXBwMH///berw7hmuMv1TkxM5OzZs8THx7s6lHyxZs0aV4dwzdE1z1+63vlP1zz/6ZrnL3e53hcvXsxWv2syMxg9ejQjRoxIuZ9c4rBNmzbpqvbZ7XYOHjxIsWLFKFu2rDbsvUqWZRETE0OxYsV0LfOBu1xvy7I4c+YM/v7+hIWFFeqRqYSEBNasWUPr1q3dqvJQYaZrnr90vfOfrnn+0zXPX+52vZNnq12J2yZSwcHBAJw4cYKQkJCU9hMnTlCvXr2UPidPnnR4XPKn3smPz4ivry++vr7p2r29vdP98Ox2OwDlypWjSJEiuXotkiopKYmEhASKFCmS5U7R4hzudL09PDyIiYkBcIs/knkto78nkrd0zfOXrnf+0zXPf7rm+ctdrnd2Y3Dbd7JhYWEEBwezbt26lLbo6Gh++OEHGjduDEDjxo2JjIzk559/Tumzfv16kpKSaNSokVPj0eiJyNXRvyEREREpTFw6InXhwgX279+fcv/gwYP88ssvlClThkqVKjF8+HBeeuklatSoQVhYGGPHjqV8+fLcc889AFx//fW0a9eOhx9+mA8++ICEhASGDBlCnz59VLFPRERERMTd2e3Yvv2WCps2YStWDFq0gAKyBMClidRPP/1EixYtUu4nr1vq378/c+bM4ZlnniEmJoZHHnmEyMhI7rjjDlauXImfn1/KY+bNm8eQIUO466678PDwoHv37rz77rv5/lpERERERCQHwsNh2DC8jhyhIcDbb0NoKEydCt26uTq6K3Lp1L7mzZtjWVa625w5cwAzFWjSpElEREQQGxvL2rVrqVmzpsM5ypQpw/z58zl//jxRUVHMmjWL4sWLu+DVXIHdDhs3wmefma//rb2SgmnPnj0EBwdz/vx5V4fiEhs3bsRmsxEZGQnAypUrqVevHklJSa4NTERERAqG8HDo0QOOHHFsP3rUtIeHuyauHHDbNVKFSng4VKlihir79jVfq1TJ01+QAQMGpEyBzMivv/5K586dCQwMxM/PjypVqtC7d29OnjzJhAkTsNlsWd6Sn8NmszF48OB053/iiSew2WwMGDAgyzibN2+eck5fX18qVKhAp06dCM/g2qR9/mLFilGjRg0GDBjgsEYOUt/kJ9+CgoLo3r17uhLgO3fupHfv3oSEhODr60vlypW5++67+frrr6+4X9jo0aN58sknKVGiRI6es7Bq164d3t7ezJs3z9WhiIiISGZc/cG+ZcGFC3DwIDz+uLmfUR+A4cPdfuBBiVRec8Ns+9SpU9x1112UKVOGVatWsXv3bmbPnk358uWJiYlh5MiRHD9+POUWGhrKpEmTHNqSVaxYkQULFnDp0qWUttjYWObPn0+lSpWyFc/DDz/M8ePHOXDgAIsWLaJ27dr06dOHRx55JF3f2bNnc/z4cf744w+mTZvGhQsXaNSoEZ988km6vnv27OHYsWN8+eWX/PHHH3Tq1CmlCuOSJUu47bbbuHDhAnPnzmX37t2sXLmSrl278sILLxAVFZVpvIcOHWLZsmUZJolZPWdalmWRmJiYretTUAwYMEDTakVERNyVMz/YT0yE06dh7174/ntYvhzmzYP33oOJE00S9MADcPfd0KQJXH89BAWBjw+UKAFVq8KJE5mf37Lg8GHYvDmXLzZ/uG35c7cVFQW7dmWvr90OgwdnnW0/9hiULZv9RXV160LJktnrm4mtW7cSFRXFzJkzUzYZDgsLc1ivlnZ6pKenJyVKlMiwpHyDBg04cOAA4eHh9OvXD4Dw8HAqVapEWFhYtuIpWrRoyrlDQ0O57bbbuO666xg4cCC9evWiVatWKX1LlSqV0rdKlSq0adOG/v37M2TIEDp16kTp0qVT+gYGBlKqVClCQkIYN24c/fr1Y//+/YSGhjJo0CA6duyYbuTr+uuvZ9CgQVmOSH3xxRfcdNNNVKhQId2xzJ7z+PHjtGjRguXLl/PCCy+wa9cuVq9eTePGjRk1ahQLFiwgOjqahg0b8s4773DLLbcAZqSrRYsWLFu2jNGjR7N3717q1avHzJkzueGGG1Ked9GiRYwbN479+/cTEhLCk08+ydNPP51yfMaMGUyZMoXDhw9TsmRJmjZtysKFCwFTIv3111/no48+IiIigpo1azJ27Fh69OiR8vjly5czfPhwDh8+zG233Ub//v3TvfZOnToxZMgQDhw4QLVq1TK9fiIiIpLPkj/Yv/z9TfIH+2++CQ0awNmz5nbuXNbfZ3OfpauW5sN7d6REKqd27YKmTZ13vpMnoXnz7PffvBnuuOOqnjI4OJjExES++uorevTocdVlqQcOHMjs2bNTEqlZs2bx4IMPsnHjxlyfs3///jz99NOEh4c7JFIZeeqpp/jkk09Ys2YNvXr1yrBP8h5g8fHxrF69mjNnzvDMM89kes6srsnmzZtp2LDhFV9D2udM9txzz/Hmm29StWpVSpcuzTPPPMOiRYuYO3culStXZvLkybRt25b9+/dTpkyZlMeNGjWKqVOnEhwczJgxY+jUqRN79+7F29ubn3/+mV69ejFhwgR69+7Nd999x+OPP07ZsmV54IEH2LlzJ8OGDeP//u//uP322zl79iyb03zC8+qrr/Lpp5/ywQcfUKNGDTZt2sR9991HuXLlaNasGYcPH6Zbt2488cQTPPLII/z0008OSVqySpUqERQUxObNm5VIiYiIuAu7HYYNy/qD/Qz+X3cLafaSdUdKpK5Bt912G2PGjKFv374MHjyYW2+9lZYtW/LAAw8QFBSU4/Pdd999jB49mn///RcwI14LFiy4qkTKw8ODmjVr8s8//1yx73XXXQeQad/jx4/z5ptvUqFCBWrVqsXy5csBqFWrVkqf7du3O4zILViwgLvvvjvD8/37779XTKQuf87vvvsOgEmTJtG6dWsAYmJimDFjBnPmzKF9+/YA/O9//2PNmjV8/PHHjBo1KuV848ePT3nc3LlzCQ0N5auvvqJXr168/fbb3HXXXYwdOxaAmjVr8ueff/LGG2/wwAMPcOTIEYoVK8bdd99NiRIlqFy5MvXr1wcgLi6OV155hbVr16bsz1a1alW2bNnChx9+SLNmzZgxYwbVqlXjrbfeSrluu3bt4vXXX0/3usuXL5/yeyAiIiJuYPPm9EtM8pKnJ5QpA6VLm6/Jt7T3S5aEkSPN9MCM2Gymep8zBy/ygBKpa9TLL7/MiBEjWL9+PT/88AMffPABr7zyCps2baJu3bo5Ole5cuXo2LEjc+bMwbIsOnbsSEBAgEOfefPm8eijj6bc/+abb2jWrFmW57UsK1ujZcnT8C7vGxoaimVZXLx4kZtuuolFixbh4+OT4TluvPFGfvnlFwBq1KiR5fqlS5cuOZTgz8lzpk3ADhw4QEJCAk2aNElp8/b25tZbb2X37t0O501OcsBUqqxVq1ZKn927d9OlSxeH/k2aNGHKlCnY7XaaN29O5cqVqVq1Ku3ataNdu3Z07dqVokWLsn//fi5evJiSpCWLj49PSbZ2796dboPrtPGkVaRIES5evJjhMREREXGB9etz97hixa6cEGV0rEQJkwhdSYkSZlohOI6WJT92yhS3309KiVRO1a2b/YVvdjv07AmnTmXeJzAQvvgiZ2uknKRs2bL07NmTnj178sorr1C/fn3efPNN5s6dm+NzDRw4kCFDhgAwbdq0dMc7d+5Mo0aNSEpK4sKFCw6jQRmx2+3s27cvZa1QVpITisvXZG3evBl/f38CAwNTquuBSZTAFIa47bbbAPD19aV69epXfC6AgIAAzp07l+GxzJ4zWbFixbL1HM5UokQJfvrpJzZt2sTq1asZN24cEyZMYPv27Vy4cAEwie3la758fX1z/Fxnz56lXLlyTolbRERErkJEBIwaBZ9+mr3+774LrVqlJkSZfPjsNN26wcKFZtph2hGz0FCTRBWAfaSUSOVUyZI5W6P0wQdZZ9szZsAVRmbyg4+PD9WqVSMmJiZXj2/Xrh3x8fHYbDbatm2b7niJEiUoUaIESUlJREdHp6wfyszcuXM5d+4c3bt3v+JzT5kyBX9//3RrqcLCwihVqlS6/m3atKFMmTK8/vrrfPXVV1c8/+Xq16/Pn3/+meGxzJ4zI9WqVcPHx4etW7dSuXJlABISEti+fTvDhw936Pv999+nVEE8d+4ce/fu5frrrwdMgYytW7c69N+6dSs1a9bE878E3cvLi1atWtGqVSvGjx9PqVKlWL9+Pa1bt8bX15dDhw5lOkJ4/fXXs3Tp0nTxXC42NpYDBw6kjGSJiIiIC9jt5v3l889nryhE8jS6xx/P/xGgbt2gSxcSN2zglxUrqNe+PV4tWrj9SFQyJVJ5zYXZdlRUVMp0tWRly5bl119/ZcGCBfTp04eaNWtiWRZff/01y5cvZ/bs2bl6Lk9Pz5SRIc8c/vJfvHiRiIgIEhMTOXLkCF999RXvvPMOjz32mMO6JYDIyEgiIiKIi4tj7969fPjhhyxevJhPPvkk2wlM8eLFmTlzJr1796Zjx44MHTqUGjVqcOHCBVauXHnF19C2bVseeugh7HZ7jl9rWsWKFeOxxx5j1KhRlClThkqVKjF58mQuXrzIoEGDHPpOmjSJsmXLEhQUxPPPP09AQEDKPmFPP/00t9xyCy+++CK9e/dm27ZtvP/++0yfPh0wm+WeOHGCZs2aUbp0aZYvX05SUhK1atWiRIkSjBw5kqeeeoqkpCTuuOMOoqKi2Lp1K/7+/vTv35/Bgwfz1ltvMWrUKB566CF+/vnnlE2z0/r+++/x9fXNdNqfiIiI5LEffjAVoXfuzPi4zeZ+0+g8PbGaNeNoTAw3NWtWYJIoUCKVP/7Lttm82ZRxDAkxi+fy+Bdl48aN6UYHBg0axJgxYyhatChPP/00hw8fxtfXlxo1ajBz5kzuv//+XD+fv79/rh73v//9j//973/4+PhQtmxZbr75Zj7//HO6du2aru+DDz4IgJ+fHxUqVOCOO+7gxx9/pEGDBjl6zq5du/Ldd9/x+uuv88ADD3D27FlKlixJw4YNsyw0AdC+fXu8vLxYu3ZthqNvOfHaa6+RlJTE/fffz/nz52nYsCGrVq1yKOOe3G/YsGHs27ePevXq8fXXX6esvWrQoAFffPEF48aN48UXXyQkJIRJkyYxYMAAkpKSKFmyJB988AETJ04kNjaWGjVq8Nlnn1GnTh0AXnzxRcqVK8err77K33//TalSpWjQoAFjxowBTDW+RYsW8dRTT/Hee+9x66238sorrzBw4ECHGD/77DP69etH0aJFr+qaiIiISA6dOQOjR8PMmemr89WrZ0aojh0r0NPo3JHNymrDnGtEdHQ0JUuWJCoqKl0yEBsby8GDBwkLC8u0wIBkX/LUPn9/fzw8Cu5+0NOmTWPp0qWsWrUqT58neR+pc+fOZXvELa38ut6nT5+mVq1a/PTTT5nuH3at/FtKSEhg+fLldOjQAW9vb1eHc03QNc9fut75T9c8/xWYa56UBLNnw7PPmmQqLX9/eOklM0L1376h2O35/sF+drjb9c4qN0hLI1IiufDoo48SGRnJ+fPnMywqca35559/mD59erY3YRYREZGr9MsvZl3Ttm3pj/XrZzbZDQ52bPf0zNn+pZIlJVIiueDl5cXzzz/v6jDcRsOGDbO1SbGIiIhcpehoGDcO3nvPjEildf31MH26kqV8okRKxI01b94czb4VERERLAsWLIARI0xp87SKFoXx42H48LwvWy4plEiJiIiIiLiz3bvhiSdgw4b0x7p1g3fegf+2SZH8U3BX+4uIiIiIFGYxMaYa3003pU+iqlWD5cth0SIlUS6iESkREREREXdiWbBkiSlXfuiQ4zFfX5NcPfssFOIquAWBEikREREREXfx99/w5JNmtOly7dqZIhPVq+d/XJKOpvaJiIiIiLhabCxMmgR16qRPokJDzRS+5cuVRLkRjUiJiIiIiLjSqlUwZAjs3+/Y7uVlqvSNHQvFi7smNsmUEqk8dugQnD6d+fGAAK0PFBEREbkmHTkCTz0FCxemP9asmdkTqnbt/I9LskVT+/LQoUNQqxbcfHPmt1q10q8hdIYBAwZwzz33ZHjs119/pXPnzgQGBuLn50eVKlXo3bs3J0+eZMKECdhstixvyee32WwMHjw43fmfeOIJbDYbAwYMcP4LExERESnoEhLgjTfguuvSJ1FBQfDpp6ZKn5Iot6ZEKg+dPm2mu2YlNjbrEStnO3XqFHfddRdlypRh1apV7N69m9mzZ1O+fHliYmIYOXIkx48fT7mFhoYyadIkh7ZkFStWZMGCBVy6dCnN64ll/vz5VNIwm4iIiFzL7HbYuBE++8x8tdtN+6ZNUL8+PPOMKW+ezMPDFJn46y/o1w/++/Ba3Jem9l1jtm7dSlRUFDNnzsTLy/z4w8LCaNGiRUqf4mnm4Hp6elKiRAmCg4PTnatBgwYcOHCA8PBw+vXrB0B4eDiVKlUiLCwsj1+JiIiIiJsKDzely48cSW0LCYGaNeHbb9P3b9TITONr0CD/YpSrpkQqFxo2hIiIK/eLj8/e+dq1Ax+fK/cLDoaffsreOTM/RzCJiYl89dVX9OjRI2WqXm4NHDiQ2bNnpyRSs2bN4sEHH2Tjxo1XF6iIiIhIQRQeDj16mL2g0jp+3NzSKlMGXnsNBg0yI1JSoCiRyoWICDh61HnnO3XKeee6kttuu40xY8bQt29fBg8ezK233krLli154IEHCAoKyvH57rvvPkaPHs2///4LmBGvBQsWKJESERGRa4/dbkaiLk+iMvLQQ/Dqq6bymBRISqRyIYNZbhmKj89eklSuXPZHpJzh5ZdfZsSIEaxfv54ffviBDz74gFdeeYVNmzZRt27dHJ2rXLlydOzYkTlz5mBZFh07diRAfxBERETkWrR5s+N0vsy8/z488UTexyN5SolULmR3et2OHaYy35WsXJn/U2LLli1Lz5496dmzJ6+88gr169fnzTffZO7cuTk+18CBAxkyZAgA06ZNc3aoIiIiIgXD5VP3MlOmTN7GIflCiZTg4+NDtWrViElbOSYH2rVrR3x8PDabjbZt2zo5OhEREZEColix7PULCcnbOCRfKJHKQwEB4OeXdQl0P7+8mxobFRXFL7/84tC2a9cuVq1aRZ8+fahZsyaWZfH111+zfPlyZs+enavn8fT0ZPfu3Snfi4iIiFxz9u6Fp5/Ouo/NBqGh0LRp/sQkeUqJVB6qVAn27Ml6n6iAANMvL2zcuJH69es7tLVo0YLq1avz9NNPc/jwYXx9falRowYzZ87k/vvvz/Vz+fv7X224IiIiIgXTunWmUl9kZOZ9kislT5kC+uC5UFAilccqVcq7RCkrc+bMYc6cOVd9nn/++SfT82dl8eLFV/3cIiIiIm7vgw9gyJDUDXcBkishnziR2hYaapKobt3yNTzJO0qkRERERERyKjERnnrKVOBL6847YdEiKF3aVPE7ftysiWraVCNRhYwSKRERERGRnIiMhN69YfVqx/aBA2HGjNR9bZo3z+/IJB8pkRIRERERya79+6FTJ/jrr9Q2mw3efNOMUCWvhZJCT4mUiIiIiGSf3X7tTlnbuBG6d4ezZ1PbiheHzz6Du+92WVjiGh6uDkBERERECojwcKhSBVq0gL59zdcqVUx7YTdzJrRu7ZhEVa4M332nJOoapURKRERERK4sPNyU+D5yxLH96FHTXliTKbsdRoyAhx82BSaS3X47/Pgj1K3rutjEpZRIiYiIiEjW7HYYNgwsK/2x5Lbhwx1LgBcG0dHQuTO8845j+wMPwPr1EBjomrjELSiREhEREZGsbd6cfiQqLcuCw4dNv0Ki6IkTeN15Jyxfntpos8Frr8GcOeDr67LYxD0okRIRERGRrB0/nr1+O3fmbRz5xLZlC3eOGoXtzz9TG4sWNdMXn31WlfkEUCIlIiIiIldStmz2+j39NNx3H+zenbfx5KU5c/Bs2xbf6OjUtooVYetWuOcel4Ul7keJVD5a+/daak+rzdq/1+b5cw0YMACbzYbNZsPb25uwsDCeeeYZYmNjU/rYbDb8/Pz4999/HR57zz33MGDAgHTneu211xz6LV68GJs+kRERESnc4uJg6tTs9bUsmDcP6tSBPn3g99/zNjZnstvhmWfgwQexJSSktjdqZIpK1KvnstDEPSmRyieWZTFm3Rh2n97NmHVjsDJarOlk7dq14/jx4/z999+88847fPjhh4wfP96hj81mY9y4cVc8l5+fH6+//jrnzp3Lq3BFRETE3cTFmX2T0q4Tyg7Lgs8/NxXtevSAX37Jk/Cc5vx56NYN3njDoTmpTx+zd1RwsGviEremRCqfrD6wmu3HtgOw/dh2Vh9YnefP6evrS3BwMBUrVuSee+6hVatWrFmzxqHPkCFD+PTTT/n9Cp8YtWrViuDgYF599dW8DFlERETcRWysSS6++Sa1zdcXypVz7FexIixaZBKOli3Tn2fRIqhfH7p0gZ9+ytOQc+Xff+GOO2DpUofm3f36YZ87F/z8XBSYuDsvVwdQEDX8qCERFyKy3d+yLE5dPOXQ1umzTpQrWi5HU+OCiwfz0yO5+wP0+++/891331G5cmWH9iZNmrB3716ee+45li1blunjPT09eeWVV+jbty9Dhw4lNDQ0V3GIiIhIARAbC127wsqVqW3Fi8OKFdC4sanOd/w4hIRA06bg6Wn6rFsHW7bAiy/C6ss+NF661Nw6dICxY+G22/Lv9WRm2zaz7unkydS2IkVInDWLvUWKUF1LGCQLSqRyIeJCBEfPH72qcyQkJXDswjEnRZSxZcuWUbx4cRITE4mLi8PDw4P3338/Xb9XX32VG2+8kc2bN9O0adNMz9e1a1fq1avH+PHj+fjjj/MydBEREXGVzJKolSuhSRNzv3nzzB9/xx2wahX88INJqNKOaIGZJrh8ObRpYxKqO+5w+kvIlk8/hUGDID4+ta18eVi6FOvGG3M+nVGuOUqkciG4ePbnySaPRiUkJaQ75u3hnaNRqZw8L0CLFi2YMWMGMTExvPPOO3h5edG9e/d0/WrXrs0DDzzAc889x9atW7M85+uvv07Lli0ZOXJkjmIRERGRAiA21ozQrFqV2laihEmibr89Z+dq1AiWLYOffzYJ1ZIljsdXrza3Fi1g3Dho1ix/yoonJZkE7pVXHNsbNjQxli8PCenft4lcTolULuRket2q/atoN69dhscSkhKY1WUWbau3dVZoDooVK0b16tUBmDVrFjfddBMff/wxgwYNStd34sSJ1KxZk8WLF2d5zjvvvJO2bdsyevRoh8p+IiIiUsBdumSSqLRT8kqUMElV48a5P+/NN8PixabgxEsvmTVTaW3YYG5Nm5qE6q678i6hiomB+++Hr75ybO/Z02yyW7Ro3jyvFEoqNpGHLMti7IaxeGRymT3wYOyGsflSwc/Dw4MxY8bwwgsvcOnSpXTHK1asyJAhQxgzZgx2uz3Lc7322mt8/fXXbNu2La/CFRERkfx06ZIpBpE2ifL3N/evJolKq149WLgQdu2C3r3TJ0ubN0Pr1mbka8UKU/nPmQ4fNtMIL0+ixo+HBQuUREmOKZHKQ/H2eA5FHSKJpAyPJ5HE4ejDxNvjMzzubD179sTT05Np06ZleHz06NEcO3aMtWuz3ueqbt269OvXj3fffTcvwhQREZH8dPEidO4MaSv7JidReVEQ4oYbTOLyxx9m816Py96Ofv+9KUhx663w9dfOSah+/NGcL20Zdl9f+OwzmDAhfQwi2aDfmjzk6+XL9oe38/MjP2d62/7wdny9fPMlHi8vL4YMGcLkyZOJiYlJd7xMmTI8++yzDpv2ZmbSpEkkJWWcIIqIiEgBkZxEpf0QNTmJatQob5/7+uvh//4P/voLBgxIrfyX7KefTGw332xGkXL7vmPBArP+KiJNxeXgYPj2W7NpsEguaY1UHqtYsiIVS1bM9+edM2dOhu3PPfcczz33HECGUwpHjx7N6NGjr3iuKlWqEBcXd9VxioiIiItcvAidOsH69altJUuaJOrWW/Mvjho1YPZsUwDi1VfNWqXExNTjO3ea/azq1oUXXjAbBF+edGUkKQkmToRJkxzb69UzZdgr5v/7MylcNCIlIiIicq2JiYG7706fRK1Zk79JVFpVq8L//gf798Njj4GPj+Px5LVVdevC/PmQdk233W42BP7sM/P1/Hm49970SVTXrmafKyVR4gRKpERERESuJclJ1IYNqW2lSpnpfbfc4rKwUlSuDNOnw4ED8OSTZi1TWrt3Q79+ULs2fPIJfPklVKliyqj37Wu+li0LX3zh+LgxY0yxi2LF8u2lSOGmREpERETkWhETAx07mlGbZKVLmySqYUOXhZWh0FB49104eBCeegqKFHE8vncv9O8PvXrBkSOOx9LuA+XjY9ZivfyyikqIU+m3SURERORacOGCqYb37bepbclJ1M03uy6uKwkJgbffNgnVqFE5G1Hy8IB160x1QBEnUyIlIiIiUtglJ1GbNqW2JSdRDRq4Lq6cCAqCyZPhn3/MNL3LR6gykpTkWLhCxImUSImIiIgUZufPQ/v2ZsPbZGXKmJGagpJEpRUQYKbpTZ2avf7Hj+dtPHLNUvlzERERkcIqOYnaujW1LTmJqlfPZWE5RY0a2esXEpK3ccg1SyNSIiIiIoVRdDS0a+eYRJUta0qeF/QkCqBpU1OQwmbL+LjNZsqcN22av3HJNUOJVD46efILtm4N4eTJL10dioiIiBRmyUnUd9+ltgUEmCTqpptcF5czeXqmTu+7PJlKvj9lSvY27xXJBSVS+SQ+/iR79jxKQkIEe/c+Qnz8SVeHJCIiIoVRchK1bVtqW3ISdeONrosrL3TrZvaGqlDBsT001LR36+aauOSaoEQqH1iWxd69g7HbzwOQmHievXsfy9PnHDBgADabDZvNhre3N0FBQbRu3ZpZs2aRlJSU0q9KlSrYbDa+//57h8cPHz6c5s2bp9yfMGECNpuNwYMHO/T75ZdfsNls/PPPP3n5ckRERCQ7oqKgbduMk6i6dV0XV17q1s1U8tuwAebPN18PHlQSJXlOiVQ+OHXqC06f/gqw/9di5/TpcE6e/CKrh121du3acfz4cf755x9WrFhBixYtGDZsGHfffTeJaUqB+vn58eyzz17xfH5+fnz88cfs27cvL8MWERGR3EhOotJ+OFqunEksCmsSlczTE5o3h3vvNV81nU/ygRKpPGam9A0GLl8IaWPv3kfzdIqfr68vwcHBVKhQgQYNGjBmzBiWLFnCihUrmDNnTkq/Rx55hO+//57ly5dneb5atWrRokULnn/++TyLWURERHIhMhLatIEffkhtCww0SdQNN7gsLJHCTOXPc+GnnxoSHx9xxX6WZZGYeBbLis3oKImJkWzbVhlv77LZel4fn2AaNvwph9E6atmyJTfddBPh4eE89NBDAISFhTF48GBGjx5Nu3bt8PDIPL9+7bXXuOWWW/jpp59o2LDhVcUiIiIiTpCcRG3fntqWnETVru2ysEQKOyVSuRAfH0F8/FGnnMuyYp12ruy67rrr+O233xzaXnjhBWbPns28efO4//77M31sgwYN6NWrF88++yzr1q3L61BFREQkK+fOmSTqpzQftAYFmTVRSqJE8pQSqVzw8QnOVr+sR6QMm80vRyNSzmBZFrbLyoSWK1eOkSNHMm7cOHr37p3l41966SWuv/56Vq9eTWBgoFNiEhERkRw6dw5at4aff05tCwoyI1HXX++6uESuEUqkciEn0+vi40/yww+1sNujACvNERteXqW49da/8PHJ32Rk9+7dhIWFpWsfMWIE06dPZ/r06Vk+vlq1ajz88MM899xzfPzxx3kVpoiIiGQmoyQqONgkUddd57q4RK4hKjaRx3x8AqlV6wMckygAi5o1P8j3JGr9+vXs2rWL7t27pztWvHhxxo4dy8svv8z58+ezPM+4cePYu3cvCxYsyKtQRUREJCNnz0KrVo5JVEgIbNyoJEokHymRygflyvUiIKArkFyK05OAgG4EBvbK0+eNi4sjIiKCo0ePsmPHDl555RW6dOnC3XffzQMPPJDhYx555BFKlizJ/Pnzszx3UFAQI0aM4N13382L0EVERCQjyUnUjh2pbSEhZiSqVi3XxSVyDXL7ROr8+fMMHz6cypUrU6RIEW6//Xa2p6lKY1kW48aNIyQkhCJFitCqVSu32+fIZrNRs+YHeHqWAMDLy5+aNWfk+fOuXLmSkJAQqlSpQrt27diwYQPvvvsuS5YswTOT/RW8vb158cUXiY3NfF1XspEjR1K8eHFnhy0iIiLJ7HZs335LhU2bsH39NbRsCTt3ph4vX96MRCmJEsl3br9G6qGHHuL333/n//7v/yhfvjyffvoprVq14s8//6RChQpMnjyZd999l7lz5xIWFsbYsWNp27Ytf/75J35+fq4OP4WZ4vch+/YNo0aNd/N8St+cOXMc9orKzD///JOu7d577+Xee+91aJswYQITJkxwaPP39+fUqVNXEaWIiFyz7HbYvBmOHzcjKk2bahPVy4WHw7BheB05QkOAt992PF6hghmJqlHDFdGJXPPcekTq0qVLLFq0iMmTJ3PnnXdSvXp1JkyYQPXq1ZkxYwaWZTFlyhReeOEFunTpwo033sgnn3zCsWPHWLx4savDTycwsBdNmhwnMLCnq0MRERFxnfBwqFIFWrSAvn3N1ypVTLsY4eHQowccOZLx8TJlzEiUkigRl3HrEanExETsdnu6kaUiRYqwZcsWDh48SEREBK1atUo5VrJkSRo1asS2bdvo06dPhueNi4sjLi4u5X50dDQACQkJJCQkOPRNSEjAsiySkpJISkpy1ku7ZlmWlfJV1zPvudP1TkpKwrIsEhISMp1aWhgk/w25/G+J5B1d8/x1tdfb9tVXePbpA5ZF2o04rKNHoUcP7AsWYHXt6oRICyC7HU6cwHboEJ4PP5zuGiWzAHx8SAwNBf3e5wn9Xclf7na9sxuHWydSJUqUoHHjxrz44otcf/31BAUF8dlnn7Ft2zaqV69OREQEYAofpBUUFJRyLCOvvvoqEydOTNe+evVqihYt6tDm5eVFcHAwFy5cID4+3gmvSoArVgUU53KH6x0fH8+lS5fYtGkTiYmJrg4nz61Zs8bVIVxzdM3zV66ut91Om8cfxzODBMFmWVhA0qBB/PT778SXLk2cvz/xJUuS5O3tjJCzFV/ZP//E79w5YkuX5kzt2k6bbmiz2/E9d44iZ85Q5PRp/P77WuTMGfP9mTP4nT2Lh91+5XMBRETww5tvcqZuXafEJxnT35X85S7X++LFi9nq59aJFMD//d//MXDgQCpUqICnpycNGjTg3nvv5ee0JT9zaPTo0YwYMSLlfnR0NBUrVqRNmzb4+/s79I2NjeXw4cMUL17crdZcFVSWZXH+/HlKlCiRblNgcT53ut6xsbEUKVKEO++8s1D/W0pISGDNmjW0bt0a7/x683eN0zXPX7m63hcuYNu4EducOXieOZNpNxvgc+ECt7/4okO75e8PgYFY5cpBQID5PvlruXJQrlzKVwICIBe/B7avvsJzxAhsR4+mPm+FCtjffvvKI2QJCXDsmHnskSOpX48cgaNHzf3jx7E5eWbAbZUrY3Xo4NRziqG/K/nL3a538my1K3H7RKpatWp8++23xMTEEB0dTUhICL1796Zq1aoEBwcDcOLECUJCQlIec+LECerVq5fpOX19ffH19U3X7u3tne6HZ7fbsdls2Gw2PDzceklZgZA8vUzXM3+40/VO/neU0b+zwuhaeZ3uRNc8f2V5vS0L/vgDVq6EFStMUYmrmLJji46G6Ghs+/dn7wFlypikKjAw/dfL28qWhSVL4L/phg7Pe+wYXn36wLRpUKeOWa+U9nb4sPl64kS6x+YHr4oVc5U0Svbp70r+cpfrnd0Y3D6RSlasWDGKFSvGuXPnWLVqFZMnTyYsLIzg4GDWrVuXkjhFR0fzww8/8NhjjznleZPXcsTHx1OkSBGnnFPkWpQ8NbYwr48SuaZFRsLatSZ5WrkS0ozs5LuzZ81tz57s9ffwyDgRSm57/HHnxZaWvz+EhjreKlY0VQwHDYKTJzOOy2YzfZs2zZu4RCRb3D6RWrVqFZZlUatWLfbv38+oUaO47rrrePDBB7HZbAwfPpyXXnqJGjVqpJQ/L1++PPfcc49Tnt/Ly4uiRYty6tQpvL29Xf6pfkGXlJREfHw8sbGxupb5wF2ud1JSEqdOnaJo0aJ4ebn9nx0RyY6kJPj559TEads2UywhK15eZs1RmoJPDmw2CA6GRYvgzBk4dcokE8lfL//eWWuX86IYT6lSjsnR5QlTaKhJpDIzfbqp2mezOSZTydO0p0xRuXgRF3P7dzRRUVGMHj2aI0eOUKZMGbp3787LL7+cMuT2zDPPEBMTwyOPPEJkZCR33HEHK1eudNoaDJvNRkhICAcPHuTff/91yjmvZZZlcenSJYoUKeLyNTvXAne63h4eHlSqVMnlcYjIVTh1CtuKFTSYPRuvRx4xycyVVKkC7dtDu3amzPmaNSZBgIwThPffh8aNr3xey4Lz5x2Tq4wSrrRfnVXopkyZzJOjihXN/k5Xu2F9t26wcCEMG+ZYAj001CRR3bpd3flF5Kq5fSLVq1cvevXqlelxm83GpEmTmDRpUp7F4OPjQ40aNVS1zwkSEhLYtGkTd955p1vMgS3s3Ol6+/j4aBRSpKBJTIQff0wddfrpJ7wsi4pZPcbPD5o3N4lTu3ZQs2ZqkgTOSxBsNjOi4+8P1atfub9lmemHlydXP/wAs2df+fFvvw13322SpMsq/OaZbt2gSxcSN2zglxUrqNe+PV4tWmgkSsRNuH0i5S48PDwKdaWx/OLp6UliYiJ+fn4uf2N/LdD1FhHATLnbvBmOHzfrb5o2zfzN+LFjsGqVSZzWrIFz5658/lq1UhOnZs3gSmuK/0sQsh2TM9hsULq0udWqldr+0EPmdR49mvV6pKFDXZPAeHpiNWvG0ZgYbmrWTEmUiBtRIiUiIlKYhYdnPPozdapJaOLj4bvvUivs/fbbFU+Z6OeHR6tWeHToYJKnsLCcx+XpaUauXM3T01wLrUcSkRxSIiUiIlJYhYebBOHykZajR6F7d7jlFti9Gy5cuPK56taF9u1JbNWK5VFRtO/SBY/CMtKt9UgikgtKpERERAoju90kBlmV9d6+PfPHlyoFrVubEae2bc3aIMBKSMBavtz58bqaK6YbikiBpkRKRESkMNq82XF0JTsaNkxd69SokSlXfi1xl+mGIlIgXGN/IUVERK4BZ8+afYiyo0kTGDwY2rSBwMC8jUtEpBBRIiUiIlJYHDoE77wD//sfxMRk7zEvvaRRGBGRXFAiJSIiUtDt2gVvvAGffZb9TWeTy3o3bZq3sYmIFFJKpERERAoiy4JNm+D1103Z8owEBpqNZ1XWW0TE6TxcHYCIiIjkgN0OixbBbbeZKXkZJVH168OCBabM+aJFKRX3UoSGmnLfKustIpJrGpESEREpCGJj4ZNP4M03Yd++jPu0bg3PPAN33ZU66qSy3iIieUKJlIiIiDuLjIQZM2DqVDhxIv1xDw/o1QtGjYIGDTI+h8p6i4g4nRIpERERd3TkiFnD9OGHcOFC+uNFisDAgfD00xAWlu/hiYhc65RIiYiIuJM//jAV+ObNy7gCX5ky8OST8MQTUK5c/scnIiKAEikRERHXsyzYutVU4Fu2LOM+lSub0aeBA6FYsfyNT0RE0lEiJSIi4ipJSbB0KUyeDNu2ZdznpptMAYmePcHbO3/jExGRTCmREhERyW9xcfDpp2YK3549Gfdp2dIkUG3apFbgExERt6FESkREJL9ERZniEVOmmFLkl/PwgO7dTQLVsGG+hyciItmnREpERMSZ7Pb0ezadOGHKl3/wAURHp3+Mry88+KBZA1W9ev7HLCIiOaZESkRExFnCw2HYMFO6PFnRomYqn92evn/p0qb63pAhEBSUf3GKiMhVUyIlIiLiDOHh0KOHqcCX1sWL6ftWrAgjRsBDD0Hx4vkTn4iIOJUSKRERkatlt5uRpcuTqMvVqQPPPgt9+qgCn4hIAadESkREJLcOH4YvvoCPPoKIiCv3f+89aNEi7+MSEZE8p0RKREQkJ06cgIULYcEC2LIlZ4/NTrIlIiIFghIpERGRKzl7Fr76yiRP69ebjXRzIyTEuXGJiIjLKJESERHJyPnzsHSpSZ5WrYKEhMz7VqoE587BhQsZr5Oy2SA01JRCFxGRQkGJlIiISLJLl2D5cpM8LVsGsbGZ9w0Oht69TeGIRo3MiFWPHiZpSptM2Wzm65Qp4OmZp+GLiEj+USIlIiLXtvh4WLPGJE+LF5tRpcyULWuSpT59zOhS2sSoWzezduryfaRCQ00S1a1bXr0CERFxASVSIiJy7bHbYeNGkzwtWmSm5WWmRAno2hXuvRfuuivrsuXdukGXLrB5Mxw/btZEXZ5wiYhIoaBESkRErg1JSbBtm0mevvzSVN/LTJEi0KmTGXlq3x78/LL/PJ6e0Lz5VYcrIiLuTYmUiIgUXHY7tm+/pcKmTdiKFTN7NKUd/bEs2LkTPvsMPv/c7PuUGW9vkzT16WOSqOLF8z5+EREpsJRIiYhIwRQeDsOG4XXkCA0B3n7brEeaOhWuu86MPC1YAPv2ZX4OT08zXa9PH7jnHihdOp+CFxGRgk6JlIiIFDzh4abow+Wlxo8cge7dr/z4O+80yVP37hAYmDcxiohIoaZESkRECha73VTGy2i/pqzccospGNGzpxm5EhERuQpKpERExL3Z7XDgAOzaBb/9BuvWOZYXz8qNN5q9nnr3hmrV8jZOERG5piiREhER93HqVGrClPz1jz/MRrk5NXkyjBrl/BhFRERQIiUiIq4QGwu7dzsmTLt2QUSE857jllucdy4REZHLKJESEZHssdtzvtGsZcG//6ZPmPbuNefLKQ8PM0XvyJHMR6lsNrMGqmnTnJ9fREQkm5RIiYjIlf1XatxhbVJyqfFu3cz9yEj4/ff0SdP587l7znLlzBqnunVTv9auDUWLplbtA8eiEzab+TplypWTPBERkaugREpERLJ2pVLjDRrA6dNw6FDuzu/rC3XqOCZMN94IQUGZP6ZbN1i4MOPkbsqU1OROREQkjyiREhGRzGWn1PiOHdk/X1hY+oSpenXwysV/R926QZcuJG7YwC8rVlCvfXu8WrTQSJSIiOQLJVIiIpK5zZuzX2o8rVKl0idMdeqAv79z4/P0xGrWjKMxMdzUrJmSKBERyTdKpEREJHM7d2av3+23Q6dOqYlTaGjqeiUREZFCSImUiIhk7Ouv4YUXstf35ZehefM8DUdERMSdeLg6ABERcTNJSTB+PHTuDBcvZt3XZoOKFVVqXERErjkakRIRkVTnzsF998Hy5emP2WwqNS4iIvIfjUiJiIixaxfcckv6JGrECPjiC6hQwbE9NNSUIFepcRERuQZpREpERGDBAhg0yHEqX9Gi8PHH0KePud+tm6nid/w4hISY6XwaiRIRkWuUEikRkWtZYiI8+yy8/bZje7VqZiPeG29MbfP0VEEJERGR/yiREhG5Vp08Cb17w8aNju0dOsCnn0Lp0i4JS0REpCDQGikRkWvRjz/CzTenT6LGjTNlz5VEiYiIZEkjUiIi15qZM+GJJyA+PrXN39+MQnXq5Lq4RERECpCrHpGKi4tzRhwiIpLX4uLgkUfg4Ycdk6jatWH7diVRIiIiOZDjRGrFihX079+fqlWr4u3tTdGiRfH396dZs2a8/PLLHDt2LC/iFBGRq3HkCNx5J/zvf47tPXvCDz9AzZquiUtERKSAynYi9dVXX1GzZk0GDhyIl5cXzz77LOHh4axatYqZM2fSrFkz1q5dS9WqVRk8eDCnTp3Ky7hFRCS7vv3WrIf68cfUNg8PmDwZPv8cihd3XWwiIiIFVLbXSE2ePJl33nmH9u3b4+GRPv/q1asXAEePHuW9997j008/5amnnnJepCIikjOWBVOnwsiRYLentpctaxKou+5yXWwiIiIFXLYTqW3btmWrX4UKFXjttddyHZCIiDhBTIxZDzV/vmP7zTfDokVQubJr4hIRESkknFL+PCYmhujoaGecSkRErtaBA3D77emTqAEDYPNmJVEiIiJOcFWJ1J9//knDhg0pUaIEpUuXpm7duvz000/Oik1ERHJqxQpo2BB++y21zdsbpk+HWbOgSBHXxSYiIlKIXFUi9eijjzJkyBAuXLjAmTNn6NatG/3793dWbCIikl1JSfDii9CxI0RGpraHhJhNdx97DGw2V0UnIiJS6OQokerSpQtHjx5NuX/q1Ck6d+5M0aJFKVWqFB06dODEiRNOD1JERLIQFQVdu8K4cabARLI77oAdO8w0PxEREXGqHCVS9913Hy1btuTdd9/FsiyGDBlCnTp16NOnD927d6ddu3YMHz48j0IVEZF0/vgDbrkFli51bH/ySVi3DoKDXROXiIhIIZejRKpnz578+OOP/Pnnn9x22200adKE1atX06RJE5o2bcrq1at54YUX8ipWERFJa+FCaNQI9u1LbfPzg08+gXffBR8f18UmIiJSyGW7/HmykiVL8sEHH7Blyxb69+9P69atefHFFylatGhexCciIpdLTITnnzcb6qZVpQqEh0P9+i4JS0RE5FqS42ITZ8+e5eeff6Zu3br8/PPP+Pv7U79+fZYvX54X8YmISFqnT0P79umTqDZt4KeflESJiIjkkxwlUvPnzyc0NJSOHTtSuXJlVqxYwfjx41myZAmTJ0+mV69eKjYhIgWL3W6q2n32mflqt7s6osz9/LPZUHftWsf20aNh+XIoW9Y1cYmIiFyDcpRIjR49mlmzZhEREcG6desYO3YsANdddx0bN26kdevWNG7cOE8CFRFxuvBwMx2uRQvo29d8TZ4e50oZJXdz50KTJnDoUGq/4sVh0SJ45RXw9HRVtCIiItekHK2RunDhArVq1QKgWrVqXLx40eH4ww8/TJcuXZwXnYhIXgkPhx49HMuFAxw9atoXLoRu3VwT17BhcORIaluxYhAT49ivVi346iu4/vr8jU9ERESAHCZS/fv3p2PHjjRv3pyffvqJ+++/P12fwMBApwUnIoWM3Q6bN8Px42aj2KZN834kJSYGTpyAiIjUr8ePw9tvp0+iILXt3nvN/kvFikHRolnf0vSx+fhQ8u+/Yc8eKFkytY+f35U3xM0subs8ibrnHjNC5e+f68siIiIiVydHidTbb79NixYt+OuvvxgwYABt2rTJq7hEpLDJaKQlNBSmTs35yE9cXPrkKLPvL1zIXbzx8WZaXQ55Ac0zOmCzZZ2MFSkCq1dnnNyl9dJLZk2UR45rBYmIiIgT5bj8eadOnejUqVNexCIihVV2ptF16gSnTqVPhDJKjiIjXfIyroplmZGly0eXcqpJEyVRIiIibiDbidSCBQvo06dPtvoePnyYQ4cO0aRJk1wHBmC325kwYQKffvopERERlC9fngEDBvDCCy9g+2+KjGVZjB8/nv/9739ERkbSpEkTZsyYQY0aNa7quUXESex2MxKV1TS6nj0hKSn/YvLwyN7zNWhgpuRdvJj+Fhub93Fm5Phx1zyviIiIOMh2IjVjxgwmTpzIgw8+SKdOnbj+sgXOUVFRbN26lU8//ZQ1a9bw8ccfX3Vwr7/+OjNmzGDu3LnUqVOHn376iQcffJCSJUsydOhQACZPnsy7777L3LlzCQsLY+zYsbRt25Y///wTPz+/q45BRK7SkiWO0/ky4owkysMDypWD4GAICjJf036fts3fH6pWNSNiGSV4NpuZdvjjj5mv4bLb4dKldAlWYnQ027/9llvq1MErPj71WExMxglZ8i0iAvbuvfLrDAm5uuskIiIiTpHtROrbb79l6dKlvPfee4wePZpixYoRFBSEn58f586dIyIigoCAAAYMGMDvv/9OUFDQVQf33Xff0aVLFzp27AhAlSpV+Oyzz/jxxx8BMxo1ZcoUXnjhhZRqgZ988glBQUEsXrw42yNoIuJk//xjKsqFh8OWLVd3rrJlM0+O0n4fEJCzwhVTp5pphTabYzKVXBBiypSsz+fpacqPFy/u0GwlJHDy/HmsDh3A2zv78djtpvT6lZK7pk2zf04RERHJMzlaI9W5c2c6d+7M6dOn2bJlC//++y+XLl0iICCA+vXrU79+fTycOHf/9ttv56OPPmLv3r3UrFmTX3/9lS1btvD2228DcPDgQSIiImjVqlXKY0qWLEmjRo3Ytm1bpolUXFwccXFxKfejo6MBSEhIICEhwWnxS3rJ11fXOX/k2/W2LNi9G4/Fi/FYvBjbL7/k+BT2Bx/EatwYgoKwgoJMghQYmP1kJCkpZyNbnTphW7AAzxEjsB09mtJsVaiA/a23sDp1glxct6u55ra33sKzTx+w2bClSaas/5I7+5tvYuX0dV4D9Hclf+l65z9d8/yna56/3O16ZzcOm2VdqUSU6yQlJTFmzBgmT56Mp6cndrudl19+mdGjRwNmxKpJkyYcO3aMkDTTXXr16oXNZuPzzz/P8LwTJkxg4sSJ6drnz59P0aJF8+bFiBQ2lkWp/fsJ+f57ym/bRvFjx7LuDmRU/NsCLgUEsObDD12zqazdTtk//8Tv3DliS5fmTO3aLt3cNmTbNurOnEmRM2dS2i4GBPD7oEEc14bnIiIiee7ixYv07duXqKgo/LPYaiTHVfvy0xdffMG8efOYP38+derU4ZdffmH48OGUL1+e/v375/q8o0ePZsSIESn3o6OjqVixIm3atMnyYsnVS0hIYM2aNbRu3RrvnEx7klxx+vVOTMS2dSu2xYvxWLoU2+HDWXa3KlYk6Z57oGxZPCZONMlUBiMtPtOm0cGV1UCd+NxXfc07dIAJE0jcsiVlvy3vO+6gvqcn9Z0WZeGivyv5S9c7/+ma5z9d8/zlbtc7ebbalbh1IjVq1Ciee+65lCl6devW5d9//+XVV1+lf//+BAcHA3DixAmHEakTJ05Qr169TM/r6+uLr69vunZvb2+3+OFdC3St89dVXe+4OFi71qx5WrIETp/Oun+tWtC9O3Trhq1BAzyT1xzVrZtuHylbaChMmYJXTveRKgCu6pp7e0OaKcuSPfq7kr90vfOfrnn+0zXPX+5yvbMbg1snUhcvXky35srT05Ok/9YHhIWFERwczLp161ISp+joaH744Qcee+yx/A5XpPA4fx5WrDDJ0zffmPtZuflm6NrVbKx7WUXPFN26QZcusHlzykgLTZu6dBqdiIiISG65dSLVqVMnXn75ZSpVqkSdOnXYuXMnb7/9NgMHDgTAZrMxfPhwXnrpJWrUqJFS/rx8+fLcc889rg1epKA5cwa+/tpU2lu92oxEZcZmM0lQ167mVrly9p7D0xOaN3dKuCIiIiKu5NaJ1HvvvcfYsWN5/PHHOXnyJOXLl+fRRx9l3LhxKX2eeeYZYmJieOSRR4iMjOSOO+5g5cqV2kNKxG7H9u23VNi0CVuxYtCiRfrRn6NHYfFikzx9+60pwZ0Zb2+46y4zstS5s6mqJyIiInKNylUiZbfbmTNnDuvWrePkyZMpU+2SrV+/3inBlShRgilTpjBlypRM+9hsNiZNmsSkSZOc8pwihUJ4OAwbhteRIzQEePttswfR1Klw443meHg4/PBD1ucpWhTatzfJU8eOULJkfkQvIiIi4vZylUgNGzaMOXPm0LFjR2644QZstoyKGouIS4SHm41mL9/Z4MgRUwTiSkqVMiNO3bpBmzZQpEiehCkiIiJSkOUqkVqwYAFffPEFHTp0cHY8InI17HZTGS+n28MFB6cWi2jWLPub4IqIiIhco3KVSPn4+FC9enVnxyIiV2vzZofy4lmqWtUkTl27wm23wWUVMkVEREQkc7l65/T0008zdepUrJx+6i0ieScyEt57L3t9X30V9u+HN96A229XEiUiIiKSQ7kakdqyZQsbNmxgxYoV1KlTJ92mVeHh4U4JTkSyITraFJF46y2IisreY267zZQwFxEREZFcyVUiVapUKbp27ersWEQkJy5cMCNQb74JZ89m7zE2m6ne17Rp3sYmIiIiUsjlKpGaPXu2s+MQkey6eBGmTYPJk+H06fTHAwPh5EmTNKWdfps8AjVlSvr9pEREREQkR65qYcSpU6fYsmULW7Zs4dSpU86KSUQycumSSYKqVoVnnkmfRFWqBP/7nyk2sWgRVKjgeDw0FBYuNAUmREREROSq5GpEKiYmhieffJJPPvkkZTNeT09PHnjgAd577z2KFi3q1CBFrmmxsTBzJrzyChw/nv54aCg8/zwMHAg+PqatWzfo0oXEDRv4ZcUK6rVvj1eLFhqJEhEREXGSXI1IjRgxgm+//Zavv/6ayMhIIiMjWbJkCd9++y1PP/20s2MUuTbFx8MHH0CNGvDkk+mTqJAQs0Zq3z4YPDg1iUrm6YnVrBlH77wTq1kzJVEiIiIiTpSrEalFixaxcOFCmjdvntLWoUMHihQpQq9evZgxY4az4hO59iQkwNy58OKLcOhQ+uOBgTB6NDz6KBQpkv/xiYiIiEjuEqmLFy8SFBSUrj0wMJCLFy9edVAi16TERPj0U5g0CQ4eTH88IACefRYeewyKFcv/+EREREQkRa6m9jVu3Jjx48cTGxub0nbp0iUmTpxI48aNnRacyDXBbjcJ1PXXw4MPpk+iypQxG+gePAgjRyqJEhEREXEDuRqRmjp1Km3btiU0NJSbbroJgF9//RU/Pz9WrVrl1ABFCq2kJPjyS5gwAf76K/3xkiXh6adh2DDw98/38EREREQkc7lKpG644Qb27dvHvHnz+Ou/N4D33nsv/fr1o4jWbIhkLSkJvvoKxo+HP/5If7xECXjqKXMrVSrfwxMRERGRK8tVIgVQtGhRHn74YWfGIlK4WRYsXWoSqF9/TX+8WDEz+vT002Y6n4iIiIi4rWwnUkuXLqV9+/Z4e3uzdOnSLPt27tz5qgMTKTQsC5Yvh3HjYMeO9MeLFoUhQ8z6p3Ll8j8+EREREcmxbCdS99xzDxEREQQGBnLPPfdk2s9ms2G3250Rm0jBYbfD5s1mr6eQEGjaFDw8YPVqk0D9+GP6x/j5mQp8zz4LGVTBFBERERH3le1EKikpKcPvRfJdRkmLKzebDQ83U/KOHEltCwiAsmVhz570/X18zB5Qzz0H5cvnX5wiIiIi4jS5XiN1ucjISEppYbzktYySltBQmDoVunVzTTw9epjpe2mdPm1uaXl7w0MPwZgxJmYRERERKbBylUi9/vrrVKlShd69ewPQs2dPFi1aREhICMuXL08piS7iVJklLUePmvaFC3OeTCUlwaVLEBOT89v587B4cfp4LufpCQMHwvPPQ+XKOYtPRERERNxSrhKpDz74gHnz5gGwZs0a1q5dy8qVK/niiy8YNWoUq1evdmqQItjtZiQqo6QluW3QINi1K2eJ0aVLeR/7J59A3755/zwiIiIikm9ylUhFRERQsWJFAJYtW0avXr1o06YNVapUoVGjRk4NUAQwo1Fpp/NlJDLSbG7rbmw2V0cgIiIiIk7mkZsHlS5dmsOHDwOwcuVKWrVqBYBlWarYJ84RHW32XBo6FGrXhl69XB2RUaSIKSRRqZK5ZUdISN7GJCIiIiL5LlcjUt26daNv377UqFGDM2fO0L59ewB27txJ9erVnRqgXCPi4+GHH2DtWlizxpQLz21SXry42dzW2beiRU1J82R2O1SpYtZoZTTl0GYzRSWaNs3d6xARERERt5WrROqdd96hSpUqHD58mMmTJ1O8eHEAjh8/zuOPP+7UAKWQsiyznmntWnP79luzZim3bDaoUAEOHgQvpxWjzJqnp6kW2KOHef60yVTydL4pU1xbml1ERERE8kSu3nF6e3szcuTIdO1PPfXUVQckhdjhw9hWraLB//0fXo8+CidOXPkxXl7QuDG0amXKhz//vGnPKGmZOjX/kqhk3bqZaoEZlWSfMsU1JdlFREREJM9l+13n0qVLad++Pd7e3ixdujTLvp07d77qwKQQiIyEDRtSR5327sULqHilx9WtaxKnVq3gzjvNVL1ktWq5X9LSrRt06eJemwSLiIiISJ7KdiJ1zz33EBERQWBgIPfcc0+m/Ww2mwpOFCZ2e/YThLg42LYtNXHavt3s03QloaHQurVJnFq2hODgzPu6a9Li6QnNm7s2BhERERHJN9lOpJLSvCFOys6bYyn4wsMzHv2ZOtUkNElJ8NtvqYnTpk3Z2pcpoWhRPFu3xqNNG5M81aiRsxLhSlpERERExMXyeUGJFBjh4aaIwuXV6I4ehe7doUkT2LMHTp++8rl8fOD226FVKxKbN2fFiRO079QJD2/vvIldRERERCSP5SqRGjp0KNWrV2fo0KEO7e+//z779+9nypQpzohNXMVuNyNRGZX0Tm7bujXrc9Srl7rO6Y47TPlwwEpIwFq+3LnxioiIiIjks1xtyLto0SKaNGmSrv32229n4cKFVx2UuNjmzY7T+bKjcmV46CFYsABOnoSdO+GNN6Bt25QkSkRERESksMjViNSZM2coWbJkunZ/f39OZ2eql7i348ez1+/WW2HgQDPqVLVqztY5iYiIiIgUYLkakapevTorV65M175ixQqqVq161UGJi50/n71+r78Ojz4K1aopiRIRERGRa0quRqRGjBjBkCFDOHXqFC1btgRg3bp1vPXWW1ofVdAtXgzDh2fdx2Yz1fuaNs2PiERERERE3E6uEqmBAwcSFxfHyy+/zIsvvghAlSpVmDFjBg888IBTA5R8YllmTdNzz2VcZCJZ8sjTlCmu37tJRERERMRFcl3+/LHHHuOxxx7j1KlTFClShOLFizszLslP8fHw2GMwa5Zj+803Q0SEKXmeLDTUJFHduuVriCIiIiIi7iTXiVRiYiIbN27kwIED9O3bF4Bjx47h7++vpKogOXvW7Au1caNj+1NPmREqMFX8jh+HkBAznU8jUSIiIiJyjctVIvXvv//Srl07Dh06RFxcHK1bt6ZEiRK8/vrrxMXF8cEHHzg7TskL+/ZBx47mazJPT5g2zRSRSNa8eb6HJiIiIiLiznJVtW/YsGE0bNiQc+fOUaRIkZT2rl27sm7dOqcFJ3lo40Zo1MgxiSpZElaudEyiREREREQknVyNSG3evJnvvvsOHx8fh/YqVapwNO16GnFPs2ebZCkhIbWtalVYtgyuv951cYmIiIiIFBC5GpFKSkrCbrenaz9y5AglSpS46qAkjyQlwbPPmk100yZRd9wBP/ygJEpEREREJJtylUi1adPGYb8om83GhQsXGD9+PB06dHBWbOJMMTHQowdMnuzYfv/9sHYtBAS4Ji4RERERkQIoV1P73nzzTdq1a0ft2rWJjY2lb9++7Nu3j4CAAD777DNnxyhX69gx6NQJduxwbH/5ZRg9OnVvKBERERERyZZcJVIVK1bk119/5fPPP+fXX3/lwoULDBo0iH79+jkUnxA3sHOnSaLSrl3z84NPPoGePV0Xl4iIiIhIAZbjRCohIYHrrruOZcuW0a9fP/r165cXcYkzLFkCffvCxYupbUFBsHQp3Hqr6+ISERERESngcrxGytvbm9jY2LyIRZzFsuDNN6FrV8ck6sYb4ccflUSJiIiIiFylXBWbeOKJJ3j99ddJTEx0djxytRIS4JFHYNQok1Al69gRtmyBSpVcF5uIiIiISCGRqzVS27dvZ926daxevZq6detSrFgxh+Ph4eFOCU5y6Nw5U5lv/XrH9uHDzQiVp6dLwhIRERERKWxylUiVKlWK7t27OzsWuRr795tRp717U9s8PeH992HwYNfFJSIiIiJymUOH4PRp831iIhw4UJKdO8Hrv+wkIMD9J1LlKpGaPXu2s+OQq7Fpk1kPdfZsalvJkvDll9C6teviEhERERGXS5u0ZCS/k5ZDh6BWLUgtu+ANNHfo4+cHe/a4dzKVo0QqKSmJN954g6VLlxIfH89dd93F+PHjVfLclebMMWuiEhJS28LCYNkyqF3bZWGJiIiIiOulT1rSy++k5fTprOMBc/z06UKUSL388stMmDCBVq1aUaRIEaZOncrJkyeZNWtWXsUnmUlKguefh9dec2xv0gS++grKlXNNXCIiIiLiNvI7abEsM1UvLi79LT7efP3tt6t/HneQo0Tqk08+Yfr06Tz66KMArF27lo4dOzJz5kw8PHJVAFBy4+JFeOABWLTIsf2++2DmTPD1dU1cIiIiIlIgTZ8OZcpknvzkpD1t4ejCLEeJ1KFDh+jQoUPK/VatWmGz2Th27BihoaFOD04ycPw4dO4MP/3k2P7ii2aEymZzTVwiIiIi4nbOnctev48/zts4CqMcJVKJiYn4+fk5tHl7e5OQdn2O5J1ffoFOneDIkdQ2Pz+YOxd69XJZWCIiIiLiHhIT4fvvYeVKWLUq/WfvzuDtbSZApb35+KRvy6w9MhI+/dT5ceW3HCVSlmUxYMAAfNNMHYuNjWXw4MEOe0lpH6k88PXXcO+9EBOT2hYYCEuXQqNGrotLRERERFzq0CGTNK1cCevWQVRUzs8xbRrccMOVkyIfH7jaFT07dlyDiVT//v3Ttd13331OC0YyYFnwzjswcqTjhNO6dU1yVbmy62ITERERkXx36ZLZ/SY5edq9O/O+NWrAvn1XPudtt0GDBs6L8VqQo0RK+0fls4QEGDIEPvrIsb1DB/jsM/D3d01cIiIiIpJvLMuUJ1+50ty+/TbzSnxlykCbNtC2rfkaEQE335y/8V5JQIBZnXKlkuwBAfkXU27kakNeySN2O2zebApKFC8OU6bA+vWOfYYOhbfeSt32WUREREQKnagoM00vedTp0KGM+3l4mNGktm2hXTuTNHl6ph5PTHS/pKVSJZMYJm8SnJiYwJYtW7njjiZ4eXkD+b9JcG7o3bi7CA+HYcMcC0mk5ekJ774Ljz+ev3GJiIiISLYdOpSaIGQkswQhKQl27kwtEvHdd+Yz9oxUqGCSprZtoVUrKF068+e7PGnJSUx5qVKl1OdMSIDjx6OoX98UsigolEi5g/Bw6NEj86L7RYqYTXbbts3fuEREREQk2w4dglq1rjz6s2ePSSJOnoTVq03ytHo1nDqV8WN8fODOO03y1K4d1K6dsx1v0iYt4jxKpFzNbjcjUVntXFaypPm4QURERETc1unTWSdRYI5PmAC//mqq12WmZs3UUadmzSBNgWxxE0qkXG3z5syn8yWLiDD9mjfPl5BEREREJO9kVL+teHG4667U5CksLP/jkpxRIuVqx487t5+IiIiIFAj166cmTo0bmyl8UnAokXK1kBDn9hMRERERtzZpEjzyCAQFuToSuRpXuS+xXLWmTSE0NPMVgzYbVKxo+omIiIiI28pqyXtaHTsqiSoMlEi5mqcnTJ1qvr88mUq+P2WK44YAIiIiIuJWoqPhmWdcHYXkJyVS7qBbN1i40GwKkFZoqGnv1s01cYmIiIjIFf3xB9x6K6xf7+pIJD9pjZS76NYNunQx1fmOHzdropo21UiUiIiIiBv77DN46CG4eDF7/f38zAa4UvApkXInnp4qcS4iIiJSAMTHw8iR8N57qW033QTvvw9Fi2b+uIAAbY5bWLj91L4qVapgs9nS3Z544gkAYmNjeeKJJyhbtizFixene/funDhxwsVRi4iIiEhhdfQotGjhmEQNGADbtsEdd0CDBpnflEQVHm4/IrV9+3bsdnvK/d9//53WrVvTs2dPAJ566im++eYbvvzyS0qWLMmQIUPo1q0bW7dudVXIIiIiIoXOoUNw+nTmx6+VkZYNG6BPHzh50tz38TGjUA89lHkRZimc3D6RKleunMP91157jWrVqtGsWTOioqL4+OOPmT9/Pi1btgRg9uzZXH/99Xz//ffcdtttrghZREREChAlCFd26BDUqgWxsZn38fODPXsK77WyLHjjDRg9GpKSTFulSrBoETRs6NrYxDXcPpFKKz4+nk8//ZQRI0Zgs9n4+eefSUhIoFWrVil9rrvuOipVqsS2bdsyTaTi4uKIi4tLuR8dHQ1AQkICCQkJefsirnHJ11fXOX/oeuc/XfP8p2uevwrb9T50CG64wYvY2MyHEvz8LH7/PdFlCYI7XPOICIiN9c6yT2wsREQkEBKST0HlocuveVQUDBrkydKlqati2rRJYu5cO2XLQiH55+Ay7vA7nlZ24yhQidTixYuJjIxkwIABAERERODj40OpUqUc+gUFBREREZHpeV599VUmTpyYrn316tUUzWp1oDjNmjVrXB3CNUXXO//pmuc/XfP0Tp0qQnS0T6bH/f3jKVfuUq7OXViu94EDJYmNbZ5ln9hYG0uWbKVataj8CSoTrrzmBw6UBJpfsd+WLVs5fty118mZ1qxZwz//lGDy5Fs5dqx4Snvv3n/Rq9cefvjBhcEVQu7yd+ViNkswFqhE6uOPP6Z9+/aUL1/+qs4zevRoRowYkXI/OjqaihUr0qZNG/z9/a82TMlCQkICa9asoXXr1nh7Z/3Jllw9Xe/8p2ue/3TNM5ZXIy2F7Xrv3Jm9fnfc0YT69fM2lsy4wzUvCNfJmZKv+Zkz7RgzxoeLF82/o9KlLebMsdO+fTWgmmuDLETc4Xc8reTZaldSYBKpf//9l7Vr1xIeHp7SFhwcTHx8PJGRkQ6jUidOnCA4ODjTc/n6+uLr65uu3dvb2y1+eNcCXev8peud/3TN85+uuaOoqKzXs4AZaYmK8iY3l+1au95eXrm7Ts7kymvulc13jIcOeXPrrXkbS36Ij4ePPqrL8uWp7xfr14dFi2yEhRWYt88Fjrv8XcluDG5f/jzZ7NmzCQwMpGPHjiltN998M97e3qxbty6lbc+ePRw6dIjGjRu7IkwRERFxc5YF330HQ4ZA27aujqZgSEzMXr+ePaFLF1MGvKA6cgRatvRk+fKqKW2DBpnfmbAwFwYmbqdApNRJSUnMnj2b/v3745XmI5GSJUsyaNAgRowYQZkyZfD39+fJJ5+kcePGqtgnIiIiDv74A+bPN7d//nF1NAVHbKzZeDa7li41tzvvhGefhfbtC05Z8HXrTGnz06fNWIOvr8W0aTYGDXJxYOKWCsSI1Nq1azl06BADBw5Md+ydd97h7rvvpnv37tx5550EBwc7TP8TERGRzL3/PmzZkv0Rh4Lm0CF4/XW46Sa44QZ45RXHJMon81ocDi7lriZHgXfhAnTsCJs3Z69/2l1rNm0yj61XzySv7vw7lpQEr74KbdqklsIPDIzh228TlURJpgpEItWmTRssy6JmzZrpjvn5+TFt2jTOnj1LTEwM4eHhWa6PEhERkVSzZ0PTphAYCPfeC59+mvWeSgXB6dPwwQdmRKRyZXjuOfjtt9TjHh7mDfOcOZDdImGPPw5nz+ZJuG7r3Dlo3RrWr89efz8/M/1t1iyz51Sy336Dfv2gRg2YNg2yWRAt30RGQteuMGZM6v5Q7dol8dZb39KggUtDEzdXIKb2iYiISM6cP5+z/ufOwYIF5mazQaNG0KFD6oiCh5t/9BoTY6aTzZ8PK1dmPPrRqJF5Q9+rFwQFmbZDh0wCcKXCHL/9ZhKzVaugQgXnx+9uTp40yeavv5r7pUqZpDurCo/JGxdXrw79+8OSJfDaa/Djj+b4P/+YdWkTJ8LQofDEE1C6dF6/kqz99ht06wYHDpj7NhuMHw/PPWdn5Ur32NNI3JcSKRERkULGbofRo7PXd8IEs3Zo9WpT6Q9MMYbvvze3ceMgONgkVR06QPPmeRV1ziUkmLjnz4fFizMe6bjuOpM83XsvVMugWnWlSrBnT+ajcHv2mDf9p0+b63T77eY50464FDaHD0OrVrB3r7kfGGhG7m68Mfvn8PAwozz33APffmumV65caY6dOgVjx5q2Rx+Fp55yTXL6yScweHDqtM0yZWDePGjXThvsSvYokRIRESlkRo3KXtU0Pz948EGTTCQkmGlZy5fDN9+YpCFZRISZrjVrFnh5eXH99bezZ48HnTqZRCU/CwkkJZk458+HL76AM2fS96lQwSRO/fqZtVFXiq9SpcxHWho0gFtvNaMzf/9tRrDuuANWrICGDa/+9bib/ftNEvXvv+Z+aCisXZv7xNFmM8l38+bwyy8mefriC/NzvHAB3noL3n0X7r/f/N5ed52TXkgW4uJg+HAz/TPZzTfDwoVQpUreP78UHm4+UC8iIiI58fHH8M475ntPT/jwQ/j554xve/akJhDe3tCsmXmj+/vvZhrWjBlw991QpEjq+RMTbezaVY5nn/Wkdm0zyjNkiEks8rIgw65dZq1TWJhZ0zVjhmMSVbo0PPIIbNxokp033jBTEp2R5FWrZgpyJI/InD4NLVqYCm+Fye+/m2ubnERVr25et7NG3+rVg88+MyNdjz0GyVt6JiSYJL12bTPNLnkqYF44dMhM0UybRD38sHmdSqIkpzQiJSIiUkhs2mTeoCabPt0kF7lRubKZ9jR4sFk/tHFj8miVxd9/p2YnBw+aAgLTppkRrpYtzbqqDh0yfmN66FDWxSyS19mASeY++8yMPv3+e/q+RYpA585m5Klt2+xX4MuNkBAzRa1zZ1PB7sIF8xo//dTsnVTQbd9uprQlF9S44QYznS8v6ndVq2Z+N8ePN6NR06aZaaWWBV99ZW4tWpjEuXVr5414rlljRiqTE3A/PxPHgw865/xy7VEiJSIiUggcPAjdu6eu7Rg6NPdJ1OX8/Myb7Hbt4M03E5k5cxMxMc1ZudKTzZtTnzM21iRby5eb+7VrpxasaNIEjh83oxtZFXbw9YUXXjAjXN99l/64p6eZZte3r9n4tUQJ57zG7ChVyhSb6NPHFLaIj4fevU1imDaBLWg2bTIjj8kFSm65xaxnKlMmb583KAheftnsNfXhh2Yk9fhxc2zDBnOrX98c794dvHL5rjW5tPnYsSZZAzOyuWiROb9Ibmlqn4iISAEXHQ2dOqWO9LRpY9ae5AWbDSpUuMDw4UmsW2eeMzwcBg0yozZp/fknvPmmGV0ICICBA69cHS8uzrzhvTyJuv12s+fV8eMmUbvvvvxNopIVKWLegCePYliWKY0+aVLqm/SCZOVKM5qXnETdeadZE5XXSVRa/v5mfdTBg/C//5ky6cl27jSJ63XXmel4V/r9udy5cybhfuGF1J9Px45maquSKLlaGpESEREpwOx2M7UtuThEzZrw+ee5//Q+p/z9TXW2rl3NG9VffkktWPH996lvXqOjc76mqE4d89r69DEjCO7Cy8usRStXDiZPNm3jx5tqdFOnun+p+GQLF5qRveQRxfbtTVvRoq6Jx9cXHnrIJKlffWVKp//8szl24IAZ9ZswwRSKeOwxKFky66mie/aY6YGHDpn7NptJeMeMKTg/I3FvSqREREQKsDFjYNky832pUvD11+arK9hs5lP++vXh+efNG9xVq0xitXJl9je07d8fRoyAunXztyJgTthspjBHuXJmNAXMiNnp0zB3bt6u13KGOXPMKGLyBrQ9epjS3+4Qt6eniad7d7MZ8GuvmVEygBMnTGn/V14xSfbs2WYU80rKljVr7dq0ydvYC4KTJ79g375h1KjxLoGBhWCBnwspHxcRESmg5s5NHRHx9IQvvzQjUu4iIMC82Z03z2zwOmtW9h43dKipkOeuSVRaI0eapMTT09xfsMBMs7xwwXnPcfr0l5QoMYDTpxc65Xzvv29GfZKTqAEDTFEPd0ii0rLZ4K67TJGIn34yRT2SfyfOnzdT/bKTRNWubUa2lERBfPxJ9ux5lISECPbufYT4+JOuDqlAUyIlIiJSAH33nWMxialTzf4/7srT0+zpVBj17282BPbzM/dXrzYJQFbVCbMrPv4k+/c/js0Wyf79j1/1G99XX4Unn0y9P3SomaaYX1NBc+vmm83+U3v2mHLlOUn6Pv7YVKG81lmWxd69g7HbzYK4xMTz7N1bgKukuAElUiIiIgXMv/+aNUnx8eb+Y4/BE0+4NqZr3d13m5GT5GmVP/5o9mRKXp+TG6lvfC9gs4Hdnvs3vpZl1guNGZPa9sILMGVKwVovVKMGfPSRKY3/wAPZe4y7jbS5yqlTX3D69FeA/b8WO6dPh3Py5BeuDKtAK0D/dEREROTCBVOF7OR/AxMtW5rRKHG9O+4we00lVy/86y9T9n337tydz1lvfJOSzKbJr7+e2vb66/DiiwVj+mRGQkJg2DBXR1FwmCl9Ge2HYGPv3kc1xS+XlEiJiIgUEElJcP/98Ouv5n716mZdlLe3a+PKroCA1OlvmfHzM/0KqhtvhK1bzc8G4MgRk2D98EPOzmPe+A4GLs90cvbGNzHRrIGaPv2/R9vM9888k7N4pOBJSkrg3LmN7N8/ku+/r47dHp1BL4vExCj+/LNfvsdXGLj5jFgRERFJNm6cWYsDpvTz11/n734/V6tSJbPGJau1QwEBpl9BFhZmkqn27WHHDlOtsGVLs99W27ZXfrzjWpbLN6eyUta23HDDoizPExcH995rSomDWac2Z47Zg0sKp7i445w9u5IzZ77h3Lk1mSRPl7OIjFzLjh13UKXKeEqXboWtoA5V5jMlUiIiIgXA/Pnw8svmew8PUx3uuutcG1NuVKpU8BOl7AgMhA0b4J57zNeLF001v7lzTXKTlZiYP/6b0pcZM8UvJuYPihWrk8k5oFs3U/gCzDqhzz838UjhYVl2oqO3c/bscs6c+YYLF3bk+lzR0Vv57bc2FCt2A6GhIwgK6ouHh68Toy18lEiJiIi4uR9/hIEDU++//Ta0a+e6eCR7/P3NHlr9+pnRqIQE8/3p046V89KKjT3Cv/++coUzexIQ0CXTJCoqyhS/2LLF3C9a1Ixktm6d65filpKnisbGZt6noE8VzUhCwlnOnl3F2bPLOXt2JQkJGQ/xenmVpUyZdpQt24HixRuwY0dj7PYoHEc5bXh4+OHtXY64OFMZJSbmd/bsGcjff4+mQoUhlC8/GB+fQnYRnUSJlIiIiBs7csQUl0jeL+ehh0zJaikY/PxM2e7HHzfV5izL/PxOnYKJE1OLPdjtlzh8+C0OHXqVpKSLVzxvtWpvZdh++rSZPrjjv4EJf3/45huzTquwuVamilqWxYULv/436rSc6OhtQFKGfYsXr0/Zsh0pU6YD/v63YrN5phyrVesD/vyzz+Vn57rr5lCuXHdOn17M4cNvEx39HQAJCSf455+xHDr0MkFB/alY8SmKFq2VR6+yYFIiJSIi4qZiYkwSFRFh7t95J0ybVnArrV2rPD3N5rGBgfDSS6btxRdN5cX337c4e3YRBw6MJC7u35THeHmVJSCgCxERGe1ibGf//qHUqROOh0fqW7ljx8yo059/mvsBAbBqFTRokIcvzsXcfaroyZNfsG/fMGrUeJfAwJ7Zflxi4nnOnVubkjzFxx/LsJ+nZwlKl279X/LUDl/f8pmes1y5XgQEfM7p00sxlSDNyGZgYK//jnenXLnuREV9z5Ejb3Pq1CIgiaSkWI4f/5Djxz+kbNm7CQ0dQalSzbWOCiVSIiIibikpyVRbSx5ZCAuDRYu0J05BZbOZ5KlcudSy3WvX/sqCBcMJDd2YpqcnFSo8QZUq4/HyKk1i4jmHN76GnTNnvmbfvseoWfMjbDYbBw+aDZn//tv0KF8e1q6F66/Pt5colzGVFx/Fbo9k795HKFWqGT4+gRn2tSyLixf3pCROUVGbsKyEDPsWLXo9Zcp0oGzZjpQs2QQPj+z9UbDZbNSs+QHnzm3Abo/Ey8ufmjVnpOtXsuRtlCz5BZcu/cPRo1M5fnwmdvsFAM6cWcaZM8soXrw+oaEjCAzsle3nL4yUSImIiLihSZNg4ULzffHipkJfYVvrcS0aOhTKlTvFTz+No0OHj/D0TJ2iVbp0a6pXn0KxYrVT2swb3/UkJkbh5VWCWrVmsnv3vVhWAsePz8THpwJxcRNo1QqOHjWPCQszSVTVqvn96iSZY+VFMqy0aLdfIjLyW86e/YYzZ5YTG/t3hufy8PCjVKmWlC3bgTJlOlCkSFiu4/LxCaRWrQ9TRskyS+wAihSpQvXq71ClygSOH5/JkSNTiYs7DMCFCzv566/7+fvvZ6lQ4UnKl38Ub+/SuY6roFIiJSIi4ma++MKsnwEzkvHZZ1An47oCUoAkJSVw7Nh0KlacQEhIZEr70aPVWLXqbd54oxPFijlOl/LxCaR69ens3v0E1atPJzCwO/B/KWtd/v13Ih9+GMLRo48CZgRqzRqoUCG/XpVkJHUz5WSm0uLRo9MAD86c+YbIyPUkJV3K8PF+flUoU6YjZct2oFSpFnh6FnFabIGBvVKm82WHl1dJKlZ8mgoVhnLq1CKOHHmL8+d/AiA+/hgHD47m339fJCRkIKGhwylSpJrTYnV3SqRERETcyM8/myl9ySZPNhXYpGA7e3YV+/cP5+LFv9K0FueTT8by6afDSEjw5fvvTbnyKlUcHxsQ0JPz54sRENABgMDA3sTFHefAgacAeOihxzl8OIiLF+9h1SozfVBcx3EzZcd9wPbtG5LhY2w2L0qWvDNl1Klo0evcbg2Sh4c3QUF9CAzsTVTUVo4ceYvTp5cAFklJFzl69H2OHp1GQMA9hIaOoGTJJm73GpzNw9UBiIiIiHHsGHTuDJf++5B6wAB4+mmXhiRX6eLFfeza1YnffmvnkEQFBz9I48b7GDnyGYKCzF49+/ZBkybw++9XPu+ePcNZuHAUAJ6eSYwffy9ff731mk6i1v69ltrTarP277UuiyHrzZQd+fiEEBw8iDp1FtGkyRnq1VtHxYpPU6zY9W6dgNhsNkqVuoMbbviKW2/dS4UKQ/DwKPrfUYvTp7/il1+asmNHI06e/JykpESXxpuXNCIlGTp0qPCXExURcSeXLpnNUo/9V5yrSRNT6c2N309JFhITo/j335c4cmSqQ9EAf//GVK8+FX//WwCoXRu2boU2bUwp72PHoGlTWLbM/A5kZMkS6NULEhJeo2TJY7RuPQ9v71gOHuxEqVJbHNZYXSssy2LMujHsPr2bMevGcFfYXS5JRq68mbJRu/aXlCvX3a0TpuwoWrQ6NWq8R5UqEzl27COOHn0vpcLg+fPb+fPPPvj6ViI0dCghIQ/h5VUyw/OcPv0lJUo8wenT0wkJucKO1W5EiZSkc+gQ1Kp15Q3u9uxRMiUi4gyWBYMGwfbt5n6lSmYDV19f18YlOWdZSUREzObvv8eQkHAypd3HpwLVqk0mMPDedG+eK1Uym+d26GB+ByIj4a674PXXTVKVmAgHDpRk504z9W/8eFPVETz4669Z9OhxkqioNSQmnuO339rRoME2fH2vrUVSq/avYvsx8w9o+7Ht9PyyJ7XL1aaYdzGK+RTL8GtR76IObUW8ilx1YpOUlICnpz92e3QmPZJLjve4qudxN97eZahc+TkqVhzByZOfc+TI21y48AsAcXGHOHBgJP/8M5GQkIeoUGEoRYpUSXlsfPxJ9u9/HJstiv37H6ds2buyLILhTpRISTqnT2edRIE5fvq0EikREWd45RVTUAKgWDFToS+wYLyPkDSiorayb98wLlz4OaXNZvOlUqVRVKr0HJ6exTJ9bEAArF8P3bqZYhFxcTB8ePJRb6B5usd07Qqff+4DLOKXX5pz4cIO4uIO89tv7ahXbzPe3qWc9+LcWII9gfsX3+/Qtmj3IhbtXpTJIzJmw+aQXNlj7bx88mWK+xRPTbj+S7qKehd1TM68/Sgbvxq/mC+wYaayWZhVUsksbHhnUnK8sPDw8CE4+H6Cgu4jMnIjhw+/xdmz3wBgt5/nyJF3OHJkKuXKdadixacpUeLW/6ZCXsBmM30ur27ozpRISYGh6YYiUhh99RW88IL53maDefPgxhtdG5PkTGzsYf7++1lOnvzMob1cuR5UrfqGw6fvWUkuc9+pk0mmrmTMGPDyAijBjTcuZ8eO24mN/ZuYmN/5/fcu3HjjKjw9/XL8egqS2MRYWs5tyemLWbxByCYLi5iEGGISYlLaDh07dMXHVSwCo6+DUP/UtohYCL7s0tuwqFFjRoEZbbkaNpuN0qVbULp0C2Ji/uLIkSmcODGXpKRYIIlTp77k1KkvKVKkJpcu7U3zSFPd8OTJL3JUWdBVlEhJrrVvDyEhULZsxreAAMf7JTOeFpstmm4oIoXRL7/Affel3n/5ZejSxWXhSA7Z7Zc4fPgNDh16zaGMdbFiN1K9+lRKl26e43P6+prfg+wkUh5pSob5+ARx440r2bmzCQkJp4iK2sRff91P7doLsNk8Mz9JARYVG0Xnzzqz7ci2dMc8bB5UL12dV+96lYuJF4mJNwlSuq+XtV1MuJjyfXRsNHFJcZk+vw3oWgEeCQPf/y6x3YLPDsHcf2Hs9dAkADxtkJgEW8/A3hJRPBKURxfETRUrdh21an1AWNhLHDs2g6NH30+Z9uqYRCWzsXfvo5Qq1dztk04lUpJrJ0+aW3Z5eECZMl74+rakUiXPlETr8oTr8puPj6YbikjhExFhKvRdvGju9+sHzz3n2pgkeyzL4tSphRw4MJK4uNQRCy+vslSt+jIhIQ9dVfLieflDq66F9kNhxbvwd6tMH1e0aA3q1v2GX35pTlLSRU6dWsj+/cOpXv3dAl/U4HIRFyJo92k7fj3xa4bHk6wk9p7dSzGfYnSr3S3H509ISGD58uW0a9+ORBLTJ2GX/ibp1Gt4xf+W8phLBPC7dTclgkpR+uQ8puw7Rf1SUNwLLtlhyj6I+nMwF+MvMvS2oXjYrq3i2T4+AVSpMpaKFUdx4sQ89u9/iqSk8xn0tDLcwNgdKZGSdA5deRQbMElOdDQkJFy5L5iFsadP24ASKbuvZ0fx4uYmBZemZYqzpf2dSrsQ3+u//9Xc/XcqNtasbzl82Nxv1AhmzlSFvoLg/Plf2L9/GFFRm1LabDYvKlQYQuXK4/D2Lu3kZ7TgrjFQbrf5+vddOK68ceTvfwt16izi9987YVmJHD36Pj4+FahcufBk6QfOHqDNp234+9zfWfbzwIOxG8bSplqbXCeSHjaPlLVQFDNJdETEbPZHDP+vxLlRocJQqlZ9lfaeRVm1fxVTfpgCwNv7YEh1eG8fRCYAWDy1+imW7VvG7C6zqViyYq7iKsg8Pf3w92+USRKVzEzxi4n5g2LF3Hc3ciVS4mDVKrj//iv3A1M5qH59uHABzpwxb2rOnLnSzeLEiUQuXfLOdkwXLphbdvz7r4lJb0bch6ZlirOl/51KvxDfnX+nLAseeQS+/97cDw2FxYtNzOJ6J09+wb59w6hR410CA3umtMfHn+LgwRc4fvx/pN0fqHTpNlSvPoVixa7Pm4CqrYYK/5VzrLDd3D/QNsuHlC3bjlq1ZvLXXwMAOHhwND4+wYSEDMibGPPRzuM7aT+vPSdiTgAm0UmykjLsm0QSh6MPE2+Px9fr6ktgxsVFsHfvw5w5syylzde3EtddN5vSpVsCJtEau2EsHniQRBIbT8HGU+nPte7gOurOqMv0jtO594b0lRwLu2LF6hAQ0JXTp5cC9gx6mOqG7pxEgRIp+Y9lwZtvmmklSRn/PcqQzQYlSpjb5TuxZyQhIZHly5fTqlUHoqO9r5h4JSdnJ06YcrBX0q2beVNy112pt/Lls/96xPk0LVOcraD/Tr3xBvzf/5nvixaFpUshONi1MYkRH3+SPXsexW6PZO/eRyhVqhleXqU4enQa//wzEbs9KqVvkSLVqVbtHcqW7ZiHb4KToMug1LuWDe56Hg60IatRKYDg4P7ExR3n4MHRAOzZ8xA+PkGULds+j2LNexv/2UiXBV2IjjOlxeuUq8PsLrPx9Mh8GmVgsUCnJFEnT37J3r2PkZh4JqUtOPhBqld/x2FvpHh7PIeiDpFE5m+mkpO/qLgo+oX3Y8meJczoOIMyRcpcdZwFhc1mo2bNDzh3bsN//67Sbl5sw6uAVDdUIiVcugQPPQTz56e2eXhknVD5+ZmpM7nl42MKVYSEZK//jh1w883Z63vkCMyda24A112XmlQ1bw6lnT3rQiQPZPapuBRsS5c6roP65BMzii6uZ1nWf2WYzXSjxMTz/P57VxISznDp0p6Ufp6eJahceRyhoUPx8PDJu4A84+HeTuCfZi68zYLyP0O92fDLwCueolKlZ4mPP8bRo+8Bdv74owf16m3A3//WvIs7j4TvDqfvor7E2U3xh9sr3s7X936d58lHQsJZ9u17yqEio7d3ELVqfURAQOd0/X29fNn+8HZOXcxgGOo/Pp4+vLL5FT773Zzziz++YMuhLczqPIu21bMebSxMfHwCqVXrA/78s89lRyxq1vzA7QtNgBKpa96hQ2ae/o4dqW3jx8OAAXD2bOaPc9f1B40awW+/meQw2V9/mdu0aSZBbNAgNbFq0sR8IiyuN3Ys1KsHFSuaUcWKFc2tdOm8marpzuu2MvpUvCD8h5LXEhPhzz/NNLjsuNKoVX7btcsUlLD+++B10iTo3t21MUmqU6e+4PTpr9K02ImO/i7NfRvBwQOpWvVlfHzytuyad4lz2B7ohlV5Y8YdOj+Ml82PgIC+WZ7HZrNRvfo7xMcf59SphSQlXWTXro7Ur/8dRYvWcH7geeR/P/+Pwd8MTpnC17FGR77o+QVFvfP2P3Avr5/ZufMxEhKOp7SVK9fjvxLmmX+aXLFkxSuufZrffT5danXhsW8e41zsOY6dP0a7ee144pYnmNx6cp6/NndRrlwvAgI+TzPFL3nDYvcvfQ5KpK5pW7aY/8STK+8VK2amm3Ttau5nZ6qeu5k+HerUgW3bYN06c/vxR7D/N/02KQl++sncXn/djIzdfntqYnXLLamL1SX34uPN79eyZbAomwV3li83t8sVLZqaWKVNsNJ+X7JkzpItd163ldGn4gWhcpGzWRYcOADbt5vbjz/Czp2pFe6y4847zX5Mt95q/m3feitcf71r/o2fOmUq9CWv9+zdO3XvKHE98+HFYMx0OSvd8eLFb6FWrRmUKJHNqRFX4e9zf9NrdUesyn9l3skjicQu/Xjxlw1MDZma5Ztum82T6677P+LjTxEV9S0JCaf57be21K//Hb6+7j2n1LIsXtn8Ci9sSP3H8sBNDzCz00y8PbO/1jqnEhPPs3//UxQr9nFKQS0vr1LUqDGNwEDnrWfqfUNv7qh0BwOXDmT1gdUATNs+jTV/r+H/uv4ft1YoeCOHOZU6xW89iYlReHmVKBBT+pLpLeM16sMP4cknUyvuVa0KS5bADTe4Nq7MBASYN7ZXeuMbEGD24Gje3NxefNFUFty0KTWx2rUr9THx8bBxo7mNHWvWejVrlppY3XCDCldk18mTsGKFSZ5WrYLzWRXjyYGLF2HvXnPLTLFiGSdYab/3T7NRojuvscnoU/GCtDlhbh075pg0/fQTnDt3dee0203ytXOn+ZsHJjFv0MAxuQoLy9t/5/HxZv3mP/+Y+w0bwuzZ+tviLuz2BH7/vUsG6zSSeeDnVzFfkqjvDn9HlwVdsr257MydM9l2ZBtf9PyC2uVqZ9rP09OPG25YzC+/3ElMzC5iYw+ya1cH6tX7Fi+vEs4K36mSrCSGrxzOez++l9I2svFIXm/9ep6WDY+M3MRffw0gNvZgSluZMqZ4h69vBac/XwX/Cqzst5Lp26czas0oLiVeYu+Zvdz+8e28cOcLPN/0+TxNGt2Bj08g1atPZ/fuJ6hefXqBmoGhROoaEx8Pw4bBBx+ktrVqBZ9/DmXceI1jpUpmdCA3U7H8/eHuu80NzBv+9etNUrV+Pfydpnrq+fMmEVj2X0GewEBo2TI1sQoLczy3O08Py2uWZTYTXbYMvvnGvPm1MngPcqX1dsm++ML8rA4fNrcjR1K/P3wYYmIyf2xMTOoUzsyUKJGaVLlrdbTMPxUvOJsTZse5cyZRSps4HTt25ceFhZnkJyQEpk69cv+qVeHgQcffy4sXzWjpli2pbWXLmvMmJ1a33AJBTpq5ZVnw2GOpzxcSYqYmFininPNL7sXGHiEi4mOOHJlOYmJWmyIm5UsZ5gW/L2DA4gEpa4A8bZ7YrYyqmTn649QfNPyoIdM6TGNAvQGZjpZ4e5fixhtXsGNHY+LiDnPhwk7++KMbdet+k7drvXIh3h7PgMUDUtYQAUxuNZlRTUbl2XPa7bEcPPg8R468Q/LfX8vyo3r1twgNfSxPq+rZbDaeuPUJWlVtxf1f3c/2Y9uxW3YmfjuR5fuW839d/49aAbXy7PndQUBAT86fL0ZAQAdXh5IjSqSuISdOQI8ejm8gnnoKJk8uGNPZKlVyTlISGAh9+pgbmE+Jk0er1q1z3GT45ElYsMDcwLyRS06qatY0a6zccXpYXomJMdcoOXnK7M1vmTLQoYNJXoOCoEWLK5+7WjUzUpARy4KoqPQJ1uXJVtq1cZc7f96sr/nzzyvHkt/s9ktER//Avn1PZPKpuEViYjR79gymbt3wfI/vaj4wuHjRjAilTZr277/ycwYFpSY3ybfkAjc7dmQvkfryS/PvdMcO87zJz588MpTszBlYudLcklWq5Jhc3Xyz46hmRjK6TvPmwaxZ5ntfXzPyX8H5H2pLNlmWnbNnV3Ps2IecOfM1ZFFZLVXelmHOaPpay7CWTG03lXh7PACJiYls2bKFO+64A6///sOOio1i2Mph7Dq5i0uJl/j/9u47PIqqbeDwb0t674VQQknoAWnSe5cmXaqodEXUTyxUsbzq+9oQwUIRQZqi9N4EpITeCZACIY30ns3uzvfHkk2WdEg2m3Du68oFmZ2ZPTuZTOaZ85znTNo2iUOhh/ih3w/YWRTcy2RhUY2mTfdy4UJ71OoEEhIOcPPmJBo0WIPMRCaHTVWlMnTTUH2qm0Km4JeBvzCx2cRye8/k5LPcvDme9PQb+mX29u158GAsnp6vGK00ub+rPycmneDTY5+y+J/FaCQNgRGBNP+xOV/2/JLpraY/c2XSTV0luH0WysK5czB4sO7GE3R/0H/6CcaPr9BmmYRateCVV3RfkgTXruUGVUeOGKaohYToJs385ZeS7duUSzCXVGioLmjasQMOH4asrILXa9Ikt+evTRtQPKpGe+9eydMyCyOTgaOj7qtJk4LXkSRdT0dRwVZ4eOkKEEydqkvJ6tFDV1kt5zM9LZUqluTkEyQlHScp6TgpKeeQpOJmttYSF/cXN29Oonr1/yu/OWseU5rxZF5ecPVqbtAUGKj7XlPMQ3V7e126W96gqXr1wlPfSpPqa2urGyvVqVPuaw8fGgZ2gYG6ZY9/7nv3csf4yWS6CqB5e60CAnTX0pIeJ6227Hq6hNLJyooiKmolERE/kZUV9tircpycepKUdBytNh1jlmFWaVRM3j6ZXy/9ql82qdkklr2wDHNFbi9RdnY2kdaRNPdsjplZbprX6VdPM3vvbH48p8tdXXt5LWcenGHTsE0EeAYU+J42Ng1o0mQ7ly71QKvNJCZmHRYWXtSp82W5fMbSiE2Ppf/v/Tnz4AwAlkpLNg3bxAD/AeXyflptNmFhnxAW9jE5cxnJZBbUrv0JHh4zuH9/b7m8b1HMFGYs6LKAvvX6Mu6vcQTFBZGhzmDm7plsC9rGyoErqWYvnsaYChFIPQN+/10XJOT8ga9WDf76S3cjIBiSyXTjoho31qVAqtW6FKScwOrECV16ZGncuQP16ulSyyoDtVpXrCOn1+natYLXs7TUpT2+8AL07194sPg0aZmlIZPpesKcnXU3uAWRJF3vw759uuppxcm52X7/fd1+u3XTBVU9eujSxkryYFCSJDIzQ/RBU1LScYOnnqUVFbWKqKhV2Ns/j6fnJNzdR6JUFtNV8hRKOp7shRfg9u3i17Ww0AWleYMmPz9dCmhJPX5OqdXZHD9+gg4d2qNU6m4yizqn3Nx0Pab9HmWQSJJuMu+8wdW5c4YTgUsS3Lih+1qzRrfMzEx3rrVqpevpLu6zZ2dX/gcrlYkkaUlIOERk5I/Exv6NJKkNXjc3r4aX16t4eb2CpWV1YmI2GrUMc0JGAi9uepEjoUf0yz7r/hlz2s8pca+DlZkVy19YTpdaXZi8fTIpqhSC4oJo80sbvunzDVNaTClwXw4O7WnYcANXr74IaLl//7+Ym3tTvfrsMvp0pXcv6R69fuvFrThdqXlHS0e2j95OhxodyuX90tKuc+PGeFJTz+mX2do+R4MGa7CxaUR2dnEPt8pX62qtuTDlAu/uf5elgUsB2Hd3H02WNWFZ/2WMbDyyQtsn6IhAqgrTaHQ3gF/mecjUti1s2SImfywppRKef1739eGHutSxEyd0QdW2bSVLExv56Frn7Kzr/apZs+B/HR3Lps1504vUarh714ELF3LTNwu6wYyP16U17dih+7ewQf4+PrmBU7duJS8dX1ZpmU9LJtN9/vr1S79tfDz88YfuC3Q/s5ygqnv33B41SdIglwcTEbGU1NSTJCUdR6UqegCQtXV9HBw6YGPTlJCQD9FoUnn8qbhMpkSSJEB3M5icfIrk5FPcuTMLN7fheHq+jKNjpwpLz8lbxCWHXK6ropnTg9Oqle4hhXkZDMfIe05lZ0NkZBLNm+uCm9KSyXQ/z1q1YPijKbs0Gt2Yu7y9Vpcu5RboyXnfnCqglcGzMjeZSvWQqKjVREb+REbG43mkMpyd++DtPQVn5/7I5bm3QcYsw3w3/i79f++vDxoslZasGbyG4Y2e7OcyqvEoWnq3ZOQfIzkfeZ4sTRbTdk7jUMghfh7wMw6WDvm2cXUdhJ/fMoKCpujadPctzM298PB4PJgsf9cfXqfXb714kKKbM8vL1ou9Y/fSxKOQFISnIEkawsO/ITj4QyQpJ8VCQc2ac6lZ80PkctMp7GBtZs33/b5ngN8AXt76MpGpkSRkJjDqz1FsC9rG932/x8lKTI5ZkUQgVUUlJMBLLxnm/L/yim4upZxUFKH0rKxyb56HDy/5JMGguxGPjzecsysvB4fCg6xatXSBWHEPKfOnF5kBXQzWsbTU3SCmpOSm7P37b8EFIWQyXRCZEzw1bVo1K4116bKJmTNnsWTJdxw9mnsj8/ffunFgBw7oCpMkJuZuExqqS/H87bd0GjQ4Ta9ex2nZ8jiuriexs0shJOTxd9GRyZTY2rbAwaHDo6/2mJu76V83N3cv8Kl4gwZrcXTsRkzMOiIjV5CWpotctNoMoqPXEB29BkvL2nh6voyn5wQsLYuew6QgusBbl4539aquNzIwsOTb16ljGDQ1b66rqFgZKRS6ILBRI928eqBLa710KTewCgzU/S4VVGTF1FT1uckkSSIp6R8iIn7k4cM/kSTD1AEzMw+8vF7By+s1rKxqFbiP3DLMh9FoEsstpe/EvRMM3jhYX5nP3cadraO28rzP80+137rOdfl30r+8u/9dvjvzHQCbr2/mbMRZNg7bSKtq+dNQvL0nk5UVQVjYIgBu3hyPubkbTk7dn6otpXHy/kn6/96fhEzdE7x6zvXYN24ftRxrlfl7ZWQEc/PmRJKSjumXWVs3oH79Ndjbtyzz9ysrvev25ur0q0zbOY1N1zYB8PuV3zkaepTVg1fTo3aPCm7hs0sEUlXQ9eswaFDugG6lEr75BqZPr5o3wabuhRd0QUtYmG6cTmHjRZKSdJMJX75c8Os2NvmDq7wBl7t7ydOwnn8eoqIKft3BAXr31rW7Tx9dGlRVk3eMjaNjDG+9NQVb20Tefnsyly51JjHRHUtLXSAwaJCu6ppGowuCjxx5SHDwCRSK4zRseBw/v3Moleoi3s0WR8d2ODp2wMGhI/b2rVEoCu/KK+6puI/PLKpVe4PU1PNERq4iJmYdanUiAJmZwYSGziM0dD5OTj3x8pqEi8sgFArDMoVare58zBswXb2qS1srbepqjkOHSlZUpDKzsNAFiq3zTO2SnKxLA/zrL1iypPBtK1JVnpssOzueqKg1REb+SHp6/rKdjo7d8faeiqvrwBJVpjM3d8ff/0d9z11ZB5vrr6zn5a0v6yvzNXBtwM6XduLr5FvMliVjobTg277f0tW3Ky9vfZnEzERCEkNov7I9n/f4nDeffzNfql+tWgtQqSKIjPwZScrm6tUhNGv2D3Z2zcqkTUXZfXs3QzcNJUOtqxTUwqsFu8bswt2mbI+7JElERv7EnTtvo9XmlICV4eMzG1/fj1EoTL+MprOVMxuGbmCQ/yBm7JpBYmYiD1Ie0PO3nrzR+g3+0+M/WJmZ/ueoakQgVcVs364b+5FTIMHVVVe5qkuXCm3WM23RotxqdGq1rocjNFT3FRZm+P979wxTh/JKS9Pd8BY2ZsnKShdM5VVYT8vjQVT9+roepxde0FUifJL0qMokZ4zNw4cSGRlTUat1vzB2dils3z4Na+s/cXWF6tUlMjKCSUo6TmLiMbTa47RqdavI8YWxsV5cvdqBy5c7cuVKB4KDm2Bvr9SPr+rZU9dzU9BDDV1apgytdjlwGEgE7MnMXMb587lpmTKZDDu7FtjZtaBOnf8SG/s3UVErSUg4gC4lUCIhYR8JCfuQy53Izn6JW7cmcfZsc65elXH9etHl5PNSKnXnbXEc8mcOGU1s7Gbs7GYQG/sDXl6jjfre9va6ANLBwXQDqao2N5kkSSQnnyIiYjkPH25CqzV8eqRUuuDl9TJeXpOxtq5X6v27u48o8+MiSRKfHPuEeYfn6Zd19+3OHyP+wNHSsUzfC2Bw/cE092zOqD9HcSr8FNnabN7a9xaHQw+zatAqXKxd9OvKZDLq1fsBlSqKuLjtaDQpXLnSl+bN/8XKqmwCvIKsvbyWl7e+jFqru8B09+3OXyP/KrTiYEkUlL6alfWAW7deJT4+N0XH0rIW9euvxtGx89N9CCOTyWS81OQlOtXsxMS/J3Iw5CAA3535jn3B+1g7ZC0tvMt/vjMhlwikqghJgk8+gfnzc9NMAgJ0pXZr1qzYtgm5lMrcsR15q4jl0Gh0Qc7jgVbefwurmpeRoXs9R2E9LTnt6NpVFzz17w9165bxB60EatQAS8tNXL9ueIOpVm/BymoiKSlpnDx5HJWqkK67R6ytG+Dg0AG5vAOXLnVg9+6abN+excOHub1OiYm6sYlbHlUur1kzN0W0WzddAGyYlulOly4/5gmCdT+3gsrpKxSWeHiMQi4fRXz8PWJifsXGZhW2trrcQq02AYViKQ0bLsXcPICkpEncujUGyL2R0u1HV/ShcWNdOlvOv8nJuiqMpkqliuHOnenIZEncuTMdF5fuVSpl7WlVpbnJ1OokoqPXERGxXJ/ampeDQye8vafg5jYUudx0ctgLqsz3avNX+aH/D+U60WpNx5r8M/Ef5h6ayxf/fgHA9qDtNPuxGRuGbqB9jfb6deVyJQ0bbuDSpR4kJ59EpYri8uU+NG9+AnPzIkqqPqGvTn7F2/ve1n8/vOFwfhvyGxbKJ/+5PZ6+6uDQicTEg9y+PUPfaw/g5TWZOnX+a7ITEZeEj70P+8bt4/sz3zPnwBwy1ZncjL3J8yueZ0HnBbzX4T2UcnGLbwwySaoM2d3lKzk5GQcHB5KSkrAvbqIQE5Saqsvh/zNPlsaIEbq5S0xtfEJ2dja7du2iX79+BiVcK6PSlIUuq0ILWq1ubquCerNCQ3Xl2XXtkVi0aCjt229DodCg0Sg4fnwQCxfqTpJ//oGOHcumTZWVShXD6dP+hczbVDCZTImdXUv9+CZ7+/b5bjKys7PZuXMX9ev34+hRM/bv16W9FVbAA3QPPZo2hd9+K74NR47oAuG8KXlXrxqW75bJtAQEHKVv31V06vQHlpaGE2xlZ5sTEjKQ1NRJeHn1onFjBX5+BY+fPH++ZGMBz50rfB6w8iJJEteuDc2XBlkRKWumeJwkSeLq1cHExe2gsPmS5HI7HB07YWVVG0tLX/2/lpa+hd5oluV1vCQFMJKTzxIZ+SPR0b8/Kk+eS6l0xMNjAt7ek7GxafhUbSkP8RnxvLjxRY6GHdUv+7zH5/xfu/8r1XxAT3vMd9/ezfi/x+vHZSlkChZ3XcycDnOQ5ylQk50dx4ULHfRpknZ2bWjW7CAKRdncTEiSxPsH3+fzE5/rl01vOZ3v+n6HQv7k80sUdC0wN/dEpXqgX8fc3At//19wcSnZhK+V5X7lxsMbjP1rLOcjcwdgP+/zPGsGr6GeS+l7ZCuKqR3vksYGIlyt5EJCdGM4cipmyWS6nqn33hPjocqbscp65yWX6youenrqxjk97tw53Xw8XbtuolOn3J4WhUJD585b6NJlE0eOjDC5ANuYJElLUtJpbt2agEaTWOS6CoUd9vbtcHTsiINDB+zsWhU5vimHTKZL36tfH6ZM0fU0XrigK1px4IBuUuy8PYuXLum+SqIkabqSJOfixa7ExXXl+vUldOu2EX//lVhYnAbAzEyFn98fwB+Ym1fDxmYCGs1EIP8f3cfnbCooXbS4ecDKiymlrJVmbitj0GgyCQ1dSFzctiLX02pTiI/fWeBrZmau+qAqN8CqjVLpQ071yKdRVAEMtTqVmJj1REQsJzU1f4Uee/u2j3qfhpfod7Ii3Im/Q//f+xMUFwToKvOtHbKWoQ2HGr0tfev15eKUi7y05SX+CfsHjaThg0MfcCTsCL8N+U0/JsnMzIWmTfdw/nxbVKpIUlJOc+3aSBo3/tugwuGTUGvVTNk+hZUXV+qXLey8kPmd5z/1JLMFXQvyBlHu7qOpV+97zMycn+p9TFEDtwacfOUki48u5tPjn6KVtJwKP0WzH5vxv17/K7QEvlA2RI8UlbdH6tAhXeW4+Hjd9/b2ujmj+vev2HYVxdSeOFQ1589D9+4xrFnjj41NEnJ57q+3VisjLc2B8eNvcfCgu9F7DyqSRpNJYuJBYmO3Ehe3vdh0vRwtW17C1rZpqd6rJOd4RoYumMoJrC5ceLrKbx4ehil5jRtDw4b5xy2lpV1/NA/VGrKzY/Ltx8GhI56ek3BzG4ZSaatfnlNSX6uNITXVH93YLUdsbW8hl7uX+QODx2k0mahUUahUkfp/MzLu8ODB0nzV2XQTqDrQuvUto6es5Z16oCDlfZwAtNosIiNXEhb2icGNZOEeT/krGUmSY2lZHSsrXXClC7Zy/29u7lHkzVthvYm1as0nIuJHoqPX6otj5FAo7PDwGIe395RS/14a24l7Jxi0YRBxGXGArjLftlHbaOPzZHmyZfW3U61Vs/joYhb/sxjp0c/d09aT31/8na6+udViUlMvc+FCRzSaZN06npPw9//liW/IM7IzdCW7b+kCexkylvZbyrRW0574s4DuPEpNvcSFCx3yFJHIS4af3094e79a6n1XxvuVU+GnGPfXOO7E55b971u3LysGrsDLzqsCW1Y8UzveJY0NRCBF5QukJEk3qPmtt3IrwPn56eY18vev2LYVx9R+Uaqac+ckdu7MTel7nCRBTEwNatZcSLNm3bC0rLoD6LKz44mL20ls7Fbi4/cU8ke2ME+eIvYk53hsLKxYoetJLk7z5roxSzkBU6NGpe/l0GqziY/fRWTkSuLidqK7kc2lUNji5jYCL69J2Nu3QyaTlXkanSRJaDTJZGVF5gmSdF+6ZbnL1eoi8iILJMfVdXCVqEpXUlptNlFRvxIWtpisrHsGr8lkZo8mozUcI6VUOtKq1XVAS2ZmCBkZwQb/ZmaGkJUVzpMEWnK5VQG9Wbn/j4/fVUCZ/4LZ2rbA23sq7u6jDAJ8U7X+ynombp2ISqML8hu6NWTnSzufqpx3Wf/tPBh8kLF/jSUqVfdQSYaM+Z3nM6/TPH2KXULCYS5f7qN/WFGz5lx8fReX+r0SMxMZuH4gx+7pSo6bK8xZO2RtqefMkiQN6em3SU29oP9KSbmAWh1XxFbGvZabgjRVGu/se4fl55brl7lYufDjCz9WSG9oSZna8RaBVClUpkAqM1NXinn16txl/frBunVlN6FreTK1X5Sq5vbtSzx40KzE61ta1sbRsStOTt1wdOyKhYVpP7EqTkZGKHFxW4mN3Upi4j88HiAAyOWWODn1wtGxK6GhCx499c5/g9m69c0n6tF40nO8osbYZGVFER29lqiolaSn38j3upWVH15ek1Ao7Ll9e3q+1xs23GiQRidJWrKzHxYRIOUu02oz8u2vLNWu/Tk+Pm+WqOx1ZaXVqomOXktY2EdkZhpOXubiMohatRaSkXGrwKDl8Z9dwfvPIjPzHpmZwWRkhJCZGUx6+l2ioy9haRn/BEFujqJ7wuRyazw8XsLLa4pJz++TlyRJfPzPx8w/Ml+/rEftHmwevvmpK/OVx9/O6NRoxv01jv3B+/XLutTqwroX1+Ft5w3oxrDpzh3dz6pevR+oVq3kvUiRKZH0XtubKzG68Qe25rb8PfJvutcuep4qrTaLtLSrpKRcyBM4XS7lA7FcrVpdxcamUam2qez3K7tu7+KVba/og2WAcU3HsaTvEgIjAnlj9xt81/c7k5mDytSOtxgjVQVFRMCLL8Lp07nL3n8fFi/WVdwSnm0ZGXdJSZlRqm0yM4OJigomKmoFANbW9XF01AVVumpeFTDwpRR0aR0XiI3dSmzs36SlFTwJl1LpgqvrAFxcBuHs3FM/cNrCwqvAyW/9/JZXmkpmT8vCwpMaNd6hevW3SUk5Q2TkSmJi1uvTqjIygggOLryr7MaNcURG/kJ2dvyjACmaggLYJyGXW2Fu7oW5uSfm5l5YWHhhbu6FmZknUVErSE4+XeR7BQfPITz8W6pVm4G39xTMzFwKXbeykSQNMTEbCA1dREbGbYPXnJ37UavWIn0AYmsbUOTcZEWRyy2wtq5nUEY8Ozub4OBddO7cD0jT917l79UKRZIKKTNaRBBlY9OM5s2PoFRWYE39UspSZzF5x2TWXFqjX/bac6+xtN/Scq3M9zQ8bD3YM3YPnx//nHmH56GRNBwJPULA8gB+G/Ibfer2wd19BCpVFHfuzALg9u0ZmJt74Ob2YrGFQm7H3abX2l6EJoYC4Gbtxu4xu/OV51ark0lNvajvYUpNvUB6+vVHvahFUypdkcnkZGc/pOBzSneulzaIqgr61evHlWlXmLpjKn/e0PXI/Xb5N46EHsHazJpbcbf44OAHdPftLsZQPQURSFUSp07pgqjISN33VlawahWMHFmx7RIqniRJREQs5+7dd/JVtDKkGzvi77+GtLQLJCQcIjn5pMEYk/T0m6Sn3yQi4gcAbGwCcHLq+ii46mQSNzZarYrExKOPxjttIyvrfoHrWVrWwdV1EK6ug3FwaIdMlv9pQ3GT3z5LZDIZ9vZtsLdvQ926X/Pw4Z9ERa0iMfFwkdtJkoqEhP1FrvM4pdKpwADp8WUKhX2hf+BdXV8oouqigpwAS6WKICTkQ8LCFuPhMR4fn1kmWd2tpCRJy8OHfxAaujBfD6KTUy9q1VqEg4NhJRqZTIaf33ISEg6j0SSiVNrj57esTNpjZuaImVlz7OyaF9hW3Xi2nEArmJSU88UWwEhLu0hWVrhJXG9KIj4jniEbh/BP2D/6ZV/0+IJ32r1j8jeocpmc9zu+T8eaHRn952jCk8OJTY+l77q+zGk/h8VdF+Pj8wZZWRHcv/85IHH9+ks0bLip0EIhAOcjz9NnbR8epuvKidZyrMW+sfuoYWtHXNxug9S8zMy7JWqrpWUtbG2b67/s7Jpjbu5NdvbDQq4FsjI91ysjV2tXNg/fzNrLa5m5eybJWcncT879mxkYEch3p7+jb72+OFs542jpKMqml5JI7cP0U/tWrYKpU0H16H63Rg3d/FDNmlVos56IqXXdVnaZmeHcujXJ4EbW0rI2Hh7jCAtblG/9x1N5NJoMkpP/JSHhEImJh0lOPkPhT/jl2Nm1wNGxG05O3XBwaP9EJXEPXplHatRn2Hq9T/fGJcu3V6uTiY/f/Sh42vXoD2Z+dnatcHUdjKvrIKytG5boJia3DHoiSqXTE6f05XjSc7wiyumXRFzcbq5cKUm5YJk+CCoqQDI390ShsCyTtsXEbCwwZa1Bgw1YWHgRHv41sbFbeTzQcnLqhY/Pmzg790aWp/SzKZMkidjYvwgNXUBa2lWD1xwdu1Kr1iIcHYue06AkpcZL4mmu4/nH2j2u4krYP4k78Xfot64ft+N1vYLlVZnPGH8749LjmLh1IjuCduiXtfVpy4ZhG6huX52bNycQHZ0zR4MS3e9V/vGSh0IOMWTDIGzlqdS1hXYebgyp3QR15vUSFvpRYGPTwCBosrVthpmZY6FbFHYtKEn6amGq2v3KvaR7TPhrAkfCjhS5nr2FPc5WzjhZOuFs5WzwfyerwpfZmNk81YODPUF7eG3La/z84s/08evzxPspKyK1rxIprNKTWg1ffw0bNuQu69QJ/vgD3NyM1z7B9EiSRHT0Wm7fft0gqPD2nkrt2l+iUNiQlna52J4WhcIKJ6fuODnp8tXV6hSSko6RmHiYhIRDpKZeIPcmVEtKSiApKYHcv/85MpkZ9vZt9KmA9vbPF3uDnJUVjSrmM+yVGjKiPyOr3kwsLDwKWfcBsbHbHo13OoQkZedbRyYzx8mpGy4ug3B1HYCFRbWSHkI9c3N3/P1/1N9gVlRKX0WU0y8JZ+c+uLoOKfLG19m5N02abCuw1688Fdaj6OGh66p3dOxERkYwDx4sITJyhT5dMSFhHwkJ+7C2rk+1arPw9BxXZvPklDVJkoiL20Fo6IJHv4+57O3b4+u7GCenroVsbcjdfUSF97Ya9o5V7h6E4/eOM3jDYH1lPg8bD7aN3kbraq0ruGVPxsXahW2jtvH1qa+Zc2AOaq2ak+Enaba8GasGrWKA/wpUqhgSEvZiWP5eN+3ArVvTCU4M5XbUHta1krDV32E+JD35UIHvKZdbYWPTFDu73KDJxqYxCoVVqdousguKV8OhBu+2f7fYQCo5K5nkrGRCCS3V/s3kZvqgyiDIsnQ2CLgMAjQrJ5wsnVDKlcw9MpfwrHDmHplL73q9Tb43N4fokaJie6RK8hQ6x4wZusCqMj8YqWpPeCqCShVDUNBUgzkzzM2rUb/+Cpydexusd/q0H2p1EkqlI23alL4cdHZ2PImJ/5CYqOuxevxJeF5yuSX29u0eFa7ohp1dS+Ty3J+xJEkcPN0eWcZJFDLQSBCpqY2v3xqaejTF1tyWtLRrj4pF/E1KytkC30ehcMDFpT+uroNwdu6DUmlavchV8RwvfPLipyvMUXZtK/48V6uTiYpaRXj4t/mKMiiVTnh5TaZatRlYWlY3VtOLJEkS8fF7CQ2dT0pKoMFrdnZtHgVQPSrkZqMszvHy6EEwpnWX1zFp2yR9Zb5Gbo3Y+dJOajqWTyVUY19Xzjw4w8g/RurHNwHMajOLRR2mcuFsY55kHKRS6WSQlmdr2xwrK7+nnp8qh6lkF5gqSZJo80sbzkeeRyPl/vxkyHC2cqZ1tdYkZiYSnxFPfEY8CZkJqLVPP19cSVgqLclU594I7xmzh951exexRfkTPVKVRGxsyYKouXN1RSWEZ9vDh38RFDTl0cBaHQ+PsdSt+x1mZk4G65qbu1O37g/cuDGDunV/eKI/KGZmzri5DcbNbTAAKlU0iYlHSEg4TGLiIYNB7lpt5qOAS/fkUaGwxcGh46NUwK6ExhxDmXlSV6wLUMjARxnMT4c6YKuEzm5K3C0KvmhbWFTPM96pk0GAJpQ/Xa/dcpMszFHS81yptMfHZxbVqs0kNnY74eHfkJR0FAC1OoH79z/n/v3/4uY2jOrVZ2Nv/2Tz/TwtSZJISDhIaOh8kpNPGrxma9sCX9+PcHbuW2me1hamsvYgSJLE4n8Ws+DIAv2yXnV6sWnYJhwsK8eYrpJoXa01F6Zc4NVtr+oLFXx7+ltqZ/9KU7vit0/V2lDDrRt2ts9ha9sMO7vmWFjUKNfz1lSyC0zVvrv7CIwIzLdcQiIuI45ZbWYZBC+SJJGqSiUhMyE3uMpIMAi08v6b9/UUVUq+9ylK3iAKYN7hefSq06tSXOdEIFVJDBlS0S0QKlJ2diJ37rxOdPRa/TIzMzf8/Jbj5vZiodu5ug4nJcUGV9eSjHEpnrm5B+7uI3F316VOZWaGk5ioC6oSEg4ZzF+j0aQSH7+b+PjdQO6Es3mvi5IEL9fK+c4wiLqTCoEJ5sTLGuDu1I4A8yYEWNnS2EaFjbkIpIzNlG98S3Oey2QK/cOBlJQLhId/S0zM749SRzU8fLiRhw83Ym//PD4+b+Lq+qLRAvfExKOEhMwnKekfg+U2NgH4+i7CxWVgpbixKInyLIBRXrLUWby2/TV+u/ybftmUFlNY0neJyVbmexqOlo5sHr6ZZWeXMXvvbLwtVDS1Syx2u5PZo3mvx7oKOVdNIX3VFEmSxLzD85AjR4s23+ty5PmCF5lMhp2FHXYWdtRwKF1OebYmW9+7VVwgFpwQzI1Yw8I5gRGB7Lu7r8J7pUpCBFKCYOLi4/dx8+YkVKoH+mWuroPx8/uxwp+4WVr64Ok5Dk/PcUiSRGZmiL5wRWLiIYOBxQX9Tc27TCPBpUQ4EQcnYiE6C0AFXHr09WgbZNR1rkuAZwABHo++PAOobl+9ytxkmqLKeONbHDu75jRosJratf9DRMQyIiKW6Xt7k5NPcf36KCwsfKhWbSZeXq9hZuZcLu1ISvqXkJD5JCYeNFhubd0IX99FuLoOqTRFMUqjMvUgxKXH8eKmF/WV+WTI+LLnl7zV9q0qfd2RyWRMbzWddtXbMWLzcP55eIf2rrqMgsdptJCsaML7PX83fkOFIqk0Ku4l3SswiALQouV+8n1UGhUWSounfj8zhRluNm642RQ9oD8n3VAhUxikGypkikrTKyUCKaFSKqvqU6ZMrU4lOPhdIiJyb1YVCgfq1VuCh8dYk7u4yGQyrKxqY2VVG2/vVwmKDeKN7YOpJr/BuBIMG3iu+TFqaDyoEX2JhlGXuBSt+7qXdM9gPQmJ2/G3uR1/mz+u/6Ff7mTpRFOPpgR4BOj+9QygkVsjrMyKH7R8IPiAyU1OaIoq041vaVhYeOLru4gaNd4nJmY94eHf6Ocky8oKJzj4PUJDP8LTcwLVqr2BjU39Mnnf5OQzhITMfzR4P5eVlT+1ai3E3X240Qt4GFtl6EG4HXeb/r/311fms1Jase7FdQxp8OykijTzbMa5yeeZvetlmqv/xEYJ8jx/grQSoLCmf9sDFdZGoXAWSgsCXwvUl6MviLuNe5kEUaVRWLqhRtJUml4pEUgJlY5KFVPk/BVVQWLicW7enGgwv4aTU0/8/VeYzGD4oqy/sp7JOyaTqkoFoKY1RT7FvJbmSGeH9jjJZNRzqcewhsP0rydkJHA5+jKXoy/rg6urMVfz5VQnZCZwNOwoR8OO6pfJZXL8XfwNeq+aejTF285bH4hKksQHBz/gRuwNMTlhCVSGG98npVBY4uX1Mp6eE0lMPEJ4+NfExe0AJLTadH2vlbNzX3x8ZhdZ7KGohz0pKecJDV3waN+5LC3rUKvWAjw8XqryAVQOU3+IcSzsGIM3DiY+Ix7QVebbPno7raq1quCWGZ+dhR0/D97MxjNTscv4yeA1uQwa1F9Z5f4WVyXVHapT3cF07h+eJN3QFIlASqhUJEkiKGiqvoyxWp1CUNC0SjPnSHE0mkxCQ+dx//7/yKmOJpdbU6fOf/H2nmrSFxOAjOwMZu2Zxc/nf9Yvq+dcj9X3Y2numFDgU8x0DSwNNmNKISkFTlZOdK7Vmc61OuuXqbVqbsfd1gVWj3qvLkdf5kHKA4NttZKWG7E3uBF7gw1Xc+cRcLFy0QdXcplc/0SssjwBE8qXTCbDyakrTk5dSU+//ah8+kq02jQA/dg/a+uG+Pi8iYfHWINyzYU97ElNvUxo6AJiY/82eD9Ly1rUrDkPD4/xZVbBrDIw1YcYOcHdQP+BfH3qa31lvsbujdkxeke5VearDGQyGU7OQ/jn4k/6h2NqrS4lO8vHkd4Fz2YhCPkYO92wvDw7V2yhSnj4cJNB2e+c+StiYjZV+qfkKSnnuXFjPOnp1/TL7O3bU7/+aqyt61Zgy0rmZuxNRmwewZWYK/pl45qO44f+P5CQkUBE1DoyIt832EYuA/can3GwzdhSXSiVciUN3BrQwK0BoxrnVpKLTY/V9VzlSQ28/vC6/kYoR1xGHIdCDnEoxHBuExky3tzzJtemX0Mur3pjUoTSs7auR71631Gr1kdERa0kPPw7srLCAEhPv05Q0GSCg9/H23sK1apNx9zcO9/DnuvXx2Bm5sTDh5sN9m1hUZ2aNefi6TkRudzc6J+toq28sNLgIcakrZNo5N4IC4UFFkoLzBXm+v9bKB59X8z/c7aTP+GYMkmSeP/g+/oHMDmqYmW+JyFJEvOOzCc4Vk5zRy22SsjQwJI7cnYmmn7vgWA6Hk83VKvVHD9+nA4dOqBU6sKTikg3LC0RSFUwV1ewtCy6BLqlpW69Z53uKe9UdPWzDeeyCQqagqNjl0qZVqDVZnPv3meEhS1GknSV62Qyc3x9P6Z69bcqRYrPmktrmLZzGunZ6YBuDMHSfkuZ2GwiMpkMW3NbfOzncC37TL6qb4393yuzdrhau9LNtxvdfLvpl2VrsrkZe1Pfe3U5RhdoRadF59teQuJm3E3qfFeHOR3mMKbJGOwsSlDrV6jyzMwcqV79LapVe4O4uK2PyqcfB0CtjuPevU+5f/8L7OzakJx8Is+WGhITDceNmJt7UbPmh3h5vYpcbto3CWUtJi2GjVc38tvl3/KNjVh9aXWZvY9Sriw0yCrq/w/THnI2wnAOuyktpvB9v+9RPkO9hYXJO6blq9swsy4suQ1xKi1xokdfKKW86YbZ2dlEWkfS3LN5pZq3S1wVKliNGnDrlm4+qcK4uurWe5YZpvQ9Poe0hFqdzM2br9K06baKaN4TS0u7zs2bEwwmn7W1fY4GDdZgY9OoAltWMmmqNGbunsnqi6v1yxq6NWTz8M00dGtosG5FVX0zU5jRxKMJTTyaMLbpWP3yqJQoOv/amdtxt5EeO6dCk0KZtnMa7+5/l/EB45nWchqN3E3/5yGUP7lciZvbUNzchpKcfJbw8G94+HAjkqRGktSPBVGGlEpXatb8EG/vKQapgFVdmiqNrbe2svbyWvbd3WdQnau8qLVq1Fo1adlpT7Wf6vbV+aHfD6KHmvxjWo48hCN5ahdUljEtglCWRCBlAmrUEIFScdLSrj2W0vc4LfHx2zlzpgmurgNwcuqOvX17FApLo7WxNCRJQ3j4NwQHf4gkZT1aqqBmzQ+pWXNupZhw9mrMVUZsHmGQ/jKp2SSW9FuCtZl1gduYUtW3S9GXCIoLKnKdFFUKSwOXsjRwKZ1rdmZ6q+kMrj8Yc8Wzl4Yl5Gdv35KGDdeSlfUF4eFLuX//SyC7kLVlODi0p3r1N43Ywoqj1qo5FHKItZfXsuXGlhIFNHKZHF9HXxZ1WYRKoyJLk0WWOqvQ/2dpSvBaAf/PUmeVOJi7n3yf/cH7RS8LVWdMiyCUJRFICcUyhapK1tYNsLKqR0bG7SLXS0+/yr17V7l37zPkckvs7dvj5NQDJ6ce2Nk1N4k0uYyMYG7enEhS0jH9MmvrBtSvvwZ7+5YV2LKSkSSJFRdW8Pru1/WV82zMbFj+wnKDHp/CmELVt+KqBcmQ4WLtQpoqjQx1BoC+IqCnrSevPfcak1tMxsfex9hNFwpwMOQgM2/M5OcGP9PHr4/R39/CwhsPj9Hcv/9pEWtJxMVtJS3tWqXobX4SkiRxIeoCay+vZf3V9USlRuVbp4ZDDdr6tGXjtY35XtNKWu4m3MXV2rXcAxeNVqMPvFQaFZnZmbyw/gWuPbyGVsq9JlSm+WzKm6mW0BaEiiQCKaFIplBVSaPJ5ObNCUUEUTJkMnOsrHxJT7+pX6rVZpKYeJDExIOEhLyPUumIo2M3nJy64+TUAyurekb9LJIkERn5E3fuvK2v/gUyfHxm4+v7caVI9UnJSmHqzqn8fiV3wsWmHk3ZNGwT/q7+Fdiy0inuyaqEhFKuJGRWCBuvbeSHwB+4FXcLgKjUKBb/s5hPj33KQP+BTG813WSqjT2LJEli7pG5hGeFM/fIXHrX610hPwsbm0a4ug7JMwbwcboxgVUxiApNDOX3K7+z9vJagx7qHI6WjgxvOJyxTcfSvnp72q5oW+EljxVyBVZyK/08c3vv7DUolJOjMs1nYwymVkJbECqaCKSEIuUdWFoRf0yys+O4enWwflB3/kITABINGqzB3X0EWVlRJCYeIiHhIAkJB8jKyp3MVa1OJDZ2C7GxWwCwsPDByakHjo7dcXLqjoWFV7l9jqysB9y8+YrBxJuWlr7Ur78aR8dO5fa+Zeli1EVGbB6hn5QSYGqLqXzV+6sSTXprSkr6ZNXD1oM32rzB661f53DoYX4I/IG/b/6NRtKgkTT8dfMv/rr5F34ufkxrOY2JzSZio7Ax4icRVlxYwbnIcwCcizxXYTe8hmMAk3i8II6xxgQaS4o6hZ/P/8yG6xs4du9YvtfNFeb0r9efsU3H0r9ef30vRZY6y+TSw6rKfDaCIBifCKSEQkmSxLSd0wyWvbTlJRZ1XkSHmh1o7N64XKsYZWQEc/lyXzIydONY5HIbGjbcQFTUynyV33JSxSwsPPHweAkPj5eQJImMjLskJBwgIeEAiYmHUavj9fvPygonKmo1UVGrAbC2bqTvrXJ07IxSaV+q9hY0AackScTE/M7t2zNRqxP163p5TaFOnS9RKk2/IpwkSSw/u5zZe2eTpdGN57Izt+OXgb8wolHlLTlfmierMplMXw3wQfIDfj7/Mz+d+4nI1EgAguKCmL13Nh8c/IDRjUfTKL3q9TqYmqTMJBYdWcTXp782WD5772yu1blWITe8ujGAy7l+fdRjr0j4+S2vlFVF88pUZ7IzaCdrLq1h1+1dqK+q863TqWYnxjQZw7CGw3C2cs73uimmh4mxP4IgPCkRSAkFkiSJiX9PJCQxxGB5fEY8r+95HQBbc1vaVGtDu+rtaFe9Hc/7PI+jpWOZvH9y8hmuXHmB7GzdH1tzc0+aNNmBnV0L7O1bl6jym0wmw9q6LtbWdalWbSqSpCE19aK+tyop6RhabW7d+fT0a6SnX+PBg+8ABfb2rfWBlb3980WWKS5oAk5dWfZpxMbmThZsbu6Nv/8KXFyMP47jSSRlJvHa9tfYfD13/psWXi3YOGwjdZzrVGDLKk41+2os7LKQDzt+yNZbW/kh8AcOhx4GIEOdwcqLKwHY9OsmZrSawfBGw7FUmmbRk8pIK2lZfXE17x98n5i0mHyv34i9QfuV7fl5wM8VUmnRzW0Erq4bC33YU9loJS3Hwo6x9vJaNl/fTFJWUr51Grg2YFzTcbzU5KUSTVZraulhphjcCYJQOYhAysQU1KthbNmabKbtmMaay2uKXC9VlcrBkIMcDDkI6AboN3JvRDufdvrgqq5z3VI/GY6N3cr166PRanWD/K2tG9C06W4sLXV/oJ+08ptMpsDOrgV2di2oUeNdNJpMkpNP6gOrlJRA0D+R1JCcfJLk5JOEhX2MXG6Ng0PHR4UrumNrG4Ds0YSPhqXZdRNwXr06iIyMYLKzc2/03N3HUK/eEszMnEp1PCrK2YizjPxjJMEJwfplr7d+nS97filuKNCVVR/WcBjDGg7j+sPrLD+7nF8v/UpyVjIApx+c5vSD08zeO5tXmr/ClJZTqO1Uu4JbXbmdCj/FG7vfyDf/0ONOhp+k8bLGTAiYwMIuC6nlWMs4DaTiyvyXtWsx11h7eS3rrqzjfvL9fK87KZ2Y8NwExjcbTzPPZpU+5c3UgjtBECoHmSRJjw84MSkPHjxgzpw57N69m/T0dOrWrcuqVato2VJX3UySJBYsWMDPP/9MYmIi7du3Z9myZdSrV6/E75GcnIyDgwNJSUnY25cunassqVQxnD7t/+iPryOtW98yeipIqiqV4ZuHs+fOniLX61ijI3cT7hKRElHkem7Wbvqgql31dgS4BXBo3yH69etX4IRr4eHfc+fOG+SML3B07EKjRluMEnxkZyeSlHT0USrgQdLT8w+azqFUuuDk1A0npx5otZncuTOr0HXNzFypV28Z7u7DyqPZRcrOzmbXrl2FHu+CSJLEd6e/4//2/x/ZWl0pZ0dLR1YOXMmQBkPKs7mVXqoqld8u/sYXh78gNDPU4DUZMvrW68v0ltPpU7cPCnnFV5CsLCJTInnv4HusuVT0w52CmCvMmdZyGh90/AB3G+NdT03hoVhpRaREsP7KetZeWcvFqIv5Xrcxs2Fow6GMajiKjOsZDOg/oFJNnFmZPcm1XHg64pgbl6kd75LGBibdI5WQkED79u3p2rUru3fvxs3Njdu3b+PklHtT/cUXX/Ddd9/x66+/4uvry7x58+jduzfXr1/H0rLypNMU1KsRFDSNxo3/LGbLshOVGkX/3/tzPvJ8kevJkZOpzuT+m/cJTwnn3/v/6r8uRl00mJ/jYfpDtt7aytZbWwEwk5tR27I2R8yP0KFmB9pVb4eXnReSpOXu3XcJD/+fflt395eoX39lkSl1ZcnMzBFX10G4ug4CdAUiEhIO6cdYqVS5QaNaHcfDh5t5+HBzYbsDwMmpDw0arMbc3KNc215W4jPimbR1kv7nBdC6Wms2Dtto1Kf6lZWtuS2vNn8VrwgvnAOc+enCT2y+vhmVRoWExK7bu9h1exe1HGsxtcVUJjWfhJuNW0U322RlqbP49vS3LP5nMamqVP3yRm6NUGvV3I67XWj5erlMjkbSlbj+9vS3rLiwgreef4u3272NvUX5PzAzhTL/jytoKovkrGS23NjC2strORRyKN/k1AqZgt51ezO2yVgG+g/ExtxGd8NzY1dFfARBEASTYtI9Uu+99x4nTpzg2LH8FYFAF3x4e3vz9ttv88477wCQlJSEh4cHq1evZtSoxwf8FswUeqRiYjYWMEAZGjbcaJQ/xjce3qDvur6EJYUBuhuRx/+g5uVp60norNB8KV6pqlQCHwTqAqtwXXCVmJlY5Hv7OdVkTn2J2ua5FfZq1PgAX9+PTSZdRJIk0tNvPSpacTBPZa6iyHF1HWzUYPhxpXnCcyr8FCP/GMm9pNyfw9tt3+bT7p+KCWhL4fFjHpMWw8oLK1l+drn+9yuHucKckY1GMr3VdNpUa2My57sp2HV7F2/uedOgSqSTpROLuy5mYrOJ1PmuDtFp0YVu727jzsSAiXwf+D3p2en65S5WLnzQ8QOmt5r+TI1dkySJNr+0ITAikBZeLVjQeQHrrqxj662t+vng8mpdrTVjm4xlZOOR+XryTO3J8bNAHHPjE8fcuEzteJc0NjDpQKphw4b07t2b8PBwjh49SrVq1Zg+fTqvvfYaAMHBwdSpU4cLFy7QrFkz/XadO3emWbNmfPvttwXuNysri6ysLP33ycnJVK9endjY2AoJpFSqGM6fb4RGk8zjJXMVCgeee+5quab4Hbt3jKF/DNUHPDXsa/BT/59wsio8nc7N2q1Ek5FqJS03Y29y6sEpToaf5GT4SYLig/Sv2yvhk8bQ2EH3vUaCZcEWJCjb09anLW192tLau3W+IhYHQw4ye99svu71Nd19u5f6Mz8tSVITG/snQUHjil23efMLWFtXTBW37Oxs9u/fT8+ePQu9MGklLV+f/pp5R+ah1uqqcDlbObPihRX0r9ffmM2tEgo75hqtht13d/PjuR/ZG7w333bNPJoxtcVURjYciY25TYWf4xUlKC6I/zvwf+y+u1u/TC6T81rz11jQaQGu1q4A3E++T2x6LADZ6mxOnzpNm+fbYKbUHfOca1RkaiSfHf+MXy7+oj+/AarbV2dex3mMbTK2XKuPmoq9d/cyYOOAItep7Vib0Y1HM7rRaPxc/ApdryTXFaFsiWNufOKYG5epHe/k5GRcXV0rdyCVk5r31ltvMXz4cAIDA5k1axbLly9nwoQJ/Pvvv7Rv356IiAi8vHLnABoxYgQymYyNG/PPnA6wcOFCFi1alG/577//jrW1dfl8mEJJWFt/jlJ5Bpksf4qKJMlRq1uTnv5eubz78YTjfHPvG9SS7gajtlVt5taei7NZ/rK1ZSVZnczNtJtEqs7Rx+cw7pYqADI0sPA6nIk3XF+GjOqW1alvU58GNg3wt/bnq7CvuJNxh7pWdfnS78sKepJfsT+7spCsTubbe99yLvmcflkDmwa8VfMt3MxFyll5icyKZG/sXg7GHyTlUTpvDmu5NV2dunIl7Qr3Mu9V8DluPBmaDDZFb2L7w+366xFAQ5uGvFrtVWpbP12hjsisSDZEbeCfhH8Mett9LHwY4zWG5x2er3LHWJIkgtKDOJ5wnN2xu1GTv1y5ncKODk4d6OzUGX9r/yp3DARBEJ5Eeno6L730UuUOpMzNzWnZsiX//vuvftkbb7xBYGAgJ0+efOJAypR6pNLSrnLx4nPFrlfWvRqSJPH16a9571DuTX7v2r35fcjv2FmU39xGOU8c2rZ1IChoOGq17okyCheuy8Zx6MF9ToafJCK16CIWee0YtYNetXuVU4uLVtG9icUp6gnP8XvHGbd1HA9SHuiXvdvuXRZ2WvhMPKEvL6V5qpaRncHmG5v58fyPRVai2zx0M4P8B5V1U02CVtKy7uo6Pjz0IVFpUfrlPnY+/Kf7fxjeYHixN/elOeaXoi+x4OgCdt0xHOPT0qslH3f5mG6+3Z78w5gASZI4E3GGP278wZabWwqsuJdjXsd5zGk3p9Spu6b25PhZII658YljblymdrxL2iNl0ndLXl5eNGzY0GBZgwYN+PNP3ZgTT09PAKKjow0CqejoaINUv8dZWFhgYZG/gIGZmZnRf3gODs1wdR2SZ86R/CwtfbG09Cyztmm0GmbtmcXSwKX6Za80f4Vl/Zdhpij/z69UnuLmzW/0czhZWzekadNddLGsyXR0NwL3k+/rC1icuH+CS1GXDIpY5PXWvre4OfNmhTxJNTOrhr//jwVOwOnv/yM2NtWM3qaC5D23tZKW/xz/D/MPz9cfUzdrN34b8hu96/auyGZWKSW5npiZmfFKi1d4pcUrnI04y7LAZay7sk4/8XGOEX+OYEj9IYxuMpr+9fpjZWZVnk03msAHgby++3VOPzitX2ahsOD/2v0f73V4Dxtzm1LtryTHvKVPS3aO2cmxsGO8f/B9Ttw/AcDZyLP0Wd+HHrV78Fn3z2jp3bL0H6iCaCUtp8NPs/n6Zv64/keRwVMOhUzBnrt7WNR10RNfOyvib+azThxz4xPH3LhM5XiXtA3ycm7HU2nfvj23bt0yWBYUFETNmrr5hHx9ffH09OTgwYP615OTkzl9+jRt27Y1alufVM6cIwqFHVDwH7PMzBBOn65LSMgC1OqUAtcpqfTsdIZuGmoQRH3U5SN+HvCzUYKoiIglWFt/rg+iHB270rz5Cf0cUaA7JjUcajCq8Si+6/sd5yafI/G9RA6NP8SEphPy7TMoPoiRf4wkW5Nd7u0viG4CziFATjlrBa6uL5pcxS6A6NRo+qztw4eHPtQHUV1qdeHi1IsiiKpgLb1bsmLQCta+uDbfaxISW25uYfjm4bj/152xW8ayI2gHKo2qAlr69KJTo3ll6yu0/qW1QRA1pP4Qbsy4weJui0sdRJVWx5odOfbyMXaM3kET9yb65QeCD9Dq51YM3zycm7E3y7UNT0MraTl5/ySz98ym5jc1abeyHV+f+togiFLKlbTwalHg9hpJQ2BEIPvu7jNWkwVBEKockw6kZs+ezalTp/j000+5c+cOv//+Oz/99BMzZswAdDfcb775Jh9//DHbtm3jypUrjB8/Hm9vbwYPHlyxjS8F3QSzy6GAKnkyma7nTKtNIyzsI06frsuDB0vRaksfNDxMe0i3X7vpS1sr5UpWD1rNvM7zyr03R5I03Lkzm5CQt5HJdJ/Tw2MsTZvuwczMsdjtbc1t6VKrC9djr6OQ5Z9/Z/P1zXRa1cmg4pyxGAbDmNQEnAdDDjLzxkwOhhzkUMghmv3YjP3B+wHd2LP5neZzYNwBvO28K7ilAuh6Y7848UWB53iOVFUq666sY8D6AXj+15NXt73KgeADBoUUTJVKo+Krk1/h970fKy+u1C9v6NaQ/eP2s2XkFnydfI3WHplMRn+//lycepG1Q9bi65j73n9c/4NGPzTi1W2vcj+p+B4eY9BKWv69/69B8PTN6W8ITw7Xr6OUK+lTtw8rBq4g6u0o5DI58kL+1MuRM+/wPEw4w18QBMGkmXRqX6tWrfjrr794//33+eijj/D19eWbb75hzJgx+nXeffdd0tLSmDx5MomJiXTo0IE9e/ZUqjmkIKdXY2OeFD8Frq6D8PNbRljYx0RELEOS1GRnx3D79kzCw7/B1/dT3NyGlSgIuh13m77r+nI34S4AduZ2/DniT3rW6Vm+HwzQaDK4cWMssbFb9Mt8fN6nTp1PShXA7bu7r8hxJKcenKLZ8masGrSKQfWNO55EFwz/qJ+AsyLHReWQJIm5R+YSnhXOpO2TiEyN1L/maevJuhfXVfrxIFVNced47zq9Of3gtL7CZkJmAisurGDFhRW427gzvOFwRjUeRbvq7ZDLTOs52d47e3lz75sGvTwOFg4s6rKI6a2mG6VHvDBymZwxTccwvNFwfjn/Cx8d/YjotGi0kpYVF1aw9vJaZraeyfsd3sfF2sWobcvpecpJ28s7pjGHUq6kZ+2eDG84nEH1B+FspSsWlKXO4l7SvQLn2gLQouV+8n1UGlW+qSwEQRCE4pl0sQljMYV5pEBXuOD0aX80mkSUSidat76pvyHPyLhLcPCHPHxoWEDDzq41dep8gaNj50L3eyr8FAPWD9CXCva282bXS7sI8Awovw/ziEr1kKtXB5GcfPLREgXp6VPp2fPrUuXA5syBci7iXKE3BXnNajOLL3p+8UzPf7T3zl76rOuTb3mP2j1YO2QtHraVY5LgyuZJ58Io7hyXI6eFdwuOvXyM/cH72XB1A1tvbTWYqDaHj70PIxuNZHTj0Tzn9VyFVmK7G3+Xt/a9xbZb2/TLZMh49blX+aTbJ2UyIXFZzz+Spkrj29Pf8vmJz0nOStYvt7ew55227zC77WxszW2f+n0KU5LgyUxuRs86j4In/0GFTldxP+k+D9MfFvpe7jbuJZrKIi9Tm+/lWSCOufGJY25cpna8SxobmHSP1LOmqF4NK6s6NGq0geTktwkOfpfExCMApKSc4eLFLjg796d27f9ga9vYYJ9/3/yb0X+O1k+42Ni9Mbte2kV1h+rl/nnS0+9w5UpfMjLuAKBQ2OLvv4GTJ0ufgqTSqIp8sgq6Qeo5g/S/Pf0tJ+6fYMPQDdRxrvNkH6ASU2vUTNkxJd/yxV0W80GnD0yut0Io/hzP6T0AeMHvBV7we4H07HR23d7Fhqsb2BG0Q3/+hyeH87+T/+N/J/9HXee6jGo0ilGNR9HI3XjzmaWqUvn02Kf87+T/DMZytaveju/6fEcL74LH7pgCG3MbPuj4AVNaTOHzE5+z5MwSMtWZJGclM//IfL4P/J65HecyucXkMuvJyUnb23xtM3/e+POpgqe8qjtUN8r1XhAE4VkkAikT4+4+osgiBfb2rQgIOER8/G6Cg+eQlnYVgPj4ncTH78bTcwK1an2EpaUPS04vYdaeWfo5U7r5duPPEX/mm9y2PCQlneTKlQGo1XEAmJt706TJTiwtGwG7it64ABZKCwJfCyzyyaqbtRvbbm3jrX1vodKoOBtxlud+eo6fB/zMiEamV/ihvPx7/1/G/zWesKSwfK+1qtZKBFEmqiTnuLuNu8GNu7WZNcMaDmNYw2EkZyWz7dY2NlzdwN67e/Vjpu7E3+HjYx/z8bGPaezemFGNRjGy8UjqOtctl88hSRK/X/mddw+8S0RK7jQG3nbefNHjC15q8lKlmavIxdqFL3p+waw2s/jo6EesuLACjaQhJi2GN/a8wVenvuKjLh/xUpOXUMgLH9dWmJzgadO1Tfx540+D45XDTG5Grzq9GN5wOAP9B5YoeBIEQRCMQ6T2YTqpfaUlSRqion4jNHQeWVm5g43lckuCspvw5slA0h5VDB/bdCwrBq4wSqrbw4d/cuPGWH1lPhubxjRpsgtLy+pG6bq9EHmBEX+M4E78Hf2yqS2m8lXvr6pM2eiCRKZEMufAHH67/FuBrytkCp7zeo7Tr56uNDeylZEppCfEZ8Sz5cYWNlzdwOHQw2il/L1cLb1bMqrRKEY0GlFmPRbnI8/zxu439CXFAcwV5rzd9m0+6PhBuaXDGeuYB8UFMe/wPDZd22SwvJFbIz7t/ikD/Abof7cOBB/gjd1v8F3f7+hRu4d+Xa2k5cS9E2y+vrnI4Kl33d764MkYD79KwxTO8WeNOObGJ465cZna8S5pbCAeTVdiMpkCL6+JtG4dRO3an6NQOACg1WZSVxHIujYw3Ac+7PAuawavMUoQdf/+N1y7NjxPefPuNG9+HEtL46WWNPdqzvnJ5xndeLR+2fJzy3l+xfMmXc74SWVrsvnq5Ff4f+9faBAFotzxs8TZyplXn3uVA+MP8OCtByzpu4T21dsbrHM24izv7H+HGt/UoOOqjiw9s5To1Ogner+HaQ+ZvH0yLX9qaRBEDfAbwLXp1/i0+6flOqbIWPxc/Ng4bCNnXztLrzq5k4Bfe3iNQRsG0X5le46GHkWSJD44+AE3Ym/wwcEP0Gg1HAs7xuu7XsfnKx86re7EkjNLDIIoc4U5L/i9wK+DfyXm/2LYPno74wPGm1wQJQiCIOQSgVQVoFBYUaPGu/g3O8eJpGqoHj18djCD6XWgv/VGoqPXIRXwVLqsSJKG27dncffubHLKuHt4TKBp010olQ7l9r6FsbOwY92L6/hlwC9YKXW9UJejL9Pyp5b8dqnwYKOyORB8gIDlAby9721SVLo5xhQyBbJC5iQT5Y6fPZ62nsxsPZPjk44T9mYYX/b8Mt/cQsfvHWfm7pl4f+VNz996suL8ChIyEgrc34HgAzRc2pADwQfI1mTz7alvqbekHj+f/1mfRuzv4s/uMbvZNnpbuaUQVqQW3i3YO3Yvh8Yfok21NvrlJ8NP0uXXLrT6uZW++mJgRCDuX7rTaXUnvg/83qB6prnCnAF+A1gzeA0x74jgSRAEobIRgVQVEZoYSuc1LzD34gPGn4GDMQqkRzfTWVlh3Lw5jnPnWhAfX/a9ERpNOteuDePBg+/0y2rWXED9+quQyyuuap5MJuOV517hzGtnaOjWEIC07DTG/z2el7e+TJoqrcLa9rTuJd1j+Obh9PytJzdibwC6SmiTmk3C2cpZf0P7uLzljoVnTw2HGrzT7h3OTj5L0MwgFnddrP/dAF3a2YHgA7y6/VU8/uvBgPUDWHd5HSlZuiA9b0/LjF0zCFgewJt73yQpKwnQTavw357/5fK0y/Spm79iZFXT1bcrJ185yV8j/6KBawP98nOR5wzWi8+M1///8eBp2+htjAsYh4Ol8R84CYIgCE9HFJuoAs5FnKP/7/2JTtOl5UhKdwZ12El9ezPu3p1DQsJeAFJTL3L5cm+cnHpQu/YX2Nk1f+r3VqliuHJlICkppwGQyZT4+f2El9fLT73vstLYvTFnXj3DG7vf0E8Cuvriak6Fn2LTsE008WhSwS0suUx1Jv/99798euxTMtQZ+uVtqrXh+37f09K7pUG5Y7VazfHjx+nQoQNKpe7X/fGCBcKzqZ5LPeZ2msuHHT/kasxVNl7byPqr6wlOCAYgW5vNjqAd7AjagaXSkhf8XqC+S319T0tQXJDB/l5u9jKfdv8UT1tPo3+WiiSTyRhcfzAD/Abw2+XfeHf/uwUWDHne53lmtJrBAL8BImgSBEGoIkQgVcntur2LEZtHkJat613JSanxdfIFICBgDwkJB7l7911SU88DkJBwgHPnnsPd/SV8fT/Gysr3id47PT2Iy5f7kpmpu/FSKOxo1OgPnJ17FbOl8dmY27Bi0Aq6+nZl6o6ppGWncTP2Jq1/ac13fb7j1edeNekCDJIksSNoB2/ufVN/owu6SoWf9/icCc0m6Kvx5S13nJ2dTaR1JM09m5vE4E3B9MhkMpp4NKGJRxMWd13M2YizbLi6gY3XNupLcGeqM/nj+h8Fbt/auzVL+i2hdbXWxmy2yVHIFUwImMD3Z74nNj3WoFdYIVOg0WoY02SMSV9nBEEQhNIRqX2V2M/nfmbg+oH6IKpDjQ78+8q/+iAqh5NTd1q0CKRBg9+xtMx9LSbmd86cqc+dO7PJzo4r1XsnJZ3g/Pm2+iDK3LwazZsfM8kgKq+xTcdyfsp5Ajx0kxFnqjOZvGMyL215yWDiTVNyO+42L6x/gYEbBuqDKIVMwaw2swh6PYiXm78sSpoLZUImk9GqWiv+1/t/3Jt9j38m/sP0ltNxsy580tyFXRY+80FUjn1393Eu8ly+1FpR6EUQBKFqEndflZAkScw9NJfJOyajkXT1zYc3HM7+cftxtnIucBuZTI6Hx2hat75B3brfoFS6PNqXivDwbzh1qjZhYZ+h0aTn2zYmZhMnTngRE7P50febuXixO2q1Lu/fxqYJzz13ClvbgPL4uGXOz8WPU6+eYnrL6fplG65u4Lkfn+N85PkKbJmhNFUaHxz8gMbLGrPrdu7cW11qdeHi1It80+cbMShdKDdymZyONTuytP9SHrz1AD8Xv3xFTBQyBQuOLBDFS9Bdl+cdnoe8kD+rotCLIAhC1SMCqUpGpVEx4e8JfHLsE/2yt9u+zYZhG7BUWha7vVxugY/PLJ5//i41anyAXK6raKfRJBMS8gGnT/sRGbkC6VGAplLFcOvWFLKzowgKmkxIyEKuXx+BJGUB4OTUg+bNj2Fp6VMOn7b8WCotWdp/KZuHb8beQjc/wN2Eu7Rd0ZYlp5dU6M2OJElsvLqR+kvr89nxz/SFIarZVWPD0A0cGn+Ixu6NK6x9wrPnUMghguKCRE9LEVQaFfeS7qGl4OqootCLIAhC1SPGSFUiSZlJDN00lIMhBwFdlbZv+3zL621eL/W+lEoHatf+hGrVphMaupDIyJWAFpXqAbduvcr9+1/h6/sZUVGr0Wh0FbvU6iTCwhbp9+HpORE/v5+Qyyvv2JthDYfxnNdzjPpjFIERgag0Kt7Y8waHQg+xcuBKnKycjNqeqzFXeX336xwJPaJfZowJTQWhMHl7WgoKEnJ6WnrV6fVMj/+xUFoQ+FpggYUmcohCL4IgCFWLCKQqifDkcPqt68eVmCuArkfl9xd/Z0iDIU+1XwuLavj7/4yPz2yCg98nLm4bAOnp17l2bdBja+c+ja5VaxE1a86rEjdOtZ1qc3zScd4/8D5fnfoKgL9v/s2FyAtsGLaB532eL/c2JGYmsvDIQr4/870+XROgb92+fNvnW+q51Cv3NghCQUrT0/KsBwl5C70IgiAIVZ8IpCqBy9GX6beun76ClouVC9tHb6dt9bZl9h42Ng1p0mQriYnHCA5+l+TkU4WuK5db4+09tUoEUTnMFeb8r/f/6FKrCxO3TiQ+I56wpDA6rurIp90+5e12b5dLQQetpOXXi7/y3sH3iEmL0S+v7VSbb3p/wwt+L1Sp4yxUPqKnRRAEQRAKJgIpE3cg+ABDNw3VV5Sr41SH3WN2l1sPhaNjR5o1O8GFC+30c0M9TqvNIihoGo0b/1kubahIA/wHcHHKRUb/OZoT90+g1qp598C7HAk7wq+Df8XV2rXM3utsxFlm7prJ6Qe5x9lKacUHHT/gnXbvlGjMmyAYg+hpEQRBEIT8RLEJE7bm0hr6ruurD6JaV2vNv6/8W+5pXunp1wsNonQ0xMZuIS3tWrm2o6JUd6jOkYlH+KDDB/oqZbtu7yJgeQD/hP3z1PuPTY9l8vbJtP65tUEQNazhMG7OvMncTnNFECUIgiAIgmDiRCBlYg4EH6Dh0oa8/PfLTPh7AmqtGoBB/oM4POEw7jbu5d4GG5tGuLoOARSFrKHA1fVFbGwalXtbKopSruST7p+wZ+we/TGPSImg669d+fifj9FoNcXsIT+1Vs3SM0vxW+LHz+d/1ldAa+DagAPjDrB5+GZqONQo088hCIIgCIIglA8RSJkQSZJ478B73Ii9wepLq/XLZ7SawZ8j/sTazNoo7ZDJZPj5LUehsAMeH58jQ6m0x89vmVHaUtF61enFxSkX6ebbDdCNaZp3eB691/YmKjWqxPs5fu84LX9qyczdM0nITADAztyO//X6H5emXqJ77e7l0n5BEARBEAShfIhAyoRsvbWVc5HnDJZ90eMLlvRdgkJeWO9Q+TA3d8fffznw+HxKEn5+yzE3L/+eMVPhZefFvrH7WNRlkb7gxMGQgwQsD2D/3f1FbhuREsHYLWPpuKojl6Iv6ZePDxhP0OtBvNX2LcwUlbd8vCAIgiAIwrNKBFImQqPVMHbLWINltZ1q8067dyqsapub24jHUvx0KX3u7iMqpD0VSSFXML/zfA6OP4iXrRcAMWkx9F7bmw8Pfohaq9anZR4IPoBKo+LLE1/i/70/666s0++nuWdzTkw6wa+Df8XT1rOiPo4gCIIgCILwlETVPhNxIPgAadlpBsuCE4LZd3cfvev2rpA25aT4JSQcRqNJfKZS+grTpVYXLk29xPi/x7Pnzh4kJD49/ilHw46SqkrlRuwNZuyaARIExQfpt3O2cuaTbp/w2nOvGb13URAEQRAEQSh7okfKBEiSxLzD81DIDG+wFTIF8w7PQ5IeT68zHl2K34+YmXni5/fjM5XSVxg3Gzd2vrSTz3t8rv+Znbh/Qp+6FxQXpA+iZMiY2mIqQTODmNpyqgiiBEEQBEEQqggRSJmAfXf3ERgRiEYyrASnkTQERgSy7+6+CmqZjrv7CNq3j8TdfXiFtsOUyGVy3m3/LsdePkZ1+4Ln13m+2vOcnXyWZS8sw8XaxcgtFARBEARBEMqTCKQqWE5vlLyQH4UceYX3SgmFa1u9LV/1/qrA1+Z3ns9zXs8ZuUWCIAiCIAiCMYhAqoKpNCruJd1Di7bA17VouZ98H5VGZeSWCSUhSRJfnPiiwLTMBUcWiABYEARBEAShihLFJiqYhdKCwNcCeZj+sNB13G3csVBaGLFVQknlpGU+Lm9aZkUVCxEEQRAEQRDKjwikTEB1h+pUdyh4nI1guvKmZRbUo5iTltmrTq8KK2EvCIIgCIIglA+R2icIT0ikZQqCIAiCIDy7RI+UIDwhkZYpCIIgCILw7BKBlCA8BZGWKQiCIAiC8GwSqX2CIAiCIAiCIAilJAIpQRAEQRAEQRCEUhKBlCAIgiAIgiAIQimJQEoQBEEQBEEQBKGURCAlCIIgCIIgCIJQSiKQEgRBEARBEARBKCURSAmCIAiCIAiCIJSSCKQEQRAEQRAEQRBKSQRSgiAIgiAIgiAIpaSs6AaYAkmSAEhOTq7gllR92dnZpKenk5ycjJmZWUU3p8oTx9v4xDE3PnHMjUscb+MTx9z4xDE3LlM73jkxQU6MUBgRSAEpKSkAVK9evYJbIgiCIAiCIAiCKUhJScHBwaHQ12VScaHWM0Cr1RIREYGdnR0ymayim1OlJScnU716de7fv4+9vX1FN6fKE8fb+MQxNz5xzI1LHG/jE8fc+MQxNy5TO96SJJGSkoK3tzdyeeEjoUSPFCCXy/Hx8anoZjxT7O3tTeIX5VkhjrfxiWNufOKYG5c43sYnjrnxiWNuXKZ0vIvqicohik0IgiAIgiAIgiCUkgikBEEQBEEQBEEQSkkEUoJRWVhYsGDBAiwsLCq6Kc8EcbyNTxxz4xPH3LjE8TY+ccyNTxxz46qsx1sUmxAEQRAEQRAEQSgl0SMlCIIgCIIgCIJQSiKQEgRBEARBEARBKCURSAmCIAiCIAiCIJSSCKQEQRAEQRAEQRBKSQRSQpn57LPPaNWqFXZ2dri7uzN48GBu3bpV5DarV69GJpMZfFlaWhqpxZXbwoUL8x27+vXrF7nN5s2bqV+/PpaWljRp0oRdu3YZqbVVQ61atfIdc5lMxowZMwpcX5zfpffPP/8wYMAAvL29kclk/P333wavS5LE/Pnz8fLywsrKih49enD79u1i97t06VJq1aqFpaUlbdq04cyZM+X0CSqfoo55dnY2c+bMoUmTJtjY2ODt7c348eOJiIgocp9Pcn16VhR3jk+cODHfsevTp0+x+xXneOGKO+YFXddlMhlffvllofsU53jhSnI/mJmZyYwZM3BxccHW1pahQ4cSHR1d5H6f9PpfnkQgJZSZo0ePMmPGDE6dOsX+/fvJzs6mV69epKWlFbmdvb09kZGR+q+wsDAjtbjya9SokcGxO378eKHr/vvvv4wePZpXXnmFCxcuMHjwYAYPHszVq1eN2OLKLTAw0OB479+/H4Dhw4cXuo04v0snLS2NgIAAli5dWuDrX3zxBd999x3Lly/n9OnT2NjY0Lt3bzIzMwvd58aNG3nrrbdYsGAB58+fJyAggN69exMTE1NeH6NSKeqYp6enc/78eebNm8f58+fZsmULt27dYuDAgcXutzTXp2dJcec4QJ8+fQyO3fr164vcpzjHi1bcMc97rCMjI1m5ciUymYyhQ4cWuV9xjhesJPeDs2fPZvv27WzevJmjR48SERHBiy++WOR+n+T6X+4kQSgnMTExEiAdPXq00HVWrVolOTg4GK9RVciCBQukgICAEq8/YsQIqX///gbL2rRpI02ZMqWMW/bsmDVrllSnTh1Jq9UW+Lo4v58OIP3111/677VareTp6Sl9+eWX+mWJiYmShYWFtH79+kL307p1a2nGjBn67zUajeTt7S199tln5dLuyuzxY16QM2fOSIAUFhZW6DqlvT49qwo63hMmTJAGDRpUqv2Ic7zkSnKODxo0SOrWrVuR64hzvOQevx9MTEyUzMzMpM2bN+vXuXHjhgRIJ0+eLHAfT3r9L2+iR0ooN0lJSQA4OzsXuV5qaio1a9akevXqDBo0iGvXrhmjeVXC7du38fb2pnbt2owZM4Z79+4Vuu7Jkyfp0aOHwbLevXtz8uTJ8m5mlaRSqVi7di2TJk1CJpMVup44v8tOSEgIUVFRBuexg4MDbdq0KfQ8VqlUnDt3zmAbuVxOjx49xLn/hJKSkpDJZDg6Oha5XmmuT4KhI0eO4O7ujr+/P9OmTSMuLq7QdcU5Xraio6PZuXMnr7zySrHrinO8ZB6/Hzx37hzZ2dkG52z9+vWpUaNGoefsk1z/jUEEUkK50Gq1vPnmm7Rv357GjRsXup6/vz8rV65k69atrF27Fq1WS7t27QgPDzdiayunNm3asHr1avbs2cOyZcsICQmhY8eOpKSkFLh+VFQUHh4eBss8PDyIiooyRnOrnL///pvExEQmTpxY6Dri/C5bOedqac7j2NhYNBqNOPfLSGZmJnPmzGH06NHY29sXul5pr09Crj59+rBmzRoOHjzI559/ztGjR+nbty8ajabA9cU5XrZ+/fVX7Ozsik0zE+d4yRR0PxgVFYW5uXm+hzFFnbNPcv03BmWFvbNQpc2YMYOrV68Wmy/ctm1b2rZtq/++Xbt2NGjQgB9//JHFixeXdzMrtb59++r/37RpU9q0aUPNmjXZtGlTiZ6kCU9nxYoV9O3bF29v70LXEee3UJVkZ2czYsQIJEli2bJlRa4rrk9PbtSoUfr/N2nShKZNm1KnTh2OHDlC9+7dK7Blz4aVK1cyZsyYYgsDiXO8ZEp6P1hZiR4poczNnDmTHTt2cPjwYXx8fEq1rZmZGc2bN+fOnTvl1Lqqy9HRET8/v0KPnaenZ76KONHR0Xh6ehqjeVVKWFgYBw4c4NVXXy3VduL8fjo552ppzmNXV1cUCoU4959SThAVFhbG/v37i+yNKkhx1yehcLVr18bV1bXQYyfO8bJz7Ngxbt26VeprO4hzvCCF3Q96enqiUqlITEw0WL+oc/ZJrv/GIAIpocxIksTMmTP566+/OHToEL6+vqXeh0aj4cqVK3h5eZVDC6u21NRU7t69W+ixa9u2LQcPHjRYtn//foMeE6FkVq1ahbu7O/379y/VduL8fjq+vr54enoanMfJycmcPn260PPY3NycFi1aGGyj1Wo5ePCgOPdLKCeIun37NgcOHMDFxaXU+yju+iQULjw8nLi4uEKPnTjHy86KFSto0aIFAQEBpd5WnOO5irsfbNGiBWZmZgbn7K1bt7h3716h5+yTXP+NosLKXAhVzrRp0yQHBwfpyJEjUmRkpP4rPT1dv864ceOk9957T//9okWLpL1790p3796Vzp07J40aNUqytLSUrl27VhEfoVJ5++23pSNHjkghISHSiRMnpB49ekiurq5STEyMJEn5j/WJEyckpVIp/fe//5Vu3LghLViwQDIzM5OuXLlSUR+hUtJoNFKNGjWkOXPm5HtNnN9PLyUlRbpw4YJ04cIFCZC++uor6cKFC/oKcf/5z38kR0dHaevWrdLly5elQYMGSb6+vlJGRoZ+H926dZOWLFmi/37Dhg2ShYWFtHr1aun69evS5MmTJUdHRykqKsron88UFXXMVSqVNHDgQMnHx0e6ePGiwbU9KytLv4/Hj3lx16dnWVHHOyUlRXrnnXekkydPSiEhIdKBAwek5557TqpXr56UmZmp34c4x0unuOuKJElSUlKSZG1tLS1btqzAfYhzvORKcj84depUqUaNGtKhQ4eks2fPSm3btpXatm1rsB9/f39py5Yt+u9Lcv03NhFICWUGKPBr1apV+nU6d+4sTZgwQf/9m2++KdWoUUMyNzeXPDw8pH79+knnz583fuMroZEjR0peXl6Subm5VK1aNWnkyJHSnTt39K8/fqwlSZI2bdok+fn5Sebm5lKjRo2knTt3GrnVld/evXslQLp161a+18T5/fQOHz5c4HUk57hqtVpp3rx5koeHh2RhYSF1794938+iZs2a0oIFCwyWLVmyRP+zaN26tXTq1CkjfSLTV9QxDwkJKfTafvjwYf0+Hj/mxV2fnmVFHe/09HSpV69ekpubm2RmZibVrFlTeu211/IFROIcL53iriuSJEk//vijZGVlJSUmJha4D3GOl1xJ7gczMjKk6dOnS05OTpK1tbU0ZMgQKTIyMt9+8m5Tkuu/sckkSZLKp69LEARBEARBEAShahJjpARBEARBEARBEEpJBFKCIAiCIAiCIAilJAIpQRAEQRAEQRCEUhKBlCAIgiAIgiAIQimJQEoQBEEQBEEQBKGURCAlCIIgCIIgCIJQSiKQEgRBEARBEARBKCURSAmCIAiCIAiCIJSSCKQEQRCEKk8mk/H3339X2PsfOXIEmUxGYmJiibfp0qULb775Zrm1SRAEQXg6IpASBEEQytXEiRORyWT5vvr06VPRTSuVjIwMbGxs8PHxKfDz5Hx16dIl37bt2rUjMjISBwcH4zdcEARBKBfKim6AIAiCUPX16dOHVatWGSyzsLCooNY8mf3791OzZk2OHz+OSqUC4P79+7Ru3ZoDBw7QqFEjAMzNzQ22y87OxtzcHE9PT6O3WRAEQSg/okdKEARBKHcWFhZ4enoafDk5OQG6tLtly5bRt29frKysqF27Nn/88YfB9leuXKFbt25YWVnh4uLC5MmTSU1NNVhn5cqVNGrUCAsLC7y8vJg5c6bB67GxsQwZMgRra2vq1avHtm3b9K8lJCQwZswY3NzcsLKyol69evkCv61btzJw4ECcnZ31n8HNzQ0AFxcX/TIXFxeWLVvGwIEDsbGx4ZNPPsmX2hcXF8fo0aOpVq0a1tbWNGnShPXr1xd5DH/44Qfq1auHpaUlHh4eDBs2rOQ/AEEQBKHMiUBKEARBqHDz5s1j6NChXLp0iTFjxjBq1Chu3LgBQFpaGr1798bJyYnAwEA2b97MgQMHDAKlZcuWMWPGDCZPnsyVK1fYtm0bdevWNXiPRYsWMWLECC5fvky/fv0YM2YM8fHx+ve/fv06u3fv5saNGyxbtgxXV1f9tlqtlh07djBo0KASfZ6FCxcyZMgQrly5wqRJk/K9npmZSYsWLdi5cydXr15l8uTJjBs3jjNnzhS4v7Nnz/LGG2/w0UcfcevWLfbs2UOnTp1K1BZBEAShnEiCIAiCUI4mTJggKRQKycbGxuDrk08+kSRJkgBp6tSpBtu0adNGmjZtmiRJkvTTTz9JTk5OUmpqqv71nTt3SnK5XIqKipIkSZK8vb2lDz/8sNA2ANLcuXP136empkqAtHv3bkmSJGnAgAHSyy+/XOj2J06ckNzd3SWNRmOwPCQkRAKkCxcuGLzXm2++abDe4cOHJUBKSEgo9D369+8vvf322/rvO3fuLM2aNUuSJEn6888/JXt7eyk5ObnQ7QVBEATjEmOkBEEQhHLXtWtXli1bZrDM2dlZ//+2bdsavNa2bVsuXrwIwI0bNwgICMDGxkb/evv27dFqtdy6dQuZTEZERATdu3cvsg1NmzbV/9/GxgZ7e3tiYmIAmDZtGkOHDuX8+fP06tWLwYMH065dO/36W7du5YUXXkAuL1kiR8uWLYt8XaPR8Omnn7Jp0yYePHiASqUiKysLa2vrAtfv2bMnNWvWpHbt2vTp04c+ffro0xQFQRCEiiFS+wRBEIRyZ2NjQ926dQ2+8gZST8PKyqpE65mZmRl8L5PJ0Gq1APTt25ewsDBmz56tD8reeecd/brbtm1j4MCBJW5T3qCvIF9++SXffvstc+bM4fDhw1y8eJHevXvri1g8zs7OjvPnz7N+/Xq8vLyYP38+AQEBpSqnLgiCIJQtEUgJgiAIFe7UqVP5vm/QoAEADRo04NKlS6SlpelfP3HiBHK5HH9/f+zs7KhVqxYHDx58qja4ubkxYcIE1q5dyzfffMNPP/0EwO3btwkLC6Nnz55Ptf+8Tpw4waBBgxg7diwBAQHUrl2boKCgIrdRKpX06NGDL774gsuXLxMaGsqhQ4fKrE2CIAhC6YjUPkEQBKHcZWVlERUVZbBMqVTqCzps3ryZli1b0qFDB9atW8eZM2dYsWIFAGPGjGHBggVMmDCBhQsX8vDhQ15//XXGjRuHh4cHoCvuMHXqVNzd3enbty8pKSmcOHGC119/vUTtmz9/Pi1atKBRo0ZkZWWxY8cOfSC3detWevToUaZpdPXq1eOPP/7g33//xcnJia+++oro6GgaNmxY4Po7duwgODiYTp064eTkxK5du9Bqtfj7+5dZmwRBEITSEYGUIAiCUO727NmDl5eXwTJ/f39u3rwJ6CrqbdiwgenTp+Pl5cX69ev1QYW1tTV79+5l1qxZtGrVCmtra4YOHcpXX32l39eECRPIzMzk66+/5p133sHV1bVU5cHNzc15//33CQ0NxcrKio4dO7JhwwZAF0hNmDDhaQ+Bgblz5xIcHEzv3r2xtrZm8uTJDB48mKSkpALXd3R0ZMuWLSxcuJDMzEzq1avH+vXr9XNXCYIgCMYnkyRJquhGCIIgCM8umUzGX3/9xeDBgyu6KfnExsbi5eVFeHi4vvdLEARBEECMkRIEQRCEQsXHx/PVV1+JIEoQBEHIR6T2CYIgCEIh/Pz88PPzq+hmCIIgCCZIBFKCIAhChRIZ5oIgCEJlJFL7BEEQBEEQBEEQSkkEUoIgCIIgCIIgCKUkAilBEARBEARBEIRSEoGUIAiCIAiCIAhCKYlAShAEQRAEQRAEoZREICUIgiAIgiAIglBKIpASBEEQBEEQBEEoJRFICYIgCIIgCIIglNL/A+ENzYfMVvuN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download (1).png"/>
          <p:cNvPicPr>
            <a:picLocks noChangeAspect="1"/>
          </p:cNvPicPr>
          <p:nvPr/>
        </p:nvPicPr>
        <p:blipFill>
          <a:blip r:embed="rId2"/>
          <a:stretch>
            <a:fillRect/>
          </a:stretch>
        </p:blipFill>
        <p:spPr>
          <a:xfrm>
            <a:off x="6477000" y="1280155"/>
            <a:ext cx="5143500" cy="3114045"/>
          </a:xfrm>
          <a:prstGeom prst="rect">
            <a:avLst/>
          </a:prstGeom>
        </p:spPr>
      </p:pic>
      <p:pic>
        <p:nvPicPr>
          <p:cNvPr id="13" name="Picture 12" descr="download.png"/>
          <p:cNvPicPr>
            <a:picLocks noChangeAspect="1"/>
          </p:cNvPicPr>
          <p:nvPr/>
        </p:nvPicPr>
        <p:blipFill>
          <a:blip r:embed="rId3"/>
          <a:stretch>
            <a:fillRect/>
          </a:stretch>
        </p:blipFill>
        <p:spPr>
          <a:xfrm>
            <a:off x="1066800" y="1280155"/>
            <a:ext cx="4838700" cy="3101345"/>
          </a:xfrm>
          <a:prstGeom prst="rect">
            <a:avLst/>
          </a:prstGeom>
        </p:spPr>
      </p:pic>
      <p:sp>
        <p:nvSpPr>
          <p:cNvPr id="14" name="Rectangle 13"/>
          <p:cNvSpPr/>
          <p:nvPr/>
        </p:nvSpPr>
        <p:spPr>
          <a:xfrm>
            <a:off x="1104900" y="4279901"/>
            <a:ext cx="9931400" cy="1846659"/>
          </a:xfrm>
          <a:prstGeom prst="rect">
            <a:avLst/>
          </a:prstGeom>
        </p:spPr>
        <p:txBody>
          <a:bodyPr wrap="square">
            <a:spAutoFit/>
          </a:bodyPr>
          <a:lstStyle/>
          <a:p>
            <a:r>
              <a:rPr lang="en-US" dirty="0"/>
              <a:t>                                                 </a:t>
            </a:r>
            <a:r>
              <a:rPr lang="en-US" sz="1600" dirty="0">
                <a:latin typeface="Times New Roman" pitchFamily="18" charset="0"/>
                <a:cs typeface="Times New Roman" pitchFamily="18" charset="0"/>
              </a:rPr>
              <a:t>Fig1                                                                                                       Fig 2</a:t>
            </a:r>
          </a:p>
          <a:p>
            <a:pPr algn="just"/>
            <a:r>
              <a:rPr lang="en-US" sz="1600" dirty="0">
                <a:latin typeface="Times New Roman" pitchFamily="18" charset="0"/>
                <a:cs typeface="Times New Roman" pitchFamily="18" charset="0"/>
              </a:rPr>
              <a:t>Fig 1 shows the accuracy comparison of different models , showing that the LSTM-DDPG achieves  higher accuracy with 98 %. LSTM, RNN, and DNN exhibit lower accuracy</a:t>
            </a:r>
            <a:r>
              <a:rPr lang="en-US" sz="1600" dirty="0"/>
              <a:t>.</a:t>
            </a:r>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Fig 2 shows the precision comparison of different models, where the LSTM-DDPG  demonstrates a significant improvement in precision compared to LSTM, RNN, and DNN. The LSTM-DDPG model  reaching 98% precision, while the other models remain relatively lower.</a:t>
            </a:r>
          </a:p>
        </p:txBody>
      </p:sp>
    </p:spTree>
    <p:extLst>
      <p:ext uri="{BB962C8B-B14F-4D97-AF65-F5344CB8AC3E}">
        <p14:creationId xmlns:p14="http://schemas.microsoft.com/office/powerpoint/2010/main" val="343764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p:cNvSpPr>
            <a:spLocks noGrp="1"/>
          </p:cNvSpPr>
          <p:nvPr>
            <p:ph type="ftr" sz="quarter" idx="11"/>
          </p:nvPr>
        </p:nvSpPr>
        <p:spPr/>
        <p:txBody>
          <a:bodyPr/>
          <a:lstStyle/>
          <a:p>
            <a:r>
              <a:rPr lang="en-IN" dirty="0"/>
              <a:t>VNITSW                                                                                         Department of CSE</a:t>
            </a:r>
          </a:p>
        </p:txBody>
      </p:sp>
      <p:sp>
        <p:nvSpPr>
          <p:cNvPr id="33794" name="AutoShape 2" descr="data:image/png;base64,iVBORw0KGgoAAAANSUhEUgAAA0kAAAHWCAYAAACi1sL/AAAAOnRFWHRTb2Z0d2FyZQBNYXRwbG90bGliIHZlcnNpb24zLjEwLjAsIGh0dHBzOi8vbWF0cGxvdGxpYi5vcmcvlHJYcgAAAAlwSFlzAAAPYQAAD2EBqD+naQAA9OdJREFUeJzs3Xd4k9UXwPFvmu5CWaW0hQKl7ClDQdl7yx6CsgREQWQqoOyNCrgQUFkiIKOg7KFsEBmylB97Uza0QOlK3t8fl7RNd0ubpO35PE+ekps3b05uB+/JvfdcnaZpGkIIIYQQQgghALCzdgBCCCGEEEIIYUskSRJCCCGEEEKIGCRJEkIIIYQQQogYJEkSQgghhBBCiBgkSRJCCCGEEEKIGCRJEkIIIYQQQogYJEkSQgghhBBCiBgkSRJCCCGEEEKIGCRJEkIIIYQQQogYJEkSQohMQqfTMW7cuBQ/78qVK+h0OhYtWpTmMVla4cKF6dGjR9T9Xbt2odPp2LVrl9ViykhS+zMkhBCZjSRJQgiRhhYtWoROp0On07Fv3744j2uahq+vLzqdjhYtWlghwtQzJRymm16vx9PTk/bt23PmzBlrh5cmLl68yHvvvUeRIkVwdnbG3d2d6tWr89VXX/H8+XNrhyeEEMJC7K0dgBBCZEbOzs4sW7aMGjVqmLXv3r2bGzdu4OTkZKXIXt7AgQN59dVXiYiI4OTJk8ydO5ddu3Zx+vRpvLy8rB1eqm3cuJEOHTrg5OREt27dKFu2LOHh4ezbt4/hw4fz77//Mn/+fGuHma6eP3+Ovb1cGgghhPwlFEKIdNCsWTNWrVrF119/bXbRuWzZMipXrsz9+/etGN3LqVmzJu3bt4+6X6JECd5//32WLFnCxx9/bMXIUu/y5ct07tyZQoUK8eeff+Lt7R31WP/+/blw4QIbN260YoTpx2g0Eh4ejrOzM87OztYORwghbIJMtxNCiHTw1ltv8eDBA7Zv3x7VFh4ezurVq+nSpUu8z3n27BlDhw7F19cXJycnSpQowRdffIGmaWbHhYWFMXjwYPLmzUv27Nl58803uXHjRrznvHnzJr169SJfvnw4OTlRpkwZFixYkHZvFJU0gZqqlprXDg0NZdy4cRQvXhxnZ2e8vb1p27at2fm++OIL3njjDfLkyYOLiwuVK1dm9erVafYeZsyYwdOnT/npp5/MEiSTokWL8tFHH0Xdj4yMZOLEifj7++Pk5EThwoUZNWoUYWFhZs8rXLgwLVq0YNeuXVSpUgUXFxfKlSsXtUYqICCAcuXK4ezsTOXKlfnnn3/Mnt+jRw+yZcvGpUuXaNy4MW5ubvj4+DBhwoQ4PxfJ7SOdTseAAQP45ZdfKFOmDE5OTmzZsiXqsZhrkp48ecKgQYMoXLgwTk5OeHp60rBhQ44dO2Z2zlWrVlG5cmVcXFzw8PDg7bff5ubNm/G+l5s3b9K6dWuyZctG3rx5GTZsGAaDIYHvjBBCWIckSUIIkQ4KFy7M66+/zvLly6PaNm/eTFBQEJ07d45zvKZpvPnmm8yaNYsmTZowc+ZMSpQowfDhwxkyZIjZsb1792b27Nk0atSIadOm4eDgQPPmzeOc886dO1SrVo0dO3YwYMAAvvrqK4oWLcq7777L7Nmz0+y9XrlyBYBcuXKl+LUNBgMtWrRg/PjxVK5cmS+//JKPPvqIoKAgTp8+HXXcV199RcWKFZkwYQJTpkzB3t6eDh06pNnozvr16ylSpAhvvPFGso7v3bs3Y8aMoVKlSsyaNYvatWszderUeL+3Fy5coEuXLrRs2ZKpU6fy6NEjWrZsyS+//MLgwYN5++23GT9+PBcvXqRjx44YjUaz5xsMBpo0aUK+fPmYMWMGlStXZuzYsYwdO9bsuJT00Z9//sngwYPp1KkTX331FYULF473ffbr14/vv/+edu3aMWfOHIYNG4aLi4vZGrRFixbRsWNH9Ho9U6dOpU+fPgQEBFCjRg0eP34c5700btyYPHny8MUXX1C7dm2+/PLLTD+NUQiRAWlCCCHSzMKFCzVAO3z4sPbtt99q2bNn10JCQjRN07QOHTpodevW1TRN0woVKqQ1b9486nnr1q3TAG3SpElm52vfvr2m0+m0CxcuaJqmacePH9cA7YMPPjA7rkuXLhqgjR07Nqrt3Xff1by9vbX79++bHdu5c2ctR44cUXFdvnxZA7SFCxcm+t527typAdqCBQu0e/fuabdu3dK2bNmiFS1aVNPpdNrff/+d4tdesGCBBmgzZ86M83pGozHq36bjTcLDw7WyZctq9erVM2svVKiQ1r179zgx79y5M8H3FRQUpAFaq1atEn3/JqbvQe/evc3ahw0bpgHan3/+aRYPoB04cCCqbevWrRqgubi4aFevXo1qnzdvXpxYu3fvrgHahx9+GNVmNBq15s2ba46Ojtq9e/ei2pPbR4BmZ2en/fvvv3HeW+yfoRw5cmj9+/dPsC/Cw8M1T09PrWzZstrz58+j2jds2KAB2pgxY+K8lwkTJpido2LFilrlypUTfA0hhLAGGUkSQoh00rFjR54/f86GDRt48uQJGzZsSHCq3aZNm9Dr9QwcONCsfejQoWiaxubNm6OOA+IcN2jQILP7mqaxZs0aWrZsiaZp3L9/P+rWuHFjgoKC4kyZSq5evXqRN29efHx8aNKkCUFBQfz888+8+uqrKX7tNWvW4OHhwYcffhjndXQ6XdS/XVxcov796NEjgoKCqFmzZqrfQ0zBwcEAZM+ePVnHm74HsUf4hg4dChBn5KZ06dK8/vrrUferVq0KQL169ShYsGCc9kuXLsV5zQEDBkT92zRdLjw8nB07dkS1p6SPateuTenSpZN4p5AzZ04OHTrErVu34n38yJEj3L17lw8++MBsPVPz5s0pWbJkvKNY/fr1M7tfs2bNeN+zEEJYkxRuEEKIdJI3b14aNGjAsmXLCAkJwWAwmBU8iOnq1av4+PjEuVAvVapU1OOmr3Z2dvj7+5sdV6JECbP79+7d4/Hjx8yfPz/BqUx3795N1fsaM2YMNWvW5OnTp6xdu5YVK1ZgZxf9mVtKXvvixYuUKFEiyYpqGzZsYNKkSRw/ftxs3U/MRCq13N3dAbX+JjlM34OiRYuatXt5eZEzZ86o75VJzEQIIEeOHAD4+vrG2/7o0SOzdjs7O4oUKWLWVrx4cSB6qiOkrI/8/PwSfH8xzZgxg+7du+Pr60vlypVp1qwZ3bp1i4rH9F5j//wBlCxZMk4ZfGdnZ/LmzWvWlitXrjjvWQghrE2SJCGESEddunShT58+3L59m6ZNm5IzZ06LvK5pXcvbb79N9+7d4z2mfPnyqTp3uXLlaNCgAQCtW7cmJCSEPn36UKNGDXx9fdP8tffu3cubb75JrVq1mDNnDt7e3jg4OLBw4UKWLVuWqvcQk7u7Oz4+PmZroJIjuQmaXq9PUbsWqyBDcqS0j2KOOiWmY8eO1KxZk7Vr17Jt2zY+//xzpk+fTkBAAE2bNk1xnAm9ZyGEsDWSJAkhRDpq06YN7733Hn/99Re//vprgscVKlSIHTt28OTJE7PRpP/9739Rj5u+Go3GqBEYk7Nnz5qdz1T5zmAwRCU06WXatGmsXbuWyZMnM3fu3BS9tr+/P4cOHSIiIgIHB4d4j1mzZg3Ozs5s3brVbH+phQsXptl7aNGiBfPnz+fgwYNmU+PiY/oenD9/PmqkD1SxisePH0d9r9KK0Wjk0qVLUaNHAOfOnQOIKriQnn3k7e3NBx98wAcffMDdu3epVKkSkydPpmnTplHv9ezZs9SrV8/seWfPnk3zvhBCCEuRNUlCCJGOsmXLxvfff8+4ceNo2bJlgsc1a9YMg8HAt99+a9Y+a9YsdDpd1Kf2pq9ff/212XGxq9Xp9XratWvHmjVr4h0huXfvXmreTrz8/f1p164dixYt4vbt2yl67Xbt2nH//v047xuiR1T0ej06nc6sTPSVK1dYt25dmr2Hjz/+GDc3N3r37s2dO3fiPH7x4kW++uorQH2vIG6fz5w5EyDeSoMvK2b/aJrGt99+i4ODA/Xr1wfSp48MBgNBQUFmbZ6envj4+ERN56tSpQqenp7MnTvXbIrf5s2bOXPmTLr0hRBCWIKMJAkhRDpLaMpZTC1btqRu3bp8+umnXLlyhQoVKrBt2zZ+++03Bg0aFLUG6ZVXXuGtt95izpw5BAUF8cYbb/DHH39w4cKFOOecNm0aO3fupGrVqvTp04fSpUvz8OFDjh07xo4dO3j48GGavcfhw4ezcuVKZs+ezbRp05L92t26dWPJkiUMGTKEv//+m5o1a/Ls2TN27NjBBx98QKtWrWjevDkzZ86kSZMmdOnShbt37/Ldd99RtGhRTp48mSbx+/v7s2zZMjp16kSpUqXo1q0bZcuWJTw8nAMHDrBq1Sp69OgBQIUKFejevTvz58/n8ePH1K5dm7///pvFixfTunVr6tatmyYxmTg7O7Nlyxa6d+9O1apV2bx5Mxs3bmTUqFFR63vSo4+ePHlCgQIFaN++PRUqVCBbtmzs2LGDw4cP8+WXXwLg4ODA9OnT6dmzJ7Vr1+att97izp07UWXFBw8enGb9IIQQFmW9wnpCCJH5xCwBnpjYJcA1TdOePHmiDR48WPPx8dEcHBy0YsWKaZ9//rlZKWxN07Tnz59rAwcO1PLkyaO5ublpLVu21K5fvx6nfLOmadqdO3e0/v37a76+vpqDg4Pm5eWl1a9fX5s/f37UMSktAb5q1ap4H69Tp47m7u6uPX78ONmvrWmqdPWnn36q+fn5RR3Xvn177eLFi1HH/PTTT1qxYsU0JycnrWTJktrChQu1sWPHarH/G0tNCfCYzp07p/Xp00crXLiw5ujoqGXPnl2rXr269s0332ihoaFRx0VERGjjx4+PitnX11cbOXKk2TGmeGJ/nzVNldqOXVrb9H34/PPPo9q6d++uubm5aRcvXtQaNWqkubq6avny5dPGjh2rGQwGs+cnt4/ie+2Yj5l+hsLCwrThw4drFSpU0LJnz665ublpFSpU0ObMmRPneb/++qtWsWJFzcnJScudO7fWtWtX7caNG2bHmN5LbPHFKIQQ1qbTtFSsEBVCCCFEuuvRowerV6/m6dOn1g5FCCGyFFmTJIQQQgghhBAxSJIkhBBCCCGEEDFIkiSEEEIIIYQQMciaJCGEEEIIIYSIQUaShBBCCCGEECIGSZKEEEIIIYQQIoZMv5ms0Wjk1q1bZM+eHZ1OZ+1whBBCCCGEEFaiaRpPnjzBx8cHO7uEx4syfZJ069YtfH19rR2GEEIIIYQQwkZcv36dAgUKJPh4pk+SsmfPDqiOcHd3t3I0mVtERATbtm2jUaNGODg4WDucTE/62/Kkzy1P+tzypM8tS/rb8qTPLc+W+jw4OBhfX9+oHCEhmT5JMk2xc3d3lyQpnUVERODq6oq7u7vVfwGyAulvy5M+tzzpc8uTPrcs6W/Lkz63PFvs86SW4UjhBiGEEEIIIYSIQZIkIYQQQgghhIhBkiQhhBBCCCGEiCHTr0lKDk3TiIyMxGAwWDuUDC0iIgJ7e3tCQ0OlLy3Alvpbr9djb28vZfaFEEIIkSlk+SQpPDycwMBAQkJCrB1KhqdpGl5eXly/fl0uli3A1vrb1dUVb29vHB0drR2KEEIIIcRLydJJktFo5PLly+j1enx8fHB0dLSJi82Mymg08vTpU7Jly5bo5lwibdhKf2uaRnh4OPfu3ePy5csUK1ZMvv9CCCGEyNCydJIUHh6O0WjE19cXV1dXa4eT4RmNRsLDw3F2dpaLZAuwpf52cXHBwcGBq1evRsUkhBBCCJFRyZUsWP0CU4jMQH6PhBBCCJFZyFWNEEIIIYQQQsQgSZIQQgghhBBCxCBJUlowGGDXLli+XH2V8tcZ2tmzZ/Hy8uLJkyfWDsUqdu3ahU6n4/HjxwBs2bKFV155BaPRaN3AhBBCCJHxGAzodu8m/5496HbvzjDXyZIkvayAAChcGOrWhS5d1NfChVV7OunRowetW7dO8PETJ07w5ptv4unpibOzM4ULF6ZTp07cvXuXcePGodPpEr2ZXkOn09GvX7845+/fvz86nY4ePXokGmedOnWizunk5ET+/Plp2bIlAfH0TczXd3Nzo1ixYvTo0YOjR4+aHWe6gDfd8uXLR7t27bh06ZLZcf/88w+dOnXC29sbJycnChUqRIsWLVi/fj2apiUa98iRI/nwww/Jnj17il4zs2rSpAkODg788ssv1g5FCCGEEBnJi+tk+4YNqTJzJvYNG6b7dXJakSTpZQQEQPv2cOOGefvNm6rdCj8A9+7do379+uTOnZutW7dy5swZFi5ciI+PD8+ePWPYsGEEBgZG3QoUKMCECRPM2kx8fX1ZsWIFz58/j2oLDQ1l2bJlFCxYMFnx9OnTh8DAQC5evMiaNWsoXbo0nTt3pm/fvnGOXbhwIYGBgfz777989913PH36lKpVq7JkyZI4x549e5Zbt26xatUq/v33X1q2bBm1oepvv/1GtWrVePr0KYsXL+bMmTNs2bKFNm3a8NlnnxEUFJRgvNeuXWPDhg3xJoCJvWZMps2JM5MePXrw9ddfWzsMIYQQQmQUNnidnBKSJMUUFAT79iXvtns39OsH8Y1KaJq6vf++Oi6550zk4j259u/fT1BQED/++CMVK1bEz8+PunXrMmvWLPz8/MiWLRteXl5RN71eT/bs2c3aTCpVqoSvr6/ZyE9AQAAFCxakYsWKyYrH1dUVLy8vChQoQLVq1Zg+fTrz5s3jhx9+YMeOHWbH5syZEy8vLwoXLkyjRo1YvXo1Xbt2ZcCAATx69MjsWE9PT7y9valVqxZjxozhv//+48KFCzx79ox3332X5s2bs3HjRho1akSRIkUoVaoU7777LidOnCBHjhwJxrty5UoqVKhA/vz54zyW0GuaRpo2b95M5cqVcXJyYt++fYSFhTFw4MCoEb0aNWpw+PDhqPOZnrdx40bKly+Ps7Mz1apV4/Tp02avu2bNGsqUKYOTkxOFCxfmyy+/NHv8+++/p1ixYjg7O5MvXz7at28f9ZjRaGTq1Kn4+fnh4uJChQoVWL16tdnzN23aRPHixXFxcaFu3bpcuXIlzntv2bIlR44c4eLFiwn2nRBCCCEEmgbnz0Pv3glfJwMMGmTTU++y9D5JcZw6BTVrpt357t6FOnWSf/zevVCjxku9pJeXF5GRkaxdu5b27du/9Oa4vXr1YuHChXTt2hWABQsW0LNnT3bt2pXqc3bv3p2hQ4cSEBBAgwYNEj128ODBLFmyhO3bt9OxY8d4j3FxcQHUvlfbtm3jwYMHfPzxxwmeM7E+2bt3L1WqVEnyPcR8TZMRI0bwxRdfUKRIEXLlysXHH3/MmjVrWLx4MYUKFWLGjBk0btyYCxcukDt37qjnDR8+nK+++govLy9GjRpFy5YtOXfuHA4ODhw9epSOHTsybtw4OnXqxIEDB/jggw/IkycP3bp1459//uGjjz7i559/5o033uDhw4fs3bs36txTp05l6dKlzJ07l2LFirFnzx7efvtt8ubNS+3atbl+/Tpt27alf//+9O3blyNHjjB06NA477dgwYLky5ePvXv34u/vn2T/CCGEECKL0DQ4cwb27Im+3byZ9HOuX1fXvim5VrYgGUnKZKpVq8aoUaPo0qULHh4eNG3alM8//5w7d+6k6nxvv/02+/bt4+rVq1y9epX9+/fz9ttvv1SMdnZ2FC9ePN4Ri9hKliwJkOCxgYGBfPHFF+TPn58SJUpw7tw5AEqUKBF1zOHDh8mWLVvUbcOGDQm+3tWrV/Hx8Uk0ptivaTJhwgQaNmyIv78/Tk5OfP/993z++ec0bdqU0qVL88MPP+Di4sJPP/1kdr6xY8fSsGFDypUrx+LFi7lz5w5r164FYObMmdSvX5/Ro0dTvHhxevTowYABA/j8888BuHHjBm5ubrRo0YJChQpRsWJFBg4cCEBYWBhTpkxhwYIFNG7cmCJFitCjRw/efvtt5s2bB6hRKH9/f7788ktKlChB165dE1xr5uPjw9WrVxPtGyGEEEJkcpGRcPQozJoFbdpA3rxQpoyaQbV8edIJUkwxlnnYGkmSMqHJkydz+/Zt5s6dS5kyZZg7dy4lS5bk1KlTKT5X3rx5ad68OYsWLWLhwoU0b94cDw8Ps2N++eUXsmXLhru7OwUKFDAbyUiIpmnJGuUyFVmIfWyBAgVwc3OLWmu1Zs0aHB0d4z1H+fLlOX78OMePH+fZs2eJrhd6/vw5zs7O8T6W1GvGHIG6ePEiERERVK9eParNwcGB1157jTNnzpid9/XXX4/6d+7cuSlRokTUMWfOnDE7B0D16tU5f/48BoOBOnXqUKhQIYoUKcI777zDL7/8QkhICAAXLlwgJCSEhg0bmiWJS5YsiZo2d+bMGapWrZpgPDG5uLhEnVsIIYQQWURYmFoWMnUqNG0KuXNDlSowZAisWwcPHqT+3N7eaRZmWpPpdjGVK6eG/ZLDYIAOHeDevYSP8fSElStBr0/+66eRPHny0KFDBzp06MCUKVOoWLEiX3zxBYsXL07xuXr16sWAAQMA+O677+I8/uabb1K1alWMRiNPnz41G12Jj8Fg4Pz587z66qtJvrYpWfDz8zNr37t3L+7u7nh6ekZVoQMoVqwYoIosVKtWDQAnJyeKFi2a5GsBeHh4xFn/lNRrmri5uSXrNdJS9uzZOXLkCHv27GHbtm2MGTOGcePGcfjwYZ4+fQrAxo0b46yxcnJySvFrPXz4kLx586ZJ3EIIIYSwUc+ewcGD0VPnDh2C0NDkPTdPHqhVSy0fmT5dXSfHty5Jp4MCBdJ2mUsakyQpphw5UrYmaO5cVZ0DzH8ATKMe338PtWunXXyp5OjoiL+/P8+ePUvV85s0aUJ4eDg6nY7GjRvHeTx79uxkz54do9FIcHBw1HqdhCxevJhHjx7Rrl27JF979uzZuLu7x1m75OfnR86cOeMc36hRI3Lnzs306dOjpqylRMWKFfnvv//ifSyh14yPv78/jo6O7N+/n0KFCgEQERHB4cOHGTRokNmxf/31V1S1wEePHnHu3DlKlSoFQKlSpdi/f7/Z8fv376d48eLoXyTf9vb2NGjQgAYNGjB27Fhy5szJn3/+ScOGDXFycuLatWvUTuDnsFSpUvz+++9x4oktNDSUixcvJrtghxBCCCEyiEePYP/+6KTo6FE1pS458udXSZHpVrIk2L2YqFa4sLpO1univ06ePTv5AwlWIEnSy2jbFlavho8+Mi9vWKCA+sa3bZtuLx0UFMTx48fN2vLkycOJEydYsWIFnTt3pnjx4miaxvr169m0aRMLFy5M1Wvp9fqoER19Cn+YQ0JCuH37NpGRkdy4cYO1a9cya9Ys3n//ferWrWt27OPHj7l9+zZhYWGcO3eOefPmsW7dOpYsWZLs5CRbtmz8+OOPdOrUiebNmzNw4ECKFSvG06dP2bJlS5LvoXHjxvTu3RuDwZDi9xqTm5sb77//PsOHDyd37twULFiQGTNmEBISwrvvvmt27IQJE8iTJw/58uXj008/xcPDI2ofrKFDh/Lqq68yceJEOnXqxMGDB/n222+ZM2cOoDZ6vXPnDrVr1yZXrlxs2rQJo9FIiRIlyJ49O8OGDWPw4MEYjUZq1KhBUFAQ+/fvx93dne7du9OvXz++/PJLhg8fTu/evTl69CiLFi2K837++usvnJycEpyKJ4QQQggbYDCoWVGBgWoqW82acROR27fVMaak6NSp+Ed74lO0qEqGatZUX/38opOe2Kx4nZwWJEl6WW3bQqtWSf9AprFdu3bF+VT/3XffZdSoUbi6ujJ06FCuX7+Ok5MTxYoV48cff+Sdd95J9eu5u7un6nk//PADP/zwA46OjuTJk4fKlSvz66+/0qZNmzjH9uzZEwBnZ2fy589PjRo1+Pvvv6lUqVKKXrNNmzYcOHCA6dOn061bNx4+fEiOHDmoUqUKK1asoEWLFgk+t2nTptjb27Njx454R81SYtq0aRiNRt555x2ePHlClSpV2Lp1K7ly5Ypz3EcffcT58+d55ZVXWL9+fdRap0qVKrFy5UrGjBnDxIkT8fb2ZsKECfTo0QOj0UiOHDmYO3cu48ePJzQ0lGLFirF8+XLKlCkDwMSJE8mbNy9Tp07l0qVL5MyZk0qVKjFq1ChAVa1bs2YNgwcP5ptvvuG1115jypQp9OrVyyzG5cuX07VrV1xdXV+qT4QQQgiRTgIC4k9IPvsMXF2jk6IXRa6SpWzZ6FGimjUhieJWcby4To7cuZPjmzfzStOm2Neta9MjSCY6TUtu6pgxBQcHkyNHDoKCguJc6IeGhnL58mX8/PwSXKwvks803c7d3R07u4xbE+S7777j999/Z+vWren6Ort27aJu3bo8evQo2SNlMVmqv+/fv0+JEiU4cuRInLVhMWWF36eIiAg2bdpEs2bNcHBwsHY4WYL0ueVJn1uW9LflZco+N23c+jKX9Xo9VKoUnRDVqKHWGKUBW+rzxHKDmGQkSYhY3nvvPR4/fsyTJ0/iLdCQ1Vy5coU5c+YkmiAJIYQQwkoMBhg4MOUJkqMjVK0aPVL0+usg1z1RJEkSIhZ7e3s+/fRTa4dhM6pUqZKsDXaFEEIIYWG3b8OIEcnbm8jZ2Xw90WuvqTYRL0mShLCSOnXqkMlnuwohhBAiPRw7Bl99BStWQHh48p4zfz68xPr0rMaqC0eePHnCoEGDKFSoEC4uLrzxxhscPnw46vEePXqg0+nMbk2aNLFixEIIIYQQQliBwQBr16rtZSpXhiVLkp8gAfj6pl9smZBVR5J69+7N6dOn+fnnn/Hx8WHp0qU0aNCA//77L2rzyyZNmpiVrk7NJphCCCGEEEJkSEFB8NNP8M03cOVK/MfY2ye8t1EG2LjVFlltJOn58+esWbOGGTNmUKtWLYoWLcq4ceMoWrQo33//fdRxTk5OeHl5Rd1il08WQgghhBAi0zl/Hj78UCU4Q4fGnyA1bAgbN8Ly5SoZir1nUQbZuNUWWW0kKTIyEoPBEKdUsIuLC/v27Yu6v2vXLjw9PcmVKxf16tVj0qRJ5EmkHGFYWBhhYWFR94ODgwFVejAiIsLs2IiICDRNw2g0YjQa0+JtZWmm9TWmPhXpy9b622g0omkaERERL7URry0z/Q2J/bdEpB/pc8uTPrcs6W/Ls+k+1zR0O3di9/XX6DZvRhfP2mXN2Rnj229j7N8fXuyLCKBbsQL9kCHoYhRx0PLnx/Dll2gtW4IV368t9XlyY7DqPklvvPEGjo6OLFu2jHz58rF8+XK6d+9O0aJFOXv2LCtWrMDV1RU/Pz8uXrzIqFGjyJYtGwcPHkzwImzcuHGMHz8+TvuyZcvibIRpb2+Pl5cXvr6+UZt3CiFSJzw8nOvXr3P79m0iExryF0IIIUQcdmFhFNizB//163G/di3eY57nycPlpk250qgREQnt72MwkOe//3B+9IjQXLl4ULq0jCDFEhISQpcuXZLcJ8mqSdLFixfp1asXe/bsQa/XU6lSJYoXL87Ro0c5c+ZMnOMvXbqEv78/O3bsoH79+vGeM76RJF9fX+7fvx/vZrLXr1+ncOHCmXbzS0vSNC1qbyFd7OFekeZsrb9DQ0O5cuUKvr6+mfb3KSIigu3bt9OwYUOrb4aXVUifW570uWVJf1ueTfX5zZvYzZ2L3Y8/onvwIN5DjK+9hvHDD9HatgVrx5tKttTnwcHBeHh42PZmsv7+/uzevZtnz54RHByMt7c3nTp1okiRIvEeX6RIETw8PLhw4UKCSZKTk1O8xR0cHBzifFMMBgM6nQ47Ozvs7FK+POvaNbh/P+HHPTygYMEUnzbDMk35MvWpSF+21t92dnbodLp4f9cym6zwHm2N9LnlSZ9blvS35Vm1z//+W5XwXrky/oILej106AAffYRdtWrWLUedhmzh5zy5r28Tfe7m5oa3tzePHj1i69attGrVKt7jbty4wYMHD/D29rZwhHFduwYlSqgKjAndSpRQx6WHHj160Lp163gfO3HiBG+++Saenp44OztTuHBhOnXqxN27dxk3blycsuqxb6bz63Q6+vXrF+f8/fv3R6fT0aNHj/R5c0IIIYQQmU1kpEqK3ngDqlaFZcviJki5cqnNYS9fVsUYqlWzTqzCuknS1q1b2bJlC5cvX2b79u3UrVuXkiVL0rNnT54+fcrw4cP566+/uHLlCn/88QetWrWiaNGiNG7c2JphA2oEKTQ08WNCQxMfaUoP9+7do379+uTOnZutW7dy5swZFi5ciI+PD8+ePWPYsGEEBgZG3QoUKMCECRPM2kx8fX1ZsWIFz58/j/GeQlm2bBkFs9IQmRBCCCFEaj18CNOnQ5Ei0KkTHDwY95hSpWDePLhxA6ZOlT2NbIBVp9sFBQUxcuRIbty4Qe7cuWnXrh2TJ0/GwcGByMhITp48yeLFi3n8+DE+Pj40atSIiRMnyl5Jidi/fz9BQUH8+OOP2Nurb6+fnx9169aNOiZbtmxR/9br9WTPnh0vL68456pUqRIXL14kICCArl27AhAQEEDBggXx8/NL53cihBBCCJGBnTkDX38NixdDjA+czTRtCoMGqVLeNrC+WESzapLUsWNHOnbsGO9jLi4ubN261cIRQZUqcPt20scld4PjJk0gOYXzvLzgyJHknTPx83gRGRnJ2rVrad++/Usv6O/VqxcLFy6MSpIWLFhAz5492bVr18sHK4QQQgiRURkMsHcvBAaCt7farFWng23b1L5ECV3HurpCjx4wcKBamyFsklWTJFt0+zbEKC//0u7dS7tzJUe1atUYNWoUXbp0oV+/frz22mvUq1ePbt26kS9fvhSf7+2332bkyJFcvXoVUCNVK1askCRJCCGEEFlXQAB89JGaHmeSMye4uSV8IVmwIAwYAL17q7VHwqZJkhRLPLPO4hUenrwEKG/e5I8kpZXJkyczZMgQ/vzzTw4dOsTcuXOZMmUKe/bsoVy5cik6V968eWnevDmLFi1C0zSaN2+Oh4dH2gUrhBBCCJGRBARA+/YQexedx4/VLbbq1dWUutatwV4uvTMK+U7Fktwpb8eOqQp2SdmyBSpVermYUiNPnjx06NCBDh06MGXKFCpWrMgXX3zB4sWLU3yuXr16MWDAAAC+++67tA5VCCGEEMK2aRpcvw4nTkCvXnETpNjs7aFzZzXaVKWKZWIUaUqSpCzA0dERf39/nj17lqrnN2nShPDwcHQ6nU1UFhRCCCGESBeaptZenD4N//4b/fXff+HJk+SfZ/lyNdokMixJklLJwwOcnRMvA+7srI5LL0FBQRw/ftys7dSpU2zdupXOnTtTvHhxNE1j/fr1bNq0iYULF6bqdfR6PWfOnIn6txBCCCFEhnf/Ppw9a54MnT4Njx69/LkjIl7+HMKqJElKpYIF1e9VYvsgeXio49LLrl27qFixollb3bp1KVq0KEOHDuX69es4OTlRrFgxfvzxR955551Uv5a7u/vLhiuEEEIIWxdfxTZrf0D6sjE9fhw9GnT6NPrTp2l87BgOQUHpFjLe3ul3bmERkiS9hIIF0zcJSsyiRYtYtGjRS5/nypUrCZ4/MevWrXvp1xZCCCGEDYmvYluBAvDVV9C2re3H9PSp2pso5qjQ6dNxqs3ZAc7JfX0PDyhbVt3KlFGbvnbpohK2+NYl6XQqvpo1U/IuhQ2SJEkIIYQQwhoMBnS7d5N/zx50bm5Qt671Rm0Sqth286Zq//praNZMFSRI7GZnZ7mYPvxQ7TlkSoouX079a+XMqZIgUzJk+urpGffYb75Rr6/Tmcdm2pty9mzrj76JlyZJkhBCCCGEpb0YIbG/cYMqADNnpt2ojcGgppg9eAAPH8b9GrvtwQO4ejX+kRFT24cfqltSdDqVICSVTCV10+th9+7EY/r665T3jZsbxtKlue7uToHGjdFXqKCSIR+f6CQnKW3bwurV8Y9wzZ5tvVE3kaYkSRJCCCGEsKSkRkhWr1YX2kYjBAUlP9kxfY1vrx5L0TSIjFQ3a3JygtKlo0eFTCNDBQtiMBg4vmkTPs2aoXdwSN3527aFVq1sb/2WSDOSJAkhhBBCWIrBoEYgEhsh6dQJ3N1VsmM0WjS8DEevV+uEYk+VK1Ik4YTFYEi7165TJ23OJWyOJElCCCGEEJayd6/5FK34REaqUaH04OAAuXNDnjzRX8PCYMuWpJ87ejQUL67iMxiiR4xe9hbfue7fh1Onko5pyxZo0ODl+0WIWCRJEkIIIYSwlMDAtDmPXm+e7MROfOL7mjs3ZMsWd+2NwQCFC6vpfolVbBs71nLTyZIbU926lolHZDmSJAkhhBBCWErevMk7rl07qFAh4QTI3T35hQaSoterghG2VLHNFmMSWYokSUIIIYQQlhAaqi78E2MaIfn1V8smALZYsc0WYxJZhiRJQgghhBDp7ckTVQ1t586Ej7H2CIktVmyzxZhEliBJkhBCCCFEenrwAJo2hcOHo9scHdWUufv3o9tsYYTEFiu22WJMItNLw22Rs7Ydl3ZQ+rvS7Li0wyKv16NHD3Q6HTqdDgcHB/z8/Pj4448JDQ2NOkan0+Hs7MzVq1fNntu6dWt69OgR51zTpk0zO27dunXo0mq+sxBCCJEV3boFtWubJ0g5c8KuXXD7NpHbt3NkyBAit2+Hy5dlCpkQNkKSpDSgaRqj/hjFmftnGPXHKLT4qrCkgyZNmhAYGMilS5eYNWsW8+bNY+zYsWbH6HQ6xowZk+S5nJ2dmT59Oo8ePUqvcIUQQois5fJlNTXs33+j2zw9VYL0+uug16PVrs3NWrXQateWKWRC2BBJktLAtovbOHxLfUJ0+NZhtl3cZpHXdXJywsvLC19fX1q3bk2DBg3Yvn272TEDBgxg6dKlnD59OtFzNWjQAC8vL6ZOnZqeIQshhBBZw3//QY0acOlSdFvBgrBvn6paJ4SwabImKZYq86tw++ntZB+vaRr3Qu6ZtbVc3pK8rnlTNFXNK5sXR/oeSfbxsZ0+fZoDBw5QqFAhs/bq1atz7tw5RowYwYYNGxJ8vl6vZ8qUKXTp0oWBAwdSoECBVMcihBBCZGlHjkCTJmotkkmJErB9O/j6Wi8uIUSySZIUy+2nt7n55OZLnSPCGMGtp7fSKKKEbdiwgWzZshEZGUlYWBh2dnZ8++23cY6bOnUq5cuXZ+/evdSsWTPB87Vp04ZXXnmFsWPH8tNPP6Vn6EIIIUTmtHs3tGypqtmZvPIKbN2qptoJITIESZJi8crmlexjTaNIEcaIOI852DmkaDQpJa9rUrduXb7//nuePXvGrFmzsLe3p127dnGOK126NN26dWPEiBHs378/0XNOnz6devXqMWzYsBTHI4QQQmRpGzeqzU9jFFGienXYsEEVaxBCZBiSJMWSkilvWy9spckvTeJ9LMIYwYJWC2hctHFahRaHm5sbRYsWBWDBggVUqFCBn376iXfffTfOsePHj6d48eKsW7cu0XPWqlWLxo0bM3LkSLMKeEIIIYRIxPLl0K0bREZGtzVuDAEB4OpqvbiEEKkihRtSSdM0Ru8cjV0CXWiHHaN3jrZYpTs7OztGjRrFZ599xvPnz+M87uvry4ABAxg1ahQGgyHRc02bNo3169dz8ODB9ApXCCGEyDzmzYOuXc0TpPbt4fffJUESIoOSJCmVwg3hXAu6hhFjvI8bMXI9+DrhhnCLxdShQwf0ej3fffddvI+PHDmSW7dusWNH4ns5lStXjq5du/L111+nR5hCCCFE5jFjBvTrBzE/FO3VC1asUBvGCiEyJJlul0pO9k4c7nM4TmW7mDzdPHGyd7JYTPb29gwYMIAZM2bw/vvvx3k8d+7cfPLJJ4waNSrJc02YMIFff/01PcIUQgghMj5Ng08/hdhbZwweDF9+CbIZuxAZmiRJL8E3hy++OaxTynPRokXxto8YMYIRI0YAxDvVb+TIkYwcOTLJcxUuXJiwsLCXjlMIIUQWZDDA3r0QGAje3mpD1cy0UarRCB9+CHPmmLdPmACffSYJkhCZgCRJQgghhEg7AQHw0Udw40Z0W4EC8NVX0Lat9eJKKxERajrd0qXm7bNnq/cthMgUZE2SEEIIIdJGQIAqWBAzQQK4eVO1BwRYJ660Ehqq3kfMBMnODhYulARJiExGkiQhhBBCvDyDQSUK8VV1NbUNGqSOy4iePIHmzVXFOhMHB1i1CmTLDCEyHUmShBBCCPHy9u6NO4IUk6bB9evquIzm4UNo2BD+/DO6zdVVbRKbGaYQCiHikCRJCCGEEC/v+vXkHffxx7B9uyp+kBEEBkLt2nDoUHRbjhzqPTRqZL24hBDpSpIkIYQQQrycCxdg8uTkHXv4sEouihWD6dPh7t30je1lXLmiKvOdPh3d5ukJu3bBG29YKyohhAVYNUl68uQJgwYNolChQri4uPDGG29w+PDhqMc1TWPMmDF4e3vj4uJCgwYNOH/+vBUjFkIIIUQUTYMlS6BiRTh7NmXPvXQJRoxQle86dYKdO+Nfz2QtZ85AjRpw8WJ0m6+vmi74yitWC0sIYRlWTZJ69+7N9u3b+fnnnzl16hSNGjWiQYMG3Lx5E4AZM2bw9ddfM3fuXA4dOoSbmxuNGzcmNDTUmmELIYQQIigIunaF7t3h6dPEjzXtG/T662Afa/eRiAhYuRLq1YOSJdVGrPfvp0/MyXX0qBpBenE9AkDx4rBvn/oqhMj0rJYkPX/+nDVr1jBjxgxq1apF0aJFGTduHEWLFuX7779H0zRmz57NZ599RqtWrShfvjxLlizh1q1brFu3zlphJ+ju3ZXs3+/N3burrB2KEEIIkb4OHFCjKcuXm7fXqQPz56vRoZgKFIA1a9Tzrl9XU/MKF4573nPnYNgwyJ9fJWB791p+dGnPHqhbFx48iG6rUEG1Fyxo2ViEEFZjtc1kIyMjMRgMODs7m7W7uLiwb98+Ll++zO3bt2nQoEHUYzly5KBq1aocPHiQzp07x3vesLAwwsLCou4HBwcDEBERQUREhNmxERERaJqG0WjE+BILSMPD73L2bF8MhiDOneuLu3tNHB09U32+jEp78R+ZqU9F+rK1/jYajWiaRkREBHq93trhpAvT35DYf0tE+pE+t7xE+9xgwG7qVOwmT0YXo5S3ptdjHDcO47BhoNfDO++g27dPFT3w9karUUO1R0RAnjwwfDgMHYpu+3bsfvgB3caNZucjPByWLYNly9BKlsTYpw/Gt9+GXLnS9b3rNm9G36kTuhgzVoyvv47ht98gZ04VfxqTn3HLkz63PFvq8+TGoNM0600AfuONN3B0dGTZsmXky5eP5cuX0717d4oWLcrChQupXr06t27dwtvbO+o5HTt2RKfT8euvv8Z7znHjxjF+/Pg47cuWLcPV1dWszd7eHi8vL3x9fXF0dEzVe9A0jStXuhEUtBkwAHpy5GiGn9+SVJ0vuT744AOWv/gEz97enly5clGmTBnatWtHly5dsLNTg4Tly5fn+vXrbNu2jVdffTXq+SNHjuTUqVNs2LABgGnTpjF9+nR69OjBrFmzoo47deoUtWrV4sSJExSUT9BEIsLDw7l+/Tq3b98mMjLS2uEIIdKYy717VJo1C4///jNrf5YvH0eHDuXRS0xDc37wgII7dlB42zZcYo7gxGBwdORm9epcadyYRyVKRE/hSyM++/ZRedYs7GIka3dfeYW/R4zAEOsDXSFExhUSEkKXLl0ICgrC3d09weOsNpIE8PPPP9OrVy/y58+PXq+nUqVKvPXWWxw9ejTV5xw5ciRDhgyJuh8cHIyvry+NGjWK0xGhoaFcv36dbNmyxRnRSq67d38lKGhDjBYDQUHrCQvbQt68HVN1zuRwcHCgcePGLFiwAIPBwJ07d9i6dSsjR45k48aN/Pbbb9jb22NnZ4ezszOTJk1i586dUc93dHTE3t4+qk+cnJxwdnZm6dKljBgxgmLFigHg5uYGQLZs2RL9QQKVMD558oTs2bOjS+P/vERcttbfoaGhuLi4UKtWrVT/Ptm6iIgItm/fTsOGDXFwcLB2OFmC9LnlxdfnutWr0Q8fju7xY7NjjW+/jePs2byexP8PyfLOO2AwELllixpd2rwZXYzPcfXh4RTcuZOCO3eilS2rRpe6dFHluF+S7qef0H/5pdnrGdu0IdeSJTR2cnrp8ydGfsYtT/rc8mypz02zzJJi1STJ39+f3bt38+zZM4KDg/H29qZTp04UKVIELy8vAO7cuWM2knTnzh1eSaSqjJOTE07x/EFzcHCI800xGAzodDrs7OyiRl5SIjz8LufPfwDogJgDcjrOn3+fXLnqpdu0O51Oh7OzMz4+PgD4+vpSpUoVXn/9derXr8+SJUvo3bs3AH379mXu3Lls2bKFZs2aRT0fiHrfOp2OEiVK4OnpyejRo1m5cqXZ48npI9OUL1OfivRla/1tZ2eHTqeL93cts8kK79HWSJ9bnoODAw5hYfDRR7BggfmD7u7w/ffYdemStoubHRygdWt1u3YNfvxR3QIDzQ7TnT6N/qOP0I8cCW+9Be+9B1WqpG506Ysv1PS/mHr0wO6HH7CLXWQiHcnPuOVJn1ueLfR5cl/fqkmSiZubG25ubjx69IitW7cyY8YM/Pz88PLy4o8//ohKioKDgzl06BDvv/9+usVy5EgVwsNvJ3mcpmlERj5E0+KrtKcRGfmYgwcL4eCQJ1mv6+joRZUqR1IYbVz16tWjQoUKBAQERCVJfn5+9OvXj5EjR9KkSZNEL6inTZvGq6++ypEjR6hSpcpLxyOEECKDOnYMunVTxRRiqlZNrRfy80vf1y9YECZMgNGjYcMGmDcPtm0zL+QQEgI//aRuFStCv34qacqePenza5o6d+z9nT76CGbOBBv48EkIYT1W/QuwdetWtmzZwuXLl9m+fTt169alZMmS9OzZE51Ox6BBg5g0aRK///47p06dolu3bvj4+NC6det0iyk8/Dbh4TeTvEVE3EogQYqmaaHJOpe6JZ2YJVfJkiW5cuWKWdtnn33G5cuX+eWXXxJ9bqVKlejYsSOffPJJmsUjhBAiAzEa8V+3DvuaNc0TJDs7lVTs3Zv+CVJMDg7Qpg1s2aL2LBo5Um3oGts//6gRJR8flSz984/54waD2gR2+XL4808YMCBugjRuHMyaJQmSEMK6I0lBQUGMHDmSGzdukDt3btq1a8fkyZOjhsE+/vhjnj17Rt++fXn8+DE1atRgy5Yt6brewdHRK1nHJT6SpOh0zikaSUormqbFWaOSN29ehg0bxpgxY+jUqVOiz580aRKlSpVi27ZteMb3H5EQQojMKTAQ/TvvUPaPP8zbCxSAX36BWrWsE5eJnx9MmaKSmd9+U6NLsWN9+lS1z5sHr72mEidnZ/jkE7hxI+Fzz5oFgwalZ/RCiAzEqklSx44d6dgx4eIGOp2OCRMmMGHCBIvFlJIpb+Hhdzl0qAQGQxCx1yTZ2+fktdf+Z5VS4GfOnMEvnk/5hgwZwpw5c5gzZ06iz/f396dPnz6MGDGCn376Kb3CFEIIYUvWr4devbCLvZFr+/Zq76N0Lr+dIo6O0KGDup0/r+JbtCjuJrR//61uidHp1HS9nj3TLVwhRMYj48kvwdHRkxIl5mKeIAFoFC8+1yoJ0p9//smpU6do165dnMeyZcvG6NGjmTx5Mk+ePEn0PGPGjOHcuXOsWLEivUIVQghhC54/V1PP3nzTLMnQXF1V0YSVK20rQYqtWDH4/HM1SrRsGdSunbLn586t1l4JIUQMkiS9pLx5O+Lh0QYwbZ6px8OjLZ6e6Vf+2yQsLIzbt29z8+ZNjh07xpQpU2jVqhUtWrSgWwJ/8Pv27UuOHDlYtmxZoufOly8fQ4YM4euvv06P0IUQQtiCU6fg1Vfhu+/Mmh8XKULkoUPw7rtpvh9RunFyUkUbdu2C//5TU+eyZUv6eQ8eqHVWQggRgyRJL0mn01G8+Fz0elVJx97eneLFv7fIa2/ZsgVvb28KFy5MkyZN2LlzJ19//TW//fYber0+3uc4ODgwceJEQkMTLzoBMGzYMLIl5z8YIYQQGYumwbffqgTp33/NHjIMGcLe6dOhRAkrBZcGSpVSa4y+/TZ5x8cqMS6EEDZRAjyjU9Pu5nH+/EcUK/a1RabZLVq0iEWLFiV5XOwqdwBvvfUWb731llnbuHHjGDdunFmbu7s79+7de4kohRBC2Jx796BXL1VWOyYvL1iyBGOdOhg3bbJObGmtUKHkHRdjP0YhhABJktKMp2dHi0yxE0IIIVJt+3a1/uZ2rG0nWrRQG8bmzQsREdaJLT3UrKkq8928ab6/kolOpx6vWdPysQkhbJpMtxNCCCEyu/BwGD4cGjUyT5CcnNSUtN9/VwlSZqPXw1dfqX/HXltluj97tjpOCCFikCRJCCGEyMzOnYPXX4cvvjBvL1MGDh+G/v0zTnGG1GjbFlavhvz5zdsLFFDtbdtaJy4hhE2T6XZCCCFEZqRpsHAhfPghhISYP9a/vyqb7eJindgsrW1baNVKVbELDFRrkGrWlBEkIUSCJEkCtPjmKQshUkR+j4SwIY8ewXvvwapV5u158qjEqWVL68RlTXo91Klj7SiEEBlElk6SHBwcAAgJCcElq3yaJkQ6CXnxSbXp90oIYSEGg/kICajiDNevmx9Xvz4sWQI+PpaPUQghMpgsnSTp9Xpy5szJ3bt3AXB1dUWXmedlpzOj0Uh4eDihoaHY2clyt/RmK/2taRohISHcvXuXnDlzJrhHlxAiHQQEwEcfwY0bCR9jbw9TpsDQoSB/m4UQIlmydJIE4OXlBRCVKInU0zSN58+f4+LiIsmmBdhaf+fMmTPq90kIYQEBAdC+ffylrU2KFYNly6BKFcvFJYQQmUCWT5J0Oh3e3t54enoSkZn2hrCCiIgI9uzZQ61atWTKlQXYUn87ODjICJIQ6clggFu34MoVdbt0CWbMSDxBcnNT1ety5LBUlEIIkWlk+STJRK/Xy0XeS9Lr9URGRuLs7Gz1i/asQPpbCCuIvf4nrSqkxU6CYt+uXYPIyJSd89kz+OcfKVYghBCpIEmSEEIIkRzxrf8pUEBtVprUXjsGg0qsYic/ly+nPglKjsDAtD+nEEJkAZIkCSGEEElJaP3PzZuqfeVKqFYt8ZEga0zpNlW7E0IIkSKSJAkhhBCJMRjUCFJ8639MbR06pO1r6nSQPz8ULhz/zccHihdXSVp8cel0apSrZs20jUsIIbIISZKEEEKIxOzdm3iJ7dTQ6VSiEzv58fNTX319wdEx8XN89ZUaxdLpzBMlU7XL2bPTZr2UEEJkQZIkCSGEEIlJ7bqemEmQKfkx3Xx9wcnp5eJq2xZWr45/ndTs2UmvkxJCCJEgSZKEEEKIxISHJ++4oUOhcWOVBBUs+PJJUHK0bQutWqVPxT0hhMjCJEkSQgghErJnjxqpSYxp/c/06dZJTvR6KfMthBBpzM7aAQghhBA2aflyaNgQgoISPkbW/wghRKYkSZIQQggRk6bBtGnQpYv5VLvSpdU6o5gKFFDrgmT9jxBCZCoy3U4IIYQwiYyE/v1h/nzz9rfegoULwd5e1v8IIUQWIEmSEEIIAfD0KXTqBJs2mbePHAmTJoHdi8kXsv5HCCEyPUmShBBCiMBAaNECjh2LbrOzgzlz4L33rBeXEEIIq5AkSQghRNb277/QrBlcuxbd5uYGK1eqdiGEEFmOJElCCCGyrj//VEUXYlaw8/KCjRuhUiXrxSWEEMKqpLqdEEKIrGnpUmjSxDxBKl0a/vpLEiQhhMjiJEkSQgiRtWiaKsTwzjsQERHdXrcu7N8PhQpZLzYhhBA2QabbCSGEyDoiIuD99+Gnn8zb33kHfvwRHB2tE5cQQgibIiNJQgghsobgYFXBLnaCNHo0LF4sCZIQQogoMpIkhBAi87t5U1WqO3kyuk2vV5vG9uplvbiEEELYJEmShBBCZG6nTqkE6caN6Lbs2WH1amjUyHpxCSGEsFlWnW5nMBgYPXo0fn5+uLi44O/vz8SJE9E0LeqYHj16oNPpzG5NmjSxYtRCCCEyjO3boXp18wQpf37Yu1cSJCGEEAmy6kjS9OnT+f7771m8eDFlypThyJEj9OzZkxw5cjBw4MCo45o0acLChQuj7js5OVkjXCGEEBnJwoXQty9ERka3lSsHmzZBgQLWi0sIIYTNs2qSdODAAVq1akXz5s0BKFy4MMuXL+fvv/82O87JyQkvL69knTMsLIywsLCo+8HBwQBEREQQEbPUq0hzpv6VfrYM6W/Lkz63vFT1uaZhN3Ei+kmTzJqN9etjWLECcuQwL/0tzMjPuWVJf1ue9Lnl2VKfJzcGnRZzbpuFTZkyhfnz57Nt2zaKFy/OiRMnaNSoETNnzqRr166Amm63bt06HB0dyZUrF/Xq1WPSpEnkyZMn3nOOGzeO8ePHx2lftmwZrq6u6fp+hBAiwzIYyPPffzg/ekRorlw8KF1aFTbIYHQREbwyZw4Fd+40a79Wrx7HP/gAzV6W4gohRFYWEhJCly5dCAoKwt3dPcHjrJokGY1GRo0axYwZM9Dr9RgMBiZPnszIkSOjjlmxYgWurq74+flx8eJFRo0aRbZs2Th48CD6eP4Dj28kydfXl/v37yfaEeLlRUREsH37dho2bIiDg4O1w8n0pL8tL7P2uW7tWvRDhqC7eTOqTcufH8PMmWht2lgxshT2eVAQ+k6dsPvzT7Nmw9ixGEeNAp0uHSPNPDLrz7mtkv62POlzy7OlPg8ODsbDwyPJJMmqH6mtXLmSX375hWXLllGmTBmOHz/OoEGD8PHxoXv37gB07tw56vhy5cpRvnx5/P392bVrF/Xr149zTicnp3jXLDk4OFj9m5JVSF9blvS35WWqPg8IgM6dIdbnZbpbt7Dv3FlVgGvb1krBRUuyz69fVxXsTp+ObrO3hx9/RN+9OxlvTMz6MtXPeQYg/W150ueWZwt9ntzXt2p1u+HDhzNixAg6d+5MuXLleOeddxg8eDBTp05N8DlFihTBw8ODCxcuWDBSIYTIhAwG+OijOAkSEN02aJA6zpYdPw7VqpknSO7usGULvPjATQghhEgJqyZJISEh2NmZh6DX6zEajQk+58aNGzx48ABvb+/0Dk8IITK3vXvNS2PHpmlqhGbSJLh923JxpcSWLVCzJty6Fd3m6wv790M8sw2EEEKI5LBqktSyZUsmT57Mxo0buXLlCmvXrmXmzJm0eTEH/unTpwwfPpy//vqLK1eu8Mcff9CqVSuKFi1K48aNrRm6EEJkbJGRsHhx8o4dNw68vaFoUTUyM38+/PsvJPKBlkX8+CO0aAFPn0a3vfIK/PUXlC1rtbCEEEJkfFZdk/TNN98wevRoPvjgA+7evYuPjw/vvfceY8aMAdSo0smTJ1m8eDGPHz/Gx8eHRo0aMXHiRNkrSQghUmvrVhgyBP77L2XPu3hR3ZYsUfdz5YI33lCbtVavDq++Ci4uaR9vbJoGn30GU6aYtzdpAitXQvbs6R+DEEKITM2qSVL27NmZPXs2s2fPjvdxFxcXtm7datmghBAis/rf/2DoULWZalp49Ag2blQ3AAcHqFQJatSITpw8PdPmtUzCwuDdd+GXX8zb+/SB775TMQghhBAvSTaMEEKIzO7hQxg/HubMUdPsYnJ1hZAQVR47ZgEHU7nsX34BHx+1xmf/fjhwAB4/jv91IiLg0CF1+/JL1Va0aHTCVL06lCwJdqmc6f3okaq0t2uXefuUKTBihJT4FkIIkWYkSRJCiMwqIgLmzoWxY1WCEZNeD/36qfVGe/aoKncxizgUKACzZ0eX/65dW301GuHMmeikad8+uHQp4RguXFA30/qn3LnjTtFzdo7/uQYDut27yb9nD7onT2DyZDUaZuLgAIsWQZcuKegUIYQQImmSJAkhRGa0ebNadxQzqTBp1AhmzoQyZdT9tm2hVStV7S4wUBVpqFlTJVKx2dmp55UpA337qrbbt6OTpv374dixuCNWJg8fwoYN6gYq0alSxXy0KW9etX/TRx9hf+MGVeI7T86csHYt1KmTsn4RQgghkkGSJCGEyEzOnFHrjjZvjvtYiRIqOWraNO7UNL0+9QmHlxe0a6duoKbv/f23+RS9oKD4nxsRAQcPqtsXX6g2b2+VrCUkb17YvRtKlUpdvEIIIUQSJEkSQojM4MGD6HVHsTd/zZVLTat7/33LFDZwdVUJlynpMhpVJT3T9Lz9++Hy5YSfn1iCBOo9FC+eVtEKIYQQcUiSJIQQGVlEhEqMxo+Pf93RBx+oNUl58lgnPlBT9MqWVbf33lNtgYFxp+jFTu4ScuuWmhooU+2EEEKkE0mShBAiI9K06HVHZ8/GfbxpU1VhzlanpHl7Q/v26gbw7Jmaovf997BqVdLPT2q0SQghhHgJkiQJIURG8++/at1RfPvIlSwZve4oI3Fzg7p11Vqp5CRJ3t7pH5MQQogsK5WbVQghhLC4+/dhwACoUCFugpQ7N3zzDZw8mfESpJhq1lTlxxPa80inA19fdZwQQgiRTiRJEkIIWxcervYsKlYMvvvOfO2Ovb3a4+j8eZVAWaIwQ3rS6+Grr9S/YydKpvuzZ8dfnlwIIYRII5IkCSGErdI0tZ9QuXIweDA8fmz+ePPmcOqUShpy57ZGhOmjbVtYvRry5zdvL1BAtZs2uBVCCCHSiaxJEkIIW3T6tCrKsH173MdKlYJZs6BxY8vHZSkvNriN3LmT45s380rTptjXrSsjSEIIISxCkiQhhLAl9+6pkt3z5qn9hWLKnRsmTFBltO2zwJ9vvR6tdm1uPntGhdq1JUESQghhMVngf1khhLAxBoPa5ycwUFVpq1lTtX37rUqCgoLMj7e3V+uNxoxRG8MKIYQQIl1JkiSEEJYUEKAKLdy4Ed2WJw84Osa/90+LFvDFF1CihOViFEIIIbI4SZKEEMJSAgLU5qmaZt7+4EHcY8uUUfsdNWpkmdiEEEIIEUWq2wkhhCUYDGoEKXaCFFvu3DBnDhw/LgmSEEIIYSUykiSEEJawd6/5FLuELF6sptgJIYQQwmpkJEkIIdLb/v0wbFjyjn3yJH1jEUIIIUSSJEkSQoj0YDTCunVQvTrUqAFHjybved7e6RqWEEIIIZIm0+2EyIgMBnS7d5N/zx50bm4gm2zajtBQWLpUVaQ7ezb5z9PpoEABVQ5cCCGEEFYlI0lCZDQBAVC4MPYNG1Jl5kzsGzaEwoVVu7CeR49g6lT1vejTJ26CpNNBtWrR/479GMDs2ZLsCiGEEDZAkiQhMhJTCenYBQBu3lTtkihZ3rVrMGQIFCwIo0bBnTvmjzs5Qb9+Kmk6eBDWrIH8+c2PKVAAVq+Gtm0tF7cQQgghEiTT7YTIKBIrIa1pajRi0CBo1UpGIyzh5En4/HNYsQIiI+M+nisX9O8PAwZAvnzR7W3bqu/R3r1q81hvbzXFTr5nQgghhM2QJEmIjCKpEtKaBtevw/DhMHYs5MhhudiyCk3D4+RJ9HPmwLZt8R9TqJAaWerVC7Jli/8YvR7q1Em3MIUQQgjxcmS6nRAZRWBg8o6bNUuNTrzzDuzcqaqsiZcTGQm//or+9depPmYMdvElSBUrwrJlcOECDByYcIIkhBBCCJsnSZIQGYWTU/KPff5cVVirVw+KFoWJE9XaGZEyISHw3XdQvDh07ozdsWNxj2nYELZvVyW+33oL7GWAXgghhMjoJEkSIiO4exc++yzp4+zi+ZW+fBnGjFFV1xo3hl9/VWWqRcLu3YNx41QxhgEDVB/GoOn10KULHDumpt01aBC3Yp0QQgghMiz5yFMIW3f/PtSvD2fOJHyM6QJ9+XJwcIAFC2DTJvOpdpqmLui3bVNFBbp2VetmKlZM3/gzkosXYeZM1X/xJJKaqyuX6tWj4KxZOBQtaoUAhRBCCGEJMpIkhC178EAlSKdPR7flzavWHMVkKiHdsSO0aQPr16siDtOmqalisT16BN9+C5UqqSTpm2/Ua2VVhw+rviteHObMiZsgeXrCpElEXrrE6d69VXEGIYQQQmRakiQJYasePlTTuE6ejG4rWBD+/huuXydy+3aODBlC5PbtajpY7D12fHzgk0/gf/+DffvUqJGbW9zXOX5cFRrw8YFOnWDrVlVuPLMwGGDXLjXKtmtX9HvTNNi8GerWhddeg1Wr4ha5KFYM5s6FK1fg008hd24LBy+EEEIIa0jxdDuj0cju3bvZu3cvV69eJSQkhLx581KxYkUaNGiAr69vesQpRNby+DE0aqQSGJMCBeDPP9XaIkCrXZubz55RoXbtxPfY0emgenV1++orlQwsWKASp5jCw2HlSnUrUAB69FA3f/+0fW+WFBCg9paKWTo9f36VUO7caT5CF1PVqvDxx7LnlBBCCJFFJXsk6fnz50yaNAlfX1+aNWvG5s2befz4MXq9ngsXLjB27Fj8/Pxo1qwZf/31V3rGLETmFhSkCiwcPRrd5uOjLupfNmHJlg169lR7Lp09CyNGxJ26ByqpmDRJVcarWxeWLIFnz17utS0tIADat4+7t9TNm2p6YXwJUsuWsGcPHDyoEilJkIQQQogsKdlJUvHixTl58iQ//PADwcHBHDx4kDVr1rB06VI2bdrEtWvXuHjxIjVr1qRz58788MMPSZ7TYDAwevRo/Pz8cHFxwd/fn4kTJ6JpWtQxmqYxZswYvL29cXFxoUGDBpw/fz5171YIWxccDE2aqCl1Jl5eKkFK60IBxYvD1KmqNPiGDdCunSr6ENuuXdC9u0qm+vaFv/5SU9Vs2ZMn0L9/8uJ0cFCJ47//wu+/Q82aUqlOCCGEyOKSPd1u27ZtlCpVKtFjChUqxMiRIxk2bBjXkrEny/Tp0/n+++9ZvHgxZcqU4ciRI/Ts2ZMcOXIwcOBAAGbMmMHXX3/N4sWL8fPzY/To0TRu3Jj//vsPZ2fn5IYvhO178gSaNlVJiEm+fCpBiq/4Qlqxt4fmzdXt3j345Rf46ae4Iy1PnsAPP6hbqVJqjdM776gYTQwGNUoVGKiSqpo102405vlzuHMHbt9WX2P+O3bb06fJO2fnzvDFF2oKnhBCCCHEC8lOkpJKkGJycHDAPxnTgg4cOECrVq1o3rw5AIULF2b58uX8/eJTdE3TmD17Np999hmtWrUCYMmSJeTLl49169bRuXPnZMckhE179kwlKQcORLflzQt//AElS1oujrx5YdAgtY7n6FG1dmnZMjUFMKYzZ2D4cBg5UsXdq5eqCDd0qPn0tgIF1Dqo2EUlTEJDk054TP8ODk779/vmm5IgCSGEECKOl9onKTIyknnz5rFr1y4MBgPVq1enf//+yR7heeONN5g/fz7nzp2jePHinDhxgn379jFz5kwALl++zO3bt2nQoEHUc3LkyEHVqlU5ePBgvElSWFgYYWFhUfeDX1xYRUREEBER8TJvVyTB1L/SzykUEoK+VSvs9u6NatI8PIjcskWNICXQn+ne3xUqqARn2jR069Zht3gxdn/+aX5MZCT89hv89humiW0xJ6ppN25Au3YYO3WCPHnQ3bkDd++iu31bfY2dfFlYZN68aCnoP/kZtzzpc8uTPrcs6W/Lkz63PFvq8+TGoNO01C8u+OCDDzh37hxt27YlIiKCJUuWULx4cZYvX56s5xuNRkaNGsWMGTPQ6/UYDAYmT57MyJEjATXSVL16dW7duoV3jMXlHTt2RKfT8euvv8Y557hx4xg/fnyc9mXLluHq6prKdypE+tCHhVF10iTynjoV1RaePTv7J0wg2M/PipHFz/XOHXz//JOCf/6J67171g4Hzc6OMHd3wnLmjLqF5sxJmLs7xQMCcHj6lPhWF2nAcw8Pts+bJ8UZhBBCiCwkJCSELl26EBQUhLu7e4LHpWgkae3atbRp0ybq/rZt2zh79iz6FxcZjRs3plq1ask+38qVK/nll19YtmwZZcqU4fjx4wwaNAgfHx+6d++ektCijBw5kiFDhkTdDw4OxtfXl0aNGiXaEeLlRUREsH37dho2bIhDfAUAhLnQUPRt22IXI0HScuZEt3UrNSpWTPLpVuvvnj3BaCRy507sFi1CFxCALg0/GdJ0OjXtz9MTzcvL/KunJ3h5RX0lTx70ej2uQOyPQHTNm0PnzmiALmYxmBdFGRy/+45mLVumKDb5Gbc86XPLkz63LOlvy5M+tzxb6vPgZE7fT1GStGDBAhYvXsycOXPw8fGhUqVK9OvXj3bt2hEREcEPP/zAq6++muzzDR8+nBEjRkRNmytXrhxXr15l6tSpdO/eHS8vLwDu3LljNpJ0584dXnnllXjP6eTkhJOTU5x2BwcHq39Tsgrp62QIC4OOHWHHjui2HDnQbd+OQ5UqKTqV1fq7SRN1+/FH6NMn6eOzZ4dChVRyky+fupn+HaNN5+GhiklAvKNAydaxozpPrH2SdAUKwOzZ2Ce0TioZ5Gfc8qTPLU/63LKkvy1P+tzybKHPk/v6KUqS1q9fz6+//kqdOnX48MMPmT9/PhMnTuTTTz+NWpM0bty4ZJ8vJCQEOzvzKuR6vR7ji13v/fz88PLy4o8//ohKioKDgzl06BDvv/9+SkIXwnaEhaly21u2RLe5u8O2bZDCBMkmJLc0+e+/Q5066RpKHG3bqg1h06vinhBCCCEypRQXbujUqRONGzfm448/pnHjxsydO5cvv/wyVS/esmVLJk+eTMGCBSlTpgz//PMPM2fOpFevXgDodDoGDRrEpEmTKFasWFQJcB8fH1q3bp2q1xTCqsLD1QjHxo3Rbdmzw9at8Npr1ovrZdSsqarY3bwZ/75EOp16vGZNy8cGKiGydHImhBBCiAwtVdXtcubMyfz589mzZw/dunWjSZMmTJw4McX7Fn3zzTeMHj2aDz74gLt37+Lj48N7773HmDFjoo75+OOPefbsGX379uXx48fUqFGDLVu2yB5JmVV67rNjbRERal+e33+PbnNzg82bIQVr+WyOXq+q4LVvrxKimImSaVPW2bMzz/dRCCGEEJmeXdKHRLt27RodO3akXLlydO3alWLFinH06FFcXV2pUKECmzdvTtGLZ8+endmzZ3P16lWeP3/OxYsXmTRpEo6OjlHH6HQ6JkyYwO3btwkNDWXHjh0UT8+NNYX1BARA4cJQty506aK+Fi6s2jO6yEj1ntaujW5zdYVNm6B6devFlVbatoXVq+PuOVSggGp/ifU/QgghhBCWlqIkqVu3btjZ2fH555/j6enJe++9h6OjI+PHj2fdunVMnTqVjh07plesIjMLCFAjETE3IgU1hat9+4ydKEVGwttvq2TBxMVFTbmrVct6caW1tm3hyhXYuVNtQLtzJ1y+LAmSEEIIITKcFE23O3LkCCdOnMDf35/GjRvjF2Mfl1KlSrFnzx7mz5+f5kGKTM5gUBXI4lvPomlqytagQWoBfkabsmUwQPfuEHNPL2dnWL8+c66TkfU/QgghhMgEUjSSVLlyZcaMGcO2bdv45JNPKFeuXJxj+vbtm2bBiSxi7964I0gxaRpcv66Oy0gMBrWn0LJl0W1OTvDbb1C/vvXiEkIIIYQQiUpRkrRkyRLCwsIYPHgwN2/eZN68eekVl8hKAgOTd9zSpZDMDcCszmiE3r3h55+j2xwdYd06aNTIamEJIYQQQoikpWi6XaFChVgdc12FEGkhxkbBifrpJ1ixAt56C/r2VXsK6V5qu9H0YTTCe+/BokXRbQ4Oal1VkyZWC0sIIYQQQiRPskeSnj17lqITp/R4kUVpGuzZk/zjnz2DH39UewpVqgTffw9BQekXX0ppGnzwgYrRxN5eFW1o3tx6cQkhhBBCiGRLdpJUtGhRpk2bRmAiU6M0TWP79u00bdqUr7/+Ok0CFJmYpsHHH8PYsQkfYxopcneP+9jx4yoh8fGBXr3gr7/iL/5gKZoGH34IMaeh2tvDypXw5pvWi0sIIYQQQqRIsqfb7dq1i1GjRjFu3DgqVKhAlSpV8PHxwdnZmUePHvHff/9x8OBB7O3tGTlyJO+99156xi0yOoMB+vc3TygAcuQwHxkqUEBtRNqihSp4MH8+7Nhh/pyQEFi4UN3KlVNT8d5+G3LmTO93EU3TVAW+776LbtPrYflyaNPGcnEIIYQQQoiXluwkqUSJEqxZs4Zr166xatUq9u7dy4EDB3j+/DkeHh5UrFiRH374gaZNm6LPaGWahWVFRKiy2MuXR7fpdCrB6NtXVbELDFRrlWrWjC773aGDul28qKazLVgAd++an/vUKTWa8/HH0LGjOt/rr6fv2iVNg6FDIeboqZ0d/PKL2uNJCCGEEEJkKCkq3ABQsGBBhg4dytChQ9MjHpHZPX+ukpcNG6Lb9HpV5ODtt9X9pPbZ8feHqVNh/Hi139D8+bBtW9zXWbxY3cqUiR5dyp07Ld+NSpA++QRmzYpus7NTVe06dUrb1xJCCCGEEBaRohLgQryUJ09U8YKYCZKjI6xZE50gpYSjI7RrB1u3wqVLMGoUeHnFPe7ff9VmtT4+8M47aqQqLdYuaRp8+il8/nl0m06nEr4uXV7+/EIIIYQQwiokSRKW8fAhNGwIO3dGt7m5waZN0KrVy5/fzw8mT4Zr12DtWmjaNO4Uu7AwtddSrVpQurQa/XnwIPWvOXasGtEy0enUFMB33kn9OYUQQgghhNVJkiTS3+3bagrdoUPRbTlzwvbtUL9+2r6WgwO0bq2Sr8uXYfRoNYIU2//+B0OGqMe6doXdu1M2ujRhAkycaN42fz706PEy0QshhBBCCBsgSZJIX1evquILp05Ft3l6wq5dqqBCeipUSCUzV6+qynjNm8cdXQoPh2XLVBJXsiR8+SXcv29+jMGg4l2+XH2dODFu2fK5c6F373R8M0IIIYQQwlJSXLhBiGQ7exYaNIAbN6LbfH1VCe/ixS0Xh7292qfozTfVdLwFC1R1vJs3zY87dw6GDVNrm9q2VcUeHj5Upb1jvofYvv0WpOS9EEIIIUSmkewk6eTJk8k+afny5VMVjMhEjh+HRo3g3r3otmLFVIJUsKDVwqJgQRg3Dj77DLZsUVPkNm4EozH6mPBwWLFC3ZLy1VdqvychhBBCCJFpJDtJeuWVV9DpdGgJrNswPabT6TAYDGkWoMh4dAcPqlGbmJvCli+vynTny2e9wGKyt1cb1LZooUaJTKNL168n/xw5c0qCJIQQQgiRCSU7Sbp8+XJ6xiEyibwnTqCfPh1CQqIbq1aFzZshVy7rBZaYAgVgzBhVznvrVjW6tH69+ehSfB4/VuXEk9rXSQghhBBCZCjJTpIKFSqUnnGITED3229UnTgRXWRkdGO9erBuHWTPbrW4kk2vh2bN1G3OnOSNEgUGpn9cQgghhBDCopKdJP3+++/JPumbb76ZqmBEBrZ0KfoePdDFnGrZsiWsXAnOztaLK7VKl07ecd7e6RuHEEIIIYSwuGQnSa1bt07WcbImKQt6MepiVly7SxdYtEjtW5QR1ayppuHdvBn//kk6nXq8Zk3LxyaEEEIIIdJVsvdJMhqNybpJgpTFTJsWZ1qaoW9f+PnnjJsggZp699VX6t+x91Yy3Z89Wx0nhBBCCCEyFdlMVqSOpsGIETBypFnz+TZtMH7zDdhlgh+ttm1h9WrIn9+8vUAB1d62rXXiEkIIIYQQ6SrVm8k+e/aM3bt3c+3aNcLDw80eGzhw4EsHJmyY0QgDBsD335s1GyZM4L9y5Sgce+QlI2vbFlq1UlXsAgPVGqSaNWUESQghhBAiE0tVkvTPP//QrFkzQkJCePbsGblz5+b+/fu4urri6ekpSVJmFhkJPXvC0qXm7d98g/G992DTJuvElZ70einzLYQQQgiRhaRqTtTgwYNp2bIljx49wsXFhb/++ourV69SuXJlvvjii7SOUdiK0FBo3948QbKzg8WL1ciSEEIIIYQQmUCqkqTjx48zdOhQ7Ozs0Ov1hIWF4evry4wZMxg1alRaxyhswdOn0KIF/PZbdJujo1qb062b9eISQgghhBAijaUqSXJwcMDuxcJ8T09Prl27BkCOHDm4fv162kUnbMOjR9CoEfzxR3SbiwusXw9t2lgvLiGEEEIIIdJBqtYkVaxYkcOHD1OsWDFq167NmDFjuH//Pj///DNly5ZN6xiFNd29qxKkEyei29zd1dqj6tWtF5cQQgghhBDpJFUjSVOmTMHb2xuAyZMnkytXLt5//33u3bvHvHnz0jRAYUXXr6tKbjETJA8P2LVLEiQhhBBCCJFppWokqUqVKlH/9vT0ZMuWLWkWkLAR589DgwbwYioloPYL2rEDSpa0XlxCCCGEEEKks1SNJF2+fJnz58/HaT9//jxXrlx52ZiEtZ08qUaQYiZI/v6wb58kSEIIIYQQItNLVZLUo0cPDhw4EKf90KFD9OjR42VjEtZ06BDUrg137kS3lS2rNlMtXNhqYQkhhBBCCGEpqd5Mtno8a1KqVavGANkvJ+MwGFTyExgI3t5qo9jWreHZs+hjXn0VNm+GPHmsFqYQQgghhBCWlKqRJJ1Ox5MnT+K0BwUFYTAYkn2ewoULo9Pp4tz69+8PQJ06deI81q9fv9SELGILCFAjQ3XrQpcu6mvDhuYJUu3aquy3JEhCCCGEECILSdVIUq1atZg6dSrLly9Hr9cDYDAYmDp1KjVq1Ej2eQ4fPmyWVJ0+fZqGDRvSoUOHqLY+ffowYcKEqPuurq6pCVnEFBAA7duDpiV8TPPmsGqV2g9JCCGEEEKILCRVSdL06dOpVasWJUqUoGbNmgDs3buX4OBg/vzzz2SfJ2/evGb3p02bhr+/P7Vr145qc3V1xcvLKzVhivgYDPDRR4knSK6usHo1ODtbLi4hhBBCCCFsRKqSpNKlS3Py5Em+/fZbTpw4gYuLC926dWPAgAHkzp07VYGEh4ezdOlShgwZgk6ni2r/5ZdfWLp0KV5eXrRs2ZLRo0cnOpoUFhZGWFhY1P3g4GAAIiIiiIiISFVsmYlu1y7sb9xI/KCQECL37UOLkawmh6l/pZ8tQ/rb8qTPLU/63PKkzy1L+tvypM8tz5b6PLkx6DQtsSEFy1m5ciVdunTh2rVr+Pj4ADB//nwKFSqEj48PJ0+e5JNPPuG1114jICAgwfOMGzeO8ePHx2lftmxZlp6ql/36dfLv2UOhrVtxfpE4JubIkCHcrFXLApEJIYQQQghhGSEhIXTp0oWgoCDc3d0TPC7VSdLevXuZN28ely5dYtWqVeTPn5+ff/4ZPz+/FK1LMmncuDGOjo6sX78+wWP+/PNP6tevz4ULF/D394/3mPhGknx9fbl//36iHZEpXbuG3cqV2K1Yge7kyRQ9NXL79lSNJG3fvp2GDRvi4OCQoueKlJP+tjzpc8uTPrc86XPLkv62POlzy7OlPg8ODsbDwyPJJClV0+3WrFnDO++8Q9euXTl27FhUUhIUFMSUKVPYtGlTis539epVduzYkegIEUDVqlUBEk2SnJyccHJyitPu4OBg9W+KRdy/r9YTLVumynunlE4HBQpgX7cuvCjKkVJZpq9thPS35UmfW570ueVJn1uW9LflSZ9bni30eXJfP1VJ0qRJk5g7dy7dunVjxYoVUe3Vq1dn0qRJKT7fwoUL8fT0pHnz5oked/z4cQC8vb1T/BqZ2tOn8PvvKjHaulXtd5SQChWgfHlYulTdjzmQaFoLNnt2qhMkIYQQQgghrl1Tn92DujS9eDEH//wD9i+yDw8PKFjQevElJVVJ0tmzZ6kVz3qVHDly8Pjx4xSdy2g0snDhQrp37469fXQ4Fy9eZNmyZTRr1ow8efJw8uRJBg8eTK1atShfvnxqws5cwsNh2zaVGP32G4SEJHysn5/aC+mtt6BMGdXWurWqcheziEOBAipBats2PSMXQgghhBCZ2LVrUKIEhIaaWhyAOmbHODvD2bO2myilKkny8vLiwoULFC5c2Kx93759FClSJEXn2rFjB9euXaNXr15m7Y6OjuzYsYPZs2fz7NkzfH19adeuHZ999llqQs4cjEbYt08lRqtWwcOHCR/r6QmdOqnkqGrV6FEik7ZtoVUrNSUvMBC8vaFmTRlBEkIIIYQQL+X+/ZgJUvxCQ9VxmSpJ6tOnDx999BELFixAp9Nx69YtDh48yLBhwxg9enSKztWoUSPiqx3h6+vL7t27UxNe5qJpcPy4SoxWrDAf+Ykte3aV/HTtCnXrRo9nJkSvhzp10jJaIYQQQgghMrxUJUkjRozAaDRSv359QkJCqFWrFk5OTgwbNowPP/wwrWPMmi5cgOXLVXL0v/8lfJyjI7RooUaMmjUDFxfLxSiEEEIIIUQmlKokSafT8emnnzJ8+HAuXLjA06dPKV26NNmyZeP58+e4yIV6XAZD0lPbbt+GX39VidHffyd8Ljs7qFdPJUZt2kDOnOkauhBCCCGEEFlJqpIkE0dHR0qXLg2o/YlmzpzJjBkzuH37dpoEl2kEBMRfJOGrr6B+ffX4smXw559q3VFCXntNJUYdO6pESwghhBBCCBtz5oy1I3h5KUqSwsLCGDduHNu3b8fR0ZGPP/6Y1q1bs3DhQj799FP0ej2DBw9Or1gzpoAAaN/evNQ2qISpXTu1biixkt0lSqg1Rm+9BUWLpm+sQgghhMiSYpZrjo+tl2sWtmPlSnj3XWtH8fJSlCSNGTOGefPm0aBBAw4cOECHDh3o2bMnf/31FzNnzqRDhw7opTpaNINBjSDFU5giSnwJUv78Kinq0gVeeSVuZTohhBBCiDQSt1xzXLZerllYn9EI48bBxInWjiRtpChJWrVqFUuWLOHNN9/k9OnTlC9fnsjISE6cOIFOLuTj2rs38Wp0MeXKBR06qMSoZk217kgIIYQQIp1lhnLNwrqePoVu3WDt2ug2vV6NFyTE2VmNUNqqFCVJN27coHLlygCULVsWJycnBg8eLAlSQgIDk3fc0KEwZYqqVCeEEEKITC3m1LbISLh4MQf//BO9c4clp7ZFRsLdu5Z5LZE5Xbmitt48eVLdt7ODzz9Xq0oePFBtkZER7Nu3nxo1qmNv7wDY/hTOFCVJBoMBxxgX8vb29mTLli3Ng8o0kltcoUULSZCEEEKILCDu1DYHoI7ZMWkxtS00VH1Wm9Tt3r3EVwUIkZi9e9UWnaak391dbevZtKm6X6iQ+hoRAYGBQVSsCA4O1ok1pVKUJGmaRo8ePXBycgIgNDSUfv364ebmZnZcQEBA2kWYkdWsqarY3bwZ/18gnU49XrOm5WMTQgghhMW97NS2J0/g1q2kk5/Hj9M+9gMHoGJFWSotlB9/hA8+UAkQQLFi8PvvULKkdeNKKylKkrp37252/+23307TYDIdvV6V+W7fXv1FiZkomf7CzJ4dd78kIYQQQmRpixbBkiVxk59nz9Lm/A4O4OWlJr24uMDu3Uk/58MPYeFCGDlSbdMoly9ZU2SkWiny9dfRbQ0aqKp2uXJZL660lqIkaeHChekVR+bVti2sXh3/PkmzZ6vHhRBCCCFi+Oab1D3PxUUlPgndfHzU19y5o2tEHTsGL5acJ+nYMVVnqkQJ+OQTtUuJrBjIOh49gk6dYPv26LaBA+HLL6PX1GUWmezt2Ki2bdWKtr171cdA3t5qip18BCOEEEKIZMiRI/Hkx3Rzd0+/6XAlS8L//qf+ffYs9OoFY8fCsGHQuze4uqbP6wrb8L//QcuWcOGCuu/gAHPmqO99ZiRJkqXo9VCnjrWjEEIIIUQGMG0a1KihEh8vr/RNQDw8VLGIpPZJ2rJFJUdTpkRPz7t+XU2WmTgRBg2C/v0hZ870i1VYx+bN0LkzBAer+3nzwpo1mXtZvSRJQgghhBAW8vRp8o5r2BAqVUrfWEwKFlTJj6lCWXxM5ZoLFYJGjVQRh6lTYcMG9fj9+/DZZzB9ulrMP3gw5MtnmfhF+tE0mDULhg9Xm8UClC+vCjSYKtdlVpIkCSGEEEJYQFAQDBhg7SjiV7BgykqOv/EGrF+v9saZNg1+/VVdRD95ohKlr75S0/GGD4fChdMtbJGOwsKgXz9VRMSkTRtVUCQr7ABkZ+0AhBBCCCEyu0ePVAWwU6eSPtbZWY3cZATly8OyZXDuHPTtG13EITRUrVcpWhS6dYP//rNunCJlbt+GunXNE6TRo1UtsqyQIIEkSUIIIYQQ6erBA6hXD44cUfdz5VIbbh49CocORfDll7s4dCiCo0dV28tuJGsN/v4wbx5cvqzKQ5u20DQY4OefoUwZNQpx+LB14xRJO3YMXn0VDh5U911c1EjhhAnRFRGzgiz0VoUQQgghLOvePfWJ/PHj6n6+fKrYbadOas1RxYrg7x9ExYrqfqVKGS9BisnHB774Aq5dg3HjVKlxk3Xr4LXX1Ijan3+abx8pbMOqVapgiGnXmgIFYN8+6NjRunFZgyRJQgghhBDp4M4dlSCZpth5e8OuXWpUJbPLnVuVB796Ve2h4+MT/dgff0D9+lCtGvz2W3RBAGE9RqP6fnXsCM+fq7Zq1dTIn6UKiNgaKdwghBBCZEDXriWvGpmwjlu3VCJg2lcof37YuROKFbNuXJaWLRsMGaJKgy9Zooo6XLyoHvv7b2jdWiWNI0aoEtOZbUPSjODpU+jeHQICotu6dVPTJ52drReXtcmPohBCCJEEW0tIrl2DEiWS3tcmI65tyQxu3FBrkM6fV/cLFlTTy/z9rRuXNTk5QZ8+0LOnWvw/daqqjAfw77/wzjswZoyqhtezp/r5tbXfu8zo6lV4883o74WdHcyYoRLb9NqUOKOQJEkIIYRIhC0mJPfvJx4PqMfv35eLSEu7elUlSJcuqft+fipBkjLYir29GjHq1Ak2bVLJ0v796rHLl9UeS+PHq0Rp1ixVhjoh8kHAy9m3D9q2VevmANzdVUGRpk2tG5etkDVJQgghRCJSkpCIrO3yZahdOzpB8veH3bslQYqPTgfNm6sL9T17oEmT6Mfu3FF7LyWWIIH83r2Mn35SybwpQSpaFP76SxKkmGQkSQghhEgD9+/DlSvqwi0lt7CwlD/n6VNrv1sR24ULqkiDqSpY8eJqBCl/fuvGlRHUrAmbN6vS09Omqel4UvkufURGwrBharNfkwYNVInvmJUIhSRJQgghRJpo3NjaEQhrOXtWfSp/65a6X6qUquDm7W3duDKaSpVg5UrVnx9/DL//bu2IMpdHj9Q0x+3bo9s+/BBmzpSCGfGR6XZCCCGEjXN0VOsFPD3V+ovkrsF49Ch94xLw339Qp050glS2rCrzLQlS6pUoocpRJ8eDB+kbS2bxv/9B1arRCZKDA8yfD19/LQlSQqRbhBBCiET8/XfyjqtdG7y81GLytLw5Osbd5f7YMahcOemYWrdWlar69gW9PsVvXSTh1ClV5tu0rqNCBdixQ1VdE5bRtKn6Oe/bV00bi/27ImDLFlUsIyhI3ffwgDVroFYt68Zl6yRJEkIIIeIRHKym/Mybl7zjZ860vU0Xnz5V1cJ+/BHmzFGfJIu0cfy4uig3jWRUqqQ+pZd1HZZlMKgL/jVrVIGM3r1VZbyYm9dmBfGVS9c0+OUXmD07eo1XuXJqGqMUE0maJElCCCFELNu2qYut69etHUn8PDzUKFNiVffs7MBoVP8+dgyqVVPvaepUGel4WUePQsOG0dMZX3sNtm6FnDmtGlaWlDs3PHyo/n3lCnz2mZqq16KF2pepSZPMP4qanG0KABo1UslktmyWiSujk0FJIYQQ4oWgIJVING4cnSC5uCQ9Z9/Z2bKJR8GCanH70aMJ3y5fVqWVy5WLft6PP6qqa/PmqU/gRcr9/beaYmdKkF5/XSXVkiClLdMHAYlxdlbfj4AANe3OtPmpwQC//aYSJT8/GDfOdj/wSAvJ2aYAYPJkSZBSQkaShBBCCFQJ4r59o0s4g6pY9uOP6pPoxPZj8fCw/IaWySngULCgGkX67jsYM0ZNIXz0CPr1i56C9+qrlok3MzhwQI1MPHmi7tesCRs3Qvbs1o0rMzJ9EJCc3zt/f2jTRm3ku2CB2gPo5k11zPXranPaiRPV965vXzWikhXJeq2UkSRJCCFElvboEQwZAosWRbdlywZffKEuqEyfTls6CUor9vbw0UfQsaNaY7V0qWo/ckStUerTB6ZMgTx5rBunrdu7F5o1i96jqk4d2LAB3NysGlamlpJKjgCFCqmEaPRo9aHHDz+oJNZoVLdNm9TN29ueGjVKUqqUGlnNiB48gIMHVeK+dau1o8mcJKcUQgiRZa1fD2XKmCdIDRvC6dPw3nvRCVJm4O0NP/8Mu3erMtWgFnPPn68uFH/4IXoNkzC3c6cahTAlSA0aqItvSZBsk709tGypChRcvQoTJpgnW4GBOlatKkHJkvY0bqw2rw0Pt168STEa4d9/1e9oz55QsqQaRWvZUq0xPHbM2hFmTpIkCSGEyHIePoRu3eDNNyEwULW5u6uLkK1b1SfSmVWtWuqiaubM6GliDx+qUbPXX4ejRzNRZpgGduyA5s0hJETdb9JEJdeurtaNSyRPgQJqZOnSJTW61KYN6PWq1Jum6di2DTp0AF9f+OQTOH/eygGjpsXu2KGSuyZNVHGKsmXV7+iiRWoaokh/Vk2SChcujE6ni3Pr378/AKGhofTv3588efKQLVs22rVrx507d6wZshBCiAxu3To1evTzz9FtTZuq0aPevTPX6FFCHBxg8GB1sdWlS3T733/DG2/omTu3fFTFsKxsyxa1+P/5c3W/RQv185NUQQFhe/R6lXAEBMClS5G8/fZ/FCmiRT1+967aU6x4cbUWccUKCAtL/7g0DS5eVH+P3n9f7bWVM6ca0R47Vn1oY9rfyMTBQU2VHTwYVq1SyZ9Ie1Zdk3T48GEMMcrrnD59moYNG9KhQwcABg8ezMaNG1m1ahU5cuRgwIABtG3blv3791srZCGEEBnU/fswcCAsXx7dliOH2kOke/eskRzF5u2t9lHp0wf694f//lOfrm/Z4keZMhrTp6vpPVlxwff69dC+ffQ0rNat4ddf1ea+ImPz9ob27c/z44/F2LvXgR9+gLVrISJCPb5zp7rlyaP+NvTpo6a4mcS3J1FMiRVyef5cVZ88cCD6ZtqMOCGenvDGG9G3ypXNE3WZbpc+rJok5c2b1+z+tGnT8Pf3p3bt2gQFBfHTTz+xbNky6tWrB8DChQspVaoUf/31F9WqVbNGyEIIITKgNWvUpqp370a3tWgBc+dC/vzWi8tW1KmjNkf95hsYO1bj6VMdDx7o6N1bTUGcM8f2NspNT2vXQqdO0RfNHTqoZNLBwbpxibRlZ6fWlzVooP42LFmi1uiZptw9eKCmpc6cqSoZ9umjRnAqVEi85LazsxqlLVhQVcs0FVg4cAD++Sf65yqhmMqXV1NfTUmRn1/iH+IkZ980S29TkBnYTHW78PBwli5dypAhQ9DpdBw9epSIiAgaNGgQdUzJkiUpWLAgBw8eTDBJCgsLIyzG+GhwcDAAERERRCT2Uylemql/pZ8tQ/rb8qTPLe9l+/zePfjoIz2rV0cPheTKpTFzpoEuXTR0usQvWLKaDz+EVq0i6dnzAXv3FgDg0CGoUkWjb18j48cbyZ3bykGmszVrdLzzjp7ISHVV2qmTkYUL1ayX9PhZkb8rlhdfn+fKpapADhwIe/fq+PFHO9au1REWpn4O9u5Vt2zZNEJDEx92Dg2Fd981cvasjuvXEz82Z06NatU0qlbVeP11jVdf1eKUlI+MTPz9eHur6cIPHiR8TJ486jhr/Zjdvr2C7NkHcufON+TL18k6QbyQ3N81naZpWtKHpb+VK1fSpUsXrl27ho+PD8uWLaNnz55mCQ/Aa6+9Rt26dZk+fXq85xk3bhzjx4+P075s2TJcZZWlEEJkCZoG+/f7MH9+eYKDnaLaX3stkH79TpA7twUWG2Rwp055MG9eeW7ciL5ic3cPo1u3/6hX71qmnIK3Z09+Zs+uhNGo3lydOtf58MNj6PXp95oODvtwdv6R58/7EBlZPf1eSKRYcLADu3b5sn17Ia5fd0+TcxYo8IQSJR5SsuRDSpZ8RP78TzLl71JMOt1jsmXrj073DE1z4+nT79C0nFaLJyQkhC5duhAUFIS7e8LfV5tJkho3boyjoyPr168HSHWSFN9Ikq+vL/fv30+0I8TLi4iIYPv27TRs2BAHmZOQLq5di/6kKCIikkOHDlG1alUcHNSgcJ48GXcvl4xAfsYtLzV9fucODByoZ+3a6CuPPHk0Zs0y0KmTliXXHqVEzD7XNAe+/daOiRPtePYsuuOqVTPy1VcGKla0YqBpbOlSHb176zEa1fvs3t3I3LmGdE2QwsPvcuxYGSIjg7C3z0mlSqdxdPRMvxcUQMr/rmgaHDyo46ef7Pj1Vx3h4cn7I+LqqvHaa2qkyDRalNX2I9M0jf/9rxMPH64HDICe3LnfpFSpX60WU3BwMB4eHkkmSTYx3e7q1avs2LGDgICAqDYvLy/Cw8N5/PgxOXPmjGq/c+cOXl5eCZ7LyckJJyenOO0ODg5yUWMh0tfp49o1VQI0es6xA1DH7JiY86BF+pGfcctLTp9rmqpI9eGH5tNO2raFOXN05MtnE//lZRimPv/kE+jaFYYNU4ULAP76y47XX7fj/fdh4kQ1VSkjW7BAVTY0fWzcty98/70ddun4Eb+maZw9+yEGw1N0OjAYnnD58kDKll2Tbq8pzKXkb3nt2ur27rtqDV9SfvkFOnbUYW+ftT+VuXv3Vx4+XBejxcDDh2t59Ggtnp4drRJTcr/nNjHAt3DhQjw9PWnevHlUW+XKlXFwcOCPP/6Iajt79izXrl3j9ddft0aYQljV/fuJL8oE9XhiFXeEyKwCA9X+J126RCdIHh7qon71asiXz7rxZXQFCqgEdMeO6CpfRiN89x2UKKH2bsmoG9HOn68ufE0JUv/+qqBHek+BundvJffvr0V9ug5g4P79AO7eXZm+LyxeSuz1QgkpWVJtapuVhYff5ezZ9+J5RMe5c+8RHn43nsdsh9WTJKPRyMKFC+nevTv2MX6acuTIwbvvvsuQIUPYuXMnR48epWfPnrz++utS2U4IIQSgLmx//lnte/Tbb9HtHTuqctYdO2bN0t7ppX59OHECpk8HNzfVdu+eKhNes6bar+XYsYRv165ZN/7YvvsO3otxDTdokKrwl94/M+risR8Q+4UyxsWjiKHIDuhfWn0VUcLC7vHPP7UwGILieVQjMvIJ5869b/G4UsLqOe6OHTu4du0avXr1ivPYrFmzsLOzo127doSFhdG4cWPmzJljhSiFyDjGjlVTAcqVU9PzvL3lIlFkTjdvQr9+sGFDdJunpypX3a6d9eLK7Bwd4eOP4a23YOhQtZklqPLGzZol/lxrTAlOaE+bX35RpZ1Nhg9XyV96/73UNI1z5/phMDwBYi8Lj754lGl3GYEG9UdB3jPq66X6xE18s5awsECuX/+SmzfnoGnPEzlSjZw+e/Yvbm5lLBZfSlg9SWrUqBEJ1Y5wdnbmu+++47vvvrNwVEJkXBs2mF805s6tEqaYt7Jlkz9lQAhbo2mweLH61D/mTvRdusBXX8leIJbi6wsrV8L27TBgAJw7l/RzTFOCLZUkXbumpgMmNVW5f3/LJEgAz579+2KaXULUxePZs/3w9u5F9uxV0OmsPvFHvGC2J5H/Nsh/WD2Q/7C6f7FxltyTKDT0GteuzSAw8Ec0LTnVQ/V4eLSy2QQJbCBJEkKkr4cPYfdudYupcGGVLMVMnkqUSN1miS+z+3hWIv2UPDH7KTISLl7MwT//qPn9t2/D55/Drl3Rx3t5qTUkrVpZJdwsr2FDOHlSFXb49tukj584Ua1xcnZOm1ti1eeSs5YT1HRBS424u7mVIU+e1jx48BtxR5KiBQbOIzBwHo6OXuTO3RwPj5bkytUAvd7NMoGKeBUsqEZDrwY+ocUfXQiOseVOrne78UGJSVQt9Aoe3mWAzL/1TEjIea5dm8adO0vQtBgbOukcCda/ikvE3+iJwC7G75dRA0eH7BQv/r3lA04BSZKEyGSWLlUXlqdOqdvp03DrVtzjrlxRt5ijTg4OarGpabTJlDwVLJjwBURyPqmVqnvST8kVt5/iVnGMqVs3mDWLTL/Bqa1zclKJRnKSpHXr0va17e0TTqCS2oTTxLJTko3odDoSTpD0RBdzgPDw29y+/RO3b/+ETudErlz1yZOnJXnytMDZuYAlAhaxhLmd552DDQmOeGjW/ij8LpNP9YVTYLfRjmK5i1HBqwLlPcurr/nK4+vu++L7n7E9fXqKq1cnc+/eKiC6akuoQcdvtzRW3gjnYfh+6uaFMaXNn2ung+fuH9h8uXtJkrIg+TQ7Y/r77+QdV6oUVKpk3vbggUqWTImTKXl68sT8uIiI6MdjcnePO+pUtqy6ME1J1b2s/HMl/ZQ8yf3k38MDFi6EFi3SPyZh2yIj4elTdbN1aj3S+4lOtytdehk5ctTkwYONPHiwnkePtmM0Pn/x/DAePtzEw4ebOH/+fbJlq/giYWpJ9uyVZFqeBWw+v5nOqzsTHB6c6HFGzcjZB2c5++AsK/+NrliY0zkn5fOVp0K+ClTIpxKnMp5lcHWw7VGn+yH3OXnnJBcCN+LybDW+DuZVWJ5GQsBNWHNDIzjGhxM770Gde1DdA/Q6iDTCgQew4fx2GpSbZNMJoyRJWYx8mp0xXb4MI0YkfVxC86Dz5Ine48FE0+Dq1eiEyZQc/e9/cT99DQ5Wi7IPHDBv9/GBQoVS/n6yGqMR7kqxqjS1erX5z7PIOFasgCJF1P9D6Xl7/jy6rLct0DSNixeHExj4w4sWPe7urxEc/DemTTY9PFpF7R3j49MbH5/eGAzPefz4T+7fX8+DBxsID78Zdc6nT//h6dN/uHp1Ao6OPuTJ05w8eVqSK1d99HrbvujOaDRNY8reKYzeORotkWmSAA2LNOTB8wf8e/dfwgzm63Mehz5mz9U97Lm6J6rNTmc7o06hkaGcuXeGU3dPcfLOyaivefW3ebsgvJYbNcBvej/hsOoG/HYLnhnA2d6Zyt5lKJ+vPA52Dsw/Np9Z56FiTshmD88NMOs8PI44zLaL22hctLFF319KSJKUzmxt1EY+zc54nj2D1q2jF6i/8QbMng2aFsG+ffupUaM69vbqL1ZKfp50OrUuqXBhaNkyuj08XCXJMUedTp2Kv3TvrVvxT+WLz59/gsGgFnt7eqb/HiSWFhwMly6phDbm10uX1LTGsOSsYxXJJoVHMq5ixeKOdqcHTYPDh6Fq1fR/reS4enUSN258+eKejlKllpIrVz0OHSpOZGQQ9vbxr9HQ611eJD/N0TSNp0//4cGD9dy/v56nT49GHRcefovAwB8IDPwBOzsXcuVqEDUtz8nJ20LvMnN6EvaEHr/1IOBMQJLH2mHH49DHHOlzBINm4NyDc5y4fYKTd05y4o76evPJTbPnJDTqlMs5F+XzlY8aeSqfrzxlPcvi4uCSaAw7Lu1g4OaBfN30axoUaRDvMZqmceXxFU7dPcWpO6c4efckp+6c4tyDcxi06OmeVXLBCH+okNP8+ffDYMeDPDzQv05pv0osqlaO8vnK45/LH72dHk3TqPpjVdUfEUZmnocBReGb8/A4QvXT6J2jaeTfyGZHkyRJSke2MGrz/LmaamW6HT6cPq8j0oemqXn+J0+q+8WLw8aNkDOnmhoXGBhExYqpK7aQEEfH6Cl1MQUFwb//xk2eHj1K3nmHDzd/jfz5VcIU361gQciV6+XWCaT1BxQREXDxIpw4kZdbt3RcvWqeEJk2MBUv58oVa0cgMgudznY287xx4yuuXBkTdb948fnky9cZgKJF53DmTH+KFp2T5BoNnU5H9uyVyJ69EoULjyUs7GaMaXk7MBrVBYfR+JwHD9bz4MF6ALJnrxI1LS9btleSvCi9e3cl589/RLFiX+Pp2eFl3nqGd/7BeVr/2pr/7v0X1ebm4MaziGfxHm/EyPXg64QbwnGyd6J03tKUzluat8q9FXXM/ZD7nLpzihN3TkQlTvGNOj0KfcTuq7vZfTW68lJ8o04V8lWggHsBdDodmqYx6o9RnLl/hlF/jKK+X32CwoJUIhRjZOj03dM8CY815/4FHfBGHuhaEEq5mz8WocuDq0dvGvkPp71zngT7LdwQzrWgaxhfrFfadU/dEuonW2Qjfz4yp7QctdE09Ul1zITn/n3z+/G1hYSk3fsRljdtWvQeJNmzqwXPOXNaJ5YcOdQo1htvRLdpGmzdCk2bpuxc4eEqsbh8OeFjXF0TTqJMt4RGE1LzAYWmqU0xExoNun4djEYH4I2ETxoPFxc1tSh3bti7N+njZ8xQG1zmSfj/nkzp3j0YPx6+t+1iRyIRZqWRE5AVSyMHBi7gwoVBUff9/b/Ex6d31H0Pjw48eeKGh0cSm0zFw8kpPz4+ffHx6YvBEMKjR39EJUfh4bejjnvy5AhPnhzhypWxODkVIE+eFuTJ05KcOeuh1zubnVNtdPseBsNjzp3rS86ctW1+gX162XhuI10DuhIUpqZy5HDKwS9tf6F8vvLcC7mX4PM83TwTvfD3cPWgrl9d6vrVjWqLNEamyahTDqccHL6lPhE/fOswnl94cj8kkU8MY3DWO/BWER9aeAaR2/6x2WMuLiUoVGgUnp5vYWeX9CezTvZOHO5zOKqfIiMj2bdvHzVq1MD+xacXSfWTtUmSZAN27YLjxxNPfh48SH6VnrSwYwdUqJB4aVWRvjZuhE8/jb6/dKkqymBLdDo1dS45PvhArc25fj36ltgoVEiISmLOnk34mBw5zEefTP9+/jx5H1CMGKGmM5oSomfxfzCYKJ1OvWaRIuDnZ/61SBHVPzodHDsGlSsnfb5ff1WJ55gxau8WR8eUx5SRhIbC11/D5MnqgyCRcZlKI9vSFHNrJ253767i7Nk+UfcLFRqLr++QdHktvd4VD4+WeHi0RNOMPHlyNCphevr0eNRxYWE3uHVrLrduzcXOzo3cuRu+GGVqjoODZ4yNbsmyG9saNSNT9k5hzM4xUeuPSuctzbpO6yiWpxgAvjl80/Q17e3s02TUKbaEEqRCOQpRPl95ynmWo7xnaYo6XSHi0SJCn18wO87NrTyFCn1G3rxt0elSdlHom8M3qp8iIiIIdA2koldFHNJy+ks6kiTJBgwdmrbns7dXn0J7eKivMW+hoWqzxaR88gn89JP6+vbbmf9CzdacPas2xjQtOp4wAd5807oxvax33427DuHpU7hxQ438xEyeYt4SS1yCgtTt9OnUxbR8efKOy5VLJTyFChnRtIs0aFCEokX1FCmiLvjS+vfj8WMYMkSNqnz+ufre2+iU7VTTNJUQjhihCoiYJHVBK2xbwYK2tZ7VmonbgwebOHOmK6byyAUKDKJw4bFp/0Lx0OnscHd/FXf3V/Hzm0Bo6HUePNjwYlren1GbfRqNz7h/fx33768DdDg7+xMaGvMiWW1se/fuyqiCEpndk7AndF/XnbX/i65A2LZUWxa1WkR2J8svhnyZUSeTsnnLUqtQLcrlKxe1rsndyR2DIZTbtxdw7dqnPHlw1ew52bNXpVChz8iTp7nNrhlKb5Ik2ThX17jJTnzJT8y27NkTvqA6dix5SRKo3dPffRfGjlWJXJ8+4CZ72KW74GBVqMH0qXrbtuYjSrbmZT6pzZZN7ctUsmT8z9M0lTAklEBdu6aSrPDwl3sPjo6qgEV8o0F+ftFTHCMiDGza9B/NmhXGwSFln6glp5+cnFQRjTVr1Hs/f179LNStCzNnwiuvpPIN2pj9+1USGLOsvZ0d9OoFfftCrVoyZUukHWskbo8f7+bff9uhaWqnUS+vd/H3n2m1i01nZ1/y53+f/PnfJzLyKY8e7XgxyrSBiAhT6U0tVoJkouPcuffImbNOpp92d+7BOVqvaM2Z+2cA0KFjUr1JjKwx0qYShfhGnTRNo9L8Spy8c5JaHsaoIgn7HuhxcXDh22bfRr2HyMinXL/+Jdevf2E2LRMgZ846FCr0GTlz1rOp92wNkiTZgA8+UIvk40uAnJ2Tfn56qFwZjr4omnPjBgweDJMmwcCBMGCAbNyYXoxGNXL3v/+p+2XLwuLFtl0JLj0/qdXp1ChOrlxQvnz8xxiNaj1LzOTpyBH4+eekz//DD9CkiSplnt59nJJ+OnZM/c7teVEhdudONQrXs6f6PfTOoIWqLl5Uo9NrYs3cadQIvvgiulhIzH6KjHy5Ko5CWFpw8GFOnWoZVUQhb96OlCgxz2YuOO3ts5E3b2vy5m39YlreYe7d+51bt77FYIhvzqtGZGRwpp92t+HcBroGdCU4TPVBDqccLGu3jGbFUr5WzBq2XdzG8dvHyekAQ4qpcttDi8OJwwYO31LltusVqsrNm99y48ZsIiPNqw3lzt2UQoU+JUeO6lZ6B7ZHkiQbEN80pPSS3E/9AwJUaeepU+H331X7gwdqVOnzz+G999QnwT4+lok7qxg7FtarYkTkyqUKNWTLZtWQksWaU2zs7CBfPnWrUkW1HTuWvCSpUiUoYMEN65PbT5UqqbWK69apqoAXL6qRpQUL1BS1kSPV759L4lVgbcbDhzBxoipIERER3V62rEqOGsfaJiNmP6VXFUch0sPTp6c5ebJJ1Jqe3LmbUarUzyley2EpalpeVezs3Lh+fUoiRxq5fz+AoKCD5MjxusXiswSjZmTSnkmM3RU9FbJM3jKs67yOormLWjGy5NM0jdE7R2OHjsHFNFzt1YeMrvYwqBh8dV7HvpM9cQ18FicR9vBoS6FCo8iePRmLZrMYG/58WqQH06fZR48mfDNV/KpWDX77TZV57to1uojD06fw5ZdqGtJ776kLOPHy1qxRowSgLvx//RX8/a0bk7AenQ7atFFl17/4QhWpALVG67PPVPW+Zctsa7PM2MLDYdYsKFpU7e1lSpDy5YP58+Gff+ImSEJkVCEhFzh5siGRkQ8ByJGjNmXKrMbOzvYX9bq5lcHDow2QeDJ3+nQb7tz5Bc2W//CkQHBYMG1/bWuWILUr1Y6D7x7MMAkSRJfbrp1Xo1Ze0L8YtNTroHZeWFFNo37uwBgJkh2enl159dXTlC27RhKkBEiSlI5MozaJscbc+oIF1SfVCd1if9JdtqyqrHb+PLz/vlo3AeoCaP58tXfPW2/BiROWfR+ZyalT0L179P0ZM6BhQ+vFI2yHk5NaE3jhgqp2Z/qw4vp19eHF66/DgQPWjTE2TVNJf+nSasTLVMXQxQVGj1Z/S/r0sZ09bIR4WaGhNzhxokHU+o7s2V+lXLn16PUZY7hXp9NRvPhc9PrsqF1y4hcRcYczZ97mxIl6PHt2xnIBpoOboTepvqg6v539DVDrj6bUm8KqDqusUqDhZTjZO3Gwx2bGlM1GfN8/xxdX+zqdA97evXnttbOULr0UN7cylg00g5EkKR2lZNQmI/Dzgzlz1GaPn3wSvUeN0QgrVsCrrzowcWJV9u+3jXnXGcXDh2pxvqmK29tvqwtLkXq2+gHFy/DwgG+/VRsLN4sxRf7QIaheHTp3to2NWA8dgpo1oX376FFmnU59CHDunKrUmND+VkJkROHhdzl5siFhYao6mJtbWcqX34y9fcb6QXd09KREiblA3FGiYsW+ezHSpDx+vIsjRypw6dJIDIZU7J1gZevPrWf4ueGcfaD2mMjpnJNNXTcxsqZtFWhILk3TCL45EowhxPf9A3B29qdq1YuUKPEDrq4ZZ5TMmiRJSmcpHbXJCLy81Can166pvU3y5o1+7OhRL+rWtadmTdi0ybanAtmCyEjo1Ent0wOqYMb8+Zmv3LOlZbYPKGIqXVrtobV1K5SJ8SHgr7+qKoEjR6Z+v6G7d1eyf783d++uSvFzr1xRI8rVqqnqdSZ166r+XrTIsuu/hIjPjks7KP1daXZc2pEm54uIeMzJk40JCVHVdpyd/SlffhsODhlzN+i8eTvGmnanx8OjLfnzf0DZsgGUK7cBZ2c/ADQtgmvXpvH336W5f/83q8WcEkbNyPhd42m3uh0hxhAAynqW5XCfwzQp2sTK0aWMphkJDj7C5ctj+Pvvkjx6tBVTufn4hIZeTKAwh0iIJEki1XLmhFGj1MXRN99AwYLRGdG+fdC8OVSsqEaZDAarhWnTPvlEbdwLKtlcuzbjLMa3dbb+AcXLJCSgKsIdP672UjJ9UBEWpj7AKFZMVe5Lye9dePhdzp59j4iI25w715fw8LtJPwlVov3jj9UaqRUrottLllRFSP74Q/0dEMLaNE1j1B+jOHP/DKP+GPXS62oMhmecOtU8aqNWJ6cCVKiwAyenDFp+ktjT7sDe3p3ixb+PejxPnua8+uppChX6DJ1OrbUKC7vG6dOtOXXqTZ4/v2yVuJMjKDSINr+2YdzucVFt7UpmrPVHBsNzHjzYyNmz/Th40Jdjx17l6tWJPH9+LolnqmRXpteljCRJ4qW5uqqy4GfORPLRR8coWTL6P54TJ9SnyyVLqou2sLBETpTFLF2q9r4BtTZjzRrwTdsNvIWNSm1CEpu9PfTrp9b4fPxx9Ka2d++q/YYqVoxOwhOjaRrnzvWLqsgVGfmEc+feT/Q5ERFq+l/RoqripWmvKg8PVcXu5Elo0UJGRYX1PXr+iL9u/MXw7cM5fOswQFRJ5NQyGEI5fbo1wcFqQaCDQ14qVNiBi0vhtAjZqtS0u3k4OHhRvPi8OHsj6fWu+PlN5NVXT5IrV4Oo9gcP1nP4cBmuXp2C0Whb/9n/7/7/qPpjVX4/q8r16tDRzbsby9osI5ujbZeQDQ+/S2DgQk6fbsP+/R6cOtWCwMB5hIffMjvOza0idnbOxF2TpIuT7P6/vTuPi6p6Hzj+mRn2YWdAQNlUwN3K7avmkvuSW6al1tf6lWZZpm1muVeWtlj2Lc0WW7TF3Pd9KXfcFxBcENwRZN+Zub8/RkaQRUAYQJ/368UL5t5z75w5XIb7zDnnOaJkJEgS5cbSEh577CJHj+awfDm0aHF739mzxpu22rWNmfFSUiqvnlXBoUPGieu55swxzuMQ97+yBCR34+QEM2dCWJhxLlCuEyeMCUD69DEOLyzKjRuLiY1dDuR2PemJjV1GTMziQupvXBagcWN47TXj0gBgTDDx7rvGv/VXXpF03cK8cgw5RMRFsDp8NZ/t+YwRq0bQfkF7PD71wHWWK61/bM3nez/Pd8wzy58hKiGq1M9lMOQQFjaE+HjjJxAajRNNmmzCzi64XF5LVeDhMZi2ba/i4TGoyDJ2dsE0abKJBg3+xMrK2HtmMKQTGfk+ISFNiY/faq7qFmvl6ZW0/L6laf6Ri40Lq59ezRM1nqiS848URSE1NYzo6JkcPtyWPXs8CQ//P2JjV2C4NUQQQK22wc3tcYKC5tO69RVatDhMvXo/U3BOkkJQ0Lz7fiHgiiC5hUS5U6uNiQj69YNt24xrLW299V555Qq89ZZxLtNrrxkXp3VzM85vqojFSKui69eN7ZO7VtWIEcbeAPFguB2Q5LodkHh4DC7xeRRFQVH0KEomBkMWBkMm3t5Z/PJLFmPGZPLZZ1mcOZOJpWUWV69m8n//l0WfPpkMGpSFVmssryhZZGXFcvHiJ4U8g4qIiJdwdu5o+ud66JDx73fHjvwlhw6FGTPAz6/UzSFEqcSlxXE69jThceGEx4Ybv8eFc+7mObIN2Xc/QR6xabHU/bouLzV7iffavYe3w90X/lMUA+HhzxMbuwIAtVpLkybrcXB4qAyvpvpTqVR4eDyFq2tPLlyYwqVLcwAD6enhHDvWBQ+PIdSp83mlDEHMnX80/Z/ppm2NPRqz/Knl+Dr4su70OrPXqSgGQw5JSbuJjV1FXNwq0tPPFlrO0tIDN7fH0en64uLSBY1Gm2+/cU7ZX8TGrsL4oZcGna5fqf63iNskSBIVRqWCzp2NXyEhxmBp+a17w/h4Y5arzz4zZuVatKj4oXg2NtV3on1eWVnGT/ovXTI+btPGOGSpCn6YJSqAcZjdKIzDIfJ/2hcW9gxXrswDVKYAJu93gyGrwLaishgBjBtX+PaLF0taW8XUy+XktJT33y+4QO+jjxp7hlu2LOk5xYNky/ktjFk/hjk959Cldpe7H3BLlj6L8/HnCY8Nvx0Q3QqK4tLjSlUHL3svgtyCCL0RSmxaLModfzM5hhy+CfmGH4/8yMvNX+bdR9/FQ1v4J+6KonDmzKtcv74QAJXKikaNVtx3i6uWhYWFI3XrzqZGjeGcOfMKSUl7AYiJ+YO4uDUEBHyIt/crqNXmue1MzEjkmeXPsCZijWnb4IaD+anvT2ittGRnly6grgg5OUncvLmRuLhVxMWtJScnvtBydnYN0en64ubWF0fHlqhURQ8Cy51TFh+/Hb0+QYbZ3SMJkoRZtGgBy5YZhwPNnGkMinJyIC0Nfvrp7sdnZBh7mqp7kPT668akFgDe3sZ5SFZVf51BUQ7yD7MrGNwoSjYJCdvNX7FiGXu5Bg48RUTE7Qm/desa1/Lq318CfFG4O5MkdA7onG9ok6Io3Ei7YeoNyts7dD7+PHql5FlHbCxsCHILItgt2Pilu/3d0dqRjWc30mNR8ZnLMnIymL1vNt8d+o7XWr7G223exs0uf4a6yMj3uHIl94ZTQ8OGi3F1LXnw9yBwcHiIhx/exbVrCzh37h1ycm6i1ydz9uzrXLu2gMDAuTg5/adC6xB2I4z+f/UnIs6YzECtUvNx5495u83bFTK8LiZmMWfOvE5g4JxihycCZGREERu7mri4VSQk7EBRCgvWNDg7t8fNrS86XR9sbUu3qnzunLLcOskwu7KTIEmYVf36xlTA06YZP4H+4QdIT6/sWpnH/Pkwb57xZ2trY6+ap2fl1kmYT2rqqTuG2d2NCrXaGpXKGrXa6tbPVqjVVoVsu72v4DZj2eRkKzZtsmbfPiuys63JybEiK8uKJ574mqCgQ2g0BVPHKgpcuNCAs2frAeDqCpMnGxeVfpCD+9LcFD2oNp3blC9JwuQdk7GzsMsXECVkJJTqnDUdalJPV69AIOTr5Iu6iE/XFUVh0vZJqFFjKCQ9sgoVHloPEjISyNRnkpadxszdM/k25FvG/mcsb7R+A2cbZ6KiPiY6+hPTUfXr/4JO169U9X9QqFRqvLxewM2tH5GRE7h69QcAUlKOcuRIa7y8RlC79scVkiZ9xekVPLv8WVKyjBOfXWxc+PPJP+lWp1u5PxfcTsKj1ycQETESZ+cO+YISRTGQnHyYuLhVxMauIjX1WKHn0WgccXXtiU7XF1fXnlhautxTvTw8BssQu3IgQZKoFH5+xmQFEyca13UpSW9SdbZ7tzEDYK7vvpMhSg8arbYh9vaPkJJyuIgSGlxde9Gw4Z+3AhxNEeXKrkkT47yiN96Af/4xbjt4sDu//hqMVpuIWp2/h0ulgoCAUGbPfoyYmIW8+aYvLvf2v7vau9tNkTAGJu9ufTfftg//+bBEx9pZ2hHkFnQ7GLoVCAW5BZUpC1mWPovoxOhCAyQABQWVSsXp0af5Yt8XfHfoO7L0WSRnJfPBPx/w9YGv+ew/j1JHuT1sKzDwW2rUGFbqujxorKx0BAd/j6fn/xER8bIpQLh69Xtu3FhGnTqz8PR8rtjhYyVlUAxM3TGVD/75wLStSY0mLH9qObVdat/z+QtTVBKe+vUXkpCw7VaP0eoCWehyWVv7odP1Q6fri5NTO9TqB/iTpypKgiRRqTw8YPTo+ztIunQJBg40pkwG45C74cMrt07C/FJSjpGaeqqIvcYUrfXq/YBGY1eh9WjWzJh4YflyY+KUy5c9mD17HpMnP12grMGgQq1WaNLkXzSaJmRnfwc8VaH1q8qKuilq1GhpJdesalketpyj144WW8bXydcUBNXT1TP1DNV0rFlkr1BZWFtYEzIihBtpN4os46H1oJZjLeb0nMPbbd7mo38/4scjP5JjyKGVU0K+AKmW3wfUrCmZdkrDyak1zZod5MqVb4iMnIRen0xOThzh4S9w9eqPBAXNxd6+SZnPn5CRwDPLnmHtmbWmbU83epof+vyA1kpbzJH3pqgkPLt2OaMoWYUe4+DQ0jS/SKttVCWz64nbJEgS1cavv0KDBsYkDtVFRgY88YQxox1Ap07GZBXiwZKdncCpUwNRlKKyk5g3RatKZbwuvb2hdWvYvn0wHTv+Rdu2q9Bo9OTkaNi9ux9Ll47lvfeewdMzGr0+kdDQp4mLW0dg4NdYWDiapa5VSXllJryfpWSmMHxFwU+BVKgIcAlg6aClBOmCsLOs2A8D8vJx8sHHqWSL0Pk4+TDv8XmMbzueX/a8QDu72/MEf4uCtQf/x7uP2jOq+ShsLKrRP6NKplZbUKvW67i7D+LcuTeJiTGuPJ2UtIeDBx+hVq0x+PtPw8LCoVTnDb0RSv8/+3Pm5hnj86jUzOwykzdbv1lhAYhen0pCwi5On36+0P15AyS12gYXly64ufXFze3xar3Q8INI1kkS1cZXXxnnNP35p3GuRFWnKMbU3iHGYfn4+8NffxkXABUPDkUxcPr0f8nIOA+AvX1z3Nz6AbnD6YwroVfGTfbteUUqZs+eR1qaA4oC6emOfPnlXE6caMeLLx7DwmKI6Zjr13/l4MGHSUzca/b6Vqb8mQnzMqZKL+uCwPeTjJwM2v/cnpTsggvhKSicjz/P9dTrZg2QyspJieAx+11obv26l12Cny7A9dTrjNs4jjpz6vBtyLdk5lStRVOrOmtrbxo0+IMmTTZjaxt0a6ueS5dmc+BAPWJiFqOU8B/88rDltPqhlSlAcrV1ZeMzG3mrzVvlEiAZDNmkpoYSE/MXkZGTOHGiP/v21eXff+05caIHBkPRE6qtrf1p1GglbdvG0bjxary9R0iAVA1JkCSqlQsXYMgQ+M9/4N9/K7s2xZszB375xfiznR2sWGFc70k8WKKjZxEXtxoACws3GjVaSnDwfDQah1vbqkaK1oQED7744jtu3vTk88+/IyHB2KuVmuqMnd3v1Kv3m6nOGRnnOXKkHRcuTMdgyKnMaptF8ZkJlXJZELi6y9Zn89TfT3Hk2pEiy6hRM2n7pBLfBFeWhIRdnDw5wJR5rEaN4bzU7QSDGtxO0nEl+Qqj140m6H9B/HD4B7L1lZ9Sujpxde1CixbHCQj4ELXa2COXlXWF0NCnOH68O2lpEQWO2XpiEis3W7D5+PtM2jaJJxY/YUrQ0LRGUw6OOFiqVPO5FEW5lXVuDVFRnxAaOoyQkKb8+689ISENCQ19mqioD4mLW0lGxrkSnTMz8wK2tnUqfPi0qFgSJIlKp9PdfQidlRW0a3f78YED0L49DBgAEQXfSyvd1q3w5pu3Hy9YAE2bVl59ROWIj99GZOT7tx6paNBgETY2vqYUrZaWngQFfVdlJv7v2DGYJ5+8ys6dBTO2eXo+Q/Pmx3B0zF0TRs+FC1M4erQj6ekXzFpPc0tODrk1zK6otNTGYXdFzzm7v+kNep5b+RyrIlYVW86AgYtJF8nSFz5foypITj7MiRO9Tb0EOt1AgoN/oKFHIxYPWszRl47SL/h2VrvoxGhGrB5B/W/q8+uxX9EbSp66/EGnVlvj5/c+LVqE4ura27Q9Pn4zISGNiYycjF5v/D1kZl4nK+ZjHC30ZMbM4H/7bicCGdJoCHte2EOAS8BdnzMrK5b4+O1cufINtrbfcPx4e3btcmLfPn9OnuxDZOQEYmJ+JzX1eKHzitRqO+ztm2Nt7UfRt9DG0QFabcMi9ovqQgb+iErn62tcKDY2tugyOp2x3MaN8NZbcPKkcfuKFbBmjXFY25QpVaOnJjISBg8G/a3/lRMmGB+LB0tGxiVCQ5+GW1m1/P2n4ura3bS/OqZotbUN4KGH/iE6+iMuXJgOGEhK2s3Bg00JCrr/Mn7p9elcuTKPqKiP71rW0bHtA3lTpCgKr6x9hd9P/A6ApdqSr3p8RatarQot76H1wNrC2pxVLLHU1DCOH++OXp8EgItLdxo0WJRvAdSmnk1Z8fQKDl45yOTtk1l/dj0A5+LPMXzFcGb8O4OpHacyuOHgck1AcT+ztQ2gcWPj2kFnzowhMzMaRckiKuoDrl9fSN26X3PkzIdYqfWoVGCrgbGBMD1MzaddP2Xcf8YVGF6n16eSmnqK1NSTpKaeIDX1JCkpJ8jOvm4qY2UFyclF1UqDnV0wWm1jtNpG2Nsbv9vYBKBSqcnKimH//mD0+kTy9y6rqszoAHHvJEgSVYKvb8kWiu3eHbp0Ma61NGkSXL1qXJT2f/8zJnZ47z1j9rjKSu6QmmpcYPPmTePjXr3ggw+KPUTchwyGLEJDB5Odbcyo5eraEz+/iZVcq4Jye3EzMoouY2OT/8MHtdoCf/8puLh0JSzsGTIyItHrkwgLe4a4uHUEBX2LhYVTxVe+AhkMmVy9+gNRUTOKTN97p6Sk3Zw+/QJ1635R7V9/SSmKwtub32b+4fkAaFQalgxeQt/gvpVcs9JLT4/k2LEuZGcbP61zcmpHo0bLUKsLD+iaezdn3bB17L24l8k7JrPl/BYAwuPCGbJ0CB/9+xHTOk5jQL0BksGsBFQqFTpdP1xcuhAV9SEXL36GouSQkRHJyZOPYwmm6YAaFXRwh0313uOxhq+RlhZqCoJyg6LcOaAlYW3tZwqCcoMiO7vgIn/3kLtg67xbH4TlZd4kPKJiSZAkqh2NBl54AZ56yrgg7axZkJYGSUnw7rvw7bcwY4Zx7pLajB/kKQo8/zwcP258HBQEixYZ6yseLOfOvU1SkjGxgbW1H/Xr/1Yua4GUt9L04t7JyakNzZsf5cyZV7l+/TcAYmJ+JzFxNw0aLMLJqW0F1briGAzZXLu2gKioD8nMvJhvn7v7YBwcWnH+/JtFHA3Xrv1EfPwmgoN/xNW1YhavrEqm75zO53s/B4zZ634b8Fu1DJAyM69w7FgXU0Bsb/8IjRuvLtF8ktY+rdn87GZ2XtjJpO2T+DfaOFn2ZMxJBi4eyMOeDzP9sen0DuwtwVIxFEUhPC6cree3siXyNGeu2fCCXwoPOxdVHtRxM/jnn0+Aks2LtLTUmYIgG5sGHDuWSOfOL2JrW7ZFbd3dB6PT/UVs7CqMQ3E16HT9qt0IAVE0CZJEtWVvbxxiN3IkTJ5sXGvJYIDoaHjmGZg92xhEdehgnvp88gn8/bfxZwcH41BAZ2fzPLeoOq5f/5PLl+cAoFJZ0bDhkkJXlt9yfgtj1o9hTs85ZZpsXF5K2otbGAsLR+rX/xVX155ERLyMXp9IZmYUR460x89vIn5+k/INVaqqDIYcrl9fSFTUdDIyIvPt0+kG4O8/DXv7xiiKQlLSrgI3Ra6uPTh37k30+mQyMy9x/Hh3vLxGUKfOZ/dtqvQv9n7B1J1TTY/n95nPkMZDij6gisrKiuXYsa6mngc7uwY0abKx1L2BHfw7sPO5nWw5v4VJ2yex//J+AI5cO0KfP/rQqmYrpj82na61u0qwdMvV5KtsjdzKlvNb2HJ+C5eTL+fb/0YCzH0Ygh2MyxbkZXxsgEIWCVar7W71CjXKN1zO0tLD1PbZ2dkcPrzunv4+VSoVQUHziI/fjl6fIMPs7kNV76NNIUrJywu+/x6OHYOePW9vP3QIOnaEfv3g9OmKrcPatfD+rfn5KpWxB6l+/Yp9TlH1pKaGEh7+oulxYODXODo2L1BOURTe2/oeYbFhvLf1vSqf7etuatQYQosWx3ByevTWFgNRUdM5erQd6eklywZVlK2RW3k17FW2Rm6994reQVH0XL++iJCQBoSHP58vQHJze5xmzQ7RqNEy7O0bA7dviu7MTOjtPYIWLU7g4nI72L169XtCQhpz8+bmcq93ZZt/aD5vbrrdo/ZFty948ZEXizmi6oiJWczu3V7ExPxNTk4ix4/3IC0tFAAbmwCaNt2MlVXZJreqVCq61unK3hf2smbIGh7xesS0b//l/XRf2J32P7dnx4Ud5fFSqp2kzCRWh6/m9fWv0/Dbhnh/4c2zy5/ll2O/FAiQ3GzdGNWkO/UcCwZId3Jx6UFAwIc0arSCVq3O0a5dMs2a7adevR/x8RmLq2sXrKxqVEhwWlWT8IjyUelB0uXLl3nmmWdwc3PD1taWxo0bc/DgQdP+5557DpVKle+rR48elVhjUVU1agTr1sGmTdAkz+Ldq1YZ940eDTEVsJRJeDgMHXp77abp06FPn/J/HlG15eQkc+rUQAyGVMCYNtjLa0ShZdefXU/IFeMCWiFXQth0bpPZ6llRbGz8eOihHfj7f0DuGlBJSfs4ePAhrl37tUyBoKIoTNwxkUuZl5i4Y2K5BZOKYiAmZjEhIY0JC3uG9PQzpn0uLt145JF9NG68GgeHRwocW9RNkY2NH02abLoVRNkDkJkZzfHj3QgPH0VOTpEzxKuV30/8zqg1o0yPp3WcxrjW4yqxRiVnXOvqJbKzrxERMZJjx7qRknIIACsrb5o23YK1tfc9P49KpaJ3UG8OjjjI8qeW09ijsWnfruhdPPbLY3T+tTN7Lu4BKvaDgMqUpc/in6h/mLx9Mm1+bIPrTFf6/tmXOQfmEHojNF9ZWwtbutfpzqddP+XIS0eIeTuGb/qt40SyM/oi/uz1ChxPdqZJk3X4+b2PTtcPW9vaZh/a7OExmLZtr+LhUTArqKjeKnUcRHx8PG3btuWxxx5j/fr1uLu7c+bMGVxcXPKV69GjBwsWLDA9traumplxRNXQtSscPmxM5DBxIly5Ysw09+238NtvxmxzY8eCre29P1diorGnKsmYDImBA2/3KIkHh6IohIe/SFqasctSqzVme8v95DLHkMPhq4fZeWEnOy7sYOO5jaZjVaiYuG0i3ep0q/bDcFQqDf7+E3F17Upo6DAyMs6h16dw+vTwW0kd5mJp6XL3E92y6dwmDl013sQeunqITec20b1u97scVTRFUYiNXcmFC1NITT2eb5+zc0f8/T/A2fnRIo6+rajMhCqVCm/vl3Bx6U54+AskJGwD4OrV77h5cwP16v2Ii0vnMte/sq08vZL/Lv8vyq1sXm+1fotJ7SdVcq1KJv9aV5CTk0hy8gHAOFeladPN2NrWLtfnVKlU9K/Xn77BfVkSuoQpO6ZwOtb4HrEtchvbIrfRvU53ohOiTR8EdA/sXm3fBwyKgRPXT7Dl/Ba2Rm5lZ9RO0rLTCi2rVqlpWbMlXQK60Ll2Z1rXal0g62GmPpOvz1nyeUPQWoA6T7MYFEjLgW/OW/KSPqvKZkwU1VulBkkzZ87Ex8cnXwAUEFAwz721tTWenp7mrJqo5jQaYxKFwYONc5M++cSYeS452ZgBLze5w7BhZU/uYDDAs88ae5LA2Fv18893Hxog7j+XL8/hxo3FAGg0TgTX/4MDV46xM2onO6N2sit6l2nRwzspKBy8epBZu2cx/tHx5qx2hXF0bEXz5kc4e3YM1679DMCNG3+RlLSH+vUX4uzc/q7nuJp8lWeXP2t6rFYZFyItSzCpKAo3b64nMnKyqefgdl3bEhDwAS4uj5XqnMWxtfWnadPNXLkyj3Pn3sFgSCUzM4pjx7rg7f0ytWvPwsLCvtyezxw2n9vM4CWD0SvGtQ1GNRvFrK6zqs0N/Y0bi2+tdZXLGOipVLY0abIRrbZBhT23WqVmcMPBDKw/kD9O/sG0ndM4e/MsQL4PTA5dPcSLq16krW9bdHY63O3ccde6o7PT4WTtVCXb+kLChVvJFraw9fxWbqTdKLJsPV09ugR0oUvtLnTw74CzjXOx57a2sGbr84e4cm0R6Vcn5NunVoGH78dsbfWMBEiiwqiUShwM36BBA7p3786lS5fYuXMnNWvW5JVXXmHEiNtDVJ577jlWrFiBlZUVLi4udOrUiQ8//BA3t8KzkWRmZpKZmWl6nJSUhI+PD7GxsTg63p8TaKuK7OxsNm/eTNeuXbG0tKzs6uRz7Rp88IGaH39UYzDc/kfz0EMKM2fqeeyx0v8ZTJmi5uOPjcOKXFwU9uzJoU6dcqvyXVXl9r5fFdbmSUl7OHmyC4pizLC0OKYJv5w9W+QnqMV5PPBxZnaeSaBrYLnWuzLFxv7N2bOj0esTbm1RUavWO/j4TEatLnjdJmUm8fm+z/li3xdk6jML7F/z9Bq61S5Z5jhFUUhM3Ep09DSSk/fn22dv3xxf36k4O1fsRPqMjEjOnBlJUtJO0zZra3/q1p2Ps3PHCnvee3Hndb7n4h56/dnLdE0PaTiEBX0XVJt1gDIzL3P4cGMMhoIfVKjV9jRrdtqsc0lyDDksPLGQD//9kOik6BIdY6m2RGenw83WDXc7d9zsjN91djp0tjpTUJW73c3WDUtN2f8vbI3cyrhN45jdbTadA273fsalxbEjagfbLmxj24VtnIsves6hl70Xnfw70SmgE538O1HToWaZ6qIoCqdPP8XNm6vJTZji6tqX+vX/KtP5QP5/Voaq1OZJSUnodDoSExOLjQ0qNUiyubWYzRtvvMGgQYMICQnh9ddfZ968eQwfPhyAP//8Ezs7OwICAjh37hzvvfce9vb27N27F00huZWnTp3KtGnTCmz//fffsbO7ezpPcX+Ljnbg118bcPBg/p7J5s2vMXx4KD4+JZs3sGePF7NmtQRArVaYMmUvTZsW/QmauL9kGbIITw3nfMYh+vquwdnKGCAtioYfIguWd7FwoZF9IxwtHFkbu7bYc1uoLOil68XgGoOxr2a9DUVRqW5gZ/clFhanTNtycgJJTx+HwWCcA5JtyGZD3Ab+vvY3SbcW8yyMv40/s4Nn3zWw0WhOYGPzBxYW+ec+6PW1ycgYQk5Oc0wLr1Q4A1ZW67Gx+RWV6nbgl5nZi4yMZ4FyGPtbQc6lnWPS2UmkGYwBUiunVrzj/w4aVVVd20BBpbqOhcUZNJozaDThaDQRqFSF3+ooipqcnJakpb1r5npCSGIIH0V+VGHn12q0OFk44aBxMH63MH53tHA0fTlZOOGoMf5so7ZBpVIZ17+KeJuz6WepY1uHZ7ye4XjKcY4lHyMyPdI03PJOtmpbGts3polDE5o6NKWWda1y+wBCpUrA3n40KlUqiqIlJeUbFMW5XM4tHjxpaWkMHTq0agdJVlZWNG/enD179pi2jRkzhpCQEPbu3VvoMefPn6dOnTps2bKFzp0Lju2WnqTKU5U+JbibbdtUjB+v4dix22/garXCCy8YmDzZQI0aRR974gS0b29Baqrx2Fmz9IwdWzANaUWrTu1d3aVlp7Hv0j62X9jO6uOrOZtxlhx9Fp81xbSOx+F4ePu4MSFtLYdatPNtR3vf9rT3a09dl7oAtPm5DUeuHsFQSNraO7nZujGp3SRGPDzinj4RrioURc/ly58THT3V1OumVmsJCPicrTesmPbPdC4kXijRuRb2X8jgBoWvRZKUtJfo6KkkJm7Pt93OriG+vpNxde1facOW0tPPcfbsSJKS/jVts7YOIDDwe5yc7j4E0Vxy31tqPVyL7n92Jy49DoCuAV1ZNmhZlRrelJ19g+Tkg6SkhJCScpDk5BBycuJKfZ6HHz6CnV3DCqhh4RRFoc3PbTh67ahpCCMYh+bVcqjF802fJy49jhtpN0zfY9NiuZF2gyx9VoXUycbCBp2tDiuNFecT7r4Yq6Xakta1Wht7i/w70dy7ORYVmPI/NvZvzp9/g9q1Z6PTPXlP55L/n+ZXldq8pD1JlTonycvLiwYN8o8Drl+/PkuXLi3ymNq1a6PT6Th79myhQZK1tXWhiR0sLS0r/ZfyoKgObd29uzHBw8KFxjlKly+DwaDi++81/PGHhvHjYdAg4zymvBITjWsw5W5/5hl46y0Nqkr8VLU6tHd1k5KVwu7o3aY5RSGXQ8g2ZOcrMyLgdoAUn6UhQj2QH/r2oIN/BwKcAwrciGfmZHIp6VKxAZLWUoveoCdDn0FcehxjN41l3uF5fN7tc3rW7Vkl5ySUnCUBAe/j5taNsLBhpKefwWBI5dy5UVy4AXF5/tZcbV2JT48v8hPrEWtG0COwB252t4ddJyWFcOHCZG7e3JCvrJ1dPfz9p+LuPqjSF/S1tKzHww/v4PLl/3H+/LsYDOlkZkZy8mQXatZ8jdq1P0aj0VZqHXNdy7zGy3+/bAqQHvV9lOVPL0drVfL6xcQs5syZ1wkMnFMumb/0+jRSUo6QlHSApKT9JCcfKLCuVWHUai0GQxoUej0Z17pycnronutXGhvPbjQlJcnLoBiIToqmtW/rQpOUKIpCSlaKKWC6kXqj8J9zg6rUGyRmJpaoThk5GVxKvlRsmYc8H6JzQGe61O5CO992pboe7pWX11C8vIaW6znl/6f5VYU2L+nzV2qQ1LZtW8JzZ73fEhERgZ+fX5HHXLp0ibi4OLy8vCq6euI+p1bDf/8LTz4JX34JH38MKSnGr0mTjF/FUamMZar1fesD4m4LtyZlJrErehc7LxiDooNXDub7dPdOA/08Gep77dYjCzq12sEAp7bF1sHawpqQESHFTmz20HqgKAoTtk5g0YlFAJyOPU3v33vTrU43vuj2BQ09zPdpd0VwdGwB3vM5fHQojzhcBaCjOzR0hM1JzXmh9f/o92c/U4DU0R1erQtfn4GdscZzpOek02NRD7b+dyuqrPNcuDCZuLjV+Z7HxqYO/v5TqFFjaKV+iHEnlUpNrVpjcHXtRXj48yQm7gLg8uWviYtbR716C3B2blepdbyUdInJ5yYTk2VcM6GZVzPWDFlTqhvi3HTben0CEREjcXbuUKp5P4qiJzU1lOTkAyQlHSA5+QApKScwzkkpmqWlDgeHVjg6tsTBoSWOji1QFD379wej1yeSP1BSVcoCoIqiMGn7JNSoC/3QRE3RSUpUKhUO1g44WDsQ4FIw0VVhsvRZxKXF5Quc8v4cm3572+Wky8RnxBc4x4S2ExjXehzuWveyvWghqqFKDZLGjRtHmzZtmDFjBoMHD+bAgQPMnz+f+fPnA5CSksK0adMYOHAgnp6enDt3jnfeeYe6devSvXvZ08AKkZednbE36YUXYNo0mD/fmDL8bhTFGFCJqu3OhVs7B3QmISOBf6P/NQVFR64dwaAU3cMT5BZEB78OtK3VFs5fprbHTNM1UrfuZzjdJUDK5ePkg4+Tz13LLXxiIWNajWHcxnGmtVQ2ndtEk3lNGPnISKY/Nr1a3qyEx4bz/rb3WRpmHC3QXgdvBoGjJbhbw1D3Q+gyl3Pghd3EZiRiyLlJSuQAFH0KUxs7kOD2FS+seYubGTeJTTjIb1tq01Cbf2iVtbUf/v6TqFHjv4Umhqgq7Ozq8tBDO7l0aQ6Rke9hMKSTkXGOo0c7ULPmGGrXnoFGY/55tDGpMfT4vYcpQGrg3oANz2zAycapxOcomG47mYiIl2nUqPBRIoqikJl58VYwtP/W90OmNceKolbb4uDQ7FYw1AoHh5bY2PgV2uMaHDyP0NCn73xmgoLmmX0B0Cx9FtGJ0UX2KhswcDHpIlnllNraSmOFl4MXXg7Ff7isKAqtfmjF4auH831IpFFp2BK5hY86V9z8KSGqokoNklq0aMHy5cuZMGEC06dPJyAggC+//JJhw4YBoNFoOH78OL/88gsJCQl4e3vTrVs3PvjgA1krSZS7GjWMqcFfew1eegn+/ffux4iqb9O5TfkWbq37dV0i44uefAxQX1efjv4d6eDXgfZ+7U03FxkZiey++RD6W4kF3N0HU7PmmAqpd8uaLdn1/C4Wn1rM+C3jiUqMwqAYmHdoHr+f/J2J7SYyptWYKjU/pChXk68ybec0fjj8Q76bryuGumTXeBNnw9+31hRSuHhxJvbxm6lffxGRkR+SYkg39tYa0qirrGHr0J9Zc+BJ2rhmoVbdDpCsrGri5zcRL6//Q622Mv+LLAOVSo2Pz1jc3Hpz+vTzJCXtBhQuX/6KmzfXEhy8oETrNpWX+PR4uv3WjYibEQDUcanDlme3oLPTleo8BdNt64mNXUZMzGI8PAaTnR1PcnKIqYcoKekA2dnX73JWNVptozw9RC2xs2uIuoRzYNzdB6PT/UVs7CpyM6TpdP0KXe+qot3Zq5yTk8OuXbt49NFHsbAwvh4PrYfZ/7bzvlfmpVf0pkWv72WdMiGqm0pN3GAOSUlJODk53XVylrh32dnZrFu3jl69elX6eNN7dfgwNGt293KHDsEjj1R8fQpzP7V3RbiYeJGloUuZtGNSkWsU5Wrs0ZgOfh3o4G8Mijy0BT9ZVhSF0ND/cuPGQsA41+WRRw5gYeFQIfXPKz07nS/3fcmMXTPyvZbaLrWZ1WUWT9R/okrOV0rMSGTW7lnM3jeb9Jx00/Ya2hpM6TCFFx95EUuNJYpi4OLFz4mMfB9FMc79UqmsUJTCJqiryDtkKi4Tjmc25r2eu7G2rPjfRUVRFD2XLn1FZOT7GAwZt7aqqFVrLAEBH1Z4r1JKVgpdf+vKvkv7AHCzdGPviL0EupcuHX1WVkwRQ9tApbLE2rpWieYRWVv75QmIWuHg8Mg9z9e6XbcELCxcaNnSvKm/i1IV3stze5EOXTlU5BDAZt7N2P/i/ir5XlNaVaHNHzRVqc1LGhtUak+SEEKUp8j4SJaGLWVJ6BL2X95fZLnaLrXpE9SHjv4daefbLl8CgKJcvfq9KUBSq7U0bLjMLAESgK2lLRPaTeD5h59n0rZJ/HjkRxQUzsef58m/n6S9X3tmd5/NI16VFLHfISMng29DvuWjfz/iZvpN03YHKwfeafsOY/8zFnur2+nNVSo1vr5v4+LSmdDQoaSnhxcRIIHpxlvtzA/nU1lyMZtMwwkiskeycMBCNOqqM/+oNFQqDT4+b+TpVdoLKFy6NJu4uDXUq/czTk5tKuS5M3Iy6PdnP1OA5GHnwRTfKfg7+5fqPJmZ1zl1auCtntaCn78qSnahAZKFhYupdyh3HpGVVTEpRsvIysqD4ODvTMkkqkKAVFWYewigENWBBElCiGotIi6CpaFLWRK2hMNXD9+1vEalwc3Wjdnd777WTq6kpIOcOfOa6XHdut+h1dYvc53LytPek+/7fs+rLV9l3MZxbL9gTHP9T9Q/NJ/fnOEPDeejTh/h7eBt9roB6A16Fp1YxKTtk4hOvL1IpqXaktEtRvNeu/eKnUvl4PAIzZodJCSkMZmZF4osZ2fXkEce2Ye+1n6W/N4byOTPk39iZ2HH932/rzaLnBbGzi6Yhx/+l4sXZxMZORFFySQ9/QxHjjyKj8+b+PtPR6Mpv3WVsvXZDPp7ENsitwHgbOPM2iFruXzocpHHGAyZpKaGkZp6nJSU46bvdx8yZ6TVNsHZuaMpKLK1rWu23gkPj8GVMsSuqitpYhkJkMSDRIIkIUS1E3ojlCWhS1gSuoQTMScKLRPgHEBkQsFPrUs7vj47O45Tp5409WxkZj6Ou3vl3mQ19WzK1v9uZVX4Kt7a/BZnb55FQeHnoz/z96m/Gd92PG+2eRM7S/NM/FcUhXVn1vHu1nc5GXPStF2FimFNhjG94/QSZ+LKyLhQbIAEkJZ2iszMKDrX7sySwUsY8NcAcgw5/HT0J7RWWr7q8VW1HhKkUmnw9X0LN7fHOX36OZKT92Ocr/UZsbGrb/Uq/SffMWVJt6036Hl2+bOsiVgDgL2VPRuGbaBpjaZc5jKKopCRcalAMJSWdpq7ZZkrnBo3t740brz87kWF2ZU0sYwQD4rq+3GbEOKBoSgKx64dY9K2SdT/pj4Nv23IlB1TCgRIzbya8XHnjwkfHY7OToe6iLe43BS7d5uSqSh6QkOHkZkZBYCDQ2syMoaXz4u6RyqVin71+nHqlVN80e0LnG2cAUjNTmXyjskE/y+YRccXFZu1rzzsu7SPjr905PE/Hs8XIPWo24PDLx3mtwG/lThAAtBqG6LTDQCKGjanQad7Aq3WmAr98aDH+f2J3029R18f+Jr3tr53199tdaDV1uPhh3dRu/ZMVCrjJ/jp6eEcOdKWc+fGo9cb5y7lptvOzr5GRMRIsm5lpiuOQTEwcvVI/jr1FwBOVtasfmIWPuoTnD8/Dq32fQ4c8GTfPh9OnOhNZOQEYmL+IC3tFIUFSBYWbjg7d8LLayRqtS3GuWN5qbCwcCI4+Lt7aRIhhDAb6UkSohA6HdjYQEZG0WVsbIzlRMVQFIVDVw+ZeozOxZ8rtNx/av2HJ+s/yRP1nzDdjGfmZJbL+PqoqA+Jj98IgKWlO8HBv3Pp0rF7fGXly0pjxbjW4/hv0/8ydcdU5h6ci17RcynpEs8sf4avD3zN7O6zae3Tulyf93Tsad7b+h7LT+fvFWjh3YKZXWbyWMBjZTqvSqUiKGge8fHbS7yuzaCGg0jLTuO5lc8B8MnuT7C3suf99u+XqQ5ViVptga/vO3l6lUIAAxcvziIubjXBwQu4eHFmKdJtG0hPj+TrXWPJiV/D1AZQRws17bLg6itEGJeuwsICcnIKHq9SWWJnVx97+yZotU1M362sPE29dy4unapMum0hhCgrCZKEKISvL4SHQ2xs0WV0OmM5UX4MioH9l/azJHQJS8OWEpUYVaCMChWP+j7Kkw2MgVEtx1oFypTH+Pq4uA1cuDDt1iM1DRr8ibV1TaBqBUm53Ozc+LrX17zS4hXe2vwW686sA2D/5f20+akNTzV8ipldZuLnXPRi3SVxOekyU3dM5aejP+XrpQpyC+KjTh8xsP7Aex7qZpxgX7p1bYY/NJy07DReWfcKABO3T0RrpWXsf8beU12qCq22AQ8/vIeLFz/jwoUpKEoWaWlhHDnSmvyB5O10266u3UlNPUlKynFSUo6Rmnqc1NQT6PUptLKCVv55n6Fgz5uVlXeBYMjOLviuKdarUrptIYQoKwmShCiCr68EQeagN+jZfXE3S0KXsCxsGZeTC04YV6vUdPTvyJP1n2RA/QF42nve9bz3Mr4+IyOKsLBh5N44BgR8hItLJ7Kzs8t0PnOq716ftUPXsuncJt7Y+AanbpwC4K9Tf7Hi9AreaP0GEx6dgIN16TLzxafHM3P3TL7a/xUZObe7WD3tPZnaYSr/9/D/Yakpv7SuZbnRfrnFy6Rmp/L25rcBGLdxHHaWdoxsNrLc6lWZ1GoL/PzeRafrQ1jYcFJSDlFYcAMQGjoEiuhJLXheG7TaRqZgyNq6AXv3XqNnz6fLlKo3f29gQqG9f0IIUdVJkCSEMLscQw47L+xkSegSlp9ezvXUglmxLNQWdA7ozJMNnqRfcL9is6KVJ4Mhk1OnniQnx5i62s2tL76+75jluctTtzrdODrqKD8c/oFJ2ycRmxZLpj6Tj3d9zE9HfuKjTh/x3EPP3TVldkZOBv878D9m/DuD+Ix403ZHa0fGtx3P661eR2t1b+vXFOb2jfY2cnISsbBwKNGN9ltt3iI1K5WpO6cCMGrNKOws7XimyTPlXsfKotU25OGH93Lo0EOkpYUWUarwAOlaBpxLgXOp0CHweQY9NP5Wdrnb10F2djaKsu6e6ijptoUQ1Z0ESUKIcrXl/BbGrB/DnJ5z6FK7i2l7lj6LbZHbWBK6hBWnVxCXHlfgWCuNFd3qdOPJ+k/SJ7gPrrau5qw6AGfPjiU5+SAANjZ1qFfvF1TVNKW0hdqCUc1H8XSjp/non4/4av9XZBuyuZ56nRdXv8j/Qv7HF92+MM0fyvu7e8z/MX499iuTd0zmUtIl0zmtNFamdN46u4qdlGdl5UHdut8SFjaaunW/LfGN9uQOk0nNTuXTPZ+ioPDciuews7TjifpPVGh9zSk9PbyYAOk2nW4QLi4d2XXtCi+s/4jUWzkXPur0EcPbvFehdZR020KI6kyCJCFEuVEUhfe2vkdYbBjvbX2Ptj5t2XJ+C0vDlrIyfCUJGQkFjrGxsKFn3Z482eBJegf2xsnGyfwVv+XatV+5cmUeYByC1KjRUiwtnSutPuXF2caZT7t9yqjmo3hnyzssC1sGwNFrR+n0ayf6BfdjVpdZpt/dy2tfxkptRWjs7ZtwFSqebfos0ztOv+d5TaWh0w0iOVmLTterxMeoVCpmdplJalYq3x78Fr2i5+klT7Pi6RX0Ciz5eaqy3CyAt4cj3sk4PLFRo8UsC1vG0LWvYbg1Mu/dtu/yXruKDZCEEKK6kyBJCFFuNp3bhDY7hCWt4eszIbjNciM9J71AOa2llt5BvXmy/pP0DOyJvZV9JdQ2v5SU40REjDI9Dgqah71900qsUfmr41qHpYOXsvPCTsZtHMeRa0cAWBm+kjURa9ArxpvtszfP5juud2BvZnSeQZMaTcxe57JSqVR83etr0nLS+Pnoz2Qbshm4eCDrhq4rc+a9qqSkWQA3nN3A00ueNiXZGN1iNDM6z6iUOgshRHVSPceQCCGqnKSMJMaseZY3AsHVEt4MAmvV7QDJwcqBYY2Hsfyp5dx4+wZ/PfkXgxoOqhIBUnZ2AqdODcRgMNbXy2sknp5VYz2kitDBvwMHRx5kQb8FeNl7AZgCpLxaerdkx/AdrBm6ploFSLnUKjU/9PmBwQ2NQ74ycjLo80cf9l7cW8k1Kx+5WQALJm8wZgHcd/U0T/z1BNkGY8KR4U2HM6fnnGq90K4QQpiLBElCiHuiKAqLTy2m9pwAhtW8gZ0FqFRgZwFjA6Fr7a6sHrKaG2/fYOETC+lfrz+2lraVXW0TRVE4ffo50tONvSf29s2oW/erSq5VxVOr1Dz30HNEvBbB0EZDCy0zreM0Ovh3MHPNypdGreG3Ab/xeNDjgHGx3Z6LenL46uFKrln5MGYBzLv4rnGx3ajsAB7//XFTT+7A+gP5oe8PpkV3hRBCFE/eLYUQZXY69jTdFnbjqSVP0cT+Ju3dQXPrQ2qNCjq4g6/FeXoH9i52TaLKdPHip8TFrQTAwsKFhg2XoNHYVHKtzEdrqeXMzTNoVPmz3GlUGibvmIyiFJ5iujqx0ljx96C/TYlEEjMT6fZbN07FnKrkmt273GF3Go0xpbuFhSMG1zH0WNSD5CzjArM96/bk94G/Y6GWEfZCCFFSEiQJIUotNSuVCVsm0GRuE7ac34KzJYwLxDQxPJdBgX66c2yKWFw5Fb2L+PgdnD8/4dYjFfXrL8LW1r8yq2R2m85tIuRKSIHhdnpFT8iVEDad21RJNStfNhY2rHhqBW192gIQlx5Hl9+6FJh/VR3lptu2tPTE0Xsq3X5/ipvpxhT2Hfw6sHTwUqw0xS8AK4QQIj8JkoQogZiYxeze7UVMzN+VXZVKpSgKy8KWUf+b+nyy+xPTXIc3g1RoLUB9x1QHtQq0FnD1/AtkZd2shBoXLTPzCqGhT5G7noyf3yTc3HpWbqXMTFEUJm2fhLqIfwVq1EzaPum+6E0C0FppWTt0Lc29mwNwLeUanX/tTFRCVCXX7N4dT3HlucP2dF32kWndsRbeLVg1ZFWVGt4qhBDVhQRJQtxFVlYM4eEvkZ19jYiIkWRlxVR2lSrFmbgz9FzUk4GLB3Ix6SJgHMb0eduBPKpTCgRIudQq8LdNZc8eN0JCGhMR8QrXr/9ORka0GWufn8GQzalTg8nONv4uXVy64e8/udLqU1my9FlEJ0ZjKGLhUQMGLiZdJEufZeaaVRwnGyc2DNtAI49GAEQnRtPlty5cTb5ayTUrO0VReGvTW5y9eZaYVOM13dijMRue2YCjtWMl104IIaonGaAsRDEURSEiYhR6vXFsf05OMhERL9Oo0dJKrpn5pGWn8fG/HzNrz6x8N8u96nRl+iP1SY6ZW+JzpaaeJDX1JFeuGI+xtvbFyelRnJza4eT0KFptA7Ms3Hr+/HiSknab6lC//iJUd8zJeRBYW1gTMiKEG2k3iizjofWosvPJysrNzo0tz26h/c/tiYiL4OzNs3T5rQs7n9tZ4QvklrfYtFg+2PkBx64fM23ztvdm87ObK2UxZiGEuF9IkCREMW7cWExs7PI8W/TExi4jJmbxfb+SvKIorApfxesbXicq8fZwJB9HH/7X6SU8MxeRHLM5zxFqjKmI86/Xolbb4eExlJSUw6SkHIE8vRaZmdHExPxOTMzvgDFxgpNTW1PQ5ODQDLW6fG/QY2L+5tKl2cbaqaxo2HAJVlbV68a4PPk4+eDj5FPZ1TC7GvY12PLsFtotaEdUYhShN0Lp9ls3tg3fhrONc2VXr1g302+yPGw5i0MXs+XclgI9gTqtDg+tRyXVTggh7g8SJAlRBOMwu1GAijtv/CMiXsLZuSNWVvfnjci5m+d4fcPrrD2z1rTNUm3J+NajebpmMjeuTyTNtEeDj89baLUNOH36zrWFFOrV+8kUUObkJJOUtI/ExF0kJv5LUtI+09pExv3xxMWtIS5uDQBqtQ0ODi3z9Da1xsLCqdSvJyZmMWfOvI6v73guXJhk2l637lc4OrYo9fnE/cHHyYdtw7fRbkE7riRf4ci1I/Ra1ItNz26qEut35RWfHs/K8JUsPrWYzec3k2PIKbLs8evH2XRuE93rdjdjDYUQ4v4iQZIQhTCunfNiISvZAyjk5CQRETGKRo2WVUb1Kkx6djozd8/kk12fkKnPNG3vHNCJz9r2I+36J9y4fnvuhoNDC4KDv8fevimKohAbu4LY2FWAHuN6Lf3y9bhZWDjg6toVV9eugHFuUErK4VtBk/ErOzvWVN5gyCAx8R8SE/+5tUWNvX2TfEP0rK29i31NuXPK9PoEzp17k9yerBo1nsXb+6V7ai9R/dV2qc3W/26l/YL23Ei7wd5Le+n7R1/WDl1b6QkPEjMSWRW+isWhi9l4dqMpUUpeVhorsvXZKHnepzQqDZO2T6JbnW6ycKwQQpSRBElC3EGvTyMychI3b64uppSB2NjlREd/io/PG/fFfJa1EWsZs2EM5+PPm7Z5O3jzVZeJBKs2EnfxddN2tVpL7dofUbPmq6bXnrteS3z8dvT6BCwsHAkKKn6+klptiaNjKxwdW+Hj8yaKopCWFk5i4r+moCkj43yeIwykpBwlJeUoly//DwAbmwBTwOTk1A47u2DTjeGdc8pyAySttjFBQfPkBlIAUE9Xj83PbqbjLx1JyEhg+4XtPPn3kyx/arnZU2cnZyazOmI1f536iw1nNxSaNMPH0YfBDQfj6+TL6xteL7A/b/p26U0SQoiykSBJiFv0+gyuXp1PVNQMsrOvl+iY8+ff4dq1X/D3n4q7+xNmSTpQ3i4kXGDshrGsDF9p2mahtmDcf17npUBPrlwcT5wpyABX194EBX2LjY1vgXPlrtdy5szrBAbOKfVwRJVKhVZbD622Ht7eIwDIzLxMYuJuU+CUknKMvL17GRmRZGREcv36rwBYWupuBUyPotdn3DGnzMjT8wU0GrtS1U3c35p6NmXDsA10+a0LKVkprDuzjqFLh/Lnk39W+CKsKVkprIlYw+JTi1l3Zl2+XtxcNR1qMqjBIAY3HEyrWq1QoaLVD61Qoy40O2Fu+nbpTRJCiLKRIEk88AyGLK5dW0BU1IdkZl7Kt0+lskRRcrhzThJoAOOcgLS0U4SGDkKrbYK//zR0un7V4qYkMyeTT/d8ykf/fkRGToZpe0f/jnz52Bj0sbO4eGGfabulZQ0CA+fg7j6o2Nfn4TG4XJNaWFvXzHfOnJxEEhP35pnXtB9FuX1TmZ0de2vY34oizqgiKmoqNWoMuW/nlImyaVWrFWuHrqXHwh6k56SzNGwpz698nl/6/4K6nD8ASctOY23EWhaHLmZtxFrSc9ILlPG09zQFRm182uSrQ2ZOZonTt99v2QmFEMIcJEgSDyyDIYfr1xcSFTWNjIwL+fa5uz+Jv/9UUlNPEhr69B1HKtSvvxArKx2RkZNIStoLQGrqcU6dGoC9/SMEBEzH1bVXlQ2WNp7dyKvrX+XszbOmbV72Xnze9WNa2UdwMXLwreDw1j6vEdSuPRNLS5fKqG4+FhZOuLn1wM2tBwAGQybJyYfyzWvKyYkv5gzKA5nKXZRMe7/2LH9qOX3/7EuWPouFxxeitdQyt/fce/57Ts9OZ/3Z9Sw+tZjVEatJy04rUMZD68GT9Z/kqUZP0danLRp14UN5H9T07UIIYS4SJIkHjqIYiIn5iwsXppKeHpFvn5tbH/z9p+Pg8BAAdnYN0On+KpCMoEaNpwBwdu5EfPwmIiMnkZwcAkBKymFOnHgcB4dWBARMx8Wla5UJlqIToxm3cRzLwm4nnNCoNIxpNYY3H+7Epcg3iL55xrTP1jaY4OD5ODu3r4zqlohabY2TUxucnNoA76AoBmJjV3Hq1IBijjKmck9NPYVW29BcVRXVRPe63Vn85GIGLh6IXtHz3aHvsLO04/Nun5f6bzkjJ4ONZzeyOHQxq8JXkZKVUqCMu507A+sPZHDDwbT3a19kYHSnBzV9uxBCmIMESeKBYcy+tpzIyMmkpZ3Kt8/FpRsBAR/g6Ngy3/a7JSNQqVS4unbHxaUbcXFruXBh8q21gCA5eT/Hj3fH0bHtrWCpU8W/yCJk6bP4Yu8XfPDPB/k+vW7n246vu8/AOuknzoT2MW1XqSzx9Z2Ar+8ENBqbyqhymalUanS6fuh0A/IEt3cyBrsSIImi9KvXj98G/MawZcNQUJi9bzb2VvZMf2z6XY/NzMlk8/nN/HXqL1aeXklyVnKBMq62rqbAqKN/xwqf9ySEEKJ05F1Z3PcURSkQwORycupAQMAHODu3K/L4kiQjUKlU6HSP4+bWm9jYFVy4MIXU1BMAJCXt5tixzjg7d8Tff3qxz1URtpzfwqvrXiU8Lty0zUPrwWddPqWblwVnzw4kPjvGtM/RsQ3BwfOrdQCRP7i9M427qkSZ94QY0ngIadlpvLj6RQA++OcDtJZamnk3Y8z6MczpOYcutbsAxg8itp7fyl+n/mLF6RUkZiYWOJ+LjQsD6g1gcMPBdArohKXG0qyvRwghRMlJkCTuW4qiEB+/5dZQuP359jk6/oeAgA9xdu5UouEzJU1GoFKpcHcfgE7Xjxs3lnLhwhTS0sIASEjYwdGj7XFx6YK//3ScnFqX7YWV0KWkS7y56U0Wn1ps2qZWqRndYjTvt36R69HvEha23rRPo3Gkdu2ZeHuPrJZZ+u5kDG7nFTqnLChoniRtECXywiMvkJadxpgNYwB4d+u7+Dr6Ep0Uzbtb3uWjTh+x+NRilp9eTnxGwblwTtZO9K/Xn6caPkXn2p3NnlJcCCFE2UiQZEZbzm8p8OmjqBgJCf8QGTkpzyKkRsakCh/g6tqzQucJqVRqPDwG4e7+xK35T9NM85/i47cQH78FV9ee+PtPw9GxRbk+d7Y+my/3fcm0ndNIzU41bW9dqzXf9JqDLucfwo+3xmC4PexOp3uCwMCv77owa3Xj7j640Dll5Zl9T9z/Xmv1GqnZqUzYOgGA6KRoAA5dPUSPRT0KlHewcqBfvX481fAputbuKskThBCiGpIgyUwUReGtTW8RFhvGe1vfo3NA5yozmf9+kpS0n8jIScTHb863XatthL//dHS6/mZtd5VKQ40aQ3F3H0xMzCIuXJhuWhz15s313Ly5/layiGk4ODx8z8+3PXI7r65/ldAboaZtOjsds7rMYmCdJkREvMS5lEOmfVZWNQkM/B/u7v3v+bmrorIscCtEYd599F2SM5OZsWtGofvtrezpG9yXwQ0G071ud2wsqtdcPiGEEPlV/zE11cT6s+s5dv0YgGkldFF+kpOPcOJEHw4f/k++AMnWNpj69f+gefNjuLsPqLTAVK22wNNzOC1bniY4+Aesrf1M++LiVnPo0COcPDmQlJQTJT7n1sitvBr2Klsjt3I1+SpDlw6l06+dTAGSChUvN3+ZsJeP0N4xlMOHW5FiCpBUeHuPpmXL0Ps2QMqVO6fM0tKToKDvZJidKLN2voXPJ5zYfiIxb8Ww6IlF9KvXTwIkIYS4D0hPkhkoisKI1SPybRu5ZiSRYyJRqyVOvRepqaeIjJxCbGz+9W5sbALw95+Ch8cw1FUoa5RabYmX1wvUqPEsV6/+RFTUh2RlXQYgNnYZsbHLcHcfjL//VLTa+kWeR1EUJu6YyKXMS4xYM4KEjARSsm+nFm5ZsyXf9vqWAJtYIk62JyMj0rTPzq4hwcHfV/icqKqkvBe4FQ8eRVGYvGMyGpUGvXI7Y6JGpWHj2Y1M73j3rHdCCCGqD7lDN4NN5zZxJflKvm3RidG0+qEV11KuVVKtqre0tAhCQ4cSEtI4X4BkbV2LoKD5tGwZjqfn8HILkLac30KDbxqw5fyWcjmfWm1FzZqjaNXqLHXrzsHKytO078aNxYSENCQ09BmSU0KJSY3hdOxp9lzcw5qINfxy9BdGrRmFQ84hlrSGOtaXTAGSm60b3/f5np3PrsI2YTbHj/cwBUgqlTUBAR/SvPnhBypAEqI8bDq3iZArIfkCJAC9opfRAUIIcR+q9I/YL1++zPjx41m/fj1paWnUrVuXBQsW0Lx5c8D46d2UKVP4/vvvSUhIoG3btsydO5fAwMBKrnnJKIrCpO2TCnz6CHDw6kEafduIBf0W0Ce4TxFnqFgxMYtNqa09PAZVSh3uVFyd0tMjiYqazrVrvwIG03YrK098fd/Dy2tEua/roygK7219757mk2Xrs4nPiCcuLY6b6TdNX3HpxseJ6X3wUkJoYhuKvSYLUIiJWcTV64vYdB1+i4KrGbfP52wJv7YAewt4MwiOJcKgRiOY0XkGOclrORjSgJycm7fLO3ckKOg77OyCyqlVhHhw5L6Pq1FjyPO+k0uNmknbJ9GtTjeZayqEEPeJSg2S4uPjadu2LY899hjr16/H3d2dM2fO4OLiYioza9Ys5syZwy+//EJAQACTJk2ie/fuhIaGYmNT9cd95376WJS49Dj6/tmXl5q9xOfdPkdrpTVb3bKyYggPfwm9PoGIiJE4O3eo9PkaRdUpI+MSUVEfcu3ajyhKjqm8paUOX9938fZ+GY3GrkLqlPd3GHIlhL9O/UXTGk1NAY4p4MkNgDLueJx+s9DFJAtjo4b+NeFpH3CyBI0KenpCVw/YcB0WRsH1TBgXCHYWoFIZv48NhP8EtebSmadISNhmOp+FhQt16nyGp+fzcvMmRBll6bOITowuNEACMGDgYtJFsvRZkslOCCHuE5UaJM2cORMfHx8WLFhg2hYQEGD6WVEUvvzySyZOnEi/fv0A+PXXX6lRowYrVqzg6afvXP+karnbp495fXfoO7Zf2M6iJxbR3Lu5WeoWETEKvd54856Tk0xExMs0arT0LkdWfJ1y9EmogOycJE6ffh5b27pcufIdipJpKmth4YyPz9vUrPkaFhYOZXqu1OxU4tLiiEuPIzYttsifd1/cne/YIUuH3OtLLVKGAf6+pGF3vDNP1FLRTZeAnSYHCzU87gW9vDScSrKgsePtttCooIM75Fz5PxLyDKD18BhC3bqzsbKqUWH1FeJBYG1hTciIEG6k3SiyjIfWQwIkIYS4j1RqkLRq1Sq6d+/OoEGD2LlzJzVr1uSVV15hxAhjkoPIyEiuXbtGly631xRycnKiVatW7N27t9AgKTMzk8zM2zeQSUlJAGRnZ5OdnV3Br+iOuuRkEpUYVWyA5GjlSLYhm/ScdCLiImj9Y2smt5vM263fRqPWVFjdbtxYTGzs8jxb9MTGLuPq1d/R6co27C63fcvazrl1yu3vUGHg5s11+cpoNA54e4/B2/t1LCycURTIzMokMSOR2PRY0xC2uPQ4U6BzM/0msWmx+Ya3xabHkqXPKlM9S8pCbYGrjSsuti642roav2yM311s8my7td3F1gU3WzccrBxMvT45OYlcuTKHK1e+Qq9PQo2exo56FMXYi5T/+Yzfra19qV37a1xdewJl/32Igu71GhelV1Xa3NPOE087z2LLVHYdy0tVafMHhbS3+Umbm19VavOS1kGlKIpSwXUpUu5wuTfeeINBgwYREhLC66+/zrx58xg+fDh79uyhbdu2XLlyBS8vL9NxgwcPRqVS8ddffxU459SpU5k2bVqB7b///jt2dhUzHKs4N7JukJSTVOR+JwsnMg2ZzI6azdn0s6bt9bX1Ges7lhrW5d8LoFIlYG8/GpUqDZXq9q9fUVQoih0pKf9DUeyBHFSqHCCnAn7W3/o5+9b2NCwtDwP6Ajf/ANkGDcdu1mZnjBcxmRkk65NJzkkmKSeJFH3KXXvqypuDxoGOLh1xtHDE3sIeB40DDhYO2GvssdfY42DhgK3athyHuKVgbb0CS+slaIo4paJATKYF1hm/olKZ/1oXQgghhKjq0tLSGDp0KImJiTg6OhZZrlKDJCsrK5o3b86ePXtM28aMGUNISAh79+4tU5BUWE+Sj48PsbGxxTZEZcvWZ/PBvx8wa+8sDIrxht/R2pE53ecwtNHQez6/ohjIyrpMWtpZoqLGk5p6DKi0X32pGBTYfxPeO3nv57LWWKOz0+Fq64qbrRuutq7obG89tnPDzfb2V1hsGCPWjijyXGueXkO32t3uvVIllJB0hFMnWt21XMPGB3B2fKjiK/QAys7OZvPmzXTt2hVLS8vKrs4DQdrc/KTNzUva2/ykzc2vKrV5UlISOp3urkFSpQ638/LyokGDBvm21a9fn6VLjfNiPD2NQxuuX7+eL0i6fv06Dz30UKHntLa2xtq64LhwS0vLSv+lFJe1zdLSko+7fkzv4N48s+wZohKjSMpM4rlVz7Hx/Ea+7f0tzjbOxZ5fUfRkZFwkPf3sHV9nSE8/l29OT3WiVkFrN/C3gwtpt7c7WDncDmzs3NDZ6UwBjs5OV+g+O0u7EvXuKIrCuM3jis1mNe2fafQK6mW2hAg61xZonXqQmrgZY0/cnTRonbvh7tbCLPV5kFWF95MHjbS5+Umbm5e0t/lJm5tfVWjzkj5/pQZJbdu2JTw8PN+2iIgI/Pz8AGMSB09PT7Zu3WoKipKSkti/fz8vv/yyuat7T0qaSe5R30c5NuoYr61/jd+O/wbAHyf/YFf0Ln4b8BvtfNuSmRmdJ/jJGwydR1HufZ6NhYUrWm0j1GorVCqrW98t8/x8e1vexwaDhtOnz9Cw4UNYWNgWWkalur0txwArItYy9+B3DPK8TjMXCh1Kplcgx7oVCwZ9Ygp2XG1dK3SSdFXMZqVSqWja8Bf27w9Gr08kf0+gCgsLR5o2+NksdRFCCCGEuJ9VapA0btw42rRpw4wZMxg8eDAHDhxg/vz5zJ8/HzDeFI4dO5YPP/yQwMBAUwpwb29v+vfvX5lVL5XSZpJzsLJjXvdJDPDzZsnxObhapFPT9iLRoR3ZEalGrSrd/BuVyhpb2zrY2tbF1rYulpY1iIqajsGQRsEbbWdatgwrUyrw7Oxsjh9fh5dXr2Kj9MycTBYcXcCMf2dwMekiAGcTjOv+aC2MPUe5DAqk5YCV9zg6+ncsdZ3Kqqpms7Ky8iA4eB6hoXcmLVEICppX6SnchRBCCCHuB5UaJLVo0YLly5czYcIEpk+fTkBAAF9++SXDhg0zlXnnnXdITU1l5MiRJCQk8Oijj7Jhw4ZqsUZSrqIyyV28+CW2tnULDI3LyIgC9LgAI/zvPFvhAZJabWMKgmxtA/P8XBdr65qoVPkz5dna+pn9Rruw4Mj0zGonZp9JZHL+0ZeoVTD7jIqUC5/TLWiwWdf68XHywcfJx2zPV1Lu7oPR6f4iNnYVxmF3GnS6fnh4DK7sqgkhhBBC3BcqNUgCePzxx3n88ceL3K9SqZg+fTrTp083Y63Kj3GY3ShAxZ2JEs6dG1eqc6Xr4XK68et6pgWP1h5Mz/ojsLMLxMrKC5VKffeT3GLOG+3igqM+QX2Y8OgEBvw1gO03Eul4A9rqjMPucgywOw6231DwtJeFGnOpVCqCguYRH7+NnJxELCwcCAqaW9nVEkIIIYS4b1R6kHQ/yz/MrmSZ5DQah0J7g2xt63Iq7ipvLn+GsNgwIIe5536n94VEfuz7IzWsSx4gQd4b7e3o9QlYWDiW+4323YKjKR2m0My7GYBpaJsh5yYpkQPAkIKFhQO9/7OMPo+6ykKNd7Cy8qBu3W8JCxtN3brfyjA7IYQQQohyJEFSBUpNPXXHMLvCBQR8hLNzx1vzhdyLHFL2iLcXB0ce5J3N7/BNyDcArD2zlsZzG/NTv594PKjoHrnCGOe3fGfKuFdeN9qZOZn8eOzHEgVHufIObYux/jFPFsAuiMLpdINITtai0/Wq7KoIIYQQQtxXJEiqQFptQ3S6AXmGtN3JOMTNz++9Ep/TztKO//X6H70Ce/H8yueJSY3hRtoN+vzRh1HNRvF598+xsyz5QqIeHoPLbYhdZk4mG2I38Nq81woER48HPc6UDlNo7t3crHUSQgghhBCitEo3RkuUSu6QNo3GAeOcpHx772mIW6/AXpx4+QR9gvqYts07NI9HvnuEQ1cOlb3SZZCZk8m8g/NoMK8B8y7NyxcgPR70OCEjQlg9ZHWJAiQhhBBCCCEqmwRJFSw3ZXPBOUn3nknOQ+vByqdXMq/3PGwtbAEIjwvnPz/+h092fYLeUFjvVfnJDY4Cvw7k5bUvS3AkhBBCCCHuCxIkmYExk9wAIDcNtwad7olyGVKmUql4qflLHHnpCM28jPN8cgw5TNg6gU6/diI6Mfqen+NOxQVHzR2bs/f5vRIcCSGEEEKIakuCJDPIP+yOCskkF6wLZs8Le5jw6ARUt4b2/RP1D03mNuH3E7+Xy3Pcredo7/N7mVh7oilYE0IIIYQQojqSIMlMcjPJWVp6EhT0XYWkbLbSWDGj8wx2PrcTPyc/ABIzExm2bBjDlg0jISOhTOfN0mfx3cHv7jqsToIjIYQQQghxP5AgyYw8PAbTtu1VPDwGVejztPNrx7FRxxjWeJhp2+8nfqfpvKb8E/VPic+TGxzVnVOXUWtHyZwjIYQQQgjxQJAg6T7lZOPEwicW8vsTv+Nk7QRAdGI0HX/uyIQtE8jSZxV5rARHQgghhBDiQSZB0n1uSOMhHBt1jPZ+7QFQUPhk9ye0+bENp2NPs+X8Fhp804At57dIcCSEEEIIIQSymOwDwc/Zj23/3cZnez5j4vaJ5BhyOHT1EA/Pe5ga9jWISozixVUvojfouZR8Kd+xvQN7M6XDFFrUbFFJtRdCCCGEEMK8pCfpAaFRaxj/6Hj2v7ifYLdgADL0GUQlRgEQlRiVL0DqHdibAy8eYM3QNRIgCSGEEEKIB4oESQ+YR7we4fBLhxnVbFSh+3vV7SXBkRBCCCGEeKBJkPQAsrO0o3+9/oXuG9NqjARHQgghhBDigSZB0gNIURQmbZ+ERqXJt12j0jBp+yQURamkmgkhhBBCCFH5JEh6AG06t4mQKyHoFX2+7XpFT8iVEDad21RJNRNCCCGEEKLySZD0gMntRVIX8atXo5beJCGEEEII8UCTIOkBk6XPIjoxGgOGQvcbMHAx6WKxi80KIYQQQghxP5N1kh4w1hbWhIwI4UbajSLLeGg9sLawNmOthBBCCCGEqDokSHoA+Tj54OPkU9nVEEIIIYQQokqS4XZCCCGEEEIIkYcESUIIIYQQQgiRhwRJQgghhBBCCJGHBElCCCGEEEIIkYcESUIIIYQQQgiRhwRJQgghhBBCCJGHBElCCCGEEEIIkYcESUIIIYQQQgiRhwRJQgghhBBCCJGHBElCCCGEEEIIkYdFZVegoimKAkBSUlIl1+T+l52dTVpaGklJSVhaWlZ2de570t7mJ21uftLm5idtbl7S3uYnbW5+VanNc2OC3BihKPd9kJScnAyAj49PJddECCGEEEIIURUkJyfj5ORU5H6VcrcwqpozGAxcuXIFBwcHVCpVZVfnvpaUlISPjw8XL17E0dGxsqtz35P2Nj9pc/OTNjc/aXPzkvY2P2lz86tKba4oCsnJyXh7e6NWFz3z6L7vSVKr1dSqVauyq/FAcXR0rPQ/gAeJtLf5SZubn7S5+Umbm5e0t/lJm5tfVWnz4nqQckniBiGEEEIIIYTIQ4IkIYQQQgghhMhDgiRRbqytrZkyZQrW1taVXZUHgrS3+Umbm5+0uflJm5uXtLf5SZubX3Vs8/s+cYMQQgghhBBClIb0JAkhhBBCCCFEHhIkCSGEEEIIIUQeEiQJIYQQQgghRB4SJAkhhBBCCCFEHhIkiRL5+OOPadGiBQ4ODnh4eNC/f3/Cw8OLPebnn39GpVLl+7KxsTFTjau/qVOnFmi/evXqFXvM33//Tb169bCxsaFx48asW7fOTLWt/vz9/Qu0t0qlYvTo0YWWl+u79P755x/69OmDt7c3KpWKFStW5NuvKAqTJ0/Gy8sLW1tbunTpwpkzZ+563m+++QZ/f39sbGxo1aoVBw4cqKBXUP0U1+bZ2dmMHz+exo0bo9Vq8fb25r///S9Xrlwp9pxleW96UNztGn/uuecKtF2PHj3uel65xot2tzYv7H1dpVLx6aefFnlOucaLVpL7wYyMDEaPHo2bmxv29vYMHDiQ69evF3vesr7/VyQJkkSJ7Ny5k9GjR7Nv3z42b95MdnY23bp1IzU1tdjjHB0duXr1qukrKirKTDW+PzRs2DBf++3atavIsnv27GHIkCG88MILHDlyhP79+9O/f39OnjxpxhpXXyEhIfnaevPmzQAMGjSoyGPk+i6d1NRUmjZtyjfffFPo/lmzZjFnzhzmzZvH/v370Wq1dO/enYyMjCLP+ddff/HGG28wZcoUDh8+TNOmTenevTsxMTEV9TKqleLaPC0tjcOHDzNp0iQOHz7MsmXLCA8Pp2/fvnc9b2nemx4kd7vGAXr06JGv7f74449izynXePHu1uZ52/rq1av89NNPqFQqBg4cWOx55RovXEnuB8eNG8fq1av5+++/2blzJ1euXOGJJ54o9rxlef+vcIoQZRATE6MAys6dO4sss2DBAsXJycl8lbrPTJkyRWnatGmJyw8ePFjp3bt3vm2tWrVSXnrppXKu2YPh9ddfV+rUqaMYDIZC98v1fW8AZfny5abHBoNB8fT0VD799FPTtoSEBMXa2lr5448/ijxPy5YtldGjR5se6/V6xdvbW/n4448rpN7V2Z1tXpgDBw4ogBIVFVVkmdK+Nz2oCmvv4cOHK/369SvVeeQaL7mSXOP9+vVTOnXqVGwZucZL7s77wYSEBMXS0lL5+++/TWXCwsIUQNm7d2+h5yjr+39Fk54kUSaJiYkAuLq6FlsuJSUFPz8/fHx86NevH6dOnTJH9e4bZ86cwdvbm9q1azNs2DCio6OLLLt37166dOmSb1v37t3Zu3dvRVfzvpOVlcXChQv5v//7P1QqVZHl5PouP5GRkVy7di3fNezk5ESrVq2KvIazsrI4dOhQvmPUajVdunSR676MEhMTUalUODs7F1uuNO9NIr8dO3bg4eFBcHAwL7/8MnFxcUWWlWu8fF2/fp21a9fywgsv3LWsXOMlc+f94KFDh8jOzs53zdarVw9fX98ir9myvP+bgwRJotQMBgNjx46lbdu2NGrUqMhywcHB/PTTT6xcuZKFCxdiMBho06YNly5dMmNtq69WrVrx888/s2HDBubOnUtkZCTt2rUjOTm50PLXrl2jRo0a+bbVqFGDa9eumaO695UVK1aQkJDAc889V2QZub7LV+51WpprODY2Fr1eL9d9OcnIyGD8+PEMGTIER0fHIsuV9r1J3NajRw9+/fVXtm7dysyZM9m5cyc9e/ZEr9cXWl6u8fL1yy+/4ODgcNehX3KNl0xh94PXrl3DysqqwActxV2zZXn/NweLSntmUW2NHj2akydP3nV8buvWrWndurXpcZs2bahfvz7fffcdH3zwQUVXs9rr2bOn6ecmTZrQqlUr/Pz8WLx4cYk+BRNl9+OPP9KzZ0+8vb2LLCPXt7ifZGdnM3jwYBRFYe7cucWWlfemsnv66adNPzdu3JgmTZpQp04dduzYQefOnSuxZg+Gn376iWHDht01yY5c4yVT0vvB6kp6kkSpvPrqq6xZs4bt27dTq1atUh1raWnJww8/zNmzZyuodvc3Z2dngoKCimw/T0/PAtljrl+/jqenpzmqd9+Iiopiy5YtvPjii6U6Tq7ve5N7nZbmGtbpdGg0Grnu71FugBQVFcXmzZuL7UUqzN3em0TRateujU6nK7Lt5BovP//++y/h4eGlfm8HucYLU9T9oKenJ1lZWSQkJOQrX9w1W5b3f3OQIEmUiKIovPrqqyxfvpxt27YREBBQ6nPo9XpOnDiBl5dXBdTw/peSksK5c+eKbL/WrVuzdevWfNs2b96cr7dD3N2CBQvw8PCgd+/epTpOru97ExAQgKenZ75rOCkpif379xd5DVtZWdGsWbN8xxgMBrZu3SrXfQnlBkhnzpxhy5YtuLm5lfocd3tvEkW7dOkScXFxRbadXOPl58cff6RZs2Y0bdq01MfKNX7b3e4HmzVrhqWlZb5rNjw8nOjo6CKv2bK8/5tFpaWMENXKyy+/rDg5OSk7duxQrl69avpKS0szlXn22WeVd9991/R42rRpysaNG5Vz584phw4dUp5++mnFxsZGOXXqVGW8hGrnzTffVHbs2KFERkYqu3fvVrp06aLodDolJiZGUZSC7b17927FwsJC+eyzz5SwsDBlypQpiqWlpXLixInKegnVjl6vV3x9fZXx48cX2CfX971LTk5Wjhw5ohw5ckQBlC+++EI5cuSIKZPaJ598ojg7OysrV65Ujh8/rvTr108JCAhQ0tPTTefo1KmT8vXXX5se//nnn4q1tbXy888/K6GhocrIkSMVZ2dn5dq1a2Z/fVVRcW2elZWl9O3bV6lVq5Zy9OjRfO/tmZmZpnPc2eZ3e296kBXX3snJycpbb72l7N27V4mMjFS2bNmiPPLII0pgYKCSkZFhOodc46Vzt/cVRVGUxMRExc7OTpk7d26h55BrvORKcj84atQoxdfXV9m2bZty8OBBpXXr1krr1q3znSc4OFhZtmyZ6XFJ3v/NTYIkUSJAoV8LFiwwlenQoYMyfPhw0+OxY8cqvr6+ipWVlVKjRg2lV69eyuHDh81f+WrqqaeeUry8vBQrKyulZs2aylNPPaWcPXvWtP/O9lYURVm8eLESFBSkWFlZKQ0bNlTWrl1r5lpXbxs3blQAJTw8vMA+ub7v3fbt2wt9H8ltV4PBoEyaNEmpUaOGYm1trXTu3LnA78LPz0+ZMmVKvm1ff/216XfRsmVLZd++fWZ6RVVfcW0eGRlZ5Hv79u3bTee4s83v9t70ICuuvdPS0pRu3bop7u7uiqWlpeLn56eMGDGiQLAj13jp3O19RVEU5bvvvlNsbW2VhISEQs8h13jJleR+MD09XXnllVcUFxcXxc7OThkwYIBy9erVAufJe0xJ3v/NTaUoilIxfVRCCCGEEEIIUf3InCQhhBBCCCGEyEOCJCGEEEIIIYTIQ4IkIYQQQgghhMhDgiQhhBBCCCGEyEOCJCGEEEIIIYTIQ4IkIYQQQgghhMhDgiQhhBBCCCGEyEOCJCGEEEIIIYTIQ4IkIYQQ1ZpKpWLFihWV9vw7duxApVKRkJBQ4mM6duzI2LFjK6xOQggh7o0ESUIIIcrsueeeQ6VSFfjq0aNHZVetVNLT09FqtdSqVavQ15P71bFjxwLHtmnThqtXr+Lk5GT+igshhKgQFpVdASGEENVbjx49WLBgQb5t1tbWlVSbstm8eTN+fn7s2rWLrKwsAC5evEjLli3ZsmULDRs2BMDKyirfcdnZ2VhZWeHp6Wn2OgshhKg40pMkhBDinlhbW+Pp6Znvy8XFBTAOhZs7dy49e/bE1taW2rVrs2TJknzHnzhxgk6dOmFra4ubmxsjR44kJSUlX5mffvqJhg0bYm1tjZeXF6+++mq+/bGxsQwYMAA7OzsCAwNZtWqVaV98fDzDhg3D3d0dW1tbAgMDCwR1K1eupG/fvri6uppeg7u7OwBubm6mbW5ubsydO5e+ffui1Wr56KOPCgy3i4uLY8iQIdSsWRM7OzsaN27MH3/8UWwbfvvttwQGBmJjY0ONGjV48sknS/4LEEIIUe4kSBJCCFGhJk2axMCBAzl27BjDhg3j6aefJiwsDIDU1FS6d++Oi4sLISEh/P3332zZsiVfEDR37lxGjx7NyJEjOXHiBKtWraJu3br5nmPatGkMHjyY48eP06tXL4YNG8bNmzdNzx8aGsr69esJCwtj7ty56HQ607EGg4E1a9bQr1+/Er2eqVOnMmDAAE6cOMH//d//FdifkZFBs2bNWLt2LSdPnmTkyJE8++yzHDhwoNDzHTx4kDFjxjB9+nTCw8PZsGED7du3L1FdhBBCVBBFCCGEKKPhw4crGo1G0Wq1+b4++ugjRVEUBVBGjRqV75hWrVopL7/8sqIoijJ//nzFxcVFSUlJMe1fu3atolarlWvXrimKoije3t7K+++/X2QdAGXixImmxykpKQqgrF+/XlEURenTp4/y/PPPF3n87t27FQ8PD0Wv1+fbHhkZqQDKkSNH8j3X2LFj85Xbvn27Aijx8fFFPkfv3r2VN9980/S4Q4cOyuuvv64oiqIsXbpUcXR0VJKSkoo8XgghhHnJnCQhhBD35LHHHmPu3Ln5trm6upp+bt26db59rVu35ujRowCEhYXRtGlTtFqtaX/btm0xGAyEh4ejUqm4cuUKnTt3LrYOTZo0Mf2s1WpxdHQkJiYGgJdffpmBAwdy+PBhunXrRv/+/WnTpo2p/MqVK3n88cdRq0s2uKJ58+bF7tfr9cyYMYPFixdz+fJlsrKyyMzMxM7OrtDyXbt2xc/Pj9q1a9OjRw969OhhGjoohBCicshwOyGEEPdEq9VSt27dfF95g6R7YWtrW6JylpaW+R6rVCoMBgMAPXv2JCoqinHjxpkCrrfeestUdtWqVfTt27fEdcob0BXm008/5auvvmL8+PFs376do0eP0r17d1NCiDs5ODhw+PBh/vjjD7y8vJg8eTJNmzYtVUpxIYQQ5UuCJCGEEBVq3759BR7Xr18fgPr163Ps2DFSU1NN+3fv3o1arSY4OBgHBwf8/f3ZunXrPdXB3d2d4cOHs3DhQr788kvmz58PwJkzZ4iKiqJr1673dP68du/eTb9+/XjmmWdo2rQptWvXJiIiothjLCws6NKlC7NmzeL48eNcuHCBbdu2lVudhBBClI4MtxNCCHFPMjMzuXbtWr5tFhYWpuQIf//9N82bN+fRRx9l0aJFHDhwgB9//BGAYcOGMWXKFIYPH87UqVO5ceMGr732Gs8++yw1atQAjIkSRo0ahYeHBz179iQ5OZndu3fz2muvlah+kydPplmzZjRs2JDMzEzWrFljCtJWrlxJly5dynVoW2BgIEuWLGHPnj24uLjwxRdfcP36dRo0aFBo+TVr1nD+/Hnat2+Pi4sL69atw2AwEBwcXG51EkIIUToSJAkhhLgnGzZswMvLK9+24OBgTp8+DRgzz/3555+88soreHl58ccff5gCBjs7OzZu3Mjrr79OixYtsLOzY+DAgXzxxRemcw0fPpyMjAxmz57NW2+9hU6nK1WKbCsrKyZMmMCFCxewtbWlXbt2/Pnnn4AxSBo+fPi9NkE+EydO5Pz583Tv3h07OztGjhxJ//79SUxMLLS8s7Mzy5YtY+rUqWRkZBAYGMgff/xhWptJCCGE+akURVEquxJCCCHuTyqViuXLl9O/f//KrkoBsbGxeHl5cenSJVOvlRBCCAEyJ0kIIcQD6ubNm3zxxRcSIAkhhChAhtsJIYR4IAUFBREUFFTZ1RBCCFEFSZAkhBCiwsiIbiGEENWRDLcTQgghhBBCiDwkSBJCCCGEEEKIPCRIEkIIIYQQQog8JEgSQgghhBBCiDwkSBJCCCGEEEKIPCRIEkIIIYQQQog8JEgSQgghhBBCiDwkSBJCCCGEEEKIPP4fD7oS0YBT0A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3796" name="AutoShape 4" descr="data:image/png;base64,iVBORw0KGgoAAAANSUhEUgAAA0kAAAHWCAYAAACi1sL/AAAAOnRFWHRTb2Z0d2FyZQBNYXRwbG90bGliIHZlcnNpb24zLjEwLjAsIGh0dHBzOi8vbWF0cGxvdGxpYi5vcmcvlHJYcgAAAAlwSFlzAAAPYQAAD2EBqD+naQAA9OdJREFUeJzs3Xd4k9UXwPFvmu5CWaW0hQKl7ClDQdl7yx6CsgREQWQqoOyNCrgQUFkiIKOg7KFsEBmylB97Uza0QOlK3t8fl7RNd0ubpO35PE+ekps3b05uB+/JvfdcnaZpGkIIIYQQQgghALCzdgBCCCGEEEIIYUskSRJCCCGEEEKIGCRJEkIIIYQQQogYJEkSQgghhBBCiBgkSRJCCCGEEEKIGCRJEkIIIYQQQogYJEkSQgghhBBCiBgkSRJCCCGEEEKIGCRJEkIIIYQQQogYJEkSQohMQqfTMW7cuBQ/78qVK+h0OhYtWpTmMVla4cKF6dGjR9T9Xbt2odPp2LVrl9ViykhS+zMkhBCZjSRJQgiRhhYtWoROp0On07Fv3744j2uahq+vLzqdjhYtWlghwtQzJRymm16vx9PTk/bt23PmzBlrh5cmLl68yHvvvUeRIkVwdnbG3d2d6tWr89VXX/H8+XNrhyeEEMJC7K0dgBBCZEbOzs4sW7aMGjVqmLXv3r2bGzdu4OTkZKXIXt7AgQN59dVXiYiI4OTJk8ydO5ddu3Zx+vRpvLy8rB1eqm3cuJEOHTrg5OREt27dKFu2LOHh4ezbt4/hw4fz77//Mn/+fGuHma6eP3+Ovb1cGgghhPwlFEKIdNCsWTNWrVrF119/bXbRuWzZMipXrsz9+/etGN3LqVmzJu3bt4+6X6JECd5//32WLFnCxx9/bMXIUu/y5ct07tyZQoUK8eeff+Lt7R31WP/+/blw4QIbN260YoTpx2g0Eh4ejrOzM87OztYORwghbIJMtxNCiHTw1ltv8eDBA7Zv3x7VFh4ezurVq+nSpUu8z3n27BlDhw7F19cXJycnSpQowRdffIGmaWbHhYWFMXjwYPLmzUv27Nl58803uXHjRrznvHnzJr169SJfvnw4OTlRpkwZFixYkHZvFJU0gZqqlprXDg0NZdy4cRQvXhxnZ2e8vb1p27at2fm++OIL3njjDfLkyYOLiwuVK1dm9erVafYeZsyYwdOnT/npp5/MEiSTokWL8tFHH0Xdj4yMZOLEifj7++Pk5EThwoUZNWoUYWFhZs8rXLgwLVq0YNeuXVSpUgUXFxfKlSsXtUYqICCAcuXK4ezsTOXKlfnnn3/Mnt+jRw+yZcvGpUuXaNy4MW5ubvj4+DBhwoQ4PxfJ7SOdTseAAQP45ZdfKFOmDE5OTmzZsiXqsZhrkp48ecKgQYMoXLgwTk5OeHp60rBhQ44dO2Z2zlWrVlG5cmVcXFzw8PDg7bff5ubNm/G+l5s3b9K6dWuyZctG3rx5GTZsGAaDIYHvjBBCWIckSUIIkQ4KFy7M66+/zvLly6PaNm/eTFBQEJ07d45zvKZpvPnmm8yaNYsmTZowc+ZMSpQowfDhwxkyZIjZsb1792b27Nk0atSIadOm4eDgQPPmzeOc886dO1SrVo0dO3YwYMAAvvrqK4oWLcq7777L7Nmz0+y9XrlyBYBcuXKl+LUNBgMtWrRg/PjxVK5cmS+//JKPPvqIoKAgTp8+HXXcV199RcWKFZkwYQJTpkzB3t6eDh06pNnozvr16ylSpAhvvPFGso7v3bs3Y8aMoVKlSsyaNYvatWszderUeL+3Fy5coEuXLrRs2ZKpU6fy6NEjWrZsyS+//MLgwYN5++23GT9+PBcvXqRjx44YjUaz5xsMBpo0aUK+fPmYMWMGlStXZuzYsYwdO9bsuJT00Z9//sngwYPp1KkTX331FYULF473ffbr14/vv/+edu3aMWfOHIYNG4aLi4vZGrRFixbRsWNH9Ho9U6dOpU+fPgQEBFCjRg0eP34c5700btyYPHny8MUXX1C7dm2+/PLLTD+NUQiRAWlCCCHSzMKFCzVAO3z4sPbtt99q2bNn10JCQjRN07QOHTpodevW1TRN0woVKqQ1b9486nnr1q3TAG3SpElm52vfvr2m0+m0CxcuaJqmacePH9cA7YMPPjA7rkuXLhqgjR07Nqrt3Xff1by9vbX79++bHdu5c2ctR44cUXFdvnxZA7SFCxcm+t527typAdqCBQu0e/fuabdu3dK2bNmiFS1aVNPpdNrff/+d4tdesGCBBmgzZ86M83pGozHq36bjTcLDw7WyZctq9erVM2svVKiQ1r179zgx79y5M8H3FRQUpAFaq1atEn3/JqbvQe/evc3ahw0bpgHan3/+aRYPoB04cCCqbevWrRqgubi4aFevXo1qnzdvXpxYu3fvrgHahx9+GNVmNBq15s2ba46Ojtq9e/ei2pPbR4BmZ2en/fvvv3HeW+yfoRw5cmj9+/dPsC/Cw8M1T09PrWzZstrz58+j2jds2KAB2pgxY+K8lwkTJpido2LFilrlypUTfA0hhLAGGUkSQoh00rFjR54/f86GDRt48uQJGzZsSHCq3aZNm9Dr9QwcONCsfejQoWiaxubNm6OOA+IcN2jQILP7mqaxZs0aWrZsiaZp3L9/P+rWuHFjgoKC4kyZSq5evXqRN29efHx8aNKkCUFBQfz888+8+uqrKX7tNWvW4OHhwYcffhjndXQ6XdS/XVxcov796NEjgoKCqFmzZqrfQ0zBwcEAZM+ePVnHm74HsUf4hg4dChBn5KZ06dK8/vrrUferVq0KQL169ShYsGCc9kuXLsV5zQEDBkT92zRdLjw8nB07dkS1p6SPateuTenSpZN4p5AzZ04OHTrErVu34n38yJEj3L17lw8++MBsPVPz5s0pWbJkvKNY/fr1M7tfs2bNeN+zEEJYkxRuEEKIdJI3b14aNGjAsmXLCAkJwWAwmBU8iOnq1av4+PjEuVAvVapU1OOmr3Z2dvj7+5sdV6JECbP79+7d4/Hjx8yfPz/BqUx3795N1fsaM2YMNWvW5OnTp6xdu5YVK1ZgZxf9mVtKXvvixYuUKFEiyYpqGzZsYNKkSRw/ftxs3U/MRCq13N3dAbX+JjlM34OiRYuatXt5eZEzZ86o75VJzEQIIEeOHAD4+vrG2/7o0SOzdjs7O4oUKWLWVrx4cSB6qiOkrI/8/PwSfH8xzZgxg+7du+Pr60vlypVp1qwZ3bp1i4rH9F5j//wBlCxZMk4ZfGdnZ/LmzWvWlitXrjjvWQghrE2SJCGESEddunShT58+3L59m6ZNm5IzZ06LvK5pXcvbb79N9+7d4z2mfPnyqTp3uXLlaNCgAQCtW7cmJCSEPn36UKNGDXx9fdP8tffu3cubb75JrVq1mDNnDt7e3jg4OLBw4UKWLVuWqvcQk7u7Oz4+PmZroJIjuQmaXq9PUbsWqyBDcqS0j2KOOiWmY8eO1KxZk7Vr17Jt2zY+//xzpk+fTkBAAE2bNk1xnAm9ZyGEsDWSJAkhRDpq06YN7733Hn/99Re//vprgscVKlSIHTt28OTJE7PRpP/9739Rj5u+Go3GqBEYk7Nnz5qdz1T5zmAwRCU06WXatGmsXbuWyZMnM3fu3BS9tr+/P4cOHSIiIgIHB4d4j1mzZg3Ozs5s3brVbH+phQsXptl7aNGiBfPnz+fgwYNmU+PiY/oenD9/PmqkD1SxisePH0d9r9KK0Wjk0qVLUaNHAOfOnQOIKriQnn3k7e3NBx98wAcffMDdu3epVKkSkydPpmnTplHv9ezZs9SrV8/seWfPnk3zvhBCCEuRNUlCCJGOsmXLxvfff8+4ceNo2bJlgsc1a9YMg8HAt99+a9Y+a9YsdDpd1Kf2pq9ff/212XGxq9Xp9XratWvHmjVr4h0huXfvXmreTrz8/f1p164dixYt4vbt2yl67Xbt2nH//v047xuiR1T0ej06nc6sTPSVK1dYt25dmr2Hjz/+GDc3N3r37s2dO3fiPH7x4kW++uorQH2vIG6fz5w5EyDeSoMvK2b/aJrGt99+i4ODA/Xr1wfSp48MBgNBQUFmbZ6envj4+ERN56tSpQqenp7MnTvXbIrf5s2bOXPmTLr0hRBCWIKMJAkhRDpLaMpZTC1btqRu3bp8+umnXLlyhQoVKrBt2zZ+++03Bg0aFLUG6ZVXXuGtt95izpw5BAUF8cYbb/DHH39w4cKFOOecNm0aO3fupGrVqvTp04fSpUvz8OFDjh07xo4dO3j48GGavcfhw4ezcuVKZs+ezbRp05L92t26dWPJkiUMGTKEv//+m5o1a/Ls2TN27NjBBx98QKtWrWjevDkzZ86kSZMmdOnShbt37/Ldd99RtGhRTp48mSbx+/v7s2zZMjp16kSpUqXo1q0bZcuWJTw8nAMHDrBq1Sp69OgBQIUKFejevTvz58/n8ePH1K5dm7///pvFixfTunVr6tatmyYxmTg7O7Nlyxa6d+9O1apV2bx5Mxs3bmTUqFFR63vSo4+ePHlCgQIFaN++PRUqVCBbtmzs2LGDw4cP8+WXXwLg4ODA9OnT6dmzJ7Vr1+att97izp07UWXFBw8enGb9IIQQFmW9wnpCCJH5xCwBnpjYJcA1TdOePHmiDR48WPPx8dEcHBy0YsWKaZ9//rlZKWxN07Tnz59rAwcO1PLkyaO5ublpLVu21K5fvx6nfLOmadqdO3e0/v37a76+vpqDg4Pm5eWl1a9fX5s/f37UMSktAb5q1ap4H69Tp47m7u6uPX78ONmvrWmqdPWnn36q+fn5RR3Xvn177eLFi1HH/PTTT1qxYsU0JycnrWTJktrChQu1sWPHarH/G0tNCfCYzp07p/Xp00crXLiw5ujoqGXPnl2rXr269s0332ihoaFRx0VERGjjx4+PitnX11cbOXKk2TGmeGJ/nzVNldqOXVrb9H34/PPPo9q6d++uubm5aRcvXtQaNWqkubq6avny5dPGjh2rGQwGs+cnt4/ie+2Yj5l+hsLCwrThw4drFSpU0LJnz665ublpFSpU0ObMmRPneb/++qtWsWJFzcnJScudO7fWtWtX7caNG2bHmN5LbPHFKIQQ1qbTtFSsEBVCCCFEuuvRowerV6/m6dOn1g5FCCGyFFmTJIQQQgghhBAxSJIkhBBCCCGEEDFIkiSEEEIIIYQQMciaJCGEEEIIIYSIQUaShBBCCCGEECIGSZKEEEIIIYQQIoZMv5ms0Wjk1q1bZM+eHZ1OZ+1whBBCCCGEEFaiaRpPnjzBx8cHO7uEx4syfZJ069YtfH19rR2GEEIIIYQQwkZcv36dAgUKJPh4pk+SsmfPDqiOcHd3t3I0mVtERATbtm2jUaNGODg4WDucTE/62/Kkzy1P+tzypM8tS/rb8qTPLc+W+jw4OBhfX9+oHCEhmT5JMk2xc3d3lyQpnUVERODq6oq7u7vVfwGyAulvy5M+tzzpc8uTPrcs6W/Lkz63PFvs86SW4UjhBiGEEEIIIYSIQZIkIYQQQgghhIhBkiQhhBBCCCGEiCHTr0lKDk3TiIyMxGAwWDuUDC0iIgJ7e3tCQ0OlLy3Alvpbr9djb28vZfaFEEIIkSlk+SQpPDycwMBAQkJCrB1KhqdpGl5eXly/fl0uli3A1vrb1dUVb29vHB0drR2KEEIIIcRLydJJktFo5PLly+j1enx8fHB0dLSJi82Mymg08vTpU7Jly5bo5lwibdhKf2uaRnh4OPfu3ePy5csUK1ZMvv9CCCGEyNCydJIUHh6O0WjE19cXV1dXa4eT4RmNRsLDw3F2dpaLZAuwpf52cXHBwcGBq1evRsUkhBBCCJFRyZUsWP0CU4jMQH6PhBBCCJFZyFWNEEIIIYQQQsQgSZIQQgghhBBCxCBJUlowGGDXLli+XH2V8tcZ2tmzZ/Hy8uLJkyfWDsUqdu3ahU6n4/HjxwBs2bKFV155BaPRaN3AhBBCCJHxGAzodu8m/5496HbvzjDXyZIkvayAAChcGOrWhS5d1NfChVV7OunRowetW7dO8PETJ07w5ptv4unpibOzM4ULF6ZTp07cvXuXcePGodPpEr2ZXkOn09GvX7845+/fvz86nY4ePXokGmedOnWizunk5ET+/Plp2bIlAfH0TczXd3Nzo1ixYvTo0YOjR4+aHWe6gDfd8uXLR7t27bh06ZLZcf/88w+dOnXC29sbJycnChUqRIsWLVi/fj2apiUa98iRI/nwww/Jnj17il4zs2rSpAkODg788ssv1g5FCCGEEBnJi+tk+4YNqTJzJvYNG6b7dXJakSTpZQQEQPv2cOOGefvNm6rdCj8A9+7do379+uTOnZutW7dy5swZFi5ciI+PD8+ePWPYsGEEBgZG3QoUKMCECRPM2kx8fX1ZsWIFz58/j2oLDQ1l2bJlFCxYMFnx9OnTh8DAQC5evMiaNWsoXbo0nTt3pm/fvnGOXbhwIYGBgfz777989913PH36lKpVq7JkyZI4x549e5Zbt26xatUq/v33X1q2bBm1oepvv/1GtWrVePr0KYsXL+bMmTNs2bKFNm3a8NlnnxEUFJRgvNeuXWPDhg3xJoCJvWZMps2JM5MePXrw9ddfWzsMIYQQQmQUNnidnBKSJMUUFAT79iXvtns39OsH8Y1KaJq6vf++Oi6550zk4j259u/fT1BQED/++CMVK1bEz8+PunXrMmvWLPz8/MiWLRteXl5RN71eT/bs2c3aTCpVqoSvr6/ZyE9AQAAFCxakYsWKyYrH1dUVLy8vChQoQLVq1Zg+fTrz5s3jhx9+YMeOHWbH5syZEy8vLwoXLkyjRo1YvXo1Xbt2ZcCAATx69MjsWE9PT7y9valVqxZjxozhv//+48KFCzx79ox3332X5s2bs3HjRho1akSRIkUoVaoU7777LidOnCBHjhwJxrty5UoqVKhA/vz54zyW0GuaRpo2b95M5cqVcXJyYt++fYSFhTFw4MCoEb0aNWpw+PDhqPOZnrdx40bKly+Ps7Mz1apV4/Tp02avu2bNGsqUKYOTkxOFCxfmyy+/NHv8+++/p1ixYjg7O5MvXz7at28f9ZjRaGTq1Kn4+fnh4uJChQoVWL16tdnzN23aRPHixXFxcaFu3bpcuXIlzntv2bIlR44c4eLFiwn2nRBCCCEEmgbnz0Pv3glfJwMMGmTTU++y9D5JcZw6BTVrpt357t6FOnWSf/zevVCjxku9pJeXF5GRkaxdu5b27du/9Oa4vXr1YuHChXTt2hWABQsW0LNnT3bt2pXqc3bv3p2hQ4cSEBBAgwYNEj128ODBLFmyhO3bt9OxY8d4j3FxcQHUvlfbtm3jwYMHfPzxxwmeM7E+2bt3L1WqVEnyPcR8TZMRI0bwxRdfUKRIEXLlysXHH3/MmjVrWLx4MYUKFWLGjBk0btyYCxcukDt37qjnDR8+nK+++govLy9GjRpFy5YtOXfuHA4ODhw9epSOHTsybtw4OnXqxIEDB/jggw/IkycP3bp1459//uGjjz7i559/5o033uDhw4fs3bs36txTp05l6dKlzJ07l2LFirFnzx7efvtt8ubNS+3atbl+/Tpt27alf//+9O3blyNHjjB06NA477dgwYLky5ePvXv34u/vn2T/CCGEECKL0DQ4cwb27Im+3byZ9HOuX1fXvim5VrYgGUnKZKpVq8aoUaPo0qULHh4eNG3alM8//5w7d+6k6nxvv/02+/bt4+rVq1y9epX9+/fz9ttvv1SMdnZ2FC9ePN4Ri9hKliwJkOCxgYGBfPHFF+TPn58SJUpw7tw5AEqUKBF1zOHDh8mWLVvUbcOGDQm+3tWrV/Hx8Uk0ptivaTJhwgQaNmyIv78/Tk5OfP/993z++ec0bdqU0qVL88MPP+Di4sJPP/1kdr6xY8fSsGFDypUrx+LFi7lz5w5r164FYObMmdSvX5/Ro0dTvHhxevTowYABA/j8888BuHHjBm5ubrRo0YJChQpRsWJFBg4cCEBYWBhTpkxhwYIFNG7cmCJFitCjRw/efvtt5s2bB6hRKH9/f7788ktKlChB165dE1xr5uPjw9WrVxPtGyGEEEJkcpGRcPQozJoFbdpA3rxQpoyaQbV8edIJUkwxlnnYGkmSMqHJkydz+/Zt5s6dS5kyZZg7dy4lS5bk1KlTKT5X3rx5ad68OYsWLWLhwoU0b94cDw8Ps2N++eUXsmXLhru7OwUKFDAbyUiIpmnJGuUyFVmIfWyBAgVwc3OLWmu1Zs0aHB0d4z1H+fLlOX78OMePH+fZs2eJrhd6/vw5zs7O8T6W1GvGHIG6ePEiERERVK9eParNwcGB1157jTNnzpid9/XXX4/6d+7cuSlRokTUMWfOnDE7B0D16tU5f/48BoOBOnXqUKhQIYoUKcI777zDL7/8QkhICAAXLlwgJCSEhg0bmiWJS5YsiZo2d+bMGapWrZpgPDG5uLhEnVsIIYQQWURYmFoWMnUqNG0KuXNDlSowZAisWwcPHqT+3N7eaRZmWpPpdjGVK6eG/ZLDYIAOHeDevYSP8fSElStBr0/+66eRPHny0KFDBzp06MCUKVOoWLEiX3zxBYsXL07xuXr16sWAAQMA+O677+I8/uabb1K1alWMRiNPnz41G12Jj8Fg4Pz587z66qtJvrYpWfDz8zNr37t3L+7u7nh6ekZVoQMoVqwYoIosVKtWDQAnJyeKFi2a5GsBeHh4xFn/lNRrmri5uSXrNdJS9uzZOXLkCHv27GHbtm2MGTOGcePGcfjwYZ4+fQrAxo0b46yxcnJySvFrPXz4kLx586ZJ3EIIIYSwUc+ewcGD0VPnDh2C0NDkPTdPHqhVSy0fmT5dXSfHty5Jp4MCBdJ2mUsakyQpphw5UrYmaO5cVZ0DzH8ATKMe338PtWunXXyp5OjoiL+/P8+ePUvV85s0aUJ4eDg6nY7GjRvHeTx79uxkz54do9FIcHBw1HqdhCxevJhHjx7Rrl27JF979uzZuLu7x1m75OfnR86cOeMc36hRI3Lnzs306dOjpqylRMWKFfnvv//ifSyh14yPv78/jo6O7N+/n0KFCgEQERHB4cOHGTRokNmxf/31V1S1wEePHnHu3DlKlSoFQKlSpdi/f7/Z8fv376d48eLoXyTf9vb2NGjQgAYNGjB27Fhy5szJn3/+ScOGDXFycuLatWvUTuDnsFSpUvz+++9x4oktNDSUixcvJrtghxBCCCEyiEePYP/+6KTo6FE1pS458udXSZHpVrIk2L2YqFa4sLpO1univ06ePTv5AwlWIEnSy2jbFlavho8+Mi9vWKCA+sa3bZtuLx0UFMTx48fN2vLkycOJEydYsWIFnTt3pnjx4miaxvr169m0aRMLFy5M1Wvp9fqoER19Cn+YQ0JCuH37NpGRkdy4cYO1a9cya9Ys3n//ferWrWt27OPHj7l9+zZhYWGcO3eOefPmsW7dOpYsWZLs5CRbtmz8+OOPdOrUiebNmzNw4ECKFSvG06dP2bJlS5LvoXHjxvTu3RuDwZDi9xqTm5sb77//PsOHDyd37twULFiQGTNmEBISwrvvvmt27IQJE8iTJw/58uXj008/xcPDI2ofrKFDh/Lqq68yceJEOnXqxMGDB/n222+ZM2cOoDZ6vXPnDrVr1yZXrlxs2rQJo9FIiRIlyJ49O8OGDWPw4MEYjUZq1KhBUFAQ+/fvx93dne7du9OvXz++/PJLhg8fTu/evTl69CiLFi2K837++usvnJycEpyKJ4QQQggbYDCoWVGBgWoqW82acROR27fVMaak6NSp+Ed74lO0qEqGatZUX/38opOe2Kx4nZwWJEl6WW3bQqtWSf9AprFdu3bF+VT/3XffZdSoUbi6ujJ06FCuX7+Ok5MTxYoV48cff+Sdd95J9eu5u7un6nk//PADP/zwA46OjuTJk4fKlSvz66+/0qZNmzjH9uzZEwBnZ2fy589PjRo1+Pvvv6lUqVKKXrNNmzYcOHCA6dOn061bNx4+fEiOHDmoUqUKK1asoEWLFgk+t2nTptjb27Njx454R81SYtq0aRiNRt555x2ePHlClSpV2Lp1K7ly5Ypz3EcffcT58+d55ZVXWL9+fdRap0qVKrFy5UrGjBnDxIkT8fb2ZsKECfTo0QOj0UiOHDmYO3cu48ePJzQ0lGLFirF8+XLKlCkDwMSJE8mbNy9Tp07l0qVL5MyZk0qVKjFq1ChAVa1bs2YNgwcP5ptvvuG1115jypQp9OrVyyzG5cuX07VrV1xdXV+qT4QQQgiRTgIC4k9IPvsMXF2jk6IXRa6SpWzZ6FGimjUhieJWcby4To7cuZPjmzfzStOm2Neta9MjSCY6TUtu6pgxBQcHkyNHDoKCguJc6IeGhnL58mX8/PwSXKwvks803c7d3R07u4xbE+S7777j999/Z+vWren6Ort27aJu3bo8evQo2SNlMVmqv+/fv0+JEiU4cuRInLVhMWWF36eIiAg2bdpEs2bNcHBwsHY4WYL0ueVJn1uW9LflZco+N23c+jKX9Xo9VKoUnRDVqKHWGKUBW+rzxHKDmGQkSYhY3nvvPR4/fsyTJ0/iLdCQ1Vy5coU5c+YkmiAJIYQQwkoMBhg4MOUJkqMjVK0aPVL0+usg1z1RJEkSIhZ7e3s+/fRTa4dhM6pUqZKsDXaFEEIIYWG3b8OIEcnbm8jZ2Xw90WuvqTYRL0mShLCSOnXqkMlnuwohhBAiPRw7Bl99BStWQHh48p4zfz68xPr0rMaqC0eePHnCoEGDKFSoEC4uLrzxxhscPnw46vEePXqg0+nMbk2aNLFixEIIIYQQQliBwQBr16rtZSpXhiVLkp8gAfj6pl9smZBVR5J69+7N6dOn+fnnn/Hx8WHp0qU0aNCA//77L2rzyyZNmpiVrk7NJphCCCGEEEJkSEFB8NNP8M03cOVK/MfY2ye8t1EG2LjVFlltJOn58+esWbOGGTNmUKtWLYoWLcq4ceMoWrQo33//fdRxTk5OeHl5Rd1il08WQgghhBAi0zl/Hj78UCU4Q4fGnyA1bAgbN8Ly5SoZir1nUQbZuNUWWW0kKTIyEoPBEKdUsIuLC/v27Yu6v2vXLjw9PcmVKxf16tVj0qRJ5EmkHGFYWBhhYWFR94ODgwFVejAiIsLs2IiICDRNw2g0YjQa0+JtZWmm9TWmPhXpy9b622g0omkaERERL7URry0z/Q2J/bdEpB/pc8uTPrcs6W/Ls+k+1zR0O3di9/XX6DZvRhfP2mXN2Rnj229j7N8fXuyLCKBbsQL9kCHoYhRx0PLnx/Dll2gtW4IV368t9XlyY7DqPklvvPEGjo6OLFu2jHz58rF8+XK6d+9O0aJFOXv2LCtWrMDV1RU/Pz8uXrzIqFGjyJYtGwcPHkzwImzcuHGMHz8+TvuyZcvibIRpb2+Pl5cXvr6+UZt3CiFSJzw8nOvXr3P79m0iExryF0IIIUQcdmFhFNizB//163G/di3eY57nycPlpk250qgREQnt72MwkOe//3B+9IjQXLl4ULq0jCDFEhISQpcuXZLcJ8mqSdLFixfp1asXe/bsQa/XU6lSJYoXL87Ro0c5c+ZMnOMvXbqEv78/O3bsoH79+vGeM76RJF9fX+7fvx/vZrLXr1+ncOHCmXbzS0vSNC1qbyFd7OFekeZsrb9DQ0O5cuUKvr6+mfb3KSIigu3bt9OwYUOrb4aXVUifW570uWVJf1ueTfX5zZvYzZ2L3Y8/onvwIN5DjK+9hvHDD9HatgVrx5tKttTnwcHBeHh42PZmsv7+/uzevZtnz54RHByMt7c3nTp1okiRIvEeX6RIETw8PLhw4UKCSZKTk1O8xR0cHBzifFMMBgM6nQ47Ozvs7FK+POvaNbh/P+HHPTygYMEUnzbDMk35MvWpSF+21t92dnbodLp4f9cym6zwHm2N9LnlSZ9blvS35Vm1z//+W5XwXrky/oILej106AAffYRdtWrWLUedhmzh5zy5r28Tfe7m5oa3tzePHj1i69attGrVKt7jbty4wYMHD/D29rZwhHFduwYlSqgKjAndSpRQx6WHHj160Lp163gfO3HiBG+++Saenp44OztTuHBhOnXqxN27dxk3blycsuqxb6bz63Q6+vXrF+f8/fv3R6fT0aNHj/R5c0IIIYQQmU1kpEqK3ngDqlaFZcviJki5cqnNYS9fVsUYqlWzTqzCuknS1q1b2bJlC5cvX2b79u3UrVuXkiVL0rNnT54+fcrw4cP566+/uHLlCn/88QetWrWiaNGiNG7c2JphA2oEKTQ08WNCQxMfaUoP9+7do379+uTOnZutW7dy5swZFi5ciI+PD8+ePWPYsGEEBgZG3QoUKMCECRPM2kx8fX1ZsWIFz58/j/GeQlm2bBkFs9IQmRBCCCFEaj18CNOnQ5Ei0KkTHDwY95hSpWDePLhxA6ZOlT2NbIBVp9sFBQUxcuRIbty4Qe7cuWnXrh2TJ0/GwcGByMhITp48yeLFi3n8+DE+Pj40atSIiRMnyl5Jidi/fz9BQUH8+OOP2Nurb6+fnx9169aNOiZbtmxR/9br9WTPnh0vL68456pUqRIXL14kICCArl27AhAQEEDBggXx8/NL53cihBBCCJGBnTkDX38NixdDjA+czTRtCoMGqVLeNrC+WESzapLUsWNHOnbsGO9jLi4ubN261cIRQZUqcPt20scld4PjJk0gOYXzvLzgyJHknTPx83gRGRnJ2rVrad++/Usv6O/VqxcLFy6MSpIWLFhAz5492bVr18sHK4QQQgiRURkMsHcvBAaCt7farFWng23b1L5ECV3HurpCjx4wcKBamyFsklWTJFt0+zbEKC//0u7dS7tzJUe1atUYNWoUXbp0oV+/frz22mvUq1ePbt26kS9fvhSf7+2332bkyJFcvXoVUCNVK1askCRJCCGEEFlXQAB89JGaHmeSMye4uSV8IVmwIAwYAL17q7VHwqZJkhRLPLPO4hUenrwEKG/e5I8kpZXJkyczZMgQ/vzzTw4dOsTcuXOZMmUKe/bsoVy5cik6V968eWnevDmLFi1C0zSaN2+Oh4dH2gUrhBBCCJGRBARA+/YQexedx4/VLbbq1dWUutatwV4uvTMK+U7Fktwpb8eOqQp2SdmyBSpVermYUiNPnjx06NCBDh06MGXKFCpWrMgXX3zB4sWLU3yuXr16MWDAAAC+++67tA5VCCGEEMK2aRpcvw4nTkCvXnETpNjs7aFzZzXaVKWKZWIUaUqSpCzA0dERf39/nj17lqrnN2nShPDwcHQ6nU1UFhRCCCGESBeaptZenD4N//4b/fXff+HJk+SfZ/lyNdokMixJklLJwwOcnRMvA+7srI5LL0FBQRw/ftys7dSpU2zdupXOnTtTvHhxNE1j/fr1bNq0iYULF6bqdfR6PWfOnIn6txBCCCFEhnf/Ppw9a54MnT4Njx69/LkjIl7+HMKqJElKpYIF1e9VYvsgeXio49LLrl27qFixollb3bp1KVq0KEOHDuX69es4OTlRrFgxfvzxR955551Uv5a7u/vLhiuEEEIIWxdfxTZrf0D6sjE9fhw9GnT6NPrTp2l87BgOQUHpFjLe3ul3bmERkiS9hIIF0zcJSsyiRYtYtGjRS5/nypUrCZ4/MevWrXvp1xZCCCGEDYmvYluBAvDVV9C2re3H9PSp2pso5qjQ6dNxqs3ZAc7JfX0PDyhbVt3KlFGbvnbpohK2+NYl6XQqvpo1U/IuhQ2SJEkIIYQQwhoMBnS7d5N/zx50bm5Qt671Rm0Sqth286Zq//praNZMFSRI7GZnZ7mYPvxQ7TlkSoouX079a+XMqZIgUzJk+urpGffYb75Rr6/Tmcdm2pty9mzrj76JlyZJkhBCCCGEpb0YIbG/cYMqADNnpt2ojcGgppg9eAAPH8b9GrvtwQO4ejX+kRFT24cfqltSdDqVICSVTCV10+th9+7EY/r665T3jZsbxtKlue7uToHGjdFXqKCSIR+f6CQnKW3bwurV8Y9wzZ5tvVE3kaYkSRJCCCGEsKSkRkhWr1YX2kYjBAUlP9kxfY1vrx5L0TSIjFQ3a3JygtKlo0eFTCNDBQtiMBg4vmkTPs2aoXdwSN3527aFVq1sb/2WSDOSJAkhhBBCWIrBoEYgEhsh6dQJ3N1VsmM0WjS8DEevV+uEYk+VK1Ik4YTFYEi7165TJ23OJWyOJElCCCGEEJayd6/5FK34REaqUaH04OAAuXNDnjzRX8PCYMuWpJ87ejQUL67iMxiiR4xe9hbfue7fh1Onko5pyxZo0ODl+0WIWCRJEkIIIYSwlMDAtDmPXm+e7MROfOL7mjs3ZMsWd+2NwQCFC6vpfolVbBs71nLTyZIbU926lolHZDmSJAkhhBBCWErevMk7rl07qFAh4QTI3T35hQaSoterghG2VLHNFmMSWYokSUIIIYQQlhAaqi78E2MaIfn1V8smALZYsc0WYxJZhiRJQgghhBDp7ckTVQ1t586Ej7H2CIktVmyzxZhEliBJkhBCCCFEenrwAJo2hcOHo9scHdWUufv3o9tsYYTEFiu22WJMItNLw22Rs7Ydl3ZQ+rvS7Li0wyKv16NHD3Q6HTqdDgcHB/z8/Pj4448JDQ2NOkan0+Hs7MzVq1fNntu6dWt69OgR51zTpk0zO27dunXo0mq+sxBCCJEV3boFtWubJ0g5c8KuXXD7NpHbt3NkyBAit2+Hy5dlCpkQNkKSpDSgaRqj/hjFmftnGPXHKLT4qrCkgyZNmhAYGMilS5eYNWsW8+bNY+zYsWbH6HQ6xowZk+S5nJ2dmT59Oo8ePUqvcIUQQois5fJlNTXs33+j2zw9VYL0+uug16PVrs3NWrXQateWKWRC2BBJktLAtovbOHxLfUJ0+NZhtl3cZpHXdXJywsvLC19fX1q3bk2DBg3Yvn272TEDBgxg6dKlnD59OtFzNWjQAC8vL6ZOnZqeIQshhBBZw3//QY0acOlSdFvBgrBvn6paJ4SwabImKZYq86tw++ntZB+vaRr3Qu6ZtbVc3pK8rnlTNFXNK5sXR/oeSfbxsZ0+fZoDBw5QqFAhs/bq1atz7tw5RowYwYYNGxJ8vl6vZ8qUKXTp0oWBAwdSoECBVMcihBBCZGlHjkCTJmotkkmJErB9O/j6Wi8uIUSySZIUy+2nt7n55OZLnSPCGMGtp7fSKKKEbdiwgWzZshEZGUlYWBh2dnZ8++23cY6bOnUq5cuXZ+/evdSsWTPB87Vp04ZXXnmFsWPH8tNPP6Vn6EIIIUTmtHs3tGypqtmZvPIKbN2qptoJITIESZJi8crmlexjTaNIEcaIOI852DmkaDQpJa9rUrduXb7//nuePXvGrFmzsLe3p127dnGOK126NN26dWPEiBHs378/0XNOnz6devXqMWzYsBTHI4QQQmRpGzeqzU9jFFGienXYsEEVaxBCZBiSJMWSkilvWy9spckvTeJ9LMIYwYJWC2hctHFahRaHm5sbRYsWBWDBggVUqFCBn376iXfffTfOsePHj6d48eKsW7cu0XPWqlWLxo0bM3LkSLMKeEIIIYRIxPLl0K0bREZGtzVuDAEB4OpqvbiEEKkihRtSSdM0Ru8cjV0CXWiHHaN3jrZYpTs7OztGjRrFZ599xvPnz+M87uvry4ABAxg1ahQGgyHRc02bNo3169dz8ODB9ApXCCGEyDzmzYOuXc0TpPbt4fffJUESIoOSJCmVwg3hXAu6hhFjvI8bMXI9+DrhhnCLxdShQwf0ej3fffddvI+PHDmSW7dusWNH4ns5lStXjq5du/L111+nR5hCCCFE5jFjBvTrBzE/FO3VC1asUBvGCiEyJJlul0pO9k4c7nM4TmW7mDzdPHGyd7JYTPb29gwYMIAZM2bw/vvvx3k8d+7cfPLJJ4waNSrJc02YMIFff/01PcIUQgghMj5Ng08/hdhbZwweDF9+CbIZuxAZmiRJL8E3hy++OaxTynPRokXxto8YMYIRI0YAxDvVb+TIkYwcOTLJcxUuXJiwsLCXjlMIIUQWZDDA3r0QGAje3mpD1cy0UarRCB9+CHPmmLdPmACffSYJkhCZgCRJQgghhEg7AQHw0Udw40Z0W4EC8NVX0Lat9eJKKxERajrd0qXm7bNnq/cthMgUZE2SEEIIIdJGQIAqWBAzQQK4eVO1BwRYJ660Ehqq3kfMBMnODhYulARJiExGkiQhhBBCvDyDQSUK8VV1NbUNGqSOy4iePIHmzVXFOhMHB1i1CmTLDCEyHUmShBBCCPHy9u6NO4IUk6bB9evquIzm4UNo2BD+/DO6zdVVbRKbGaYQCiHikCRJCCGEEC/v+vXkHffxx7B9uyp+kBEEBkLt2nDoUHRbjhzqPTRqZL24hBDpSpIkIYQQQrycCxdg8uTkHXv4sEouihWD6dPh7t30je1lXLmiKvOdPh3d5ukJu3bBG29YKyohhAVYNUl68uQJgwYNolChQri4uPDGG29w+PDhqMc1TWPMmDF4e3vj4uJCgwYNOH/+vBUjFkIIIUQUTYMlS6BiRTh7NmXPvXQJRoxQle86dYKdO+Nfz2QtZ85AjRpw8WJ0m6+vmi74yitWC0sIYRlWTZJ69+7N9u3b+fnnnzl16hSNGjWiQYMG3Lx5E4AZM2bw9ddfM3fuXA4dOoSbmxuNGzcmNDTUmmELIYQQIigIunaF7t3h6dPEjzXtG/T662Afa/eRiAhYuRLq1YOSJdVGrPfvp0/MyXX0qBpBenE9AkDx4rBvn/oqhMj0rJYkPX/+nDVr1jBjxgxq1apF0aJFGTduHEWLFuX7779H0zRmz57NZ599RqtWrShfvjxLlizh1q1brFu3zlphJ+ju3ZXs3+/N3burrB2KEEIIkb4OHFCjKcuXm7fXqQPz56vRoZgKFIA1a9Tzrl9XU/MKF4573nPnYNgwyJ9fJWB791p+dGnPHqhbFx48iG6rUEG1Fyxo2ViEEFZjtc1kIyMjMRgMODs7m7W7uLiwb98+Ll++zO3bt2nQoEHUYzly5KBq1aocPHiQzp07x3vesLAwwsLCou4HBwcDEBERQUREhNmxERERaJqG0WjE+BILSMPD73L2bF8MhiDOneuLu3tNHB09U32+jEp78R+ZqU9F+rK1/jYajWiaRkREBHq93trhpAvT35DYf0tE+pE+t7xE+9xgwG7qVOwmT0YXo5S3ptdjHDcO47BhoNfDO++g27dPFT3w9karUUO1R0RAnjwwfDgMHYpu+3bsfvgB3caNZucjPByWLYNly9BKlsTYpw/Gt9+GXLnS9b3rNm9G36kTuhgzVoyvv47ht98gZ04VfxqTn3HLkz63PFvq8+TGoNM0600AfuONN3B0dGTZsmXky5eP5cuX0717d4oWLcrChQupXr06t27dwtvbO+o5HTt2RKfT8euvv8Z7znHjxjF+/Pg47cuWLcPV1dWszd7eHi8vL3x9fXF0dEzVe9A0jStXuhEUtBkwAHpy5GiGn9+SVJ0vuT744AOWv/gEz97enly5clGmTBnatWtHly5dsLNTg4Tly5fn+vXrbNu2jVdffTXq+SNHjuTUqVNs2LABgGnTpjF9+nR69OjBrFmzoo47deoUtWrV4sSJExSUT9BEIsLDw7l+/Tq3b98mMjLS2uEIIdKYy717VJo1C4///jNrf5YvH0eHDuXRS0xDc37wgII7dlB42zZcYo7gxGBwdORm9epcadyYRyVKRE/hSyM++/ZRedYs7GIka3dfeYW/R4zAEOsDXSFExhUSEkKXLl0ICgrC3d09weOsNpIE8PPPP9OrVy/y58+PXq+nUqVKvPXWWxw9ejTV5xw5ciRDhgyJuh8cHIyvry+NGjWK0xGhoaFcv36dbNmyxRnRSq67d38lKGhDjBYDQUHrCQvbQt68HVN1zuRwcHCgcePGLFiwAIPBwJ07d9i6dSsjR45k48aN/Pbbb9jb22NnZ4ezszOTJk1i586dUc93dHTE3t4+qk+cnJxwdnZm6dKljBgxgmLFigHg5uYGQLZs2RL9QQKVMD558oTs2bOjS+P/vERcttbfoaGhuLi4UKtWrVT/Ptm6iIgItm/fTsOGDXFwcLB2OFmC9LnlxdfnutWr0Q8fju7xY7NjjW+/jePs2byexP8PyfLOO2AwELllixpd2rwZXYzPcfXh4RTcuZOCO3eilS2rRpe6dFHluF+S7qef0H/5pdnrGdu0IdeSJTR2cnrp8ydGfsYtT/rc8mypz02zzJJi1STJ39+f3bt38+zZM4KDg/H29qZTp04UKVIELy8vAO7cuWM2knTnzh1eSaSqjJOTE07x/EFzcHCI800xGAzodDrs7OyiRl5SIjz8LufPfwDogJgDcjrOn3+fXLnqpdu0O51Oh7OzMz4+PgD4+vpSpUoVXn/9derXr8+SJUvo3bs3AH379mXu3Lls2bKFZs2aRT0fiHrfOp2OEiVK4OnpyejRo1m5cqXZ48npI9OUL1OfivRla/1tZ2eHTqeL93cts8kK79HWSJ9bnoODAw5hYfDRR7BggfmD7u7w/ffYdemStoubHRygdWt1u3YNfvxR3QIDzQ7TnT6N/qOP0I8cCW+9Be+9B1WqpG506Ysv1PS/mHr0wO6HH7CLXWQiHcnPuOVJn1ueLfR5cl/fqkmSiZubG25ubjx69IitW7cyY8YM/Pz88PLy4o8//ohKioKDgzl06BDvv/9+usVy5EgVwsNvJ3mcpmlERj5E0+KrtKcRGfmYgwcL4eCQJ1mv6+joRZUqR1IYbVz16tWjQoUKBAQERCVJfn5+9OvXj5EjR9KkSZNEL6inTZvGq6++ypEjR6hSpcpLxyOEECKDOnYMunVTxRRiqlZNrRfy80vf1y9YECZMgNGjYcMGmDcPtm0zL+QQEgI//aRuFStCv34qacqePenza5o6d+z9nT76CGbOBBv48EkIYT1W/QuwdetWtmzZwuXLl9m+fTt169alZMmS9OzZE51Ox6BBg5g0aRK///47p06dolu3bvj4+NC6det0iyk8/Dbh4TeTvEVE3EogQYqmaaHJOpe6JZ2YJVfJkiW5cuWKWdtnn33G5cuX+eWXXxJ9bqVKlejYsSOffPJJmsUjhBAiAzEa8V+3DvuaNc0TJDs7lVTs3Zv+CVJMDg7Qpg1s2aL2LBo5Um3oGts//6gRJR8flSz984/54waD2gR2+XL4808YMCBugjRuHMyaJQmSEMK6I0lBQUGMHDmSGzdukDt3btq1a8fkyZOjhsE+/vhjnj17Rt++fXn8+DE1atRgy5Yt6brewdHRK1nHJT6SpOh0zikaSUormqbFWaOSN29ehg0bxpgxY+jUqVOiz580aRKlSpVi27ZteMb3H5EQQojMKTAQ/TvvUPaPP8zbCxSAX36BWrWsE5eJnx9MmaKSmd9+U6NLsWN9+lS1z5sHr72mEidnZ/jkE7hxI+Fzz5oFgwalZ/RCiAzEqklSx44d6dgx4eIGOp2OCRMmMGHCBIvFlJIpb+Hhdzl0qAQGQxCx1yTZ2+fktdf+Z5VS4GfOnMEvnk/5hgwZwpw5c5gzZ06iz/f396dPnz6MGDGCn376Kb3CFEIIYUvWr4devbCLvZFr+/Zq76N0Lr+dIo6O0KGDup0/r+JbtCjuJrR//61uidHp1HS9nj3TLVwhRMYj48kvwdHRkxIl5mKeIAFoFC8+1yoJ0p9//smpU6do165dnMeyZcvG6NGjmTx5Mk+ePEn0PGPGjOHcuXOsWLEivUIVQghhC54/V1PP3nzTLMnQXF1V0YSVK20rQYqtWDH4/HM1SrRsGdSunbLn586t1l4JIUQMkiS9pLx5O+Lh0QYwbZ6px8OjLZ6e6Vf+2yQsLIzbt29z8+ZNjh07xpQpU2jVqhUtWrSgWwJ/8Pv27UuOHDlYtmxZoufOly8fQ4YM4euvv06P0IUQQtiCU6fg1Vfhu+/Mmh8XKULkoUPw7rtpvh9RunFyUkUbdu2C//5TU+eyZUv6eQ8eqHVWQggRgyRJL0mn01G8+Fz0elVJx97eneLFv7fIa2/ZsgVvb28KFy5MkyZN2LlzJ19//TW//fYber0+3uc4ODgwceJEQkMTLzoBMGzYMLIl5z8YIYQQGYumwbffqgTp33/NHjIMGcLe6dOhRAkrBZcGSpVSa4y+/TZ5x8cqMS6EEDZRAjyjU9Pu5nH+/EcUK/a1RabZLVq0iEWLFiV5XOwqdwBvvfUWb731llnbuHHjGDdunFmbu7s79+7de4kohRBC2Jx796BXL1VWOyYvL1iyBGOdOhg3bbJObGmtUKHkHRdjP0YhhABJktKMp2dHi0yxE0IIIVJt+3a1/uZ2rG0nWrRQG8bmzQsREdaJLT3UrKkq8928ab6/kolOpx6vWdPysQkhbJpMtxNCCCEyu/BwGD4cGjUyT5CcnNSUtN9/VwlSZqPXw1dfqX/HXltluj97tjpOCCFikCRJCCGEyMzOnYPXX4cvvjBvL1MGDh+G/v0zTnGG1GjbFlavhvz5zdsLFFDtbdtaJy4hhE2T6XZCCCFEZqRpsHAhfPghhISYP9a/vyqb7eJindgsrW1baNVKVbELDFRrkGrWlBEkIUSCJEkCtPjmKQshUkR+j4SwIY8ewXvvwapV5u158qjEqWVL68RlTXo91Klj7SiEEBlElk6SHBwcAAgJCcElq3yaJkQ6CXnxSbXp90oIYSEGg/kICajiDNevmx9Xvz4sWQI+PpaPUQghMpgsnSTp9Xpy5szJ3bt3AXB1dUWXmedlpzOj0Uh4eDihoaHY2clyt/RmK/2taRohISHcvXuXnDlzJrhHlxAiHQQEwEcfwY0bCR9jbw9TpsDQoSB/m4UQIlmydJIE4OXlBRCVKInU0zSN58+f4+LiIsmmBdhaf+fMmTPq90kIYQEBAdC+ffylrU2KFYNly6BKFcvFJYQQmUCWT5J0Oh3e3t54enoSkZn2hrCCiIgI9uzZQ61atWTKlQXYUn87ODjICJIQ6clggFu34MoVdbt0CWbMSDxBcnNT1ety5LBUlEIIkWlk+STJRK/Xy0XeS9Lr9URGRuLs7Gz1i/asQPpbCCuIvf4nrSqkxU6CYt+uXYPIyJSd89kz+OcfKVYghBCpIEmSEEIIkRzxrf8pUEBtVprUXjsGg0qsYic/ly+nPglKjsDAtD+nEEJkAZIkCSGEEElJaP3PzZuqfeVKqFYt8ZEga0zpNlW7E0IIkSKSJAkhhBCJMRjUCFJ8639MbR06pO1r6nSQPz8ULhz/zccHihdXSVp8cel0apSrZs20jUsIIbIISZKEEEKIxOzdm3iJ7dTQ6VSiEzv58fNTX319wdEx8XN89ZUaxdLpzBMlU7XL2bPTZr2UEEJkQZIkCSGEEIlJ7bqemEmQKfkx3Xx9wcnp5eJq2xZWr45/ndTs2UmvkxJCCJEgSZKEEEKIxISHJ++4oUOhcWOVBBUs+PJJUHK0bQutWqVPxT0hhMjCJEkSQgghErJnjxqpSYxp/c/06dZJTvR6KfMthBBpzM7aAQghhBA2aflyaNgQgoISPkbW/wghRKYkSZIQQggRk6bBtGnQpYv5VLvSpdU6o5gKFFDrgmT9jxBCZCoy3U4IIYQwiYyE/v1h/nzz9rfegoULwd5e1v8IIUQWIEmSEEIIAfD0KXTqBJs2mbePHAmTJoHdi8kXsv5HCCEyPUmShBBCiMBAaNECjh2LbrOzgzlz4L33rBeXEEIIq5AkSQghRNb277/QrBlcuxbd5uYGK1eqdiGEEFmOJElCCCGyrj//VEUXYlaw8/KCjRuhUiXrxSWEEMKqpLqdEEKIrGnpUmjSxDxBKl0a/vpLEiQhhMjiJEkSQgiRtWiaKsTwzjsQERHdXrcu7N8PhQpZLzYhhBA2QabbCSGEyDoiIuD99+Gnn8zb33kHfvwRHB2tE5cQQgibIiNJQgghsobgYFXBLnaCNHo0LF4sCZIQQogoMpIkhBAi87t5U1WqO3kyuk2vV5vG9uplvbiEEELYJEmShBBCZG6nTqkE6caN6Lbs2WH1amjUyHpxCSGEsFlWnW5nMBgYPXo0fn5+uLi44O/vz8SJE9E0LeqYHj16oNPpzG5NmjSxYtRCCCEyjO3boXp18wQpf37Yu1cSJCGEEAmy6kjS9OnT+f7771m8eDFlypThyJEj9OzZkxw5cjBw4MCo45o0acLChQuj7js5OVkjXCGEEBnJwoXQty9ERka3lSsHmzZBgQLWi0sIIYTNs2qSdODAAVq1akXz5s0BKFy4MMuXL+fvv/82O87JyQkvL69knTMsLIywsLCo+8HBwQBEREQQEbPUq0hzpv6VfrYM6W/Lkz63vFT1uaZhN3Ei+kmTzJqN9etjWLECcuQwL/0tzMjPuWVJf1ue9Lnl2VKfJzcGnRZzbpuFTZkyhfnz57Nt2zaKFy/OiRMnaNSoETNnzqRr166Amm63bt06HB0dyZUrF/Xq1WPSpEnkyZMn3nOOGzeO8ePHx2lftmwZrq6u6fp+hBAiwzIYyPPffzg/ekRorlw8KF1aFTbIYHQREbwyZw4Fd+40a79Wrx7HP/gAzV6W4gohRFYWEhJCly5dCAoKwt3dPcHjrJokGY1GRo0axYwZM9Dr9RgMBiZPnszIkSOjjlmxYgWurq74+flx8eJFRo0aRbZs2Th48CD6eP4Dj28kydfXl/v37yfaEeLlRUREsH37dho2bIiDg4O1w8n0pL8tL7P2uW7tWvRDhqC7eTOqTcufH8PMmWht2lgxshT2eVAQ+k6dsPvzT7Nmw9ixGEeNAp0uHSPNPDLrz7mtkv62POlzy7OlPg8ODsbDwyPJJMmqH6mtXLmSX375hWXLllGmTBmOHz/OoEGD8PHxoXv37gB07tw56vhy5cpRvnx5/P392bVrF/Xr149zTicnp3jXLDk4OFj9m5JVSF9blvS35WWqPg8IgM6dIdbnZbpbt7Dv3FlVgGvb1krBRUuyz69fVxXsTp+ObrO3hx9/RN+9OxlvTMz6MtXPeQYg/W150ueWZwt9ntzXt2p1u+HDhzNixAg6d+5MuXLleOeddxg8eDBTp05N8DlFihTBw8ODCxcuWDBSIYTIhAwG+OijOAkSEN02aJA6zpYdPw7VqpknSO7usGULvPjATQghhEgJqyZJISEh2NmZh6DX6zEajQk+58aNGzx48ABvb+/0Dk8IITK3vXvNS2PHpmlqhGbSJLh923JxpcSWLVCzJty6Fd3m6wv790M8sw2EEEKI5LBqktSyZUsmT57Mxo0buXLlCmvXrmXmzJm0eTEH/unTpwwfPpy//vqLK1eu8Mcff9CqVSuKFi1K48aNrRm6EEJkbJGRsHhx8o4dNw68vaFoUTUyM38+/PsvJPKBlkX8+CO0aAFPn0a3vfIK/PUXlC1rtbCEEEJkfFZdk/TNN98wevRoPvjgA+7evYuPjw/vvfceY8aMAdSo0smTJ1m8eDGPHz/Gx8eHRo0aMXHiRNkrSQghUmvrVhgyBP77L2XPu3hR3ZYsUfdz5YI33lCbtVavDq++Ci4uaR9vbJoGn30GU6aYtzdpAitXQvbs6R+DEEKITM2qSVL27NmZPXs2s2fPjvdxFxcXtm7datmghBAis/rf/2DoULWZalp49Ag2blQ3AAcHqFQJatSITpw8PdPmtUzCwuDdd+GXX8zb+/SB775TMQghhBAvSTaMEEKIzO7hQxg/HubMUdPsYnJ1hZAQVR47ZgEHU7nsX34BHx+1xmf/fjhwAB4/jv91IiLg0CF1+/JL1Va0aHTCVL06lCwJdqmc6f3okaq0t2uXefuUKTBihJT4FkIIkWYkSRJCiMwqIgLmzoWxY1WCEZNeD/36qfVGe/aoKncxizgUKACzZ0eX/65dW301GuHMmeikad8+uHQp4RguXFA30/qn3LnjTtFzdo7/uQYDut27yb9nD7onT2DyZDUaZuLgAIsWQZcuKegUIYQQImmSJAkhRGa0ebNadxQzqTBp1AhmzoQyZdT9tm2hVStV7S4wUBVpqFlTJVKx2dmp55UpA337qrbbt6OTpv374dixuCNWJg8fwoYN6gYq0alSxXy0KW9etX/TRx9hf+MGVeI7T86csHYt1KmTsn4RQgghkkGSJCGEyEzOnFHrjjZvjvtYiRIqOWraNO7UNL0+9QmHlxe0a6duoKbv/f23+RS9oKD4nxsRAQcPqtsXX6g2b2+VrCUkb17YvRtKlUpdvEIIIUQSJEkSQojM4MGD6HVHsTd/zZVLTat7/33LFDZwdVUJlynpMhpVJT3T9Lz9++Hy5YSfn1iCBOo9FC+eVtEKIYQQcUiSJIQQGVlEhEqMxo+Pf93RBx+oNUl58lgnPlBT9MqWVbf33lNtgYFxp+jFTu4ScuuWmhooU+2EEEKkE0mShBAiI9K06HVHZ8/GfbxpU1VhzlanpHl7Q/v26gbw7Jmaovf997BqVdLPT2q0SQghhHgJkiQJIURG8++/at1RfPvIlSwZve4oI3Fzg7p11Vqp5CRJ3t7pH5MQQogsK5WbVQghhLC4+/dhwACoUCFugpQ7N3zzDZw8mfESpJhq1lTlxxPa80inA19fdZwQQgiRTiRJEkIIWxcervYsKlYMvvvOfO2Ovb3a4+j8eZVAWaIwQ3rS6+Grr9S/YydKpvuzZ8dfnlwIIYRII5IkCSGErdI0tZ9QuXIweDA8fmz+ePPmcOqUShpy57ZGhOmjbVtYvRry5zdvL1BAtZs2uBVCCCHSiaxJEkIIW3T6tCrKsH173MdKlYJZs6BxY8vHZSkvNriN3LmT45s380rTptjXrSsjSEIIISxCkiQhhLAl9+6pkt3z5qn9hWLKnRsmTFBltO2zwJ9vvR6tdm1uPntGhdq1JUESQghhMVngf1khhLAxBoPa5ycwUFVpq1lTtX37rUqCgoLMj7e3V+uNxoxRG8MKIYQQIl1JkiSEEJYUEKAKLdy4Ed2WJw84Osa/90+LFvDFF1CihOViFEIIIbI4SZKEEMJSAgLU5qmaZt7+4EHcY8uUUfsdNWpkmdiEEEIIEUWq2wkhhCUYDGoEKXaCFFvu3DBnDhw/LgmSEEIIYSUykiSEEJawd6/5FLuELF6sptgJIYQQwmpkJEkIIdLb/v0wbFjyjn3yJH1jEUIIIUSSJEkSQoj0YDTCunVQvTrUqAFHjybved7e6RqWEEIIIZIm0+2EyIgMBnS7d5N/zx50bm4gm2zajtBQWLpUVaQ7ezb5z9PpoEABVQ5cCCGEEFYlI0lCZDQBAVC4MPYNG1Jl5kzsGzaEwoVVu7CeR49g6lT1vejTJ26CpNNBtWrR/479GMDs2ZLsCiGEEDZAkiQhMhJTCenYBQBu3lTtkihZ3rVrMGQIFCwIo0bBnTvmjzs5Qb9+Kmk6eBDWrIH8+c2PKVAAVq+Gtm0tF7cQQgghEiTT7YTIKBIrIa1pajRi0CBo1UpGIyzh5En4/HNYsQIiI+M+nisX9O8PAwZAvnzR7W3bqu/R3r1q81hvbzXFTr5nQgghhM2QJEmIjCKpEtKaBtevw/DhMHYs5MhhudiyCk3D4+RJ9HPmwLZt8R9TqJAaWerVC7Jli/8YvR7q1Em3MIUQQgjxcmS6nRAZRWBg8o6bNUuNTrzzDuzcqaqsiZcTGQm//or+9depPmYMdvElSBUrwrJlcOECDByYcIIkhBBCCJsnSZIQGYWTU/KPff5cVVirVw+KFoWJE9XaGZEyISHw3XdQvDh07ozdsWNxj2nYELZvVyW+33oL7GWAXgghhMjoJEkSIiO4exc++yzp4+zi+ZW+fBnGjFFV1xo3hl9/VWWqRcLu3YNx41QxhgEDVB/GoOn10KULHDumpt01aBC3Yp0QQgghMiz5yFMIW3f/PtSvD2fOJHyM6QJ9+XJwcIAFC2DTJvOpdpqmLui3bVNFBbp2VetmKlZM3/gzkosXYeZM1X/xJJKaqyuX6tWj4KxZOBQtaoUAhRBCCGEJMpIkhC178EAlSKdPR7flzavWHMVkKiHdsSO0aQPr16siDtOmqalisT16BN9+C5UqqSTpm2/Ua2VVhw+rviteHObMiZsgeXrCpElEXrrE6d69VXEGIYQQQmRakiQJYasePlTTuE6ejG4rWBD+/huuXydy+3aODBlC5PbtajpY7D12fHzgk0/gf/+DffvUqJGbW9zXOX5cFRrw8YFOnWDrVlVuPLMwGGDXLjXKtmtX9HvTNNi8GerWhddeg1Wr4ha5KFYM5s6FK1fg008hd24LBy+EEEIIa0jxdDuj0cju3bvZu3cvV69eJSQkhLx581KxYkUaNGiAr69vesQpRNby+DE0aqQSGJMCBeDPP9XaIkCrXZubz55RoXbtxPfY0emgenV1++orlQwsWKASp5jCw2HlSnUrUAB69FA3f/+0fW+WFBCg9paKWTo9f36VUO7caT5CF1PVqvDxx7LnlBBCCJFFJXsk6fnz50yaNAlfX1+aNWvG5s2befz4MXq9ngsXLjB27Fj8/Pxo1qwZf/31V3rGLETmFhSkCiwcPRrd5uOjLupfNmHJlg169lR7Lp09CyNGxJ26ByqpmDRJVcarWxeWLIFnz17utS0tIADat4+7t9TNm2p6YXwJUsuWsGcPHDyoEilJkIQQQogsKdlJUvHixTl58iQ//PADwcHBHDx4kDVr1rB06VI2bdrEtWvXuHjxIjVr1qRz58788MMPSZ7TYDAwevRo/Pz8cHFxwd/fn4kTJ6JpWtQxmqYxZswYvL29cXFxoUGDBpw/fz5171YIWxccDE2aqCl1Jl5eKkFK60IBxYvD1KmqNPiGDdCunSr6ENuuXdC9u0qm+vaFv/5SU9Vs2ZMn0L9/8uJ0cFCJ47//wu+/Q82aUqlOCCGEyOKSPd1u27ZtlCpVKtFjChUqxMiRIxk2bBjXkrEny/Tp0/n+++9ZvHgxZcqU4ciRI/Ts2ZMcOXIwcOBAAGbMmMHXX3/N4sWL8fPzY/To0TRu3Jj//vsPZ2fn5IYvhO178gSaNlVJiEm+fCpBiq/4Qlqxt4fmzdXt3j345Rf46ae4Iy1PnsAPP6hbqVJqjdM776gYTQwGNUoVGKiSqpo102405vlzuHMHbt9WX2P+O3bb06fJO2fnzvDFF2oKnhBCCCHEC8lOkpJKkGJycHDAPxnTgg4cOECrVq1o3rw5AIULF2b58uX8/eJTdE3TmD17Np999hmtWrUCYMmSJeTLl49169bRuXPnZMckhE179kwlKQcORLflzQt//AElS1oujrx5YdAgtY7n6FG1dmnZMjUFMKYzZ2D4cBg5UsXdq5eqCDd0qPn0tgIF1Dqo2EUlTEJDk054TP8ODk779/vmm5IgCSGEECKOl9onKTIyknnz5rFr1y4MBgPVq1enf//+yR7heeONN5g/fz7nzp2jePHinDhxgn379jFz5kwALl++zO3bt2nQoEHUc3LkyEHVqlU5ePBgvElSWFgYYWFhUfeDX1xYRUREEBER8TJvVyTB1L/SzykUEoK+VSvs9u6NatI8PIjcskWNICXQn+ne3xUqqARn2jR069Zht3gxdn/+aX5MZCT89hv89humiW0xJ6ppN25Au3YYO3WCPHnQ3bkDd++iu31bfY2dfFlYZN68aCnoP/kZtzzpc8uTPrcs6W/Lkz63PFvq8+TGoNO01C8u+OCDDzh37hxt27YlIiKCJUuWULx4cZYvX56s5xuNRkaNGsWMGTPQ6/UYDAYmT57MyJEjATXSVL16dW7duoV3jMXlHTt2RKfT8euvv8Y557hx4xg/fnyc9mXLluHq6prKdypE+tCHhVF10iTynjoV1RaePTv7J0wg2M/PipHFz/XOHXz//JOCf/6J67171g4Hzc6OMHd3wnLmjLqF5sxJmLs7xQMCcHj6lPhWF2nAcw8Pts+bJ8UZhBBCiCwkJCSELl26EBQUhLu7e4LHpWgkae3atbRp0ybq/rZt2zh79iz6FxcZjRs3plq1ask+38qVK/nll19YtmwZZcqU4fjx4wwaNAgfHx+6d++ektCijBw5kiFDhkTdDw4OxtfXl0aNGiXaEeLlRUREsH37dho2bIhDfAUAhLnQUPRt22IXI0HScuZEt3UrNSpWTPLpVuvvnj3BaCRy507sFi1CFxCALg0/GdJ0OjXtz9MTzcvL/KunJ3h5RX0lTx70ej2uQOyPQHTNm0PnzmiALmYxmBdFGRy/+45mLVumKDb5Gbc86XPLkz63LOlvy5M+tzxb6vPgZE7fT1GStGDBAhYvXsycOXPw8fGhUqVK9OvXj3bt2hEREcEPP/zAq6++muzzDR8+nBEjRkRNmytXrhxXr15l6tSpdO/eHS8vLwDu3LljNpJ0584dXnnllXjP6eTkhJOTU5x2BwcHq39Tsgrp62QIC4OOHWHHjui2HDnQbd+OQ5UqKTqV1fq7SRN1+/FH6NMn6eOzZ4dChVRyky+fupn+HaNN5+GhiklAvKNAydaxozpPrH2SdAUKwOzZ2Ce0TioZ5Gfc8qTPLU/63LKkvy1P+tzybKHPk/v6KUqS1q9fz6+//kqdOnX48MMPmT9/PhMnTuTTTz+NWpM0bty4ZJ8vJCQEOzvzKuR6vR7ji13v/fz88PLy4o8//ohKioKDgzl06BDvv/9+SkIXwnaEhaly21u2RLe5u8O2bZDCBMkmJLc0+e+/Q5066RpKHG3bqg1h06vinhBCCCEypRQXbujUqRONGzfm448/pnHjxsydO5cvv/wyVS/esmVLJk+eTMGCBSlTpgz//PMPM2fOpFevXgDodDoGDRrEpEmTKFasWFQJcB8fH1q3bp2q1xTCqsLD1QjHxo3Rbdmzw9at8Npr1ovrZdSsqarY3bwZ/75EOp16vGZNy8cGKiGydHImhBBCiAwtVdXtcubMyfz589mzZw/dunWjSZMmTJw4McX7Fn3zzTeMHj2aDz74gLt37+Lj48N7773HmDFjoo75+OOPefbsGX379uXx48fUqFGDLVu2yB5JmVV67rNjbRERal+e33+PbnNzg82bIQVr+WyOXq+q4LVvrxKimImSaVPW2bMzz/dRCCGEEJmeXdKHRLt27RodO3akXLlydO3alWLFinH06FFcXV2pUKECmzdvTtGLZ8+endmzZ3P16lWeP3/OxYsXmTRpEo6OjlHH6HQ6JkyYwO3btwkNDWXHjh0UT8+NNYX1BARA4cJQty506aK+Fi6s2jO6yEj1ntaujW5zdYVNm6B6devFlVbatoXVq+PuOVSggGp/ifU/QgghhBCWlqIkqVu3btjZ2fH555/j6enJe++9h6OjI+PHj2fdunVMnTqVjh07plesIjMLCFAjETE3IgU1hat9+4ydKEVGwttvq2TBxMVFTbmrVct6caW1tm3hyhXYuVNtQLtzJ1y+LAmSEEIIITKcFE23O3LkCCdOnMDf35/GjRvjF2Mfl1KlSrFnzx7mz5+f5kGKTM5gUBXI4lvPomlqytagQWoBfkabsmUwQPfuEHNPL2dnWL8+c66TkfU/QgghhMgEUjSSVLlyZcaMGcO2bdv45JNPKFeuXJxj+vbtm2bBiSxi7964I0gxaRpcv66Oy0gMBrWn0LJl0W1OTvDbb1C/vvXiEkIIIYQQiUpRkrRkyRLCwsIYPHgwN2/eZN68eekVl8hKAgOTd9zSpZDMDcCszmiE3r3h55+j2xwdYd06aNTIamEJIYQQQoikpWi6XaFChVgdc12FEGkhxkbBifrpJ1ixAt56C/r2VXsK6V5qu9H0YTTCe+/BokXRbQ4Oal1VkyZWC0sIIYQQQiRPskeSnj17lqITp/R4kUVpGuzZk/zjnz2DH39UewpVqgTffw9BQekXX0ppGnzwgYrRxN5eFW1o3tx6cQkhhBBCiGRLdpJUtGhRpk2bRmAiU6M0TWP79u00bdqUr7/+Ok0CFJmYpsHHH8PYsQkfYxopcneP+9jx4yoh8fGBXr3gr7/iL/5gKZoGH34IMaeh2tvDypXw5pvWi0sIIYQQQqRIsqfb7dq1i1GjRjFu3DgqVKhAlSpV8PHxwdnZmUePHvHff/9x8OBB7O3tGTlyJO+99156xi0yOoMB+vc3TygAcuQwHxkqUEBtRNqihSp4MH8+7Nhh/pyQEFi4UN3KlVNT8d5+G3LmTO93EU3TVAW+776LbtPrYflyaNPGcnEIIYQQQoiXluwkqUSJEqxZs4Zr166xatUq9u7dy4EDB3j+/DkeHh5UrFiRH374gaZNm6LPaGWahWVFRKiy2MuXR7fpdCrB6NtXVbELDFRrlWrWjC773aGDul28qKazLVgAd++an/vUKTWa8/HH0LGjOt/rr6fv2iVNg6FDIeboqZ0d/PKL2uNJCCGEEEJkKCkq3ABQsGBBhg4dytChQ9MjHpHZPX+ukpcNG6Lb9HpV5ODtt9X9pPbZ8feHqVNh/Hi139D8+bBtW9zXWbxY3cqUiR5dyp07Ld+NSpA++QRmzYpus7NTVe06dUrb1xJCCCGEEBaRohLgQryUJ09U8YKYCZKjI6xZE50gpYSjI7RrB1u3wqVLMGoUeHnFPe7ff9VmtT4+8M47aqQqLdYuaRp8+il8/nl0m06nEr4uXV7+/EIIIYQQwiokSRKW8fAhNGwIO3dGt7m5waZN0KrVy5/fzw8mT4Zr12DtWmjaNO4Uu7AwtddSrVpQurQa/XnwIPWvOXasGtEy0enUFMB33kn9OYUQQgghhNVJkiTS3+3bagrdoUPRbTlzwvbtUL9+2r6WgwO0bq2Sr8uXYfRoNYIU2//+B0OGqMe6doXdu1M2ujRhAkycaN42fz706PEy0QshhBBCCBsgSZJIX1evquILp05Ft3l6wq5dqqBCeipUSCUzV6+qynjNm8cdXQoPh2XLVBJXsiR8+SXcv29+jMGg4l2+XH2dODFu2fK5c6F373R8M0IIIYQQwlJSXLhBiGQ7exYaNIAbN6LbfH1VCe/ixS0Xh7292qfozTfVdLwFC1R1vJs3zY87dw6GDVNrm9q2VcUeHj5Upb1jvofYvv0WpOS9EEIIIUSmkewk6eTJk8k+afny5VMVjMhEjh+HRo3g3r3otmLFVIJUsKDVwqJgQRg3Dj77DLZsUVPkNm4EozH6mPBwWLFC3ZLy1VdqvychhBBCCJFpJDtJeuWVV9DpdGgJrNswPabT6TAYDGkWoMh4dAcPqlGbmJvCli+vynTny2e9wGKyt1cb1LZooUaJTKNL168n/xw5c0qCJIQQQgiRCSU7Sbp8+XJ6xiEyibwnTqCfPh1CQqIbq1aFzZshVy7rBZaYAgVgzBhVznvrVjW6tH69+ehSfB4/VuXEk9rXSQghhBBCZCjJTpIKFSqUnnGITED3229UnTgRXWRkdGO9erBuHWTPbrW4kk2vh2bN1G3OnOSNEgUGpn9cQgghhBDCopKdJP3+++/JPumbb76ZqmBEBrZ0KfoePdDFnGrZsiWsXAnOztaLK7VKl07ecd7e6RuHEEIIIYSwuGQnSa1bt07WcbImKQt6MepiVly7SxdYtEjtW5QR1ayppuHdvBn//kk6nXq8Zk3LxyaEEEIIIdJVsvdJMhqNybpJgpTFTJsWZ1qaoW9f+PnnjJsggZp699VX6t+x91Yy3Z89Wx0nhBBCCCEyFdlMVqSOpsGIETBypFnz+TZtMH7zDdhlgh+ttm1h9WrIn9+8vUAB1d62rXXiEkIIIYQQ6SrVm8k+e/aM3bt3c+3aNcLDw80eGzhw4EsHJmyY0QgDBsD335s1GyZM4L9y5Sgce+QlI2vbFlq1UlXsAgPVGqSaNWUESQghhBAiE0tVkvTPP//QrFkzQkJCePbsGblz5+b+/fu4urri6ekpSVJmFhkJPXvC0qXm7d98g/G992DTJuvElZ70einzLYQQQgiRhaRqTtTgwYNp2bIljx49wsXFhb/++ourV69SuXJlvvjii7SOUdiK0FBo3948QbKzg8WL1ciSEEIIIYQQmUCqkqTjx48zdOhQ7Ozs0Ov1hIWF4evry4wZMxg1alRaxyhswdOn0KIF/PZbdJujo1qb062b9eISQgghhBAijaUqSXJwcMDuxcJ8T09Prl27BkCOHDm4fv162kUnbMOjR9CoEfzxR3SbiwusXw9t2lgvLiGEEEIIIdJBqtYkVaxYkcOHD1OsWDFq167NmDFjuH//Pj///DNly5ZN6xiFNd29qxKkEyei29zd1dqj6tWtF5cQQgghhBDpJFUjSVOmTMHb2xuAyZMnkytXLt5//33u3bvHvHnz0jRAYUXXr6tKbjETJA8P2LVLEiQhhBBCCJFppWokqUqVKlH/9vT0ZMuWLWkWkLAR589DgwbwYioloPYL2rEDSpa0XlxCCCGEEEKks1SNJF2+fJnz58/HaT9//jxXrlx52ZiEtZ08qUaQYiZI/v6wb58kSEIIIYQQItNLVZLUo0cPDhw4EKf90KFD9OjR42VjEtZ06BDUrg137kS3lS2rNlMtXNhqYQkhhBBCCGEpqd5Mtno8a1KqVavGANkvJ+MwGFTyExgI3t5qo9jWreHZs+hjXn0VNm+GPHmsFqYQQgghhBCWlKqRJJ1Ox5MnT+K0BwUFYTAYkn2ewoULo9Pp4tz69+8PQJ06deI81q9fv9SELGILCFAjQ3XrQpcu6mvDhuYJUu3aquy3JEhCCCGEECILSdVIUq1atZg6dSrLly9Hr9cDYDAYmDp1KjVq1Ej2eQ4fPmyWVJ0+fZqGDRvSoUOHqLY+ffowYcKEqPuurq6pCVnEFBAA7duDpiV8TPPmsGqV2g9JCCGEEEKILCRVSdL06dOpVasWJUqUoGbNmgDs3buX4OBg/vzzz2SfJ2/evGb3p02bhr+/P7Vr145qc3V1xcvLKzVhivgYDPDRR4knSK6usHo1ODtbLi4hhBBCCCFsRKqSpNKlS3Py5Em+/fZbTpw4gYuLC926dWPAgAHkzp07VYGEh4ezdOlShgwZgk6ni2r/5ZdfWLp0KV5eXrRs2ZLRo0cnOpoUFhZGWFhY1P3g4GAAIiIiiIiISFVsmYlu1y7sb9xI/KCQECL37UOLkawmh6l/pZ8tQ/rb8qTPLU/63PKkzy1L+tvypM8tz5b6PLkx6DQtsSEFy1m5ciVdunTh2rVr+Pj4ADB//nwKFSqEj48PJ0+e5JNPPuG1114jICAgwfOMGzeO8ePHx2lftmxZlp6ql/36dfLv2UOhrVtxfpE4JubIkCHcrFXLApEJIYQQQghhGSEhIXTp0oWgoCDc3d0TPC7VSdLevXuZN28ely5dYtWqVeTPn5+ff/4ZPz+/FK1LMmncuDGOjo6sX78+wWP+/PNP6tevz4ULF/D394/3mPhGknx9fbl//36iHZEpXbuG3cqV2K1Yge7kyRQ9NXL79lSNJG3fvp2GDRvi4OCQoueKlJP+tjzpc8uTPrc86XPLkv62POlzy7OlPg8ODsbDwyPJJClV0+3WrFnDO++8Q9euXTl27FhUUhIUFMSUKVPYtGlTis539epVduzYkegIEUDVqlUBEk2SnJyccHJyitPu4OBg9W+KRdy/r9YTLVumynunlE4HBQpgX7cuvCjKkVJZpq9thPS35UmfW570ueVJn1uW9LflSZ9bni30eXJfP1VJ0qRJk5g7dy7dunVjxYoVUe3Vq1dn0qRJKT7fwoUL8fT0pHnz5oked/z4cQC8vb1T/BqZ2tOn8PvvKjHaulXtd5SQChWgfHlYulTdjzmQaFoLNnt2qhMkIYQQQgghrl1Tn92DujS9eDEH//wD9i+yDw8PKFjQevElJVVJ0tmzZ6kVz3qVHDly8Pjx4xSdy2g0snDhQrp37469fXQ4Fy9eZNmyZTRr1ow8efJw8uRJBg8eTK1atShfvnxqws5cwsNh2zaVGP32G4SEJHysn5/aC+mtt6BMGdXWurWqcheziEOBAipBats2PSMXQgghhBCZ2LVrUKIEhIaaWhyAOmbHODvD2bO2myilKkny8vLiwoULFC5c2Kx93759FClSJEXn2rFjB9euXaNXr15m7Y6OjuzYsYPZs2fz7NkzfH19adeuHZ999llqQs4cjEbYt08lRqtWwcOHCR/r6QmdOqnkqGrV6FEik7ZtoVUrNSUvMBC8vaFmTRlBEkIIIYQQL+X+/ZgJUvxCQ9VxmSpJ6tOnDx999BELFixAp9Nx69YtDh48yLBhwxg9enSKztWoUSPiqx3h6+vL7t27UxNe5qJpcPy4SoxWrDAf+Ykte3aV/HTtCnXrRo9nJkSvhzp10jJaIYQQQgghMrxUJUkjRozAaDRSv359QkJCqFWrFk5OTgwbNowPP/wwrWPMmi5cgOXLVXL0v/8lfJyjI7RooUaMmjUDFxfLxSiEEEIIIUQmlKokSafT8emnnzJ8+HAuXLjA06dPKV26NNmyZeP58+e4yIV6XAZD0lPbbt+GX39VidHffyd8Ljs7qFdPJUZt2kDOnOkauhBCCCGEEFlJqpIkE0dHR0qXLg2o/YlmzpzJjBkzuH37dpoEl2kEBMRfJOGrr6B+ffX4smXw559q3VFCXntNJUYdO6pESwghhBBCCBtz5oy1I3h5KUqSwsLCGDduHNu3b8fR0ZGPP/6Y1q1bs3DhQj799FP0ej2DBw9Or1gzpoAAaN/evNQ2qISpXTu1biixkt0lSqg1Rm+9BUWLpm+sQgghhMiSYpZrjo+tl2sWtmPlSnj3XWtH8fJSlCSNGTOGefPm0aBBAw4cOECHDh3o2bMnf/31FzNnzqRDhw7opTpaNINBjSDFU5giSnwJUv78Kinq0gVeeSVuZTohhBBCiDQSt1xzXLZerllYn9EI48bBxInWjiRtpChJWrVqFUuWLOHNN9/k9OnTlC9fnsjISE6cOIFOLuTj2rs38Wp0MeXKBR06qMSoZk217kgIIYQQIp1lhnLNwrqePoVu3WDt2ug2vV6NFyTE2VmNUNqqFCVJN27coHLlygCULVsWJycnBg8eLAlSQgIDk3fc0KEwZYqqVCeEEEKITC3m1LbISLh4MQf//BO9c4clp7ZFRsLdu5Z5LZE5Xbmitt48eVLdt7ODzz9Xq0oePFBtkZER7Nu3nxo1qmNv7wDY/hTOFCVJBoMBxxgX8vb29mTLli3Ng8o0kltcoUULSZCEEEKILCDu1DYHoI7ZMWkxtS00VH1Wm9Tt3r3EVwUIkZi9e9UWnaak391dbevZtKm6X6iQ+hoRAYGBQVSsCA4O1ok1pVKUJGmaRo8ePXBycgIgNDSUfv364ebmZnZcQEBA2kWYkdWsqarY3bwZ/18gnU49XrOm5WMTQgghhMW97NS2J0/g1q2kk5/Hj9M+9gMHoGJFWSotlB9/hA8+UAkQQLFi8PvvULKkdeNKKylKkrp37252/+23307TYDIdvV6V+W7fXv1FiZkomf7CzJ4dd78kIYQQQmRpixbBkiVxk59nz9Lm/A4O4OWlJr24uMDu3Uk/58MPYeFCGDlSbdMoly9ZU2SkWiny9dfRbQ0aqKp2uXJZL660lqIkaeHChekVR+bVti2sXh3/PkmzZ6vHhRBCCCFi+Oab1D3PxUUlPgndfHzU19y5o2tEHTsGL5acJ+nYMVVnqkQJ+OQTtUuJrBjIOh49gk6dYPv26LaBA+HLL6PX1GUWmezt2Ki2bdWKtr171cdA3t5qip18BCOEEEKIZMiRI/Hkx3Rzd0+/6XAlS8L//qf+ffYs9OoFY8fCsGHQuze4uqbP6wrb8L//QcuWcOGCuu/gAHPmqO99ZiRJkqXo9VCnjrWjEEIIIUQGMG0a1KihEh8vr/RNQDw8VLGIpPZJ2rJFJUdTpkRPz7t+XU2WmTgRBg2C/v0hZ870i1VYx+bN0LkzBAer+3nzwpo1mXtZvSRJQgghhBAW8vRp8o5r2BAqVUrfWEwKFlTJj6lCWXxM5ZoLFYJGjVQRh6lTYcMG9fj9+/DZZzB9ulrMP3gw5MtnmfhF+tE0mDULhg9Xm8UClC+vCjSYKtdlVpIkCSGEEEJYQFAQDBhg7SjiV7BgykqOv/EGrF+v9saZNg1+/VVdRD95ohKlr75S0/GGD4fChdMtbJGOwsKgXz9VRMSkTRtVUCQr7ABkZ+0AhBBCCCEyu0ePVAWwU6eSPtbZWY3cZATly8OyZXDuHPTtG13EITRUrVcpWhS6dYP//rNunCJlbt+GunXNE6TRo1UtsqyQIIEkSUIIIYQQ6erBA6hXD44cUfdz5VIbbh49CocORfDll7s4dCiCo0dV28tuJGsN/v4wbx5cvqzKQ5u20DQY4OefoUwZNQpx+LB14xRJO3YMXn0VDh5U911c1EjhhAnRFRGzgiz0VoUQQgghLOvePfWJ/PHj6n6+fKrYbadOas1RxYrg7x9ExYrqfqVKGS9BisnHB774Aq5dg3HjVKlxk3Xr4LXX1Ijan3+abx8pbMOqVapgiGnXmgIFYN8+6NjRunFZgyRJQgghhBDp4M4dlSCZpth5e8OuXWpUJbPLnVuVB796Ve2h4+MT/dgff0D9+lCtGvz2W3RBAGE9RqP6fnXsCM+fq7Zq1dTIn6UKiNgaKdwghBBCZEDXriWvGpmwjlu3VCJg2lcof37YuROKFbNuXJaWLRsMGaJKgy9Zooo6XLyoHvv7b2jdWiWNI0aoEtOZbUPSjODpU+jeHQICotu6dVPTJ52drReXtcmPohBCCJEEW0tIrl2DEiWS3tcmI65tyQxu3FBrkM6fV/cLFlTTy/z9rRuXNTk5QZ8+0LOnWvw/daqqjAfw77/wzjswZoyqhtezp/r5tbXfu8zo6lV4883o74WdHcyYoRLb9NqUOKOQJEkIIYRIhC0mJPfvJx4PqMfv35eLSEu7elUlSJcuqft+fipBkjLYir29GjHq1Ak2bVLJ0v796rHLl9UeS+PHq0Rp1ixVhjoh8kHAy9m3D9q2VevmANzdVUGRpk2tG5etkDVJQgghRCJSkpCIrO3yZahdOzpB8veH3bslQYqPTgfNm6sL9T17oEmT6Mfu3FF7LyWWIIH83r2Mn35SybwpQSpaFP76SxKkmGQkSQghhEgD9+/DlSvqwi0lt7CwlD/n6VNrv1sR24ULqkiDqSpY8eJqBCl/fuvGlRHUrAmbN6vS09Omqel4UvkufURGwrBharNfkwYNVInvmJUIhSRJQgghRJpo3NjaEQhrOXtWfSp/65a6X6qUquDm7W3duDKaSpVg5UrVnx9/DL//bu2IMpdHj9Q0x+3bo9s+/BBmzpSCGfGR6XZCCCGEjXN0VOsFPD3V+ovkrsF49Ch94xLw339Qp050glS2rCrzLQlS6pUoocpRJ8eDB+kbS2bxv/9B1arRCZKDA8yfD19/LQlSQqRbhBBCiET8/XfyjqtdG7y81GLytLw5Osbd5f7YMahcOemYWrdWlar69gW9PsVvXSTh1ClV5tu0rqNCBdixQ1VdE5bRtKn6Oe/bV00bi/27ImDLFlUsIyhI3ffwgDVroFYt68Zl6yRJEkIIIeIRHKym/Mybl7zjZ860vU0Xnz5V1cJ+/BHmzFGfJIu0cfy4uig3jWRUqqQ+pZd1HZZlMKgL/jVrVIGM3r1VZbyYm9dmBfGVS9c0+OUXmD07eo1XuXJqGqMUE0maJElCCCFELNu2qYut69etHUn8PDzUKFNiVffs7MBoVP8+dgyqVVPvaepUGel4WUePQsOG0dMZX3sNtm6FnDmtGlaWlDs3PHyo/n3lCnz2mZqq16KF2pepSZPMP4qanG0KABo1UslktmyWiSujk0FJIYQQ4oWgIJVING4cnSC5uCQ9Z9/Z2bKJR8GCanH70aMJ3y5fVqWVy5WLft6PP6qqa/PmqU/gRcr9/beaYmdKkF5/XSXVkiClLdMHAYlxdlbfj4AANe3OtPmpwQC//aYSJT8/GDfOdj/wSAvJ2aYAYPJkSZBSQkaShBBCCFQJ4r59o0s4g6pY9uOP6pPoxPZj8fCw/IaWySngULCgGkX67jsYM0ZNIXz0CPr1i56C9+qrlok3MzhwQI1MPHmi7tesCRs3Qvbs1o0rMzJ9EJCc3zt/f2jTRm3ku2CB2gPo5k11zPXranPaiRPV965vXzWikhXJeq2UkSRJCCFElvboEQwZAosWRbdlywZffKEuqEyfTls6CUor9vbw0UfQsaNaY7V0qWo/ckStUerTB6ZMgTx5rBunrdu7F5o1i96jqk4d2LAB3NysGlamlpJKjgCFCqmEaPRo9aHHDz+oJNZoVLdNm9TN29ueGjVKUqqUGlnNiB48gIMHVeK+dau1o8mcJKcUQgiRZa1fD2XKmCdIDRvC6dPw3nvRCVJm4O0NP/8Mu3erMtWgFnPPn68uFH/4IXoNkzC3c6cahTAlSA0aqItvSZBsk709tGypChRcvQoTJpgnW4GBOlatKkHJkvY0bqw2rw0Pt168STEa4d9/1e9oz55QsqQaRWvZUq0xPHbM2hFmTpIkCSGEyHIePoRu3eDNNyEwULW5u6uLkK1b1SfSmVWtWuqiaubM6GliDx+qUbPXX4ejRzNRZpgGduyA5s0hJETdb9JEJdeurtaNSyRPgQJqZOnSJTW61KYN6PWq1Jum6di2DTp0AF9f+OQTOH/eygGjpsXu2KGSuyZNVHGKsmXV7+iiRWoaokh/Vk2SChcujE6ni3Pr378/AKGhofTv3588efKQLVs22rVrx507d6wZshBCiAxu3To1evTzz9FtTZuq0aPevTPX6FFCHBxg8GB1sdWlS3T733/DG2/omTu3fFTFsKxsyxa1+P/5c3W/RQv185NUQQFhe/R6lXAEBMClS5G8/fZ/FCmiRT1+967aU6x4cbUWccUKCAtL/7g0DS5eVH+P3n9f7bWVM6ca0R47Vn1oY9rfyMTBQU2VHTwYVq1SyZ9Ie1Zdk3T48GEMMcrrnD59moYNG9KhQwcABg8ezMaNG1m1ahU5cuRgwIABtG3blv3791srZCGEEBnU/fswcCAsXx7dliOH2kOke/eskRzF5u2t9lHp0wf694f//lOfrm/Z4keZMhrTp6vpPVlxwff69dC+ffQ0rNat4ddf1ea+ImPz9ob27c/z44/F2LvXgR9+gLVrISJCPb5zp7rlyaP+NvTpo6a4mcS3J1FMiRVyef5cVZ88cCD6ZtqMOCGenvDGG9G3ypXNE3WZbpc+rJok5c2b1+z+tGnT8Pf3p3bt2gQFBfHTTz+xbNky6tWrB8DChQspVaoUf/31F9WqVbNGyEIIITKgNWvUpqp370a3tWgBc+dC/vzWi8tW1KmjNkf95hsYO1bj6VMdDx7o6N1bTUGcM8f2NspNT2vXQqdO0RfNHTqoZNLBwbpxibRlZ6fWlzVooP42LFmi1uiZptw9eKCmpc6cqSoZ9umjRnAqVEi85LazsxqlLVhQVcs0FVg4cAD++Sf65yqhmMqXV1NfTUmRn1/iH+IkZ980S29TkBnYTHW78PBwli5dypAhQ9DpdBw9epSIiAgaNGgQdUzJkiUpWLAgBw8eTDBJCgsLIyzG+GhwcDAAERERRCT2Uylemql/pZ8tQ/rb8qTPLe9l+/zePfjoIz2rV0cPheTKpTFzpoEuXTR0usQvWLKaDz+EVq0i6dnzAXv3FgDg0CGoUkWjb18j48cbyZ3bykGmszVrdLzzjp7ISHVV2qmTkYUL1ayX9PhZkb8rlhdfn+fKpapADhwIe/fq+PFHO9au1REWpn4O9u5Vt2zZNEJDEx92Dg2Fd981cvasjuvXEz82Z06NatU0qlbVeP11jVdf1eKUlI+MTPz9eHur6cIPHiR8TJ486jhr/Zjdvr2C7NkHcufON+TL18k6QbyQ3N81naZpWtKHpb+VK1fSpUsXrl27ho+PD8uWLaNnz55mCQ/Aa6+9Rt26dZk+fXq85xk3bhzjx4+P075s2TJcZZWlEEJkCZoG+/f7MH9+eYKDnaLaX3stkH79TpA7twUWG2Rwp055MG9eeW7ciL5ic3cPo1u3/6hX71qmnIK3Z09+Zs+uhNGo3lydOtf58MNj6PXp95oODvtwdv6R58/7EBlZPf1eSKRYcLADu3b5sn17Ia5fd0+TcxYo8IQSJR5SsuRDSpZ8RP78TzLl71JMOt1jsmXrj073DE1z4+nT79C0nFaLJyQkhC5duhAUFIS7e8LfV5tJkho3boyjoyPr168HSHWSFN9Ikq+vL/fv30+0I8TLi4iIYPv27TRs2BAHmZOQLq5di/6kKCIikkOHDlG1alUcHNSgcJ48GXcvl4xAfsYtLzV9fucODByoZ+3a6CuPPHk0Zs0y0KmTliXXHqVEzD7XNAe+/daOiRPtePYsuuOqVTPy1VcGKla0YqBpbOlSHb176zEa1fvs3t3I3LmGdE2QwsPvcuxYGSIjg7C3z0mlSqdxdPRMvxcUQMr/rmgaHDyo46ef7Pj1Vx3h4cn7I+LqqvHaa2qkyDRalNX2I9M0jf/9rxMPH64HDICe3LnfpFSpX60WU3BwMB4eHkkmSTYx3e7q1avs2LGDgICAqDYvLy/Cw8N5/PgxOXPmjGq/c+cOXl5eCZ7LyckJJyenOO0ODg5yUWMh0tfp49o1VQI0es6xA1DH7JiY86BF+pGfcctLTp9rmqpI9eGH5tNO2raFOXN05MtnE//lZRimPv/kE+jaFYYNU4ULAP76y47XX7fj/fdh4kQ1VSkjW7BAVTY0fWzcty98/70ddun4Eb+maZw9+yEGw1N0OjAYnnD58kDKll2Tbq8pzKXkb3nt2ur27rtqDV9SfvkFOnbUYW+ftT+VuXv3Vx4+XBejxcDDh2t59Ggtnp4drRJTcr/nNjHAt3DhQjw9PWnevHlUW+XKlXFwcOCPP/6Iajt79izXrl3j9ddft0aYQljV/fuJL8oE9XhiFXeEyKwCA9X+J126RCdIHh7qon71asiXz7rxZXQFCqgEdMeO6CpfRiN89x2UKKH2bsmoG9HOn68ufE0JUv/+qqBHek+BundvJffvr0V9ug5g4P79AO7eXZm+LyxeSuz1QgkpWVJtapuVhYff5ezZ9+J5RMe5c+8RHn43nsdsh9WTJKPRyMKFC+nevTv2MX6acuTIwbvvvsuQIUPYuXMnR48epWfPnrz++utS2U4IIQSgLmx//lnte/Tbb9HtHTuqctYdO2bN0t7ppX59OHECpk8HNzfVdu+eKhNes6bar+XYsYRv165ZN/7YvvsO3otxDTdokKrwl94/M+risR8Q+4UyxsWjiKHIDuhfWn0VUcLC7vHPP7UwGILieVQjMvIJ5869b/G4UsLqOe6OHTu4du0avXr1ivPYrFmzsLOzo127doSFhdG4cWPmzJljhSiFyDjGjlVTAcqVU9PzvL3lIlFkTjdvQr9+sGFDdJunpypX3a6d9eLK7Bwd4eOP4a23YOhQtZklqPLGzZol/lxrTAlOaE+bX35RpZ1Nhg9XyV96/73UNI1z5/phMDwBYi8Lj754lGl3GYEG9UdB3jPq66X6xE18s5awsECuX/+SmzfnoGnPEzlSjZw+e/Yvbm5lLBZfSlg9SWrUqBEJ1Y5wdnbmu+++47vvvrNwVEJkXBs2mF805s6tEqaYt7Jlkz9lQAhbo2mweLH61D/mTvRdusBXX8leIJbi6wsrV8L27TBgAJw7l/RzTFOCLZUkXbumpgMmNVW5f3/LJEgAz579+2KaXULUxePZs/3w9u5F9uxV0OmsPvFHvGC2J5H/Nsh/WD2Q/7C6f7FxltyTKDT0GteuzSAw8Ec0LTnVQ/V4eLSy2QQJbCBJEkKkr4cPYfdudYupcGGVLMVMnkqUSN1miS+z+3hWIv2UPDH7KTISLl7MwT//qPn9t2/D55/Drl3Rx3t5qTUkrVpZJdwsr2FDOHlSFXb49tukj584Ua1xcnZOm1ti1eeSs5YT1HRBS424u7mVIU+e1jx48BtxR5KiBQbOIzBwHo6OXuTO3RwPj5bkytUAvd7NMoGKeBUsqEZDrwY+ocUfXQiOseVOrne78UGJSVQt9Aoe3mWAzL/1TEjIea5dm8adO0vQtBgbOukcCda/ikvE3+iJwC7G75dRA0eH7BQv/r3lA04BSZKEyGSWLlUXlqdOqdvp03DrVtzjrlxRt5ijTg4OarGpabTJlDwVLJjwBURyPqmVqnvST8kVt5/iVnGMqVs3mDWLTL/Bqa1zclKJRnKSpHXr0va17e0TTqCS2oTTxLJTko3odDoSTpD0RBdzgPDw29y+/RO3b/+ETudErlz1yZOnJXnytMDZuYAlAhaxhLmd552DDQmOeGjW/ij8LpNP9YVTYLfRjmK5i1HBqwLlPcurr/nK4+vu++L7n7E9fXqKq1cnc+/eKiC6akuoQcdvtzRW3gjnYfh+6uaFMaXNn2ung+fuH9h8uXtJkrIg+TQ7Y/r77+QdV6oUVKpk3vbggUqWTImTKXl68sT8uIiI6MdjcnePO+pUtqy6ME1J1b2s/HMl/ZQ8yf3k38MDFi6EFi3SPyZh2yIj4elTdbN1aj3S+4lOtytdehk5ctTkwYONPHiwnkePtmM0Pn/x/DAePtzEw4ebOH/+fbJlq/giYWpJ9uyVZFqeBWw+v5nOqzsTHB6c6HFGzcjZB2c5++AsK/+NrliY0zkn5fOVp0K+ClTIpxKnMp5lcHWw7VGn+yH3OXnnJBcCN+LybDW+DuZVWJ5GQsBNWHNDIzjGhxM770Gde1DdA/Q6iDTCgQew4fx2GpSbZNMJoyRJWYx8mp0xXb4MI0YkfVxC86Dz5Ine48FE0+Dq1eiEyZQc/e9/cT99DQ5Wi7IPHDBv9/GBQoVS/n6yGqMR7kqxqjS1erX5z7PIOFasgCJF1P9D6Xl7/jy6rLct0DSNixeHExj4w4sWPe7urxEc/DemTTY9PFpF7R3j49MbH5/eGAzPefz4T+7fX8+DBxsID78Zdc6nT//h6dN/uHp1Ao6OPuTJ05w8eVqSK1d99HrbvujOaDRNY8reKYzeORotkWmSAA2LNOTB8wf8e/dfwgzm63Mehz5mz9U97Lm6J6rNTmc7o06hkaGcuXeGU3dPcfLOyaivefW3ebsgvJYbNcBvej/hsOoG/HYLnhnA2d6Zyt5lKJ+vPA52Dsw/Np9Z56FiTshmD88NMOs8PI44zLaL22hctLFF319KSJKUzmxt1EY+zc54nj2D1q2jF6i/8QbMng2aFsG+ffupUaM69vbqL1ZKfp50OrUuqXBhaNkyuj08XCXJMUedTp2Kv3TvrVvxT+WLz59/gsGgFnt7eqb/HiSWFhwMly6phDbm10uX1LTGsOSsYxXJJoVHMq5ixeKOdqcHTYPDh6Fq1fR/reS4enUSN258+eKejlKllpIrVz0OHSpOZGQQ9vbxr9HQ611eJD/N0TSNp0//4cGD9dy/v56nT49GHRcefovAwB8IDPwBOzsXcuVqEDUtz8nJ20LvMnN6EvaEHr/1IOBMQJLH2mHH49DHHOlzBINm4NyDc5y4fYKTd05y4o76evPJTbPnJDTqlMs5F+XzlY8aeSqfrzxlPcvi4uCSaAw7Lu1g4OaBfN30axoUaRDvMZqmceXxFU7dPcWpO6c4efckp+6c4tyDcxi06OmeVXLBCH+okNP8+ffDYMeDPDzQv05pv0osqlaO8vnK45/LH72dHk3TqPpjVdUfEUZmnocBReGb8/A4QvXT6J2jaeTfyGZHkyRJSke2MGrz/LmaamW6HT6cPq8j0oemqXn+J0+q+8WLw8aNkDOnmhoXGBhExYqpK7aQEEfH6Cl1MQUFwb//xk2eHj1K3nmHDzd/jfz5VcIU361gQciV6+XWCaT1BxQREXDxIpw4kZdbt3RcvWqeEJk2MBUv58oVa0cgMgudznY287xx4yuuXBkTdb948fnky9cZgKJF53DmTH+KFp2T5BoNnU5H9uyVyJ69EoULjyUs7GaMaXk7MBrVBYfR+JwHD9bz4MF6ALJnrxI1LS9btleSvCi9e3cl589/RLFiX+Pp2eFl3nqGd/7BeVr/2pr/7v0X1ebm4MaziGfxHm/EyPXg64QbwnGyd6J03tKUzluat8q9FXXM/ZD7nLpzihN3TkQlTvGNOj0KfcTuq7vZfTW68lJ8o04V8lWggHsBdDodmqYx6o9RnLl/hlF/jKK+X32CwoJUIhRjZOj03dM8CY815/4FHfBGHuhaEEq5mz8WocuDq0dvGvkPp71zngT7LdwQzrWgaxhfrFfadU/dEuonW2Qjfz4yp7QctdE09Ul1zITn/n3z+/G1hYSk3fsRljdtWvQeJNmzqwXPOXNaJ5YcOdQo1htvRLdpGmzdCk2bpuxc4eEqsbh8OeFjXF0TTqJMt4RGE1LzAYWmqU0xExoNun4djEYH4I2ETxoPFxc1tSh3bti7N+njZ8xQG1zmSfj/nkzp3j0YPx6+t+1iRyIRZqWRE5AVSyMHBi7gwoVBUff9/b/Ex6d31H0Pjw48eeKGh0cSm0zFw8kpPz4+ffHx6YvBEMKjR39EJUfh4bejjnvy5AhPnhzhypWxODkVIE+eFuTJ05KcOeuh1zubnVNtdPseBsNjzp3rS86ctW1+gX162XhuI10DuhIUpqZy5HDKwS9tf6F8vvLcC7mX4PM83TwTvfD3cPWgrl9d6vrVjWqLNEamyahTDqccHL6lPhE/fOswnl94cj8kkU8MY3DWO/BWER9aeAaR2/6x2WMuLiUoVGgUnp5vYWeX9CezTvZOHO5zOKqfIiMj2bdvHzVq1MD+xacXSfWTtUmSZAN27YLjxxNPfh48SH6VnrSwYwdUqJB4aVWRvjZuhE8/jb6/dKkqymBLdDo1dS45PvhArc25fj36ltgoVEiISmLOnk34mBw5zEefTP9+/jx5H1CMGKGmM5oSomfxfzCYKJ1OvWaRIuDnZ/61SBHVPzodHDsGlSsnfb5ff1WJ55gxau8WR8eUx5SRhIbC11/D5MnqgyCRcZlKI9vSFHNrJ253767i7Nk+UfcLFRqLr++QdHktvd4VD4+WeHi0RNOMPHlyNCphevr0eNRxYWE3uHVrLrduzcXOzo3cuRu+GGVqjoODZ4yNbsmyG9saNSNT9k5hzM4xUeuPSuctzbpO6yiWpxgAvjl80/Q17e3s02TUKbaEEqRCOQpRPl95ynmWo7xnaYo6XSHi0SJCn18wO87NrTyFCn1G3rxt0elSdlHom8M3qp8iIiIIdA2koldFHNJy+ks6kiTJBgwdmrbns7dXn0J7eKivMW+hoWqzxaR88gn89JP6+vbbmf9CzdacPas2xjQtOp4wAd5807oxvax33427DuHpU7hxQ438xEyeYt4SS1yCgtTt9OnUxbR8efKOy5VLJTyFChnRtIs0aFCEokX1FCmiLvjS+vfj8WMYMkSNqnz+ufre2+iU7VTTNJUQjhihCoiYJHVBK2xbwYK2tZ7VmonbgwebOHOmK6byyAUKDKJw4bFp/0Lx0OnscHd/FXf3V/Hzm0Bo6HUePNjwYlren1GbfRqNz7h/fx33768DdDg7+xMaGvMiWW1se/fuyqiCEpndk7AndF/XnbX/i65A2LZUWxa1WkR2J8svhnyZUSeTsnnLUqtQLcrlKxe1rsndyR2DIZTbtxdw7dqnPHlw1ew52bNXpVChz8iTp7nNrhlKb5Ik2ThX17jJTnzJT8y27NkTvqA6dix5SRKo3dPffRfGjlWJXJ8+4CZ72KW74GBVqMH0qXrbtuYjSrbmZT6pzZZN7ctUsmT8z9M0lTAklEBdu6aSrPDwl3sPjo6qgEV8o0F+ftFTHCMiDGza9B/NmhXGwSFln6glp5+cnFQRjTVr1Hs/f179LNStCzNnwiuvpPIN2pj9+1USGLOsvZ0d9OoFfftCrVoyZUukHWskbo8f7+bff9uhaWqnUS+vd/H3n2m1i01nZ1/y53+f/PnfJzLyKY8e7XgxyrSBiAhT6U0tVoJkouPcuffImbNOpp92d+7BOVqvaM2Z+2cA0KFjUr1JjKwx0qYShfhGnTRNo9L8Spy8c5JaHsaoIgn7HuhxcXDh22bfRr2HyMinXL/+Jdevf2E2LRMgZ846FCr0GTlz1rOp92wNkiTZgA8+UIvk40uAnJ2Tfn56qFwZjr4omnPjBgweDJMmwcCBMGCAbNyYXoxGNXL3v/+p+2XLwuLFtl0JLj0/qdXp1ChOrlxQvnz8xxiNaj1LzOTpyBH4+eekz//DD9CkiSplnt59nJJ+OnZM/c7teVEhdudONQrXs6f6PfTOoIWqLl5Uo9NrYs3cadQIvvgiulhIzH6KjHy5Ko5CWFpw8GFOnWoZVUQhb96OlCgxz2YuOO3ts5E3b2vy5m39YlreYe7d+51bt77FYIhvzqtGZGRwpp92t+HcBroGdCU4TPVBDqccLGu3jGbFUr5WzBq2XdzG8dvHyekAQ4qpcttDi8OJwwYO31LltusVqsrNm99y48ZsIiPNqw3lzt2UQoU+JUeO6lZ6B7ZHkiQbEN80pPSS3E/9AwJUaeepU+H331X7gwdqVOnzz+G999QnwT4+lok7qxg7FtarYkTkyqUKNWTLZtWQksWaU2zs7CBfPnWrUkW1HTuWvCSpUiUoYMEN65PbT5UqqbWK69apqoAXL6qRpQUL1BS1kSPV759L4lVgbcbDhzBxoipIERER3V62rEqOGsfaJiNmP6VXFUch0sPTp6c5ebJJ1Jqe3LmbUarUzyley2EpalpeVezs3Lh+fUoiRxq5fz+AoKCD5MjxusXiswSjZmTSnkmM3RU9FbJM3jKs67yOormLWjGy5NM0jdE7R2OHjsHFNFzt1YeMrvYwqBh8dV7HvpM9cQ18FicR9vBoS6FCo8iePRmLZrMYG/58WqQH06fZR48mfDNV/KpWDX77TZV57to1uojD06fw5ZdqGtJ776kLOPHy1qxRowSgLvx//RX8/a0bk7AenQ7atFFl17/4QhWpALVG67PPVPW+Zctsa7PM2MLDYdYsKFpU7e1lSpDy5YP58+Gff+ImSEJkVCEhFzh5siGRkQ8ByJGjNmXKrMbOzvYX9bq5lcHDow2QeDJ3+nQb7tz5Bc2W//CkQHBYMG1/bWuWILUr1Y6D7x7MMAkSRJfbrp1Xo1Ze0L8YtNTroHZeWFFNo37uwBgJkh2enl159dXTlC27RhKkBEiSlI5MozaJscbc+oIF1SfVCd1if9JdtqyqrHb+PLz/vlo3AeoCaP58tXfPW2/BiROWfR+ZyalT0L179P0ZM6BhQ+vFI2yHk5NaE3jhgqp2Z/qw4vp19eHF66/DgQPWjTE2TVNJf+nSasTLVMXQxQVGj1Z/S/r0sZ09bIR4WaGhNzhxokHU+o7s2V+lXLn16PUZY7hXp9NRvPhc9PrsqF1y4hcRcYczZ97mxIl6PHt2xnIBpoOboTepvqg6v539DVDrj6bUm8KqDqusUqDhZTjZO3Gwx2bGlM1GfN8/xxdX+zqdA97evXnttbOULr0UN7cylg00g5EkKR2lZNQmI/Dzgzlz1GaPn3wSvUeN0QgrVsCrrzowcWJV9u+3jXnXGcXDh2pxvqmK29tvqwtLkXq2+gHFy/DwgG+/VRsLN4sxRf7QIaheHTp3to2NWA8dgpo1oX376FFmnU59CHDunKrUmND+VkJkROHhdzl5siFhYao6mJtbWcqX34y9fcb6QXd09KREiblA3FGiYsW+ezHSpDx+vIsjRypw6dJIDIZU7J1gZevPrWf4ueGcfaD2mMjpnJNNXTcxsqZtFWhILk3TCL45EowhxPf9A3B29qdq1YuUKPEDrq4ZZ5TMmiRJSmcpHbXJCLy81Can166pvU3y5o1+7OhRL+rWtadmTdi0ybanAtmCyEjo1Ent0wOqYMb8+Zmv3LOlZbYPKGIqXVrtobV1K5SJ8SHgr7+qKoEjR6Z+v6G7d1eyf783d++uSvFzr1xRI8rVqqnqdSZ166r+XrTIsuu/hIjPjks7KP1daXZc2pEm54uIeMzJk40JCVHVdpyd/SlffhsODhlzN+i8eTvGmnanx8OjLfnzf0DZsgGUK7cBZ2c/ADQtgmvXpvH336W5f/83q8WcEkbNyPhd42m3uh0hxhAAynqW5XCfwzQp2sTK0aWMphkJDj7C5ctj+Pvvkjx6tBVTufn4hIZeTKAwh0iIJEki1XLmhFGj1MXRN99AwYLRGdG+fdC8OVSsqEaZDAarhWnTPvlEbdwLKtlcuzbjLMa3dbb+AcXLJCSgKsIdP672UjJ9UBEWpj7AKFZMVe5Lye9dePhdzp59j4iI25w715fw8LtJPwlVov3jj9UaqRUrottLllRFSP74Q/0dEMLaNE1j1B+jOHP/DKP+GPXS62oMhmecOtU8aqNWJ6cCVKiwAyenDFp+ktjT7sDe3p3ixb+PejxPnua8+uppChX6DJ1OrbUKC7vG6dOtOXXqTZ4/v2yVuJMjKDSINr+2YdzucVFt7UpmrPVHBsNzHjzYyNmz/Th40Jdjx17l6tWJPH9+LolnqmRXpteljCRJ4qW5uqqy4GfORPLRR8coWTL6P54TJ9SnyyVLqou2sLBETpTFLF2q9r4BtTZjzRrwTdsNvIWNSm1CEpu9PfTrp9b4fPxx9Ka2d++q/YYqVoxOwhOjaRrnzvWLqsgVGfmEc+feT/Q5ERFq+l/RoqripWmvKg8PVcXu5Elo0UJGRYX1PXr+iL9u/MXw7cM5fOswQFRJ5NQyGEI5fbo1wcFqQaCDQ14qVNiBi0vhtAjZqtS0u3k4OHhRvPi8OHsj6fWu+PlN5NVXT5IrV4Oo9gcP1nP4cBmuXp2C0Whb/9n/7/7/qPpjVX4/q8r16tDRzbsby9osI5ujbZeQDQ+/S2DgQk6fbsP+/R6cOtWCwMB5hIffMjvOza0idnbOxF2TpIuT7P6/vTuPi6p6Hzj+mRn2YWdAQNlUwN3K7avmkvuSW6al1tf6lWZZpm1muVeWtlj2Lc0WW7TF3Pd9KXfcFxBcENwRZN+Zub8/RkaQRUAYQJ/368UL5t5z75w5XIb7zDnnOaJkJEgS5cbSEh577CJHj+awfDm0aHF739mzxpu22rWNmfFSUiqvnlXBoUPGieu55swxzuMQ97+yBCR34+QEM2dCWJhxLlCuEyeMCUD69DEOLyzKjRuLiY1dDuR2PemJjV1GTMziQupvXBagcWN47TXj0gBgTDDx7rvGv/VXXpF03cK8cgw5RMRFsDp8NZ/t+YwRq0bQfkF7PD71wHWWK61/bM3nez/Pd8wzy58hKiGq1M9lMOQQFjaE+HjjJxAajRNNmmzCzi64XF5LVeDhMZi2ba/i4TGoyDJ2dsE0abKJBg3+xMrK2HtmMKQTGfk+ISFNiY/faq7qFmvl6ZW0/L6laf6Ri40Lq59ezRM1nqiS848URSE1NYzo6JkcPtyWPXs8CQ//P2JjV2C4NUQQQK22wc3tcYKC5tO69RVatDhMvXo/U3BOkkJQ0Lz7fiHgiiC5hUS5U6uNiQj69YNt24xrLW299V555Qq89ZZxLtNrrxkXp3VzM85vqojFSKui69eN7ZO7VtWIEcbeAPFguB2Q5LodkHh4DC7xeRRFQVH0KEomBkMWBkMm3t5Z/PJLFmPGZPLZZ1mcOZOJpWUWV69m8n//l0WfPpkMGpSFVmssryhZZGXFcvHiJ4U8g4qIiJdwdu5o+ud66JDx73fHjvwlhw6FGTPAz6/UzSFEqcSlxXE69jThceGEx4Ybv8eFc+7mObIN2Xc/QR6xabHU/bouLzV7iffavYe3w90X/lMUA+HhzxMbuwIAtVpLkybrcXB4qAyvpvpTqVR4eDyFq2tPLlyYwqVLcwAD6enhHDvWBQ+PIdSp83mlDEHMnX80/Z/ppm2NPRqz/Knl+Dr4su70OrPXqSgGQw5JSbuJjV1FXNwq0tPPFlrO0tIDN7fH0en64uLSBY1Gm2+/cU7ZX8TGrsL4oZcGna5fqf63iNskSBIVRqWCzp2NXyEhxmBp+a17w/h4Y5arzz4zZuVatKj4oXg2NtV3on1eWVnGT/ovXTI+btPGOGSpCn6YJSqAcZjdKIzDIfJ/2hcW9gxXrswDVKYAJu93gyGrwLaishgBjBtX+PaLF0taW8XUy+XktJT33y+4QO+jjxp7hlu2LOk5xYNky/ktjFk/hjk959Cldpe7H3BLlj6L8/HnCY8Nvx0Q3QqK4tLjSlUHL3svgtyCCL0RSmxaLModfzM5hhy+CfmGH4/8yMvNX+bdR9/FQ1v4J+6KonDmzKtcv74QAJXKikaNVtx3i6uWhYWFI3XrzqZGjeGcOfMKSUl7AYiJ+YO4uDUEBHyIt/crqNXmue1MzEjkmeXPsCZijWnb4IaD+anvT2ittGRnly6grgg5OUncvLmRuLhVxMWtJScnvtBydnYN0en64ubWF0fHlqhURQ8Cy51TFh+/Hb0+QYbZ3SMJkoRZtGgBy5YZhwPNnGkMinJyIC0Nfvrp7sdnZBh7mqp7kPT668akFgDe3sZ5SFZVf51BUQ7yD7MrGNwoSjYJCdvNX7FiGXu5Bg48RUTE7Qm/desa1/Lq318CfFG4O5MkdA7onG9ok6Io3Ei7YeoNyts7dD7+PHql5FlHbCxsCHILItgt2Pilu/3d0dqRjWc30mNR8ZnLMnIymL1vNt8d+o7XWr7G223exs0uf4a6yMj3uHIl94ZTQ8OGi3F1LXnw9yBwcHiIhx/exbVrCzh37h1ycm6i1ydz9uzrXLu2gMDAuTg5/adC6xB2I4z+f/UnIs6YzECtUvNx5495u83bFTK8LiZmMWfOvE5g4JxihycCZGREERu7mri4VSQk7EBRCgvWNDg7t8fNrS86XR9sbUu3qnzunLLcOskwu7KTIEmYVf36xlTA06YZP4H+4QdIT6/sWpnH/Pkwb57xZ2trY6+ap2fl1kmYT2rqqTuG2d2NCrXaGpXKGrXa6tbPVqjVVoVsu72v4DZj2eRkKzZtsmbfPiuys63JybEiK8uKJ574mqCgQ2g0BVPHKgpcuNCAs2frAeDqCpMnGxeVfpCD+9LcFD2oNp3blC9JwuQdk7GzsMsXECVkJJTqnDUdalJPV69AIOTr5Iu6iE/XFUVh0vZJqFFjKCQ9sgoVHloPEjISyNRnkpadxszdM/k25FvG/mcsb7R+A2cbZ6KiPiY6+hPTUfXr/4JO169U9X9QqFRqvLxewM2tH5GRE7h69QcAUlKOcuRIa7y8RlC79scVkiZ9xekVPLv8WVKyjBOfXWxc+PPJP+lWp1u5PxfcTsKj1ycQETESZ+cO+YISRTGQnHyYuLhVxMauIjX1WKHn0WgccXXtiU7XF1fXnlhautxTvTw8BssQu3IgQZKoFH5+xmQFEyca13UpSW9SdbZ7tzEDYK7vvpMhSg8arbYh9vaPkJJyuIgSGlxde9Gw4Z+3AhxNEeXKrkkT47yiN96Af/4xbjt4sDu//hqMVpuIWp2/h0ulgoCAUGbPfoyYmIW8+aYvLvf2v7vau9tNkTAGJu9ufTfftg//+bBEx9pZ2hHkFnQ7GLoVCAW5BZUpC1mWPovoxOhCAyQABQWVSsXp0af5Yt8XfHfoO7L0WSRnJfPBPx/w9YGv+ew/j1JHuT1sKzDwW2rUGFbqujxorKx0BAd/j6fn/xER8bIpQLh69Xtu3FhGnTqz8PR8rtjhYyVlUAxM3TGVD/75wLStSY0mLH9qObVdat/z+QtTVBKe+vUXkpCw7VaP0eoCWehyWVv7odP1Q6fri5NTO9TqB/iTpypKgiRRqTw8YPTo+ztIunQJBg40pkwG45C74cMrt07C/FJSjpGaeqqIvcYUrfXq/YBGY1eh9WjWzJh4YflyY+KUy5c9mD17HpMnP12grMGgQq1WaNLkXzSaJmRnfwc8VaH1q8qKuilq1GhpJdesalketpyj144WW8bXydcUBNXT1TP1DNV0rFlkr1BZWFtYEzIihBtpN4os46H1oJZjLeb0nMPbbd7mo38/4scjP5JjyKGVU0K+AKmW3wfUrCmZdkrDyak1zZod5MqVb4iMnIRen0xOThzh4S9w9eqPBAXNxd6+SZnPn5CRwDPLnmHtmbWmbU83epof+vyA1kpbzJH3pqgkPLt2OaMoWYUe4+DQ0jS/SKttVCWz64nbJEgS1cavv0KDBsYkDtVFRgY88YQxox1Ap07GZBXiwZKdncCpUwNRlKKyk5g3RatKZbwuvb2hdWvYvn0wHTv+Rdu2q9Bo9OTkaNi9ux9Ll47lvfeewdMzGr0+kdDQp4mLW0dg4NdYWDiapa5VSXllJryfpWSmMHxFwU+BVKgIcAlg6aClBOmCsLOs2A8D8vJx8sHHqWSL0Pk4+TDv8XmMbzueX/a8QDu72/MEf4uCtQf/x7uP2jOq+ShsLKrRP6NKplZbUKvW67i7D+LcuTeJiTGuPJ2UtIeDBx+hVq0x+PtPw8LCoVTnDb0RSv8/+3Pm5hnj86jUzOwykzdbv1lhAYhen0pCwi5On36+0P15AyS12gYXly64ufXFze3xar3Q8INI1kkS1cZXXxnnNP35p3GuRFWnKMbU3iHGYfn4+8NffxkXABUPDkUxcPr0f8nIOA+AvX1z3Nz6AbnD6YwroVfGTfbteUUqZs+eR1qaA4oC6emOfPnlXE6caMeLLx7DwmKI6Zjr13/l4MGHSUzca/b6Vqb8mQnzMqZKL+uCwPeTjJwM2v/cnpTsggvhKSicjz/P9dTrZg2QyspJieAx+11obv26l12Cny7A9dTrjNs4jjpz6vBtyLdk5lStRVOrOmtrbxo0+IMmTTZjaxt0a6ueS5dmc+BAPWJiFqOU8B/88rDltPqhlSlAcrV1ZeMzG3mrzVvlEiAZDNmkpoYSE/MXkZGTOHGiP/v21eXff+05caIHBkPRE6qtrf1p1GglbdvG0bjxary9R0iAVA1JkCSqlQsXYMgQ+M9/4N9/K7s2xZszB375xfiznR2sWGFc70k8WKKjZxEXtxoACws3GjVaSnDwfDQah1vbqkaK1oQED7744jtu3vTk88+/IyHB2KuVmuqMnd3v1Kv3m6nOGRnnOXKkHRcuTMdgyKnMaptF8ZkJlXJZELi6y9Zn89TfT3Hk2pEiy6hRM2n7pBLfBFeWhIRdnDw5wJR5rEaN4bzU7QSDGtxO0nEl+Qqj140m6H9B/HD4B7L1lZ9Sujpxde1CixbHCQj4ELXa2COXlXWF0NCnOH68O2lpEQWO2XpiEis3W7D5+PtM2jaJJxY/YUrQ0LRGUw6OOFiqVPO5FEW5lXVuDVFRnxAaOoyQkKb8+689ISENCQ19mqioD4mLW0lGxrkSnTMz8wK2tnUqfPi0qFgSJIlKp9PdfQidlRW0a3f78YED0L49DBgAEQXfSyvd1q3w5pu3Hy9YAE2bVl59ROWIj99GZOT7tx6paNBgETY2vqYUrZaWngQFfVdlJv7v2DGYJ5+8ys6dBTO2eXo+Q/Pmx3B0zF0TRs+FC1M4erQj6ekXzFpPc0tODrk1zK6otNTGYXdFzzm7v+kNep5b+RyrIlYVW86AgYtJF8nSFz5foypITj7MiRO9Tb0EOt1AgoN/oKFHIxYPWszRl47SL/h2VrvoxGhGrB5B/W/q8+uxX9EbSp66/EGnVlvj5/c+LVqE4ura27Q9Pn4zISGNiYycjF5v/D1kZl4nK+ZjHC30ZMbM4H/7bicCGdJoCHte2EOAS8BdnzMrK5b4+O1cufINtrbfcPx4e3btcmLfPn9OnuxDZOQEYmJ+JzX1eKHzitRqO+ztm2Nt7UfRt9DG0QFabcMi9ovqQgb+iErn62tcKDY2tugyOp2x3MaN8NZbcPKkcfuKFbBmjXFY25QpVaOnJjISBg8G/a3/lRMmGB+LB0tGxiVCQ5+GW1m1/P2n4ura3bS/OqZotbUN4KGH/iE6+iMuXJgOGEhK2s3Bg00JCrr/Mn7p9elcuTKPqKiP71rW0bHtA3lTpCgKr6x9hd9P/A6ApdqSr3p8RatarQot76H1wNrC2pxVLLHU1DCOH++OXp8EgItLdxo0WJRvAdSmnk1Z8fQKDl45yOTtk1l/dj0A5+LPMXzFcGb8O4OpHacyuOHgck1AcT+ztQ2gcWPj2kFnzowhMzMaRckiKuoDrl9fSN26X3PkzIdYqfWoVGCrgbGBMD1MzaddP2Xcf8YVGF6n16eSmnqK1NSTpKaeIDX1JCkpJ8jOvm4qY2UFyclF1UqDnV0wWm1jtNpG2Nsbv9vYBKBSqcnKimH//mD0+kTy9y6rqszoAHHvJEgSVYKvb8kWiu3eHbp0Ma61NGkSXL1qXJT2f/8zJnZ47z1j9rjKSu6QmmpcYPPmTePjXr3ggw+KPUTchwyGLEJDB5Odbcyo5eraEz+/iZVcq4Jye3EzMoouY2OT/8MHtdoCf/8puLh0JSzsGTIyItHrkwgLe4a4uHUEBX2LhYVTxVe+AhkMmVy9+gNRUTOKTN97p6Sk3Zw+/QJ1635R7V9/SSmKwtub32b+4fkAaFQalgxeQt/gvpVcs9JLT4/k2LEuZGcbP61zcmpHo0bLUKsLD+iaezdn3bB17L24l8k7JrPl/BYAwuPCGbJ0CB/9+xHTOk5jQL0BksGsBFQqFTpdP1xcuhAV9SEXL36GouSQkRHJyZOPYwmm6YAaFXRwh0313uOxhq+RlhZqCoJyg6LcOaAlYW3tZwqCcoMiO7vgIn/3kLtg67xbH4TlZd4kPKJiSZAkqh2NBl54AZ56yrgg7axZkJYGSUnw7rvw7bcwY4Zx7pLajB/kKQo8/zwcP258HBQEixYZ6yseLOfOvU1SkjGxgbW1H/Xr/1Yua4GUt9L04t7JyakNzZsf5cyZV7l+/TcAYmJ+JzFxNw0aLMLJqW0F1briGAzZXLu2gKioD8nMvJhvn7v7YBwcWnH+/JtFHA3Xrv1EfPwmgoN/xNW1YhavrEqm75zO53s/B4zZ634b8Fu1DJAyM69w7FgXU0Bsb/8IjRuvLtF8ktY+rdn87GZ2XtjJpO2T+DfaOFn2ZMxJBi4eyMOeDzP9sen0DuwtwVIxFEUhPC6cree3siXyNGeu2fCCXwoPOxdVHtRxM/jnn0+Aks2LtLTUmYIgG5sGHDuWSOfOL2JrW7ZFbd3dB6PT/UVs7CqMQ3E16HT9qt0IAVE0CZJEtWVvbxxiN3IkTJ5sXGvJYIDoaHjmGZg92xhEdehgnvp88gn8/bfxZwcH41BAZ2fzPLeoOq5f/5PLl+cAoFJZ0bDhkkJXlt9yfgtj1o9hTs85ZZpsXF5K2otbGAsLR+rX/xVX155ERLyMXp9IZmYUR460x89vIn5+k/INVaqqDIYcrl9fSFTUdDIyIvPt0+kG4O8/DXv7xiiKQlLSrgI3Ra6uPTh37k30+mQyMy9x/Hh3vLxGUKfOZ/dtqvQv9n7B1J1TTY/n95nPkMZDij6gisrKiuXYsa6mngc7uwY0abKx1L2BHfw7sPO5nWw5v4VJ2yex//J+AI5cO0KfP/rQqmYrpj82na61u0qwdMvV5KtsjdzKlvNb2HJ+C5eTL+fb/0YCzH0Ygh2MyxbkZXxsgEIWCVar7W71CjXKN1zO0tLD1PbZ2dkcPrzunv4+VSoVQUHziI/fjl6fIMPs7kNV76NNIUrJywu+/x6OHYOePW9vP3QIOnaEfv3g9OmKrcPatfD+rfn5KpWxB6l+/Yp9TlH1pKaGEh7+oulxYODXODo2L1BOURTe2/oeYbFhvLf1vSqf7etuatQYQosWx3ByevTWFgNRUdM5erQd6eklywZVlK2RW3k17FW2Rm6994reQVH0XL++iJCQBoSHP58vQHJze5xmzQ7RqNEy7O0bA7dviu7MTOjtPYIWLU7g4nI72L169XtCQhpz8+bmcq93ZZt/aD5vbrrdo/ZFty948ZEXizmi6oiJWczu3V7ExPxNTk4ix4/3IC0tFAAbmwCaNt2MlVXZJreqVCq61unK3hf2smbIGh7xesS0b//l/XRf2J32P7dnx4Ud5fFSqp2kzCRWh6/m9fWv0/Dbhnh/4c2zy5/ll2O/FAiQ3GzdGNWkO/UcCwZId3Jx6UFAwIc0arSCVq3O0a5dMs2a7adevR/x8RmLq2sXrKxqVEhwWlWT8IjyUelB0uXLl3nmmWdwc3PD1taWxo0bc/DgQdP+5557DpVKle+rR48elVhjUVU1agTr1sGmTdAkz+Ldq1YZ940eDTEVsJRJeDgMHXp77abp06FPn/J/HlG15eQkc+rUQAyGVMCYNtjLa0ShZdefXU/IFeMCWiFXQth0bpPZ6llRbGz8eOihHfj7f0DuGlBJSfs4ePAhrl37tUyBoKIoTNwxkUuZl5i4Y2K5BZOKYiAmZjEhIY0JC3uG9PQzpn0uLt145JF9NG68GgeHRwocW9RNkY2NH02abLoVRNkDkJkZzfHj3QgPH0VOTpEzxKuV30/8zqg1o0yPp3WcxrjW4yqxRiVnXOvqJbKzrxERMZJjx7qRknIIACsrb5o23YK1tfc9P49KpaJ3UG8OjjjI8qeW09ijsWnfruhdPPbLY3T+tTN7Lu4BKvaDgMqUpc/in6h/mLx9Mm1+bIPrTFf6/tmXOQfmEHojNF9ZWwtbutfpzqddP+XIS0eIeTuGb/qt40SyM/oi/uz1ChxPdqZJk3X4+b2PTtcPW9vaZh/a7OExmLZtr+LhUTArqKjeKnUcRHx8PG3btuWxxx5j/fr1uLu7c+bMGVxcXPKV69GjBwsWLDA9traumplxRNXQtSscPmxM5DBxIly5Ysw09+238NtvxmxzY8eCre29P1diorGnKsmYDImBA2/3KIkHh6IohIe/SFqasctSqzVme8v95DLHkMPhq4fZeWEnOy7sYOO5jaZjVaiYuG0i3ep0q/bDcFQqDf7+E3F17Upo6DAyMs6h16dw+vTwW0kd5mJp6XL3E92y6dwmDl013sQeunqITec20b1u97scVTRFUYiNXcmFC1NITT2eb5+zc0f8/T/A2fnRIo6+rajMhCqVCm/vl3Bx6U54+AskJGwD4OrV77h5cwP16v2Ii0vnMte/sq08vZL/Lv8vyq1sXm+1fotJ7SdVcq1KJv9aV5CTk0hy8gHAOFeladPN2NrWLtfnVKlU9K/Xn77BfVkSuoQpO6ZwOtb4HrEtchvbIrfRvU53ohOiTR8EdA/sXm3fBwyKgRPXT7Dl/Ba2Rm5lZ9RO0rLTCi2rVqlpWbMlXQK60Ll2Z1rXal0g62GmPpOvz1nyeUPQWoA6T7MYFEjLgW/OW/KSPqvKZkwU1VulBkkzZ87Ex8cnXwAUEFAwz721tTWenp7mrJqo5jQaYxKFwYONc5M++cSYeS452ZgBLze5w7BhZU/uYDDAs88ae5LA2Fv18893Hxog7j+XL8/hxo3FAGg0TgTX/4MDV46xM2onO6N2sit6l2nRwzspKBy8epBZu2cx/tHx5qx2hXF0bEXz5kc4e3YM1679DMCNG3+RlLSH+vUX4uzc/q7nuJp8lWeXP2t6rFYZFyItSzCpKAo3b64nMnKyqefgdl3bEhDwAS4uj5XqnMWxtfWnadPNXLkyj3Pn3sFgSCUzM4pjx7rg7f0ytWvPwsLCvtyezxw2n9vM4CWD0SvGtQ1GNRvFrK6zqs0N/Y0bi2+tdZXLGOipVLY0abIRrbZBhT23WqVmcMPBDKw/kD9O/sG0ndM4e/MsQL4PTA5dPcSLq16krW9bdHY63O3ccde6o7PT4WTtVCXb+kLChVvJFraw9fxWbqTdKLJsPV09ugR0oUvtLnTw74CzjXOx57a2sGbr84e4cm0R6Vcn5NunVoGH78dsbfWMBEiiwqiUShwM36BBA7p3786lS5fYuXMnNWvW5JVXXmHEiNtDVJ577jlWrFiBlZUVLi4udOrUiQ8//BA3t8KzkWRmZpKZmWl6nJSUhI+PD7GxsTg63p8TaKuK7OxsNm/eTNeuXbG0tKzs6uRz7Rp88IGaH39UYzDc/kfz0EMKM2fqeeyx0v8ZTJmi5uOPjcOKXFwU9uzJoU6dcqvyXVXl9r5fFdbmSUl7OHmyC4pizLC0OKYJv5w9W+QnqMV5PPBxZnaeSaBrYLnWuzLFxv7N2bOj0esTbm1RUavWO/j4TEatLnjdJmUm8fm+z/li3xdk6jML7F/z9Bq61S5Z5jhFUUhM3Ep09DSSk/fn22dv3xxf36k4O1fsRPqMjEjOnBlJUtJO0zZra3/q1p2Ps3PHCnvee3Hndb7n4h56/dnLdE0PaTiEBX0XVJt1gDIzL3P4cGMMhoIfVKjV9jRrdtqsc0lyDDksPLGQD//9kOik6BIdY6m2RGenw83WDXc7d9zsjN91djp0tjpTUJW73c3WDUtN2f8vbI3cyrhN45jdbTadA273fsalxbEjagfbLmxj24VtnIsves6hl70Xnfw70SmgE538O1HToWaZ6qIoCqdPP8XNm6vJTZji6tqX+vX/KtP5QP5/Voaq1OZJSUnodDoSExOLjQ0qNUiyubWYzRtvvMGgQYMICQnh9ddfZ968eQwfPhyAP//8Ezs7OwICAjh37hzvvfce9vb27N27F00huZWnTp3KtGnTCmz//fffsbO7ezpPcX+Ljnbg118bcPBg/p7J5s2vMXx4KD4+JZs3sGePF7NmtQRArVaYMmUvTZsW/QmauL9kGbIITw3nfMYh+vquwdnKGCAtioYfIguWd7FwoZF9IxwtHFkbu7bYc1uoLOil68XgGoOxr2a9DUVRqW5gZ/clFhanTNtycgJJTx+HwWCcA5JtyGZD3Ab+vvY3SbcW8yyMv40/s4Nn3zWw0WhOYGPzBxYW+ec+6PW1ycgYQk5Oc0wLr1Q4A1ZW67Gx+RWV6nbgl5nZi4yMZ4FyGPtbQc6lnWPS2UmkGYwBUiunVrzj/w4aVVVd20BBpbqOhcUZNJozaDThaDQRqFSF3+ooipqcnJakpb1r5npCSGIIH0V+VGHn12q0OFk44aBxMH63MH53tHA0fTlZOOGoMf5so7ZBpVIZ17+KeJuz6WepY1uHZ7ye4XjKcY4lHyMyPdI03PJOtmpbGts3polDE5o6NKWWda1y+wBCpUrA3n40KlUqiqIlJeUbFMW5XM4tHjxpaWkMHTq0agdJVlZWNG/enD179pi2jRkzhpCQEPbu3VvoMefPn6dOnTps2bKFzp0Lju2WnqTKU5U+JbibbdtUjB+v4dix22/garXCCy8YmDzZQI0aRR974gS0b29Baqrx2Fmz9IwdWzANaUWrTu1d3aVlp7Hv0j62X9jO6uOrOZtxlhx9Fp81xbSOx+F4ePu4MSFtLYdatPNtR3vf9rT3a09dl7oAtPm5DUeuHsFQSNraO7nZujGp3SRGPDzinj4RrioURc/ly58THT3V1OumVmsJCPicrTesmPbPdC4kXijRuRb2X8jgBoWvRZKUtJfo6KkkJm7Pt93OriG+vpNxde1facOW0tPPcfbsSJKS/jVts7YOIDDwe5yc7j4E0Vxy31tqPVyL7n92Jy49DoCuAV1ZNmhZlRrelJ19g+Tkg6SkhJCScpDk5BBycuJKfZ6HHz6CnV3DCqhh4RRFoc3PbTh67ahpCCMYh+bVcqjF802fJy49jhtpN0zfY9NiuZF2gyx9VoXUycbCBp2tDiuNFecT7r4Yq6Xakta1Wht7i/w70dy7ORYVmPI/NvZvzp9/g9q1Z6PTPXlP55L/n+ZXldq8pD1JlTonycvLiwYN8o8Drl+/PkuXLi3ymNq1a6PT6Th79myhQZK1tXWhiR0sLS0r/ZfyoKgObd29uzHBw8KFxjlKly+DwaDi++81/PGHhvHjYdAg4zymvBITjWsw5W5/5hl46y0Nqkr8VLU6tHd1k5KVwu7o3aY5RSGXQ8g2ZOcrMyLgdoAUn6UhQj2QH/r2oIN/BwKcAwrciGfmZHIp6VKxAZLWUoveoCdDn0FcehxjN41l3uF5fN7tc3rW7Vkl5ySUnCUBAe/j5taNsLBhpKefwWBI5dy5UVy4AXF5/tZcbV2JT48v8hPrEWtG0COwB252t4ddJyWFcOHCZG7e3JCvrJ1dPfz9p+LuPqjSF/S1tKzHww/v4PLl/3H+/LsYDOlkZkZy8mQXatZ8jdq1P0aj0VZqHXNdy7zGy3+/bAqQHvV9lOVPL0drVfL6xcQs5syZ1wkMnFMumb/0+jRSUo6QlHSApKT9JCcfKLCuVWHUai0GQxoUej0Z17pycnronutXGhvPbjQlJcnLoBiIToqmtW/rQpOUKIpCSlaKKWC6kXqj8J9zg6rUGyRmJpaoThk5GVxKvlRsmYc8H6JzQGe61O5CO992pboe7pWX11C8vIaW6znl/6f5VYU2L+nzV2qQ1LZtW8JzZ73fEhERgZ+fX5HHXLp0ibi4OLy8vCq6euI+p1bDf/8LTz4JX34JH38MKSnGr0mTjF/FUamMZar1fesD4m4LtyZlJrErehc7LxiDooNXDub7dPdOA/08Gep77dYjCzq12sEAp7bF1sHawpqQESHFTmz20HqgKAoTtk5g0YlFAJyOPU3v33vTrU43vuj2BQ09zPdpd0VwdGwB3vM5fHQojzhcBaCjOzR0hM1JzXmh9f/o92c/U4DU0R1erQtfn4GdscZzpOek02NRD7b+dyuqrPNcuDCZuLjV+Z7HxqYO/v5TqFFjaKV+iHEnlUpNrVpjcHXtRXj48yQm7gLg8uWviYtbR716C3B2blepdbyUdInJ5yYTk2VcM6GZVzPWDFlTqhvi3HTben0CEREjcXbuUKp5P4qiJzU1lOTkAyQlHSA5+QApKScwzkkpmqWlDgeHVjg6tsTBoSWOji1QFD379wej1yeSP1BSVcoCoIqiMGn7JNSoC/3QRE3RSUpUKhUO1g44WDsQ4FIw0VVhsvRZxKXF5Quc8v4cm3572+Wky8RnxBc4x4S2ExjXehzuWveyvWghqqFKDZLGjRtHmzZtmDFjBoMHD+bAgQPMnz+f+fPnA5CSksK0adMYOHAgnp6enDt3jnfeeYe6devSvXvZ08AKkZednbE36YUXYNo0mD/fmDL8bhTFGFCJqu3OhVs7B3QmISOBf6P/NQVFR64dwaAU3cMT5BZEB78OtK3VFs5fprbHTNM1UrfuZzjdJUDK5ePkg4+Tz13LLXxiIWNajWHcxnGmtVQ2ndtEk3lNGPnISKY/Nr1a3qyEx4bz/rb3WRpmHC3QXgdvBoGjJbhbw1D3Q+gyl3Pghd3EZiRiyLlJSuQAFH0KUxs7kOD2FS+seYubGTeJTTjIb1tq01Cbf2iVtbUf/v6TqFHjv4Umhqgq7Ozq8tBDO7l0aQ6Rke9hMKSTkXGOo0c7ULPmGGrXnoFGY/55tDGpMfT4vYcpQGrg3oANz2zAycapxOcomG47mYiIl2nUqPBRIoqikJl58VYwtP/W90OmNceKolbb4uDQ7FYw1AoHh5bY2PgV2uMaHDyP0NCn73xmgoLmmX0B0Cx9FtGJ0UX2KhswcDHpIlnllNraSmOFl4MXXg7Ff7isKAqtfmjF4auH831IpFFp2BK5hY86V9z8KSGqokoNklq0aMHy5cuZMGEC06dPJyAggC+//JJhw4YBoNFoOH78OL/88gsJCQl4e3vTrVs3PvjgA1krSZS7GjWMqcFfew1eegn+/ffux4iqb9O5TfkWbq37dV0i44uefAxQX1efjv4d6eDXgfZ+7U03FxkZiey++RD6W4kF3N0HU7PmmAqpd8uaLdn1/C4Wn1rM+C3jiUqMwqAYmHdoHr+f/J2J7SYyptWYKjU/pChXk68ybec0fjj8Q76bryuGumTXeBNnw9+31hRSuHhxJvbxm6lffxGRkR+SYkg39tYa0qirrGHr0J9Zc+BJ2rhmoVbdDpCsrGri5zcRL6//Q622Mv+LLAOVSo2Pz1jc3Hpz+vTzJCXtBhQuX/6KmzfXEhy8oETrNpWX+PR4uv3WjYibEQDUcanDlme3oLPTleo8BdNt64mNXUZMzGI8PAaTnR1PcnKIqYcoKekA2dnX73JWNVptozw9RC2xs2uIuoRzYNzdB6PT/UVs7CpyM6TpdP0KXe+qot3Zq5yTk8OuXbt49NFHsbAwvh4PrYfZ/7bzvlfmpVf0pkWv72WdMiGqm0pN3GAOSUlJODk53XVylrh32dnZrFu3jl69elX6eNN7dfgwNGt293KHDsEjj1R8fQpzP7V3RbiYeJGloUuZtGNSkWsU5Wrs0ZgOfh3o4G8Mijy0BT9ZVhSF0ND/cuPGQsA41+WRRw5gYeFQIfXPKz07nS/3fcmMXTPyvZbaLrWZ1WUWT9R/okrOV0rMSGTW7lnM3jeb9Jx00/Ya2hpM6TCFFx95EUuNJYpi4OLFz4mMfB9FMc79UqmsUJTCJqiryDtkKi4Tjmc25r2eu7G2rPjfRUVRFD2XLn1FZOT7GAwZt7aqqFVrLAEBH1Z4r1JKVgpdf+vKvkv7AHCzdGPviL0EupcuHX1WVkwRQ9tApbLE2rpWieYRWVv75QmIWuHg8Mg9z9e6XbcELCxcaNnSvKm/i1IV3stze5EOXTlU5BDAZt7N2P/i/ir5XlNaVaHNHzRVqc1LGhtUak+SEEKUp8j4SJaGLWVJ6BL2X95fZLnaLrXpE9SHjv4daefbLl8CgKJcvfq9KUBSq7U0bLjMLAESgK2lLRPaTeD5h59n0rZJ/HjkRxQUzsef58m/n6S9X3tmd5/NI16VFLHfISMng29DvuWjfz/iZvpN03YHKwfeafsOY/8zFnur2+nNVSo1vr5v4+LSmdDQoaSnhxcRIIHpxlvtzA/nU1lyMZtMwwkiskeycMBCNOqqM/+oNFQqDT4+b+TpVdoLKFy6NJu4uDXUq/czTk5tKuS5M3Iy6PdnP1OA5GHnwRTfKfg7+5fqPJmZ1zl1auCtntaCn78qSnahAZKFhYupdyh3HpGVVTEpRsvIysqD4ODvTMkkqkKAVFWYewigENWBBElCiGotIi6CpaFLWRK2hMNXD9+1vEalwc3Wjdnd777WTq6kpIOcOfOa6XHdut+h1dYvc53LytPek+/7fs+rLV9l3MZxbL9gTHP9T9Q/NJ/fnOEPDeejTh/h7eBt9roB6A16Fp1YxKTtk4hOvL1IpqXaktEtRvNeu/eKnUvl4PAIzZodJCSkMZmZF4osZ2fXkEce2Ye+1n6W/N4byOTPk39iZ2HH932/rzaLnBbGzi6Yhx/+l4sXZxMZORFFySQ9/QxHjjyKj8+b+PtPR6Mpv3WVsvXZDPp7ENsitwHgbOPM2iFruXzocpHHGAyZpKaGkZp6nJSU46bvdx8yZ6TVNsHZuaMpKLK1rWu23gkPj8GVMsSuqitpYhkJkMSDRIIkIUS1E3ojlCWhS1gSuoQTMScKLRPgHEBkQsFPrUs7vj47O45Tp5409WxkZj6Ou3vl3mQ19WzK1v9uZVX4Kt7a/BZnb55FQeHnoz/z96m/Gd92PG+2eRM7S/NM/FcUhXVn1vHu1nc5GXPStF2FimFNhjG94/QSZ+LKyLhQbIAEkJZ2iszMKDrX7sySwUsY8NcAcgw5/HT0J7RWWr7q8VW1HhKkUmnw9X0LN7fHOX36OZKT92Ocr/UZsbGrb/Uq/SffMWVJt6036Hl2+bOsiVgDgL2VPRuGbaBpjaZc5jKKopCRcalAMJSWdpq7ZZkrnBo3t740brz87kWF2ZU0sYwQD4rq+3GbEOKBoSgKx64dY9K2SdT/pj4Nv23IlB1TCgRIzbya8XHnjwkfHY7OToe6iLe43BS7d5uSqSh6QkOHkZkZBYCDQ2syMoaXz4u6RyqVin71+nHqlVN80e0LnG2cAUjNTmXyjskE/y+YRccXFZu1rzzsu7SPjr905PE/Hs8XIPWo24PDLx3mtwG/lThAAtBqG6LTDQCKGjanQad7Aq3WmAr98aDH+f2J3029R18f+Jr3tr53199tdaDV1uPhh3dRu/ZMVCrjJ/jp6eEcOdKWc+fGo9cb5y7lptvOzr5GRMRIsm5lpiuOQTEwcvVI/jr1FwBOVtasfmIWPuoTnD8/Dq32fQ4c8GTfPh9OnOhNZOQEYmL+IC3tFIUFSBYWbjg7d8LLayRqtS3GuWN5qbCwcCI4+Lt7aRIhhDAb6UkSohA6HdjYQEZG0WVsbIzlRMVQFIVDVw+ZeozOxZ8rtNx/av2HJ+s/yRP1nzDdjGfmZJbL+PqoqA+Jj98IgKWlO8HBv3Pp0rF7fGXly0pjxbjW4/hv0/8ydcdU5h6ci17RcynpEs8sf4avD3zN7O6zae3Tulyf93Tsad7b+h7LT+fvFWjh3YKZXWbyWMBjZTqvSqUiKGge8fHbS7yuzaCGg0jLTuO5lc8B8MnuT7C3suf99u+XqQ5ViVptga/vO3l6lUIAAxcvziIubjXBwQu4eHFmKdJtG0hPj+TrXWPJiV/D1AZQRws17bLg6itEGJeuwsICcnIKHq9SWWJnVx97+yZotU1M362sPE29dy4unapMum0hhCgrCZKEKISvL4SHQ2xs0WV0OmM5UX4MioH9l/azJHQJS8OWEpUYVaCMChWP+j7Kkw2MgVEtx1oFypTH+Pq4uA1cuDDt1iM1DRr8ibV1TaBqBUm53Ozc+LrX17zS4hXe2vwW686sA2D/5f20+akNTzV8ipldZuLnXPRi3SVxOekyU3dM5aejP+XrpQpyC+KjTh8xsP7Aex7qZpxgX7p1bYY/NJy07DReWfcKABO3T0RrpWXsf8beU12qCq22AQ8/vIeLFz/jwoUpKEoWaWlhHDnSmvyB5O10266u3UlNPUlKynFSUo6Rmnqc1NQT6PUptLKCVv55n6Fgz5uVlXeBYMjOLviuKdarUrptIYQoKwmShCiCr68EQeagN+jZfXE3S0KXsCxsGZeTC04YV6vUdPTvyJP1n2RA/QF42nve9bz3Mr4+IyOKsLBh5N44BgR8hItLJ7Kzs8t0PnOq716ftUPXsuncJt7Y+AanbpwC4K9Tf7Hi9AreaP0GEx6dgIN16TLzxafHM3P3TL7a/xUZObe7WD3tPZnaYSr/9/D/Yakpv7SuZbnRfrnFy6Rmp/L25rcBGLdxHHaWdoxsNrLc6lWZ1GoL/PzeRafrQ1jYcFJSDlFYcAMQGjoEiuhJLXheG7TaRqZgyNq6AXv3XqNnz6fLlKo3f29gQqG9f0IIUdVJkCSEMLscQw47L+xkSegSlp9ezvXUglmxLNQWdA7ozJMNnqRfcL9is6KVJ4Mhk1OnniQnx5i62s2tL76+75jluctTtzrdODrqKD8c/oFJ2ycRmxZLpj6Tj3d9zE9HfuKjTh/x3EPP3TVldkZOBv878D9m/DuD+Ix403ZHa0fGtx3P661eR2t1b+vXFOb2jfY2cnISsbBwKNGN9ltt3iI1K5WpO6cCMGrNKOws7XimyTPlXsfKotU25OGH93Lo0EOkpYUWUarwAOlaBpxLgXOp0CHweQY9NP5Wdrnb10F2djaKsu6e6ijptoUQ1Z0ESUKIcrXl/BbGrB/DnJ5z6FK7i2l7lj6LbZHbWBK6hBWnVxCXHlfgWCuNFd3qdOPJ+k/SJ7gPrrau5qw6AGfPjiU5+SAANjZ1qFfvF1TVNKW0hdqCUc1H8XSjp/non4/4av9XZBuyuZ56nRdXv8j/Qv7HF92+MM0fyvu7e8z/MX499iuTd0zmUtIl0zmtNFamdN46u4qdlGdl5UHdut8SFjaaunW/LfGN9uQOk0nNTuXTPZ+ioPDciuews7TjifpPVGh9zSk9PbyYAOk2nW4QLi4d2XXtCi+s/4jUWzkXPur0EcPbvFehdZR020KI6kyCJCFEuVEUhfe2vkdYbBjvbX2Ptj5t2XJ+C0vDlrIyfCUJGQkFjrGxsKFn3Z482eBJegf2xsnGyfwVv+XatV+5cmUeYByC1KjRUiwtnSutPuXF2caZT7t9yqjmo3hnyzssC1sGwNFrR+n0ayf6BfdjVpdZpt/dy2tfxkptRWjs7ZtwFSqebfos0ztOv+d5TaWh0w0iOVmLTterxMeoVCpmdplJalYq3x78Fr2i5+klT7Pi6RX0Ciz5eaqy3CyAt4cj3sk4PLFRo8UsC1vG0LWvYbg1Mu/dtu/yXruKDZCEEKK6kyBJCFFuNp3bhDY7hCWt4eszIbjNciM9J71AOa2llt5BvXmy/pP0DOyJvZV9JdQ2v5SU40REjDI9Dgqah71900qsUfmr41qHpYOXsvPCTsZtHMeRa0cAWBm+kjURa9ArxpvtszfP5juud2BvZnSeQZMaTcxe57JSqVR83etr0nLS+Pnoz2Qbshm4eCDrhq4rc+a9qqSkWQA3nN3A00ueNiXZGN1iNDM6z6iUOgshRHVSPceQCCGqnKSMJMaseZY3AsHVEt4MAmvV7QDJwcqBYY2Hsfyp5dx4+wZ/PfkXgxoOqhIBUnZ2AqdODcRgMNbXy2sknp5VYz2kitDBvwMHRx5kQb8FeNl7AZgCpLxaerdkx/AdrBm6ploFSLnUKjU/9PmBwQ2NQ74ycjLo80cf9l7cW8k1Kx+5WQALJm8wZgHcd/U0T/z1BNkGY8KR4U2HM6fnnGq90K4QQpiLBElCiHuiKAqLTy2m9pwAhtW8gZ0FqFRgZwFjA6Fr7a6sHrKaG2/fYOETC+lfrz+2lraVXW0TRVE4ffo50tONvSf29s2oW/erSq5VxVOr1Dz30HNEvBbB0EZDCy0zreM0Ovh3MHPNypdGreG3Ab/xeNDjgHGx3Z6LenL46uFKrln5MGYBzLv4rnGx3ajsAB7//XFTT+7A+gP5oe8PpkV3hRBCFE/eLYUQZXY69jTdFnbjqSVP0cT+Ju3dQXPrQ2qNCjq4g6/FeXoH9i52TaLKdPHip8TFrQTAwsKFhg2XoNHYVHKtzEdrqeXMzTNoVPmz3GlUGibvmIyiFJ5iujqx0ljx96C/TYlEEjMT6fZbN07FnKrkmt273GF3Go0xpbuFhSMG1zH0WNSD5CzjArM96/bk94G/Y6GWEfZCCFFSEiQJIUotNSuVCVsm0GRuE7ac34KzJYwLxDQxPJdBgX66c2yKWFw5Fb2L+PgdnD8/4dYjFfXrL8LW1r8yq2R2m85tIuRKSIHhdnpFT8iVEDad21RJNStfNhY2rHhqBW192gIQlx5Hl9+6FJh/VR3lptu2tPTE0Xsq3X5/ipvpxhT2Hfw6sHTwUqw0xS8AK4QQIj8JkoQogZiYxeze7UVMzN+VXZVKpSgKy8KWUf+b+nyy+xPTXIc3g1RoLUB9x1QHtQq0FnD1/AtkZd2shBoXLTPzCqGhT5G7noyf3yTc3HpWbqXMTFEUJm2fhLqIfwVq1EzaPum+6E0C0FppWTt0Lc29mwNwLeUanX/tTFRCVCXX7N4dT3HlucP2dF32kWndsRbeLVg1ZFWVGt4qhBDVhQRJQtxFVlYM4eEvkZ19jYiIkWRlxVR2lSrFmbgz9FzUk4GLB3Ix6SJgHMb0eduBPKpTCgRIudQq8LdNZc8eN0JCGhMR8QrXr/9ORka0GWufn8GQzalTg8nONv4uXVy64e8/udLqU1my9FlEJ0ZjKGLhUQMGLiZdJEufZeaaVRwnGyc2DNtAI49GAEQnRtPlty5cTb5ayTUrO0VReGvTW5y9eZaYVOM13dijMRue2YCjtWMl104IIaonGaAsRDEURSEiYhR6vXFsf05OMhERL9Oo0dJKrpn5pGWn8fG/HzNrz6x8N8u96nRl+iP1SY6ZW+JzpaaeJDX1JFeuGI+xtvbFyelRnJza4eT0KFptA7Ms3Hr+/HiSknab6lC//iJUd8zJeRBYW1gTMiKEG2k3iizjofWosvPJysrNzo0tz26h/c/tiYiL4OzNs3T5rQs7n9tZ4QvklrfYtFg+2PkBx64fM23ztvdm87ObK2UxZiGEuF9IkCREMW7cWExs7PI8W/TExi4jJmbxfb+SvKIorApfxesbXicq8fZwJB9HH/7X6SU8MxeRHLM5zxFqjKmI86/Xolbb4eExlJSUw6SkHIE8vRaZmdHExPxOTMzvgDFxgpNTW1PQ5ODQDLW6fG/QY2L+5tKl2cbaqaxo2HAJVlbV68a4PPk4+eDj5FPZ1TC7GvY12PLsFtotaEdUYhShN0Lp9ls3tg3fhrONc2VXr1g302+yPGw5i0MXs+XclgI9gTqtDg+tRyXVTggh7g8SJAlRBOMwu1GAijtv/CMiXsLZuSNWVvfnjci5m+d4fcPrrD2z1rTNUm3J+NajebpmMjeuTyTNtEeDj89baLUNOH36zrWFFOrV+8kUUObkJJOUtI/ExF0kJv5LUtI+09pExv3xxMWtIS5uDQBqtQ0ODi3z9Da1xsLCqdSvJyZmMWfOvI6v73guXJhk2l637lc4OrYo9fnE/cHHyYdtw7fRbkE7riRf4ci1I/Ra1ItNz26qEut35RWfHs/K8JUsPrWYzec3k2PIKbLs8evH2XRuE93rdjdjDYUQ4v4iQZIQhTCunfNiISvZAyjk5CQRETGKRo2WVUb1Kkx6djozd8/kk12fkKnPNG3vHNCJz9r2I+36J9y4fnvuhoNDC4KDv8fevimKohAbu4LY2FWAHuN6Lf3y9bhZWDjg6toVV9eugHFuUErK4VtBk/ErOzvWVN5gyCAx8R8SE/+5tUWNvX2TfEP0rK29i31NuXPK9PoEzp17k9yerBo1nsXb+6V7ai9R/dV2qc3W/26l/YL23Ei7wd5Le+n7R1/WDl1b6QkPEjMSWRW+isWhi9l4dqMpUUpeVhorsvXZKHnepzQqDZO2T6JbnW6ycKwQQpSRBElC3EGvTyMychI3b64uppSB2NjlREd/io/PG/fFfJa1EWsZs2EM5+PPm7Z5O3jzVZeJBKs2EnfxddN2tVpL7dofUbPmq6bXnrteS3z8dvT6BCwsHAkKKn6+klptiaNjKxwdW+Hj8yaKopCWFk5i4r+moCkj43yeIwykpBwlJeUoly//DwAbmwBTwOTk1A47u2DTjeGdc8pyAySttjFBQfPkBlIAUE9Xj83PbqbjLx1JyEhg+4XtPPn3kyx/arnZU2cnZyazOmI1f536iw1nNxSaNMPH0YfBDQfj6+TL6xteL7A/b/p26U0SQoiykSBJiFv0+gyuXp1PVNQMsrOvl+iY8+ff4dq1X/D3n4q7+xNmSTpQ3i4kXGDshrGsDF9p2mahtmDcf17npUBPrlwcT5wpyABX194EBX2LjY1vgXPlrtdy5szrBAbOKfVwRJVKhVZbD622Ht7eIwDIzLxMYuJuU+CUknKMvL17GRmRZGREcv36rwBYWupuBUyPotdn3DGnzMjT8wU0GrtS1U3c35p6NmXDsA10+a0LKVkprDuzjqFLh/Lnk39W+CKsKVkprIlYw+JTi1l3Zl2+XtxcNR1qMqjBIAY3HEyrWq1QoaLVD61Qoy40O2Fu+nbpTRJCiLKRIEk88AyGLK5dW0BU1IdkZl7Kt0+lskRRcrhzThJoAOOcgLS0U4SGDkKrbYK//zR0un7V4qYkMyeTT/d8ykf/fkRGToZpe0f/jnz52Bj0sbO4eGGfabulZQ0CA+fg7j6o2Nfn4TG4XJNaWFvXzHfOnJxEEhP35pnXtB9FuX1TmZ0de2vY34oizqgiKmoqNWoMuW/nlImyaVWrFWuHrqXHwh6k56SzNGwpz698nl/6/4K6nD8ASctOY23EWhaHLmZtxFrSc9ILlPG09zQFRm182uSrQ2ZOZonTt99v2QmFEMIcJEgSDyyDIYfr1xcSFTWNjIwL+fa5uz+Jv/9UUlNPEhr69B1HKtSvvxArKx2RkZNIStoLQGrqcU6dGoC9/SMEBEzH1bVXlQ2WNp7dyKvrX+XszbOmbV72Xnze9WNa2UdwMXLwreDw1j6vEdSuPRNLS5fKqG4+FhZOuLn1wM2tBwAGQybJyYfyzWvKyYkv5gzKA5nKXZRMe7/2LH9qOX3/7EuWPouFxxeitdQyt/fce/57Ts9OZ/3Z9Sw+tZjVEatJy04rUMZD68GT9Z/kqUZP0danLRp14UN5H9T07UIIYS4SJIkHjqIYiIn5iwsXppKeHpFvn5tbH/z9p+Pg8BAAdnYN0On+KpCMoEaNpwBwdu5EfPwmIiMnkZwcAkBKymFOnHgcB4dWBARMx8Wla5UJlqIToxm3cRzLwm4nnNCoNIxpNYY3H+7Epcg3iL55xrTP1jaY4OD5ODu3r4zqlohabY2TUxucnNoA76AoBmJjV3Hq1IBijjKmck9NPYVW29BcVRXVRPe63Vn85GIGLh6IXtHz3aHvsLO04/Nun5f6bzkjJ4ONZzeyOHQxq8JXkZKVUqCMu507A+sPZHDDwbT3a19kYHSnBzV9uxBCmIMESeKBYcy+tpzIyMmkpZ3Kt8/FpRsBAR/g6Ngy3/a7JSNQqVS4unbHxaUbcXFruXBh8q21gCA5eT/Hj3fH0bHtrWCpU8W/yCJk6bP4Yu8XfPDPB/k+vW7n246vu8/AOuknzoT2MW1XqSzx9Z2Ar+8ENBqbyqhymalUanS6fuh0A/IEt3cyBrsSIImi9KvXj98G/MawZcNQUJi9bzb2VvZMf2z6XY/NzMlk8/nN/HXqL1aeXklyVnKBMq62rqbAqKN/xwqf9ySEEKJ05F1Z3PcURSkQwORycupAQMAHODu3K/L4kiQjUKlU6HSP4+bWm9jYFVy4MIXU1BMAJCXt5tixzjg7d8Tff3qxz1URtpzfwqvrXiU8Lty0zUPrwWddPqWblwVnzw4kPjvGtM/RsQ3BwfOrdQCRP7i9M427qkSZ94QY0ngIadlpvLj6RQA++OcDtJZamnk3Y8z6MczpOYcutbsAxg8itp7fyl+n/mLF6RUkZiYWOJ+LjQsD6g1gcMPBdArohKXG0qyvRwghRMlJkCTuW4qiEB+/5dZQuP359jk6/oeAgA9xdu5UouEzJU1GoFKpcHcfgE7Xjxs3lnLhwhTS0sIASEjYwdGj7XFx6YK//3ScnFqX7YWV0KWkS7y56U0Wn1ps2qZWqRndYjTvt36R69HvEha23rRPo3Gkdu2ZeHuPrJZZ+u5kDG7nFTqnLChoniRtECXywiMvkJadxpgNYwB4d+u7+Dr6Ep0Uzbtb3uWjTh+x+NRilp9eTnxGwblwTtZO9K/Xn6caPkXn2p3NnlJcCCFE2UiQZEZbzm8p8OmjqBgJCf8QGTkpzyKkRsakCh/g6tqzQucJqVRqPDwG4e7+xK35T9NM85/i47cQH78FV9ee+PtPw9GxRbk+d7Y+my/3fcm0ndNIzU41bW9dqzXf9JqDLucfwo+3xmC4PexOp3uCwMCv77owa3Xj7j640Dll5Zl9T9z/Xmv1GqnZqUzYOgGA6KRoAA5dPUSPRT0KlHewcqBfvX481fAputbuKskThBCiGpIgyUwUReGtTW8RFhvGe1vfo3NA5yozmf9+kpS0n8jIScTHb863XatthL//dHS6/mZtd5VKQ40aQ3F3H0xMzCIuXJhuWhz15s313Ly5/layiGk4ODx8z8+3PXI7r65/ldAboaZtOjsds7rMYmCdJkREvMS5lEOmfVZWNQkM/B/u7v3v+bmrorIscCtEYd599F2SM5OZsWtGofvtrezpG9yXwQ0G071ud2wsqtdcPiGEEPlV/zE11cT6s+s5dv0YgGkldFF+kpOPcOJEHw4f/k++AMnWNpj69f+gefNjuLsPqLTAVK22wNNzOC1bniY4+Aesrf1M++LiVnPo0COcPDmQlJQTJT7n1sitvBr2Klsjt3I1+SpDlw6l06+dTAGSChUvN3+ZsJeP0N4xlMOHW5FiCpBUeHuPpmXL0Ps2QMqVO6fM0tKToKDvZJidKLN2voXPJ5zYfiIxb8Ww6IlF9KvXTwIkIYS4D0hPkhkoisKI1SPybRu5ZiSRYyJRqyVOvRepqaeIjJxCbGz+9W5sbALw95+Ch8cw1FUoa5RabYmX1wvUqPEsV6/+RFTUh2RlXQYgNnYZsbHLcHcfjL//VLTa+kWeR1EUJu6YyKXMS4xYM4KEjARSsm+nFm5ZsyXf9vqWAJtYIk62JyMj0rTPzq4hwcHfV/icqKqkvBe4FQ8eRVGYvGMyGpUGvXI7Y6JGpWHj2Y1M73j3rHdCCCGqD7lDN4NN5zZxJflKvm3RidG0+qEV11KuVVKtqre0tAhCQ4cSEtI4X4BkbV2LoKD5tGwZjqfn8HILkLac30KDbxqw5fyWcjmfWm1FzZqjaNXqLHXrzsHKytO078aNxYSENCQ09BmSU0KJSY3hdOxp9lzcw5qINfxy9BdGrRmFQ84hlrSGOtaXTAGSm60b3/f5np3PrsI2YTbHj/cwBUgqlTUBAR/SvPnhBypAEqI8bDq3iZArIfkCJAC9opfRAUIIcR+q9I/YL1++zPjx41m/fj1paWnUrVuXBQsW0Lx5c8D46d2UKVP4/vvvSUhIoG3btsydO5fAwMBKrnnJKIrCpO2TCnz6CHDw6kEafduIBf0W0Ce4TxFnqFgxMYtNqa09PAZVSh3uVFyd0tMjiYqazrVrvwIG03YrK098fd/Dy2tEua/roygK7219757mk2Xrs4nPiCcuLY6b6TdNX3HpxseJ6X3wUkJoYhuKvSYLUIiJWcTV64vYdB1+i4KrGbfP52wJv7YAewt4MwiOJcKgRiOY0XkGOclrORjSgJycm7fLO3ckKOg77OyCyqlVhHhw5L6Pq1FjyPO+k0uNmknbJ9GtTjeZayqEEPeJSg2S4uPjadu2LY899hjr16/H3d2dM2fO4OLiYioza9Ys5syZwy+//EJAQACTJk2ie/fuhIaGYmNT9cd95376WJS49Dj6/tmXl5q9xOfdPkdrpTVb3bKyYggPfwm9PoGIiJE4O3eo9PkaRdUpI+MSUVEfcu3ajyhKjqm8paUOX9938fZ+GY3GrkLqlPd3GHIlhL9O/UXTGk1NAY4p4MkNgDLueJx+s9DFJAtjo4b+NeFpH3CyBI0KenpCVw/YcB0WRsH1TBgXCHYWoFIZv48NhP8EtebSmadISNhmOp+FhQt16nyGp+fzcvMmRBll6bOITowuNEACMGDgYtJFsvRZkslOCCHuE5UaJM2cORMfHx8WLFhg2hYQEGD6WVEUvvzySyZOnEi/fv0A+PXXX6lRowYrVqzg6afvXP+karnbp495fXfoO7Zf2M6iJxbR3Lu5WeoWETEKvd54856Tk0xExMs0arT0LkdWfJ1y9EmogOycJE6ffh5b27pcufIdipJpKmth4YyPz9vUrPkaFhYOZXqu1OxU4tLiiEuPIzYttsifd1/cne/YIUuH3OtLLVKGAf6+pGF3vDNP1FLRTZeAnSYHCzU87gW9vDScSrKgsePtttCooIM75Fz5PxLyDKD18BhC3bqzsbKqUWH1FeJBYG1hTciIEG6k3SiyjIfWQwIkIYS4j1RqkLRq1Sq6d+/OoEGD2LlzJzVr1uSVV15hxAhjkoPIyEiuXbtGly631xRycnKiVatW7N27t9AgKTMzk8zM2zeQSUlJAGRnZ5OdnV3Br+iOuuRkEpUYVWyA5GjlSLYhm/ScdCLiImj9Y2smt5vM263fRqPWVFjdbtxYTGzs8jxb9MTGLuPq1d/R6co27C63fcvazrl1yu3vUGHg5s11+cpoNA54e4/B2/t1LCycURTIzMokMSOR2PRY0xC2uPQ4U6BzM/0msWmx+Ya3xabHkqXPKlM9S8pCbYGrjSsuti642roav2yM311s8my7td3F1gU3WzccrBxMvT45OYlcuTKHK1e+Qq9PQo2exo56FMXYi5T/+Yzfra19qV37a1xdewJl/32Igu71GhelV1Xa3NPOE087z2LLVHYdy0tVafMHhbS3+Umbm19VavOS1kGlKIpSwXUpUu5wuTfeeINBgwYREhLC66+/zrx58xg+fDh79uyhbdu2XLlyBS8vL9NxgwcPRqVS8ddffxU459SpU5k2bVqB7b///jt2dhUzHKs4N7JukJSTVOR+JwsnMg2ZzI6azdn0s6bt9bX1Ges7lhrW5d8LoFIlYG8/GpUqDZXq9q9fUVQoih0pKf9DUeyBHFSqHCCnAn7W3/o5+9b2NCwtDwP6Ajf/ANkGDcdu1mZnjBcxmRkk65NJzkkmKSeJFH3KXXvqypuDxoGOLh1xtHDE3sIeB40DDhYO2GvssdfY42DhgK3athyHuKVgbb0CS+slaIo4paJATKYF1hm/olKZ/1oXQgghhKjq0tLSGDp0KImJiTg6OhZZrlKDJCsrK5o3b86ePXtM28aMGUNISAh79+4tU5BUWE+Sj48PsbGxxTZEZcvWZ/PBvx8wa+8sDIrxht/R2pE53ecwtNHQez6/ohjIyrpMWtpZoqLGk5p6DKi0X32pGBTYfxPeO3nv57LWWKOz0+Fq64qbrRuutq7obG89tnPDzfb2V1hsGCPWjijyXGueXkO32t3uvVIllJB0hFMnWt21XMPGB3B2fKjiK/QAys7OZvPmzXTt2hVLS8vKrs4DQdrc/KTNzUva2/ykzc2vKrV5UlISOp3urkFSpQ638/LyokGDBvm21a9fn6VLjfNiPD2NQxuuX7+eL0i6fv06Dz30UKHntLa2xtq64LhwS0vLSv+lFJe1zdLSko+7fkzv4N48s+wZohKjSMpM4rlVz7Hx/Ea+7f0tzjbOxZ5fUfRkZFwkPf3sHV9nSE8/l29OT3WiVkFrN/C3gwtpt7c7WDncDmzs3NDZ6UwBjs5OV+g+O0u7EvXuKIrCuM3jis1mNe2fafQK6mW2hAg61xZonXqQmrgZY0/cnTRonbvh7tbCLPV5kFWF95MHjbS5+Umbm5e0t/lJm5tfVWjzkj5/pQZJbdu2JTw8PN+2iIgI/Pz8AGMSB09PT7Zu3WoKipKSkti/fz8vv/yyuat7T0qaSe5R30c5NuoYr61/jd+O/wbAHyf/YFf0Ln4b8BvtfNuSmRmdJ/jJGwydR1HufZ6NhYUrWm0j1GorVCqrW98t8/x8e1vexwaDhtOnz9Cw4UNYWNgWWkalur0txwArItYy9+B3DPK8TjMXCh1Kplcgx7oVCwZ9Ygp2XG1dK3SSdFXMZqVSqWja8Bf27w9Gr08kf0+gCgsLR5o2+NksdRFCCCGEuJ9VapA0btw42rRpw4wZMxg8eDAHDhxg/vz5zJ8/HzDeFI4dO5YPP/yQwMBAUwpwb29v+vfvX5lVL5XSZpJzsLJjXvdJDPDzZsnxObhapFPT9iLRoR3ZEalGrSrd/BuVyhpb2zrY2tbF1rYulpY1iIqajsGQRsEbbWdatgwrUyrw7Oxsjh9fh5dXr2Kj9MycTBYcXcCMf2dwMekiAGcTjOv+aC2MPUe5DAqk5YCV9zg6+ncsdZ3Kqqpms7Ky8iA4eB6hoXcmLVEICppX6SnchRBCCCHuB5UaJLVo0YLly5czYcIEpk+fTkBAAF9++SXDhg0zlXnnnXdITU1l5MiRJCQk8Oijj7Jhw4ZqsUZSrqIyyV28+CW2tnULDI3LyIgC9LgAI/zvPFvhAZJabWMKgmxtA/P8XBdr65qoVPkz5dna+pn9Rruw4Mj0zGonZp9JZHL+0ZeoVTD7jIqUC5/TLWiwWdf68XHywcfJx2zPV1Lu7oPR6f4iNnYVxmF3GnS6fnh4DK7sqgkhhBBC3BcqNUgCePzxx3n88ceL3K9SqZg+fTrTp083Y63Kj3GY3ShAxZ2JEs6dG1eqc6Xr4XK68et6pgWP1h5Mz/ojsLMLxMrKC5VKffeT3GLOG+3igqM+QX2Y8OgEBvw1gO03Eul4A9rqjMPucgywOw6231DwtJeFGnOpVCqCguYRH7+NnJxELCwcCAqaW9nVEkIIIYS4b1R6kHQ/yz/MrmSZ5DQah0J7g2xt63Iq7ipvLn+GsNgwIIe5536n94VEfuz7IzWsSx4gQd4b7e3o9QlYWDiW+4323YKjKR2m0My7GYBpaJsh5yYpkQPAkIKFhQO9/7OMPo+6ykKNd7Cy8qBu3W8JCxtN3brfyjA7IYQQQohyJEFSBUpNPXXHMLvCBQR8hLNzx1vzhdyLHFL2iLcXB0ce5J3N7/BNyDcArD2zlsZzG/NTv594PKjoHrnCGOe3fGfKuFdeN9qZOZn8eOzHEgVHufIObYux/jFPFsAuiMLpdINITtai0/Wq7KoIIYQQQtxXJEiqQFptQ3S6AXmGtN3JOMTNz++9Ep/TztKO//X6H70Ce/H8yueJSY3hRtoN+vzRh1HNRvF598+xsyz5QqIeHoPLbYhdZk4mG2I38Nq81woER48HPc6UDlNo7t3crHUSQgghhBCitEo3RkuUSu6QNo3GAeOcpHx772mIW6/AXpx4+QR9gvqYts07NI9HvnuEQ1cOlb3SZZCZk8m8g/NoMK8B8y7NyxcgPR70OCEjQlg9ZHWJAiQhhBBCCCEqmwRJFSw3ZXPBOUn3nknOQ+vByqdXMq/3PGwtbAEIjwvnPz/+h092fYLeUFjvVfnJDY4Cvw7k5bUvS3AkhBBCCCHuCxIkmYExk9wAIDcNtwad7olyGVKmUql4qflLHHnpCM28jPN8cgw5TNg6gU6/diI6Mfqen+NOxQVHzR2bs/f5vRIcCSGEEEKIakuCJDPIP+yOCskkF6wLZs8Le5jw6ARUt4b2/RP1D03mNuH3E7+Xy3Pcredo7/N7mVh7oilYE0IIIYQQojqSIMlMcjPJWVp6EhT0XYWkbLbSWDGj8wx2PrcTPyc/ABIzExm2bBjDlg0jISOhTOfN0mfx3cHv7jqsToIjIYQQQghxP5AgyYw8PAbTtu1VPDwGVejztPNrx7FRxxjWeJhp2+8nfqfpvKb8E/VPic+TGxzVnVOXUWtHyZwjIYQQQgjxQJAg6T7lZOPEwicW8vsTv+Nk7QRAdGI0HX/uyIQtE8jSZxV5rARHQgghhBDiQSZB0n1uSOMhHBt1jPZ+7QFQUPhk9ye0+bENp2NPs+X8Fhp804At57dIcCSEEEIIIQSymOwDwc/Zj23/3cZnez5j4vaJ5BhyOHT1EA/Pe5ga9jWISozixVUvojfouZR8Kd+xvQN7M6XDFFrUbFFJtRdCCCGEEMK8pCfpAaFRaxj/6Hj2v7ifYLdgADL0GUQlRgEQlRiVL0DqHdibAy8eYM3QNRIgCSGEEEKIB4oESQ+YR7we4fBLhxnVbFSh+3vV7SXBkRBCCCGEeKBJkPQAsrO0o3+9/oXuG9NqjARHQgghhBDigSZB0gNIURQmbZ+ERqXJt12j0jBp+yQURamkmgkhhBBCCFH5JEh6AG06t4mQKyHoFX2+7XpFT8iVEDad21RJNRNCCCGEEKLySZD0gMntRVIX8atXo5beJCGEEEII8UCTIOkBk6XPIjoxGgOGQvcbMHAx6WKxi80KIYQQQghxP5N1kh4w1hbWhIwI4UbajSLLeGg9sLawNmOthBBCCCGEqDokSHoA+Tj54OPkU9nVEEIIIYQQokqS4XZCCCGEEEIIkYcESUIIIYQQQgiRhwRJQgghhBBCCJGHBElCCCGEEEIIkYcESUIIIYQQQgiRhwRJQgghhBBCCJGHBElCCCGEEEIIkYcESUIIIYQQQgiRhwRJQgghhBBCCJGHBElCCCGEEEIIkYdFZVegoimKAkBSUlIl1+T+l52dTVpaGklJSVhaWlZ2de570t7mJ21uftLm5idtbl7S3uYnbW5+VanNc2OC3BihKPd9kJScnAyAj49PJddECCGEEEIIURUkJyfj5ORU5H6VcrcwqpozGAxcuXIFBwcHVCpVZVfnvpaUlISPjw8XL17E0dGxsqtz35P2Nj9pc/OTNjc/aXPzkvY2P2lz86tKba4oCsnJyXh7e6NWFz3z6L7vSVKr1dSqVauyq/FAcXR0rPQ/gAeJtLf5SZubn7S5+Umbm5e0t/lJm5tfVWnz4nqQckniBiGEEEIIIYTIQ4IkIYQQQgghhMhDgiRRbqytrZkyZQrW1taVXZUHgrS3+Umbm5+0uflJm5uXtLf5SZubX3Vs8/s+cYMQQgghhBBClIb0JAkhhBBCCCFEHhIkCSGEEEIIIUQeEiQJIYQQQgghRB4SJAkhhBBCCCFEHhIkiRL5+OOPadGiBQ4ODnh4eNC/f3/Cw8OLPebnn39GpVLl+7KxsTFTjau/qVOnFmi/evXqFXvM33//Tb169bCxsaFx48asW7fOTLWt/vz9/Qu0t0qlYvTo0YWWl+u79P755x/69OmDt7c3KpWKFStW5NuvKAqTJ0/Gy8sLW1tbunTpwpkzZ+563m+++QZ/f39sbGxo1aoVBw4cqKBXUP0U1+bZ2dmMHz+exo0bo9Vq8fb25r///S9Xrlwp9pxleW96UNztGn/uuecKtF2PHj3uel65xot2tzYv7H1dpVLx6aefFnlOucaLVpL7wYyMDEaPHo2bmxv29vYMHDiQ69evF3vesr7/VyQJkkSJ7Ny5k9GjR7Nv3z42b95MdnY23bp1IzU1tdjjHB0duXr1qukrKirKTDW+PzRs2DBf++3atavIsnv27GHIkCG88MILHDlyhP79+9O/f39OnjxpxhpXXyEhIfnaevPmzQAMGjSoyGPk+i6d1NRUmjZtyjfffFPo/lmzZjFnzhzmzZvH/v370Wq1dO/enYyMjCLP+ddff/HGG28wZcoUDh8+TNOmTenevTsxMTEV9TKqleLaPC0tjcOHDzNp0iQOHz7MsmXLCA8Pp2/fvnc9b2nemx4kd7vGAXr06JGv7f74449izynXePHu1uZ52/rq1av89NNPqFQqBg4cWOx55RovXEnuB8eNG8fq1av5+++/2blzJ1euXOGJJ54o9rxlef+vcIoQZRATE6MAys6dO4sss2DBAsXJycl8lbrPTJkyRWnatGmJyw8ePFjp3bt3vm2tWrVSXnrppXKu2YPh9ddfV+rUqaMYDIZC98v1fW8AZfny5abHBoNB8fT0VD799FPTtoSEBMXa2lr5448/ijxPy5YtldGjR5se6/V6xdvbW/n4448rpN7V2Z1tXpgDBw4ogBIVFVVkmdK+Nz2oCmvv4cOHK/369SvVeeQaL7mSXOP9+vVTOnXqVGwZucZL7s77wYSEBMXS0lL5+++/TWXCwsIUQNm7d2+h5yjr+39Fk54kUSaJiYkAuLq6FlsuJSUFPz8/fHx86NevH6dOnTJH9e4bZ86cwdvbm9q1azNs2DCio6OLLLt37166dOmSb1v37t3Zu3dvRVfzvpOVlcXChQv5v//7P1QqVZHl5PouP5GRkVy7di3fNezk5ESrVq2KvIazsrI4dOhQvmPUajVdunSR676MEhMTUalUODs7F1uuNO9NIr8dO3bg4eFBcHAwL7/8MnFxcUWWlWu8fF2/fp21a9fywgsv3LWsXOMlc+f94KFDh8jOzs53zdarVw9fX98ir9myvP+bgwRJotQMBgNjx46lbdu2NGrUqMhywcHB/PTTT6xcuZKFCxdiMBho06YNly5dMmNtq69WrVrx888/s2HDBubOnUtkZCTt2rUjOTm50PLXrl2jRo0a+bbVqFGDa9eumaO695UVK1aQkJDAc889V2QZub7LV+51WpprODY2Fr1eL9d9OcnIyGD8+PEMGTIER0fHIsuV9r1J3NajRw9+/fVXtm7dysyZM9m5cyc9e/ZEr9cXWl6u8fL1yy+/4ODgcNehX3KNl0xh94PXrl3DysqqwActxV2zZXn/NweLSntmUW2NHj2akydP3nV8buvWrWndurXpcZs2bahfvz7fffcdH3zwQUVXs9rr2bOn6ecmTZrQqlUr/Pz8WLx4cYk+BRNl9+OPP9KzZ0+8vb2LLCPXt7ifZGdnM3jwYBRFYe7cucWWlfemsnv66adNPzdu3JgmTZpQp04dduzYQefOnSuxZg+Gn376iWHDht01yY5c4yVT0vvB6kp6kkSpvPrqq6xZs4bt27dTq1atUh1raWnJww8/zNmzZyuodvc3Z2dngoKCimw/T0/PAtljrl+/jqenpzmqd9+Iiopiy5YtvPjii6U6Tq7ve5N7nZbmGtbpdGg0Grnu71FugBQVFcXmzZuL7UUqzN3em0TRateujU6nK7Lt5BovP//++y/h4eGlfm8HucYLU9T9oKenJ1lZWSQkJOQrX9w1W5b3f3OQIEmUiKIovPrqqyxfvpxt27YREBBQ6nPo9XpOnDiBl5dXBdTw/peSksK5c+eKbL/WrVuzdevWfNs2b96cr7dD3N2CBQvw8PCgd+/epTpOru97ExAQgKenZ75rOCkpif379xd5DVtZWdGsWbN8xxgMBrZu3SrXfQnlBkhnzpxhy5YtuLm5lfocd3tvEkW7dOkScXFxRbadXOPl58cff6RZs2Y0bdq01MfKNX7b3e4HmzVrhqWlZb5rNjw8nOjo6CKv2bK8/5tFpaWMENXKyy+/rDg5OSk7duxQrl69avpKS0szlXn22WeVd9991/R42rRpysaNG5Vz584phw4dUp5++mnFxsZGOXXqVGW8hGrnzTffVHbs2KFERkYqu3fvVrp06aLodDolJiZGUZSC7b17927FwsJC+eyzz5SwsDBlypQpiqWlpXLixInKegnVjl6vV3x9fZXx48cX2CfX971LTk5Wjhw5ohw5ckQBlC+++EI5cuSIKZPaJ598ojg7OysrV65Ujh8/rvTr108JCAhQ0tPTTefo1KmT8vXXX5se//nnn4q1tbXy888/K6GhocrIkSMVZ2dn5dq1a2Z/fVVRcW2elZWl9O3bV6lVq5Zy9OjRfO/tmZmZpnPc2eZ3e296kBXX3snJycpbb72l7N27V4mMjFS2bNmiPPLII0pgYKCSkZFhOodc46Vzt/cVRVGUxMRExc7OTpk7d26h55BrvORKcj84atQoxdfXV9m2bZty8OBBpXXr1krr1q3znSc4OFhZtmyZ6XFJ3v/NTYIkUSJAoV8LFiwwlenQoYMyfPhw0+OxY8cqvr6+ipWVlVKjRg2lV69eyuHDh81f+WrqqaeeUry8vBQrKyulZs2aylNPPaWcPXvWtP/O9lYURVm8eLESFBSkWFlZKQ0bNlTWrl1r5lpXbxs3blQAJTw8vMA+ub7v3fbt2wt9H8ltV4PBoEyaNEmpUaOGYm1trXTu3LnA78LPz0+ZMmVKvm1ff/216XfRsmVLZd++fWZ6RVVfcW0eGRlZ5Hv79u3bTee4s83v9t70ICuuvdPS0pRu3bop7u7uiqWlpeLn56eMGDGiQLAj13jp3O19RVEU5bvvvlNsbW2VhISEQs8h13jJleR+MD09XXnllVcUFxcXxc7OThkwYIBy9erVAufJe0xJ3v/NTaUoilIxfVRCCCGEEEIIUf3InCQhhBBCCCGEyEOCJCGEEEIIIYTIQ4IkIYQQQgghhMhDgiQhhBBCCCGEyEOCJCGEEEIIIYTIQ4IkIYQQQgghhMhDgiQhhBBCCCGEyEOCJCGEEEIIIYTIQ4IkIYQQ1ZpKpWLFihWV9vw7duxApVKRkJBQ4mM6duzI2LFjK6xOQggh7o0ESUIIIcrsueeeQ6VSFfjq0aNHZVetVNLT09FqtdSqVavQ15P71bFjxwLHtmnThqtXr+Lk5GT+igshhKgQFpVdASGEENVbjx49WLBgQb5t1tbWlVSbstm8eTN+fn7s2rWLrKwsAC5evEjLli3ZsmULDRs2BMDKyirfcdnZ2VhZWeHp6Wn2OgshhKg40pMkhBDinlhbW+Pp6Znvy8XFBTAOhZs7dy49e/bE1taW2rVrs2TJknzHnzhxgk6dOmFra4ubmxsjR44kJSUlX5mffvqJhg0bYm1tjZeXF6+++mq+/bGxsQwYMAA7OzsCAwNZtWqVaV98fDzDhg3D3d0dW1tbAgMDCwR1K1eupG/fvri6uppeg7u7OwBubm6mbW5ubsydO5e+ffui1Wr56KOPCgy3i4uLY8iQIdSsWRM7OzsaN27MH3/8UWwbfvvttwQGBmJjY0ONGjV48sknS/4LEEIIUe4kSBJCCFGhJk2axMCBAzl27BjDhg3j6aefJiwsDIDU1FS6d++Oi4sLISEh/P3332zZsiVfEDR37lxGjx7NyJEjOXHiBKtWraJu3br5nmPatGkMHjyY48eP06tXL4YNG8bNmzdNzx8aGsr69esJCwtj7ty56HQ607EGg4E1a9bQr1+/Er2eqVOnMmDAAE6cOMH//d//FdifkZFBs2bNWLt2LSdPnmTkyJE8++yzHDhwoNDzHTx4kDFjxjB9+nTCw8PZsGED7du3L1FdhBBCVBBFCCGEKKPhw4crGo1G0Wq1+b4++ugjRVEUBVBGjRqV75hWrVopL7/8sqIoijJ//nzFxcVFSUlJMe1fu3atolarlWvXrimKoije3t7K+++/X2QdAGXixImmxykpKQqgrF+/XlEURenTp4/y/PPPF3n87t27FQ8PD0Wv1+fbHhkZqQDKkSNH8j3X2LFj85Xbvn27Aijx8fFFPkfv3r2VN9980/S4Q4cOyuuvv64oiqIsXbpUcXR0VJKSkoo8XgghhHnJnCQhhBD35LHHHmPu3Ln5trm6upp+bt26db59rVu35ujRowCEhYXRtGlTtFqtaX/btm0xGAyEh4ejUqm4cuUKnTt3LrYOTZo0Mf2s1WpxdHQkJiYGgJdffpmBAwdy+PBhunXrRv/+/WnTpo2p/MqVK3n88cdRq0s2uKJ58+bF7tfr9cyYMYPFixdz+fJlsrKyyMzMxM7OrtDyXbt2xc/Pj9q1a9OjRw969OhhGjoohBCicshwOyGEEPdEq9VSt27dfF95g6R7YWtrW6JylpaW+R6rVCoMBgMAPXv2JCoqinHjxpkCrrfeestUdtWqVfTt27fEdcob0BXm008/5auvvmL8+PFs376do0eP0r17d1NCiDs5ODhw+PBh/vjjD7y8vJg8eTJNmzYtVUpxIYQQ5UuCJCGEEBVq3759BR7Xr18fgPr163Ps2DFSU1NN+3fv3o1arSY4OBgHBwf8/f3ZunXrPdXB3d2d4cOHs3DhQr788kvmz58PwJkzZ4iKiqJr1673dP68du/eTb9+/XjmmWdo2rQptWvXJiIiothjLCws6NKlC7NmzeL48eNcuHCBbdu2lVudhBBClI4MtxNCCHFPMjMzuXbtWr5tFhYWpuQIf//9N82bN+fRRx9l0aJFHDhwgB9//BGAYcOGMWXKFIYPH87UqVO5ceMGr732Gs8++yw1atQAjIkSRo0ahYeHBz179iQ5OZndu3fz2muvlah+kydPplmzZjRs2JDMzEzWrFljCtJWrlxJly5dynVoW2BgIEuWLGHPnj24uLjwxRdfcP36dRo0aFBo+TVr1nD+/Hnat2+Pi4sL69atw2AwEBwcXG51EkIIUToSJAkhhLgnGzZswMvLK9+24OBgTp8+DRgzz/3555+88soreHl58ccff5gCBjs7OzZu3Mjrr79OixYtsLOzY+DAgXzxxRemcw0fPpyMjAxmz57NW2+9hU6nK1WKbCsrKyZMmMCFCxewtbWlXbt2/Pnnn4AxSBo+fPi9NkE+EydO5Pz583Tv3h07OztGjhxJ//79SUxMLLS8s7Mzy5YtY+rUqWRkZBAYGMgff/xhWptJCCGE+akURVEquxJCCCHuTyqViuXLl9O/f//KrkoBsbGxeHl5cenSJVOvlRBCCAEyJ0kIIcQD6ubNm3zxxRcSIAkhhChAhtsJIYR4IAUFBREUFFTZ1RBCCFEFSZAkhBCiwsiIbiGEENWRDLcTQgghhBBCiDwkSBJCCCGEEEKIPCRIEkIIIYQQQog8JEgSQgghhBBCiDwkSBJCCCGEEEKIPCRIEkIIIYQQQog8JEgSQgghhBBCiDwkSBJCCCGEEEKIPP4fD7oS0YBT0A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2).png"/>
          <p:cNvPicPr>
            <a:picLocks noChangeAspect="1"/>
          </p:cNvPicPr>
          <p:nvPr/>
        </p:nvPicPr>
        <p:blipFill>
          <a:blip r:embed="rId2"/>
          <a:stretch>
            <a:fillRect/>
          </a:stretch>
        </p:blipFill>
        <p:spPr>
          <a:xfrm>
            <a:off x="901700" y="526121"/>
            <a:ext cx="4991100" cy="3271179"/>
          </a:xfrm>
          <a:prstGeom prst="rect">
            <a:avLst/>
          </a:prstGeom>
        </p:spPr>
      </p:pic>
      <p:pic>
        <p:nvPicPr>
          <p:cNvPr id="8" name="Picture 7" descr="download (3).png"/>
          <p:cNvPicPr>
            <a:picLocks noChangeAspect="1"/>
          </p:cNvPicPr>
          <p:nvPr/>
        </p:nvPicPr>
        <p:blipFill>
          <a:blip r:embed="rId3"/>
          <a:stretch>
            <a:fillRect/>
          </a:stretch>
        </p:blipFill>
        <p:spPr>
          <a:xfrm>
            <a:off x="6716778" y="533400"/>
            <a:ext cx="4992622" cy="3301999"/>
          </a:xfrm>
          <a:prstGeom prst="rect">
            <a:avLst/>
          </a:prstGeom>
        </p:spPr>
      </p:pic>
      <p:sp>
        <p:nvSpPr>
          <p:cNvPr id="9" name="Rectangle 8"/>
          <p:cNvSpPr/>
          <p:nvPr/>
        </p:nvSpPr>
        <p:spPr>
          <a:xfrm>
            <a:off x="1066800" y="3898900"/>
            <a:ext cx="9626600" cy="1846659"/>
          </a:xfrm>
          <a:prstGeom prst="rect">
            <a:avLst/>
          </a:prstGeom>
        </p:spPr>
        <p:txBody>
          <a:bodyPr wrap="square">
            <a:spAutoFit/>
          </a:bodyPr>
          <a:lstStyle/>
          <a:p>
            <a:r>
              <a:rPr lang="en-US" sz="1600" dirty="0">
                <a:latin typeface="Times New Roman" pitchFamily="18" charset="0"/>
                <a:cs typeface="Times New Roman" pitchFamily="18" charset="0"/>
              </a:rPr>
              <a:t>                                          Fig 3                                                                                                         Fig 4</a:t>
            </a:r>
          </a:p>
          <a:p>
            <a:pPr algn="just"/>
            <a:r>
              <a:rPr lang="en-US" sz="1600" dirty="0">
                <a:latin typeface="Times New Roman" pitchFamily="18" charset="0"/>
                <a:cs typeface="Times New Roman" pitchFamily="18" charset="0"/>
              </a:rPr>
              <a:t>Fig-3  shows the recall comparison of different models. The LSTM-DDPG consistently improves and reaches  97%. Other models LSTM, RNN, DNN show lower recall.</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Fig-4 shows the f1-score comparison of different models, where the LSTM-DDPG  shows a steady increase, reaching around 98%. Other models LSTM, RNN, DNN shows lower F1-scores.</a:t>
            </a:r>
          </a:p>
          <a:p>
            <a:pPr algn="just"/>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p:cNvSpPr>
            <a:spLocks noGrp="1"/>
          </p:cNvSpPr>
          <p:nvPr>
            <p:ph type="ftr" sz="quarter" idx="11"/>
          </p:nvPr>
        </p:nvSpPr>
        <p:spPr/>
        <p:txBody>
          <a:bodyPr/>
          <a:lstStyle/>
          <a:p>
            <a:r>
              <a:rPr lang="en-IN" dirty="0"/>
              <a:t>VNITSW                                                                                           Department of CSE</a:t>
            </a:r>
          </a:p>
        </p:txBody>
      </p:sp>
      <p:pic>
        <p:nvPicPr>
          <p:cNvPr id="5" name="Picture 4" descr="download (4).png"/>
          <p:cNvPicPr>
            <a:picLocks noChangeAspect="1"/>
          </p:cNvPicPr>
          <p:nvPr/>
        </p:nvPicPr>
        <p:blipFill>
          <a:blip r:embed="rId2"/>
          <a:stretch>
            <a:fillRect/>
          </a:stretch>
        </p:blipFill>
        <p:spPr>
          <a:xfrm>
            <a:off x="3263900" y="596901"/>
            <a:ext cx="5511800" cy="3619500"/>
          </a:xfrm>
          <a:prstGeom prst="rect">
            <a:avLst/>
          </a:prstGeom>
        </p:spPr>
      </p:pic>
      <p:sp>
        <p:nvSpPr>
          <p:cNvPr id="34818" name="Rectangle 2"/>
          <p:cNvSpPr>
            <a:spLocks noChangeArrowheads="1"/>
          </p:cNvSpPr>
          <p:nvPr/>
        </p:nvSpPr>
        <p:spPr bwMode="auto">
          <a:xfrm>
            <a:off x="800100" y="4406900"/>
            <a:ext cx="10287000"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dirty="0">
                <a:latin typeface="Times New Roman" pitchFamily="18" charset="0"/>
                <a:cs typeface="Times New Roman" pitchFamily="18" charset="0"/>
              </a:rPr>
              <a:t>                                                                                                    Fig 5</a:t>
            </a:r>
          </a:p>
          <a:p>
            <a:pPr marL="0" marR="0" lvl="0" indent="0" algn="just" defTabSz="914400" rtl="0" eaLnBrk="1" fontAlgn="base" latinLnBrk="0" hangingPunct="1">
              <a:lnSpc>
                <a:spcPct val="100000"/>
              </a:lnSpc>
              <a:spcBef>
                <a:spcPct val="0"/>
              </a:spcBef>
              <a:spcAft>
                <a:spcPct val="0"/>
              </a:spcAft>
              <a:buClrTx/>
              <a:buSzTx/>
              <a:buFontTx/>
              <a:buNone/>
              <a:tabLst/>
            </a:pPr>
            <a:r>
              <a:rPr lang="en-US" sz="1600" dirty="0">
                <a:latin typeface="Times New Roman" pitchFamily="18" charset="0"/>
                <a:cs typeface="Times New Roman" pitchFamily="18" charset="0"/>
              </a:rPr>
              <a:t>Fig-5</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compares the loss values of different models, showing a decreasing trend for all models. The LSTM-DDPG  achieves the lowest loss 20%, indicating better performance and faster convergence than LSTM, RNN, and DNN.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800A4C-2FA9-2ECF-508F-E54B7D87BB89}"/>
              </a:ext>
            </a:extLst>
          </p:cNvPr>
          <p:cNvSpPr>
            <a:spLocks noGrp="1"/>
          </p:cNvSpPr>
          <p:nvPr>
            <p:ph idx="1"/>
          </p:nvPr>
        </p:nvSpPr>
        <p:spPr>
          <a:xfrm>
            <a:off x="838200" y="838986"/>
            <a:ext cx="10515600" cy="5337977"/>
          </a:xfrm>
        </p:spPr>
        <p:txBody>
          <a:bodyPr>
            <a:normAutofit/>
          </a:bodyPr>
          <a:lstStyle/>
          <a:p>
            <a:pPr marL="0" indent="0">
              <a:buNone/>
            </a:pPr>
            <a:r>
              <a:rPr lang="en-US" b="1" dirty="0"/>
              <a:t>                                          </a:t>
            </a:r>
            <a:r>
              <a:rPr lang="en-US" sz="3200" b="1" dirty="0">
                <a:latin typeface="Times New Roman" panose="02020603050405020304" pitchFamily="18" charset="0"/>
                <a:cs typeface="Times New Roman" panose="02020603050405020304" pitchFamily="18" charset="0"/>
              </a:rPr>
              <a:t>Conclusion&amp; Future work</a:t>
            </a:r>
          </a:p>
          <a:p>
            <a:pPr algn="just">
              <a:buFont typeface="Wingdings" panose="05000000000000000000" pitchFamily="2" charset="2"/>
              <a:buChar char="Ø"/>
            </a:pPr>
            <a:r>
              <a:rPr lang="en-US" sz="1800" dirty="0">
                <a:latin typeface="Times New Roman" pitchFamily="18" charset="0"/>
                <a:cs typeface="Times New Roman" pitchFamily="18" charset="0"/>
              </a:rPr>
              <a:t>In this project water quality prediction explored using a combination LSTM networks with DDPG reinforcement learning. The LSTM model effectively captured the temporal dependencies in sequential water quality data, while DDPG optimized the prediction process by enhancing model accuracy through reinforcement learning-based decision-making. </a:t>
            </a:r>
          </a:p>
          <a:p>
            <a:pPr algn="just">
              <a:buFont typeface="Wingdings" panose="05000000000000000000" pitchFamily="2" charset="2"/>
              <a:buChar char="Ø"/>
            </a:pPr>
            <a:r>
              <a:rPr lang="en-US" sz="1800" dirty="0">
                <a:latin typeface="Times New Roman" pitchFamily="18" charset="0"/>
                <a:cs typeface="Times New Roman" pitchFamily="18" charset="0"/>
              </a:rPr>
              <a:t>In results demonstrate that the LSTM-DDPG model outperforms traditional deep  learning approaches by improving prediction accuracy and adaptability in dynamic environments.</a:t>
            </a:r>
          </a:p>
          <a:p>
            <a:pPr algn="just">
              <a:buFont typeface="Wingdings" panose="05000000000000000000" pitchFamily="2" charset="2"/>
              <a:buChar char="Ø"/>
            </a:pPr>
            <a:r>
              <a:rPr lang="en-US" sz="1800" dirty="0">
                <a:latin typeface="Times New Roman" pitchFamily="18" charset="0"/>
                <a:cs typeface="Times New Roman" pitchFamily="18" charset="0"/>
              </a:rPr>
              <a:t> Proposed LSTM-DDPG  model for water quality prediction, demonstrating its effectiveness in accurately classifying water quality for human consumption. </a:t>
            </a:r>
          </a:p>
          <a:p>
            <a:pPr algn="just">
              <a:buFont typeface="Wingdings" panose="05000000000000000000" pitchFamily="2" charset="2"/>
              <a:buChar char="Ø"/>
            </a:pPr>
            <a:r>
              <a:rPr lang="en-US" sz="1800" dirty="0">
                <a:latin typeface="Times New Roman" pitchFamily="18" charset="0"/>
                <a:cs typeface="Times New Roman" pitchFamily="18" charset="0"/>
              </a:rPr>
              <a:t>Proposed model achieved an impressive accuracy of 98%, outperforming traditional models such as RNN, DNN, and LSTM</a:t>
            </a:r>
            <a:r>
              <a:rPr lang="en-US" sz="1800" dirty="0"/>
              <a:t>. </a:t>
            </a:r>
          </a:p>
          <a:p>
            <a:pPr algn="just">
              <a:buFont typeface="Wingdings" panose="05000000000000000000" pitchFamily="2" charset="2"/>
              <a:buChar char="Ø"/>
            </a:pPr>
            <a:r>
              <a:rPr lang="en-US" sz="1800" dirty="0">
                <a:latin typeface="Times New Roman" pitchFamily="18" charset="0"/>
                <a:cs typeface="Times New Roman" pitchFamily="18" charset="0"/>
              </a:rPr>
              <a:t>The model successfully identifies critical patterns in water quality parameters, making it a promising tool for real-time monitoring and decision support in water resource management.</a:t>
            </a:r>
          </a:p>
          <a:p>
            <a:pPr marL="0" indent="0" algn="just">
              <a:buNone/>
            </a:pPr>
            <a:endParaRPr lang="en-IN"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5460615-C980-B73C-DC16-60629C1926E2}"/>
              </a:ext>
            </a:extLst>
          </p:cNvPr>
          <p:cNvSpPr>
            <a:spLocks noGrp="1"/>
          </p:cNvSpPr>
          <p:nvPr>
            <p:ph type="dt" sz="half" idx="10"/>
          </p:nvPr>
        </p:nvSpPr>
        <p:spPr/>
        <p:txBody>
          <a:bodyPr/>
          <a:lstStyle/>
          <a:p>
            <a:fld id="{440E7712-631E-4EA3-9CDA-808A6A527074}" type="datetime1">
              <a:rPr lang="en-IN" smtClean="0"/>
              <a:pPr/>
              <a:t>15-04-2025</a:t>
            </a:fld>
            <a:endParaRPr lang="en-IN"/>
          </a:p>
        </p:txBody>
      </p:sp>
      <p:sp>
        <p:nvSpPr>
          <p:cNvPr id="5" name="Footer Placeholder 4">
            <a:extLst>
              <a:ext uri="{FF2B5EF4-FFF2-40B4-BE49-F238E27FC236}">
                <a16:creationId xmlns:a16="http://schemas.microsoft.com/office/drawing/2014/main" id="{14761AD2-B076-CDCF-72A6-3DD4ED3A900E}"/>
              </a:ext>
            </a:extLst>
          </p:cNvPr>
          <p:cNvSpPr>
            <a:spLocks noGrp="1"/>
          </p:cNvSpPr>
          <p:nvPr>
            <p:ph type="ftr" sz="quarter" idx="11"/>
          </p:nvPr>
        </p:nvSpPr>
        <p:spPr>
          <a:xfrm>
            <a:off x="3530600" y="6380480"/>
            <a:ext cx="5549900" cy="365125"/>
          </a:xfrm>
        </p:spPr>
        <p:txBody>
          <a:bodyPr/>
          <a:lstStyle/>
          <a:p>
            <a:r>
              <a:rPr lang="en-IN" dirty="0"/>
              <a:t>VNITSW                                                                                         </a:t>
            </a:r>
          </a:p>
          <a:p>
            <a:r>
              <a:rPr lang="en-IN" dirty="0"/>
              <a:t>  Department of CSE</a:t>
            </a:r>
          </a:p>
        </p:txBody>
      </p:sp>
    </p:spTree>
    <p:extLst>
      <p:ext uri="{BB962C8B-B14F-4D97-AF65-F5344CB8AC3E}">
        <p14:creationId xmlns:p14="http://schemas.microsoft.com/office/powerpoint/2010/main" val="81985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496C-D91D-E8AF-516D-59AF9038A6D7}"/>
              </a:ext>
            </a:extLst>
          </p:cNvPr>
          <p:cNvSpPr>
            <a:spLocks noGrp="1"/>
          </p:cNvSpPr>
          <p:nvPr>
            <p:ph type="title"/>
          </p:nvPr>
        </p:nvSpPr>
        <p:spPr>
          <a:xfrm>
            <a:off x="838200" y="365125"/>
            <a:ext cx="4152900" cy="1325563"/>
          </a:xfrm>
        </p:spPr>
        <p:txBody>
          <a:bodyPr>
            <a:normAutofit/>
          </a:bodyPr>
          <a:lstStyle/>
          <a:p>
            <a:r>
              <a:rPr lang="en-US" sz="3200" b="1" dirty="0">
                <a:latin typeface="Times New Roman" panose="02020603050405020304" pitchFamily="18" charset="0"/>
                <a:cs typeface="Times New Roman" panose="02020603050405020304" pitchFamily="18" charset="0"/>
              </a:rPr>
              <a:t>Index</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152BE-E7AA-3810-D058-3E242BE80AB7}"/>
              </a:ext>
            </a:extLst>
          </p:cNvPr>
          <p:cNvSpPr>
            <a:spLocks noGrp="1"/>
          </p:cNvSpPr>
          <p:nvPr>
            <p:ph idx="1"/>
          </p:nvPr>
        </p:nvSpPr>
        <p:spPr>
          <a:xfrm>
            <a:off x="838200" y="1517715"/>
            <a:ext cx="10515600" cy="4659248"/>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Literature Survey</a:t>
            </a:r>
          </a:p>
          <a:p>
            <a:r>
              <a:rPr lang="en-IN" dirty="0">
                <a:latin typeface="Times New Roman" panose="02020603050405020304" pitchFamily="18" charset="0"/>
                <a:cs typeface="Times New Roman" panose="02020603050405020304" pitchFamily="18" charset="0"/>
              </a:rPr>
              <a:t>Research Gaps Identified</a:t>
            </a:r>
          </a:p>
          <a:p>
            <a:r>
              <a:rPr lang="en-IN" dirty="0">
                <a:latin typeface="Times New Roman" panose="02020603050405020304" pitchFamily="18" charset="0"/>
                <a:cs typeface="Times New Roman" panose="02020603050405020304" pitchFamily="18" charset="0"/>
              </a:rPr>
              <a:t>Proposed Work</a:t>
            </a:r>
          </a:p>
          <a:p>
            <a:r>
              <a:rPr lang="en-IN" dirty="0">
                <a:latin typeface="Times New Roman" panose="02020603050405020304" pitchFamily="18" charset="0"/>
                <a:cs typeface="Times New Roman" panose="02020603050405020304" pitchFamily="18" charset="0"/>
              </a:rPr>
              <a:t>System Architecture</a:t>
            </a:r>
          </a:p>
          <a:p>
            <a:r>
              <a:rPr lang="en-IN" dirty="0">
                <a:latin typeface="Times New Roman" panose="02020603050405020304" pitchFamily="18" charset="0"/>
                <a:cs typeface="Times New Roman" panose="02020603050405020304" pitchFamily="18" charset="0"/>
              </a:rPr>
              <a:t>Algorithm</a:t>
            </a:r>
          </a:p>
          <a:p>
            <a:r>
              <a:rPr lang="en-IN" dirty="0">
                <a:latin typeface="Times New Roman" panose="02020603050405020304" pitchFamily="18" charset="0"/>
                <a:cs typeface="Times New Roman" panose="02020603050405020304" pitchFamily="18" charset="0"/>
              </a:rPr>
              <a:t>Dataset Used</a:t>
            </a:r>
          </a:p>
          <a:p>
            <a:r>
              <a:rPr lang="en-IN" dirty="0">
                <a:latin typeface="Times New Roman" panose="02020603050405020304" pitchFamily="18" charset="0"/>
                <a:cs typeface="Times New Roman" panose="02020603050405020304" pitchFamily="18" charset="0"/>
              </a:rPr>
              <a:t>Results and Discussions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References</a:t>
            </a:r>
          </a:p>
        </p:txBody>
      </p:sp>
      <p:sp>
        <p:nvSpPr>
          <p:cNvPr id="4" name="Date Placeholder 3">
            <a:extLst>
              <a:ext uri="{FF2B5EF4-FFF2-40B4-BE49-F238E27FC236}">
                <a16:creationId xmlns:a16="http://schemas.microsoft.com/office/drawing/2014/main" id="{DF7BE696-CF75-6A58-6AF8-9297AD0EA137}"/>
              </a:ext>
            </a:extLst>
          </p:cNvPr>
          <p:cNvSpPr>
            <a:spLocks noGrp="1"/>
          </p:cNvSpPr>
          <p:nvPr>
            <p:ph type="dt" sz="half" idx="10"/>
          </p:nvPr>
        </p:nvSpPr>
        <p:spPr/>
        <p:txBody>
          <a:bodyPr/>
          <a:lstStyle/>
          <a:p>
            <a:fld id="{9F38DDA8-E696-47AB-9E79-768665DDB561}" type="datetime1">
              <a:rPr lang="en-IN" smtClean="0"/>
              <a:pPr/>
              <a:t>15-04-2025</a:t>
            </a:fld>
            <a:endParaRPr lang="en-IN" dirty="0"/>
          </a:p>
        </p:txBody>
      </p:sp>
      <p:sp>
        <p:nvSpPr>
          <p:cNvPr id="5" name="Footer Placeholder 4">
            <a:extLst>
              <a:ext uri="{FF2B5EF4-FFF2-40B4-BE49-F238E27FC236}">
                <a16:creationId xmlns:a16="http://schemas.microsoft.com/office/drawing/2014/main" id="{00AE63C7-3AFA-E0D6-DE67-93BA62596685}"/>
              </a:ext>
            </a:extLst>
          </p:cNvPr>
          <p:cNvSpPr>
            <a:spLocks noGrp="1"/>
          </p:cNvSpPr>
          <p:nvPr>
            <p:ph type="ftr" sz="quarter" idx="11"/>
          </p:nvPr>
        </p:nvSpPr>
        <p:spPr>
          <a:xfrm>
            <a:off x="4121835" y="6310312"/>
            <a:ext cx="5036234" cy="547688"/>
          </a:xfrm>
        </p:spPr>
        <p:txBody>
          <a:bodyPr/>
          <a:lstStyle/>
          <a:p>
            <a:r>
              <a:rPr lang="en-IN" dirty="0"/>
              <a:t>VNITSW                                                                                        </a:t>
            </a:r>
          </a:p>
          <a:p>
            <a:r>
              <a:rPr lang="en-IN" dirty="0"/>
              <a:t>  Department of CSE</a:t>
            </a:r>
          </a:p>
        </p:txBody>
      </p:sp>
    </p:spTree>
    <p:extLst>
      <p:ext uri="{BB962C8B-B14F-4D97-AF65-F5344CB8AC3E}">
        <p14:creationId xmlns:p14="http://schemas.microsoft.com/office/powerpoint/2010/main" val="566558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AD76F-F13F-6B16-9F86-D7C439144598}"/>
              </a:ext>
            </a:extLst>
          </p:cNvPr>
          <p:cNvSpPr>
            <a:spLocks noGrp="1"/>
          </p:cNvSpPr>
          <p:nvPr>
            <p:ph type="title"/>
          </p:nvPr>
        </p:nvSpPr>
        <p:spPr>
          <a:xfrm>
            <a:off x="970961" y="263951"/>
            <a:ext cx="9285402" cy="1316132"/>
          </a:xfrm>
        </p:spPr>
        <p:txBody>
          <a:bodyPr>
            <a:normAutofit/>
          </a:bodyPr>
          <a:lstStyle/>
          <a:p>
            <a:r>
              <a:rPr lang="en-IN" sz="40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8EB597A-E82B-8483-E9C1-FF0F10881C2C}"/>
              </a:ext>
            </a:extLst>
          </p:cNvPr>
          <p:cNvSpPr>
            <a:spLocks noGrp="1"/>
          </p:cNvSpPr>
          <p:nvPr>
            <p:ph idx="1"/>
          </p:nvPr>
        </p:nvSpPr>
        <p:spPr/>
        <p:txBody>
          <a:bodyPr>
            <a:normAutofit/>
          </a:bodyPr>
          <a:lstStyle/>
          <a:p>
            <a:r>
              <a:rPr lang="en-IN" sz="1800" dirty="0"/>
              <a:t>Rasheed Abdul Haq, K. P., &amp; </a:t>
            </a:r>
            <a:r>
              <a:rPr lang="en-IN" sz="1800" dirty="0" err="1"/>
              <a:t>Harigovindan</a:t>
            </a:r>
            <a:r>
              <a:rPr lang="en-IN" sz="1800" dirty="0"/>
              <a:t>, V. P. (2022). "Water quality prediction for smart aquaculture using hybrid deep learning models." </a:t>
            </a:r>
            <a:r>
              <a:rPr lang="en-IN" sz="1800" i="1" dirty="0"/>
              <a:t>IEEE Access</a:t>
            </a:r>
            <a:r>
              <a:rPr lang="en-IN" sz="1800" dirty="0"/>
              <a:t>, 10, 60078–60097</a:t>
            </a:r>
            <a:endParaRPr lang="en-US" sz="1800" dirty="0"/>
          </a:p>
          <a:p>
            <a:r>
              <a:rPr lang="en-US" sz="1800" dirty="0" err="1"/>
              <a:t>Im</a:t>
            </a:r>
            <a:r>
              <a:rPr lang="en-US" sz="1800" dirty="0"/>
              <a:t>, </a:t>
            </a:r>
            <a:r>
              <a:rPr lang="en-US" sz="1800" dirty="0" err="1"/>
              <a:t>Yunjeong</a:t>
            </a:r>
            <a:r>
              <a:rPr lang="en-US" sz="1800" dirty="0"/>
              <a:t>, et al. "Deep Learning Methods for Predicting Tap-Water Quality Time Series in South Korea." </a:t>
            </a:r>
            <a:r>
              <a:rPr lang="en-US" sz="1800" i="1" dirty="0"/>
              <a:t>Water</a:t>
            </a:r>
            <a:r>
              <a:rPr lang="en-US" sz="1800" dirty="0"/>
              <a:t> 2022, 14, 3766. IEEE, 2022.</a:t>
            </a:r>
          </a:p>
          <a:p>
            <a:r>
              <a:rPr lang="en-IN" sz="1800" dirty="0"/>
              <a:t>Sathya </a:t>
            </a:r>
            <a:r>
              <a:rPr lang="en-IN" sz="1800" dirty="0" err="1"/>
              <a:t>Preiya</a:t>
            </a:r>
            <a:r>
              <a:rPr lang="en-IN" sz="1800" dirty="0"/>
              <a:t>, V. M., Subramanian, P., Soniya, M., &amp; Pugalenthi, R. (2024). "Water quality index prediction and classification using hyperparameter tuned deep learning approach." </a:t>
            </a:r>
            <a:r>
              <a:rPr lang="en-IN" sz="1800" i="1" dirty="0"/>
              <a:t>Global NEST Journal</a:t>
            </a:r>
            <a:r>
              <a:rPr lang="en-IN" sz="1800" dirty="0"/>
              <a:t>, 26(5), 05821</a:t>
            </a:r>
          </a:p>
          <a:p>
            <a:r>
              <a:rPr lang="en-IN" sz="1800" dirty="0"/>
              <a:t>Perumal, Bhagavathi, et al. "Water Quality Prediction Based on Hybrid Deep Learning Algorithm." </a:t>
            </a:r>
            <a:r>
              <a:rPr lang="en-IN" sz="1800" i="1" dirty="0"/>
              <a:t>Advances in Civil Engineering</a:t>
            </a:r>
            <a:r>
              <a:rPr lang="en-IN" sz="1800" dirty="0"/>
              <a:t>, vol. 2023, Article ID 6644681, 2023</a:t>
            </a:r>
          </a:p>
          <a:p>
            <a:r>
              <a:rPr lang="en-US" sz="1800" dirty="0"/>
              <a:t>Chen, </a:t>
            </a:r>
            <a:r>
              <a:rPr lang="en-US" sz="1800" dirty="0" err="1"/>
              <a:t>Jixuan</a:t>
            </a:r>
            <a:r>
              <a:rPr lang="en-US" sz="1800" dirty="0"/>
              <a:t>, et al. "Deep Learning for Water Quality Prediction—A Case Study of the </a:t>
            </a:r>
            <a:r>
              <a:rPr lang="en-US" sz="1800" dirty="0" err="1"/>
              <a:t>Huangyang</a:t>
            </a:r>
            <a:r>
              <a:rPr lang="en-US" sz="1800" dirty="0"/>
              <a:t> Reservoir." </a:t>
            </a:r>
            <a:r>
              <a:rPr lang="en-US" sz="1800" i="1" dirty="0"/>
              <a:t>Applied Sciences</a:t>
            </a:r>
            <a:r>
              <a:rPr lang="en-US" sz="1800" dirty="0"/>
              <a:t>, vol. 14, no. 8755, 2024.</a:t>
            </a:r>
            <a:endParaRPr lang="en-IN" sz="1800" dirty="0"/>
          </a:p>
          <a:p>
            <a:r>
              <a:rPr lang="en-IN" sz="1800" dirty="0"/>
              <a:t>Mamatha, </a:t>
            </a:r>
            <a:r>
              <a:rPr lang="en-IN" sz="1800" dirty="0" err="1"/>
              <a:t>Donthula</a:t>
            </a:r>
            <a:r>
              <a:rPr lang="en-IN" sz="1800" dirty="0"/>
              <a:t>, </a:t>
            </a:r>
            <a:r>
              <a:rPr lang="en-IN" sz="1800" dirty="0" err="1"/>
              <a:t>Halavath</a:t>
            </a:r>
            <a:r>
              <a:rPr lang="en-IN" sz="1800" dirty="0"/>
              <a:t> Balaji, and Sreedhar Bhukya. "Enhancing Water Quality using Deep Learning with VGG19 Approach." </a:t>
            </a:r>
            <a:r>
              <a:rPr lang="en-IN" sz="1800" i="1" dirty="0"/>
              <a:t>International Journal of Intelligent Systems and Applications in Engineering</a:t>
            </a:r>
            <a:r>
              <a:rPr lang="en-IN" sz="1800" dirty="0"/>
              <a:t>, vol. 12, no. 3, 2024, pp. 3183–3189.</a:t>
            </a:r>
          </a:p>
        </p:txBody>
      </p:sp>
      <p:sp>
        <p:nvSpPr>
          <p:cNvPr id="4" name="Date Placeholder 3">
            <a:extLst>
              <a:ext uri="{FF2B5EF4-FFF2-40B4-BE49-F238E27FC236}">
                <a16:creationId xmlns:a16="http://schemas.microsoft.com/office/drawing/2014/main" id="{493A680D-62DE-3ACF-6552-181BA4E87F5D}"/>
              </a:ext>
            </a:extLst>
          </p:cNvPr>
          <p:cNvSpPr>
            <a:spLocks noGrp="1"/>
          </p:cNvSpPr>
          <p:nvPr>
            <p:ph type="dt" sz="half" idx="10"/>
          </p:nvPr>
        </p:nvSpPr>
        <p:spPr/>
        <p:txBody>
          <a:bodyPr/>
          <a:lstStyle/>
          <a:p>
            <a:fld id="{B8A3072C-100C-4C66-AFD0-12FE09CAA0AA}" type="datetime1">
              <a:rPr lang="en-IN" smtClean="0"/>
              <a:pPr/>
              <a:t>15-04-2025</a:t>
            </a:fld>
            <a:endParaRPr lang="en-IN"/>
          </a:p>
        </p:txBody>
      </p:sp>
      <p:sp>
        <p:nvSpPr>
          <p:cNvPr id="5" name="Footer Placeholder 4">
            <a:extLst>
              <a:ext uri="{FF2B5EF4-FFF2-40B4-BE49-F238E27FC236}">
                <a16:creationId xmlns:a16="http://schemas.microsoft.com/office/drawing/2014/main" id="{FE6D573C-A9AF-8BF4-2BB4-1E3EC2437651}"/>
              </a:ext>
            </a:extLst>
          </p:cNvPr>
          <p:cNvSpPr>
            <a:spLocks noGrp="1"/>
          </p:cNvSpPr>
          <p:nvPr>
            <p:ph type="ftr" sz="quarter" idx="11"/>
          </p:nvPr>
        </p:nvSpPr>
        <p:spPr/>
        <p:txBody>
          <a:bodyPr/>
          <a:lstStyle/>
          <a:p>
            <a:r>
              <a:rPr lang="en-IN" dirty="0"/>
              <a:t>VNITSW                                                                                        Department of CSE</a:t>
            </a:r>
          </a:p>
        </p:txBody>
      </p:sp>
    </p:spTree>
    <p:extLst>
      <p:ext uri="{BB962C8B-B14F-4D97-AF65-F5344CB8AC3E}">
        <p14:creationId xmlns:p14="http://schemas.microsoft.com/office/powerpoint/2010/main" val="3296953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THANK YOU</a:t>
            </a:r>
          </a:p>
        </p:txBody>
      </p:sp>
      <p:sp>
        <p:nvSpPr>
          <p:cNvPr id="3" name="Date Placeholder 2"/>
          <p:cNvSpPr>
            <a:spLocks noGrp="1"/>
          </p:cNvSpPr>
          <p:nvPr>
            <p:ph type="dt" sz="half" idx="10"/>
          </p:nvPr>
        </p:nvSpPr>
        <p:spPr/>
        <p:txBody>
          <a:bodyPr/>
          <a:lstStyle/>
          <a:p>
            <a:fld id="{F7E19E96-69ED-4EB9-B01D-BC74BB7E509C}" type="datetime1">
              <a:rPr lang="en-IN" smtClean="0"/>
              <a:pPr/>
              <a:t>15-04-2025</a:t>
            </a:fld>
            <a:endParaRPr lang="en-IN"/>
          </a:p>
        </p:txBody>
      </p:sp>
      <p:sp>
        <p:nvSpPr>
          <p:cNvPr id="4" name="Footer Placeholder 3"/>
          <p:cNvSpPr>
            <a:spLocks noGrp="1"/>
          </p:cNvSpPr>
          <p:nvPr>
            <p:ph type="ftr" sz="quarter" idx="11"/>
          </p:nvPr>
        </p:nvSpPr>
        <p:spPr/>
        <p:txBody>
          <a:bodyPr/>
          <a:lstStyle/>
          <a:p>
            <a:r>
              <a:rPr lang="en-IN" dirty="0"/>
              <a:t>VNITSW                                                                                      Department of CSE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1E39E8-5783-63F8-38A2-BCF27022AAD3}"/>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153951EF-53B3-0B88-C01F-69DCC97B9BE7}"/>
              </a:ext>
            </a:extLst>
          </p:cNvPr>
          <p:cNvSpPr>
            <a:spLocks noGrp="1"/>
          </p:cNvSpPr>
          <p:nvPr>
            <p:ph type="ftr" sz="quarter" idx="11"/>
          </p:nvPr>
        </p:nvSpPr>
        <p:spPr/>
        <p:txBody>
          <a:bodyPr/>
          <a:lstStyle/>
          <a:p>
            <a:r>
              <a:rPr lang="en-IN" dirty="0"/>
              <a:t>VNITSW                                                                                           Department of CSE</a:t>
            </a:r>
          </a:p>
        </p:txBody>
      </p:sp>
      <p:sp>
        <p:nvSpPr>
          <p:cNvPr id="5" name="TextBox 4">
            <a:extLst>
              <a:ext uri="{FF2B5EF4-FFF2-40B4-BE49-F238E27FC236}">
                <a16:creationId xmlns:a16="http://schemas.microsoft.com/office/drawing/2014/main" id="{16B9A462-D4E8-E2C8-8009-9B62BDE85B67}"/>
              </a:ext>
            </a:extLst>
          </p:cNvPr>
          <p:cNvSpPr txBox="1"/>
          <p:nvPr/>
        </p:nvSpPr>
        <p:spPr>
          <a:xfrm>
            <a:off x="998220" y="1348740"/>
            <a:ext cx="10020300" cy="4887492"/>
          </a:xfrm>
          <a:prstGeom prst="rect">
            <a:avLst/>
          </a:prstGeom>
          <a:noFill/>
        </p:spPr>
        <p:txBody>
          <a:bodyPr wrap="square">
            <a:spAutoFit/>
          </a:bodyPr>
          <a:lstStyle/>
          <a:p>
            <a:pPr algn="just">
              <a:lnSpc>
                <a:spcPct val="115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Water quality prediction is important for public health and safety, as well as for managing water resources. Water quality is affected by many factors, including pollution, climate change, and human activities. Traditional Models like Long short term memory (LSTM ) uses a fixed learning approach and is unable to dynamically modify its predictions based on new data. Even Recurrent neural network (RNN) is created for sequential data, they are unable to learn long-term dependencies in water quality datasets due to vanishing gradient problems. Deep neural network (DNN) is  not suitable  for time-series data and have trouble with sequential dependencies. The main problem is that existing models fail to dynamically adapt to new data and struggle to capture the complex, long-term patterns in water quality datasets which are caused by factors like pollution, climate change, and human activities. In this project, LSTM with Deep Deterministic Policy Gradient (DDPG) is proposed.</a:t>
            </a:r>
            <a:r>
              <a:rPr lang="en-IN" sz="1600" kern="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LSTM model extracts temporal dependencies and patterns within the dataset, capturing essential feature representations that influence water quality classification. These extracted features serve as input to the DDPG algorithm, which acts as a reinforcement learning framework to optimize decision-making. The proposed model achieves 98% accuracy in water quality prediction. This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model is more effective than the traditional models and provides accurate, real-time predictions for water quality.</a:t>
            </a:r>
          </a:p>
          <a:p>
            <a:pPr>
              <a:lnSpc>
                <a:spcPct val="115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gn="just">
              <a:buNone/>
            </a:pPr>
            <a:endParaRPr lang="en-IN" sz="11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E3E739-77CF-B01F-A46A-85C0C13C361E}"/>
              </a:ext>
            </a:extLst>
          </p:cNvPr>
          <p:cNvSpPr txBox="1"/>
          <p:nvPr/>
        </p:nvSpPr>
        <p:spPr>
          <a:xfrm>
            <a:off x="2867558" y="321869"/>
            <a:ext cx="7545864" cy="584775"/>
          </a:xfrm>
          <a:prstGeom prst="rect">
            <a:avLst/>
          </a:prstGeom>
          <a:noFill/>
        </p:spPr>
        <p:txBody>
          <a:bodyPr wrap="square">
            <a:spAutoFit/>
          </a:bodyPr>
          <a:lstStyle/>
          <a:p>
            <a:r>
              <a:rPr lang="en-IN" b="1" dirty="0"/>
              <a:t>                                      </a:t>
            </a:r>
            <a:r>
              <a:rPr lang="en-IN" sz="3200" b="1" dirty="0">
                <a:latin typeface="Times New Roman" panose="02020603050405020304" pitchFamily="18" charset="0"/>
                <a:cs typeface="Times New Roman" panose="02020603050405020304" pitchFamily="18" charset="0"/>
              </a:rPr>
              <a:t>Abstract</a:t>
            </a:r>
            <a:endParaRPr lang="en-IN" sz="3200" dirty="0"/>
          </a:p>
        </p:txBody>
      </p:sp>
    </p:spTree>
    <p:extLst>
      <p:ext uri="{BB962C8B-B14F-4D97-AF65-F5344CB8AC3E}">
        <p14:creationId xmlns:p14="http://schemas.microsoft.com/office/powerpoint/2010/main" val="153958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767E7-0153-1AA7-92EA-2D2D7FA00916}"/>
              </a:ext>
            </a:extLst>
          </p:cNvPr>
          <p:cNvSpPr>
            <a:spLocks noGrp="1"/>
          </p:cNvSpPr>
          <p:nvPr>
            <p:ph type="dt" sz="half" idx="10"/>
          </p:nvPr>
        </p:nvSpPr>
        <p:spPr>
          <a:xfrm>
            <a:off x="838200" y="6367925"/>
            <a:ext cx="2743200" cy="365125"/>
          </a:xfrm>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A577142C-AA6A-FD37-6D50-3192E42F90E1}"/>
              </a:ext>
            </a:extLst>
          </p:cNvPr>
          <p:cNvSpPr>
            <a:spLocks noGrp="1"/>
          </p:cNvSpPr>
          <p:nvPr>
            <p:ph type="ftr" sz="quarter" idx="11"/>
          </p:nvPr>
        </p:nvSpPr>
        <p:spPr/>
        <p:txBody>
          <a:bodyPr/>
          <a:lstStyle/>
          <a:p>
            <a:r>
              <a:rPr lang="en-IN" dirty="0"/>
              <a:t>VNITSW                                                                                           Department of CSE</a:t>
            </a:r>
          </a:p>
        </p:txBody>
      </p:sp>
      <p:sp>
        <p:nvSpPr>
          <p:cNvPr id="7" name="TextBox 6">
            <a:extLst>
              <a:ext uri="{FF2B5EF4-FFF2-40B4-BE49-F238E27FC236}">
                <a16:creationId xmlns:a16="http://schemas.microsoft.com/office/drawing/2014/main" id="{8042ED35-8390-987E-B575-EBE8CA51F8A5}"/>
              </a:ext>
            </a:extLst>
          </p:cNvPr>
          <p:cNvSpPr txBox="1"/>
          <p:nvPr/>
        </p:nvSpPr>
        <p:spPr>
          <a:xfrm>
            <a:off x="4483973" y="509649"/>
            <a:ext cx="271272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Introduction</a:t>
            </a:r>
            <a:endParaRPr lang="en-IN" sz="3200" dirty="0"/>
          </a:p>
        </p:txBody>
      </p:sp>
      <p:sp>
        <p:nvSpPr>
          <p:cNvPr id="6" name="Rectangle 5"/>
          <p:cNvSpPr/>
          <p:nvPr/>
        </p:nvSpPr>
        <p:spPr>
          <a:xfrm>
            <a:off x="1355039" y="1317036"/>
            <a:ext cx="9639300" cy="4524315"/>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itchFamily="18" charset="0"/>
                <a:cs typeface="Times New Roman" pitchFamily="18" charset="0"/>
              </a:rPr>
              <a:t>Deep learning is used in water quality prediction because it can analyze complex patterns and relationships within large datasets, which traditional methods struggle to handle. </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Water quality data consists of multiple parameters like pH, turbidity, solids, and conductivity, which are highly nonlinear and interdependent. </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Deep learning models can efficiently process large datasets with multiple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variables. Deep learning models can generalize well across different water bodies like rivers, lakes, ponds adapting to variations in water quality parameters.</a:t>
            </a:r>
            <a:r>
              <a:rPr lang="en-US" dirty="0"/>
              <a:t> </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Traditional models Like RNN and DNN struggle to capture long-term dependencies in such sequential data.</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RNNs are better at handling short-term dependencies but fail to retain information over long sequences, which is critical for water quality prediction.</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To overcome this challenge, LSTM networks, are widely used to processes past observations to predict future trends, making it suitable  for time-series forecasting in water quality analysis.</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LSTM networks can recognize complex patterns and trends in water quality data, allowing them to make more accurate predictions even in cases where historical data exhibits non-linear relationships</a:t>
            </a:r>
            <a:r>
              <a:rPr lang="en-US" dirty="0"/>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0107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p:cNvSpPr>
            <a:spLocks noGrp="1"/>
          </p:cNvSpPr>
          <p:nvPr>
            <p:ph type="ftr" sz="quarter" idx="11"/>
          </p:nvPr>
        </p:nvSpPr>
        <p:spPr/>
        <p:txBody>
          <a:bodyPr/>
          <a:lstStyle/>
          <a:p>
            <a:r>
              <a:rPr lang="en-IN" dirty="0"/>
              <a:t>VNITSW                                                                                          Department of CSE</a:t>
            </a:r>
          </a:p>
        </p:txBody>
      </p:sp>
      <p:sp>
        <p:nvSpPr>
          <p:cNvPr id="4" name="Rectangle 3"/>
          <p:cNvSpPr/>
          <p:nvPr/>
        </p:nvSpPr>
        <p:spPr>
          <a:xfrm>
            <a:off x="647113" y="731519"/>
            <a:ext cx="10747717" cy="2308324"/>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Times New Roman" pitchFamily="18" charset="0"/>
                <a:cs typeface="Times New Roman" pitchFamily="18" charset="0"/>
              </a:rPr>
              <a:t>However, LSTM models have limitations in optimizing long-term decision-making, as they rely on past observations without an adaptive learning mechanism. </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To overcome these limitations DDPG integrated with LSTM, enabling reinforcement learning-based optimization that dynamically adjusts predictions based on evolving patterns in water quality data. The training process of DDPG begins with the actor network taking the current state of water quality data and predicting an action.</a:t>
            </a:r>
          </a:p>
          <a:p>
            <a:pPr marL="285750" indent="-285750" algn="just">
              <a:buFont typeface="Wingdings" panose="05000000000000000000" pitchFamily="2" charset="2"/>
              <a:buChar char="Ø"/>
            </a:pPr>
            <a:r>
              <a:rPr lang="en-US" dirty="0">
                <a:latin typeface="Times New Roman" pitchFamily="18" charset="0"/>
                <a:cs typeface="Times New Roman" pitchFamily="18" charset="0"/>
              </a:rPr>
              <a:t>The critic network valuating the quality of actions taken by the actor network</a:t>
            </a:r>
            <a:r>
              <a:rPr lang="en-US" dirty="0"/>
              <a:t>. </a:t>
            </a:r>
            <a:r>
              <a:rPr lang="en-US" dirty="0">
                <a:latin typeface="Times New Roman" pitchFamily="18" charset="0"/>
                <a:cs typeface="Times New Roman" pitchFamily="18" charset="0"/>
              </a:rPr>
              <a:t>It provides feedback on how good or bad an action is, guiding the actor network to make better decisions.</a:t>
            </a:r>
          </a:p>
        </p:txBody>
      </p:sp>
      <p:pic>
        <p:nvPicPr>
          <p:cNvPr id="5" name="Picture 4" descr="LSTM-architecture-used-in-this-paper.png"/>
          <p:cNvPicPr>
            <a:picLocks noChangeAspect="1"/>
          </p:cNvPicPr>
          <p:nvPr/>
        </p:nvPicPr>
        <p:blipFill>
          <a:blip r:embed="rId2"/>
          <a:stretch>
            <a:fillRect/>
          </a:stretch>
        </p:blipFill>
        <p:spPr>
          <a:xfrm>
            <a:off x="1955409" y="3534123"/>
            <a:ext cx="8102991" cy="1681615"/>
          </a:xfrm>
          <a:prstGeom prst="rect">
            <a:avLst/>
          </a:prstGeom>
        </p:spPr>
      </p:pic>
      <p:sp>
        <p:nvSpPr>
          <p:cNvPr id="7" name="TextBox 6">
            <a:extLst>
              <a:ext uri="{FF2B5EF4-FFF2-40B4-BE49-F238E27FC236}">
                <a16:creationId xmlns:a16="http://schemas.microsoft.com/office/drawing/2014/main" id="{2A0676B5-2C9A-724D-09A9-C02029BA2056}"/>
              </a:ext>
            </a:extLst>
          </p:cNvPr>
          <p:cNvSpPr txBox="1"/>
          <p:nvPr/>
        </p:nvSpPr>
        <p:spPr>
          <a:xfrm>
            <a:off x="3961182" y="5433019"/>
            <a:ext cx="6097218"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Fig: LSTM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1518FE-0D34-07F0-8366-38D3FA4E3392}"/>
              </a:ext>
            </a:extLst>
          </p:cNvPr>
          <p:cNvSpPr>
            <a:spLocks noGrp="1"/>
          </p:cNvSpPr>
          <p:nvPr>
            <p:ph type="title"/>
          </p:nvPr>
        </p:nvSpPr>
        <p:spPr>
          <a:xfrm>
            <a:off x="875384" y="-103696"/>
            <a:ext cx="10441231" cy="1098563"/>
          </a:xfrm>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Literature Survey</a:t>
            </a:r>
          </a:p>
        </p:txBody>
      </p:sp>
      <p:sp>
        <p:nvSpPr>
          <p:cNvPr id="2" name="Date Placeholder 1">
            <a:extLst>
              <a:ext uri="{FF2B5EF4-FFF2-40B4-BE49-F238E27FC236}">
                <a16:creationId xmlns:a16="http://schemas.microsoft.com/office/drawing/2014/main" id="{D0F38AB9-4630-1F30-DA17-F7A8AD532955}"/>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150EB85C-9020-55F3-2EF2-6291B8E08F6C}"/>
              </a:ext>
            </a:extLst>
          </p:cNvPr>
          <p:cNvSpPr>
            <a:spLocks noGrp="1"/>
          </p:cNvSpPr>
          <p:nvPr>
            <p:ph type="ftr" sz="quarter" idx="11"/>
          </p:nvPr>
        </p:nvSpPr>
        <p:spPr/>
        <p:txBody>
          <a:bodyPr/>
          <a:lstStyle/>
          <a:p>
            <a:r>
              <a:rPr lang="en-IN" dirty="0"/>
              <a:t>VNITSW                                                                                           Department of CSE</a:t>
            </a:r>
          </a:p>
        </p:txBody>
      </p:sp>
      <p:graphicFrame>
        <p:nvGraphicFramePr>
          <p:cNvPr id="4" name="Table 3">
            <a:extLst>
              <a:ext uri="{FF2B5EF4-FFF2-40B4-BE49-F238E27FC236}">
                <a16:creationId xmlns:a16="http://schemas.microsoft.com/office/drawing/2014/main" id="{07F3D282-98EA-BDB4-8632-AD2A043696D9}"/>
              </a:ext>
            </a:extLst>
          </p:cNvPr>
          <p:cNvGraphicFramePr>
            <a:graphicFrameLocks noGrp="1"/>
          </p:cNvGraphicFramePr>
          <p:nvPr>
            <p:extLst>
              <p:ext uri="{D42A27DB-BD31-4B8C-83A1-F6EECF244321}">
                <p14:modId xmlns:p14="http://schemas.microsoft.com/office/powerpoint/2010/main" val="2584636779"/>
              </p:ext>
            </p:extLst>
          </p:nvPr>
        </p:nvGraphicFramePr>
        <p:xfrm>
          <a:off x="519380" y="830770"/>
          <a:ext cx="10797235" cy="5462753"/>
        </p:xfrm>
        <a:graphic>
          <a:graphicData uri="http://schemas.openxmlformats.org/drawingml/2006/table">
            <a:tbl>
              <a:tblPr firstRow="1" bandRow="1">
                <a:tableStyleId>{5C22544A-7EE6-4342-B048-85BDC9FD1C3A}</a:tableStyleId>
              </a:tblPr>
              <a:tblGrid>
                <a:gridCol w="1138214">
                  <a:extLst>
                    <a:ext uri="{9D8B030D-6E8A-4147-A177-3AD203B41FA5}">
                      <a16:colId xmlns:a16="http://schemas.microsoft.com/office/drawing/2014/main" val="2370193604"/>
                    </a:ext>
                  </a:extLst>
                </a:gridCol>
                <a:gridCol w="1825887">
                  <a:extLst>
                    <a:ext uri="{9D8B030D-6E8A-4147-A177-3AD203B41FA5}">
                      <a16:colId xmlns:a16="http://schemas.microsoft.com/office/drawing/2014/main" val="2768163731"/>
                    </a:ext>
                  </a:extLst>
                </a:gridCol>
                <a:gridCol w="1667802">
                  <a:extLst>
                    <a:ext uri="{9D8B030D-6E8A-4147-A177-3AD203B41FA5}">
                      <a16:colId xmlns:a16="http://schemas.microsoft.com/office/drawing/2014/main" val="1302339901"/>
                    </a:ext>
                  </a:extLst>
                </a:gridCol>
                <a:gridCol w="1983972">
                  <a:extLst>
                    <a:ext uri="{9D8B030D-6E8A-4147-A177-3AD203B41FA5}">
                      <a16:colId xmlns:a16="http://schemas.microsoft.com/office/drawing/2014/main" val="1315679153"/>
                    </a:ext>
                  </a:extLst>
                </a:gridCol>
                <a:gridCol w="2134154">
                  <a:extLst>
                    <a:ext uri="{9D8B030D-6E8A-4147-A177-3AD203B41FA5}">
                      <a16:colId xmlns:a16="http://schemas.microsoft.com/office/drawing/2014/main" val="299424421"/>
                    </a:ext>
                  </a:extLst>
                </a:gridCol>
                <a:gridCol w="2047206">
                  <a:extLst>
                    <a:ext uri="{9D8B030D-6E8A-4147-A177-3AD203B41FA5}">
                      <a16:colId xmlns:a16="http://schemas.microsoft.com/office/drawing/2014/main" val="4023138292"/>
                    </a:ext>
                  </a:extLst>
                </a:gridCol>
              </a:tblGrid>
              <a:tr h="813581">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REFERENCE</a:t>
                      </a:r>
                    </a:p>
                  </a:txBody>
                  <a:tcPr/>
                </a:tc>
                <a:tc>
                  <a:txBody>
                    <a:bodyPr/>
                    <a:lstStyle/>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AUTHOR</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MODEL</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DESCRIPTION</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MERITS</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DEMERITS</a:t>
                      </a:r>
                    </a:p>
                  </a:txBody>
                  <a:tcPr/>
                </a:tc>
                <a:extLst>
                  <a:ext uri="{0D108BD9-81ED-4DB2-BD59-A6C34878D82A}">
                    <a16:rowId xmlns:a16="http://schemas.microsoft.com/office/drawing/2014/main" val="4236851685"/>
                  </a:ext>
                </a:extLst>
              </a:tr>
              <a:tr h="1408174">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1</a:t>
                      </a:r>
                    </a:p>
                  </a:txBody>
                  <a:tcPr/>
                </a:tc>
                <a:tc>
                  <a:txBody>
                    <a:bodyPr/>
                    <a:lstStyle/>
                    <a:p>
                      <a:pPr marL="0" marR="0">
                        <a:lnSpc>
                          <a:spcPct val="107000"/>
                        </a:lnSpc>
                        <a:spcBef>
                          <a:spcPts val="0"/>
                        </a:spcBef>
                        <a:spcAft>
                          <a:spcPts val="0"/>
                        </a:spcAft>
                      </a:pPr>
                      <a:r>
                        <a:rPr lang="en-US" sz="1400" dirty="0" err="1">
                          <a:latin typeface="Times New Roman" pitchFamily="18" charset="0"/>
                          <a:ea typeface="Aptos"/>
                          <a:cs typeface="Times New Roman" pitchFamily="18" charset="0"/>
                        </a:rPr>
                        <a:t>Sathya</a:t>
                      </a:r>
                      <a:r>
                        <a:rPr lang="en-US" sz="1400" dirty="0">
                          <a:latin typeface="Times New Roman" pitchFamily="18" charset="0"/>
                          <a:ea typeface="Aptos"/>
                          <a:cs typeface="Times New Roman" pitchFamily="18" charset="0"/>
                        </a:rPr>
                        <a:t> </a:t>
                      </a:r>
                      <a:r>
                        <a:rPr lang="en-US" sz="1400" dirty="0" err="1">
                          <a:latin typeface="Times New Roman" pitchFamily="18" charset="0"/>
                          <a:ea typeface="Aptos"/>
                          <a:cs typeface="Times New Roman" pitchFamily="18" charset="0"/>
                        </a:rPr>
                        <a:t>Preiya</a:t>
                      </a:r>
                      <a:r>
                        <a:rPr lang="en-US" sz="1400" dirty="0">
                          <a:latin typeface="Times New Roman" pitchFamily="18" charset="0"/>
                          <a:ea typeface="Aptos"/>
                          <a:cs typeface="Times New Roman" pitchFamily="18" charset="0"/>
                        </a:rPr>
                        <a:t> V. M. et al.., (2024)</a:t>
                      </a:r>
                    </a:p>
                  </a:txBody>
                  <a:tcPr marL="68580" marR="68580" marT="0" marB="0"/>
                </a:tc>
                <a:tc>
                  <a:txBody>
                    <a:bodyPr/>
                    <a:lstStyle/>
                    <a:p>
                      <a:pPr marL="0" marR="0">
                        <a:lnSpc>
                          <a:spcPct val="107000"/>
                        </a:lnSpc>
                        <a:spcBef>
                          <a:spcPts val="0"/>
                        </a:spcBef>
                        <a:spcAft>
                          <a:spcPts val="800"/>
                        </a:spcAft>
                      </a:pPr>
                      <a:r>
                        <a:rPr lang="en-US" sz="1400" dirty="0">
                          <a:latin typeface="Times New Roman" pitchFamily="18" charset="0"/>
                          <a:ea typeface="Aptos"/>
                          <a:cs typeface="Times New Roman" pitchFamily="18" charset="0"/>
                        </a:rPr>
                        <a:t>Water Quality Index Prediction and Classification using Hyperparameter Tuned Deep Learning (WQIPC-HTDL)</a:t>
                      </a:r>
                    </a:p>
                  </a:txBody>
                  <a:tcPr marL="68580" marR="68580" marT="0" marB="0"/>
                </a:tc>
                <a:tc>
                  <a:txBody>
                    <a:bodyPr/>
                    <a:lstStyle/>
                    <a:p>
                      <a:pPr algn="l"/>
                      <a:r>
                        <a:rPr lang="en-IN" sz="1400" dirty="0">
                          <a:latin typeface="Times New Roman" pitchFamily="18" charset="0"/>
                          <a:cs typeface="Times New Roman" pitchFamily="18" charset="0"/>
                        </a:rPr>
                        <a:t>It provides </a:t>
                      </a:r>
                      <a:r>
                        <a:rPr lang="en-US" sz="1400" dirty="0">
                          <a:latin typeface="Times New Roman" pitchFamily="18" charset="0"/>
                          <a:cs typeface="Times New Roman" pitchFamily="18" charset="0"/>
                        </a:rPr>
                        <a:t>hybrid deep learning for aquaculture prediction.</a:t>
                      </a:r>
                      <a:endParaRPr lang="en-IN" sz="1400" dirty="0">
                        <a:latin typeface="Times New Roman" pitchFamily="18" charset="0"/>
                        <a:cs typeface="Times New Roman" pitchFamily="18" charset="0"/>
                      </a:endParaRPr>
                    </a:p>
                  </a:txBody>
                  <a:tcPr/>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allows for continuous, real-time monitoring of water quality, offering faster predictions compared to manual testing methods.</a:t>
                      </a:r>
                    </a:p>
                  </a:txBody>
                  <a:tcPr marL="68580" marR="68580" marT="0" marB="0"/>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The model's performance heavily relies on the availability of quality historical data. Inadequate data can lead to inaccurate predictions.</a:t>
                      </a:r>
                    </a:p>
                  </a:txBody>
                  <a:tcPr marL="68580" marR="68580" marT="0" marB="0"/>
                </a:tc>
                <a:extLst>
                  <a:ext uri="{0D108BD9-81ED-4DB2-BD59-A6C34878D82A}">
                    <a16:rowId xmlns:a16="http://schemas.microsoft.com/office/drawing/2014/main" val="1762064091"/>
                  </a:ext>
                </a:extLst>
              </a:tr>
              <a:tr h="1611287">
                <a:tc>
                  <a:txBody>
                    <a:bodyPr/>
                    <a:lstStyle/>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2</a:t>
                      </a:r>
                    </a:p>
                  </a:txBody>
                  <a:tcPr/>
                </a:tc>
                <a:tc>
                  <a:txBody>
                    <a:bodyPr/>
                    <a:lstStyle/>
                    <a:p>
                      <a:pPr marL="0" marR="0">
                        <a:lnSpc>
                          <a:spcPct val="107000"/>
                        </a:lnSpc>
                        <a:spcBef>
                          <a:spcPts val="0"/>
                        </a:spcBef>
                        <a:spcAft>
                          <a:spcPts val="0"/>
                        </a:spcAft>
                      </a:pPr>
                      <a:r>
                        <a:rPr lang="en-US" sz="1400" dirty="0">
                          <a:latin typeface="Times New Roman" pitchFamily="18" charset="0"/>
                          <a:ea typeface="Aptos"/>
                          <a:cs typeface="Times New Roman" pitchFamily="18" charset="0"/>
                        </a:rPr>
                        <a:t>Bhagavathi Perumal et al..,  (2023)</a:t>
                      </a:r>
                    </a:p>
                  </a:txBody>
                  <a:tcPr marL="68580" marR="68580" marT="0" marB="0"/>
                </a:tc>
                <a:tc>
                  <a:txBody>
                    <a:bodyPr/>
                    <a:lstStyle/>
                    <a:p>
                      <a:pPr marL="0" marR="0">
                        <a:lnSpc>
                          <a:spcPct val="107000"/>
                        </a:lnSpc>
                        <a:spcBef>
                          <a:spcPts val="0"/>
                        </a:spcBef>
                        <a:spcAft>
                          <a:spcPts val="0"/>
                        </a:spcAft>
                      </a:pPr>
                      <a:r>
                        <a:rPr lang="en-US" sz="1400" dirty="0">
                          <a:latin typeface="Times New Roman" pitchFamily="18" charset="0"/>
                          <a:ea typeface="Aptos"/>
                          <a:cs typeface="Times New Roman" pitchFamily="18" charset="0"/>
                        </a:rPr>
                        <a:t>Long Short-Term Memory (LSTM)–gray wolf optimization (GWO)–fish swarm optimization (FSO)</a:t>
                      </a:r>
                    </a:p>
                  </a:txBody>
                  <a:tcPr marL="68580" marR="68580" marT="0" marB="0"/>
                </a:tc>
                <a:tc>
                  <a:txBody>
                    <a:bodyPr/>
                    <a:lstStyle/>
                    <a:p>
                      <a:r>
                        <a:rPr lang="en-US" sz="1400" dirty="0">
                          <a:latin typeface="Times New Roman" pitchFamily="18" charset="0"/>
                          <a:cs typeface="Times New Roman" pitchFamily="18" charset="0"/>
                        </a:rPr>
                        <a:t>LSTM predicts waste water treatment quality.</a:t>
                      </a:r>
                      <a:endParaRPr lang="en-IN" sz="1400" dirty="0">
                        <a:latin typeface="Times New Roman" pitchFamily="18" charset="0"/>
                        <a:cs typeface="Times New Roman" pitchFamily="18" charset="0"/>
                      </a:endParaRPr>
                    </a:p>
                  </a:txBody>
                  <a:tcPr/>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Improve the accuracy of water quality predictions, especially in the presence of non-point source (NPS) pollution.</a:t>
                      </a:r>
                    </a:p>
                  </a:txBody>
                  <a:tcPr marL="68580" marR="68580" marT="0" marB="0"/>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needs regular updates with fresh data to maintain its accuracy and effectiveness. Without proper maintenance, the predictions may become outdated.</a:t>
                      </a:r>
                    </a:p>
                  </a:txBody>
                  <a:tcPr marL="68580" marR="68580" marT="0" marB="0"/>
                </a:tc>
                <a:extLst>
                  <a:ext uri="{0D108BD9-81ED-4DB2-BD59-A6C34878D82A}">
                    <a16:rowId xmlns:a16="http://schemas.microsoft.com/office/drawing/2014/main" val="2143833627"/>
                  </a:ext>
                </a:extLst>
              </a:tr>
              <a:tr h="1205061">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3</a:t>
                      </a:r>
                    </a:p>
                  </a:txBody>
                  <a:tcPr/>
                </a:tc>
                <a:tc>
                  <a:txBody>
                    <a:bodyPr/>
                    <a:lstStyle/>
                    <a:p>
                      <a:pPr marL="0" marR="0">
                        <a:lnSpc>
                          <a:spcPct val="107000"/>
                        </a:lnSpc>
                        <a:spcBef>
                          <a:spcPts val="0"/>
                        </a:spcBef>
                        <a:spcAft>
                          <a:spcPts val="0"/>
                        </a:spcAft>
                      </a:pPr>
                      <a:r>
                        <a:rPr lang="en-US" sz="1400" dirty="0" err="1">
                          <a:latin typeface="Times New Roman" pitchFamily="18" charset="0"/>
                          <a:ea typeface="Aptos"/>
                          <a:cs typeface="Times New Roman" pitchFamily="18" charset="0"/>
                        </a:rPr>
                        <a:t>Yunjeong</a:t>
                      </a:r>
                      <a:r>
                        <a:rPr lang="en-US" sz="1400" dirty="0">
                          <a:latin typeface="Times New Roman" pitchFamily="18" charset="0"/>
                          <a:ea typeface="Aptos"/>
                          <a:cs typeface="Times New Roman" pitchFamily="18" charset="0"/>
                        </a:rPr>
                        <a:t> </a:t>
                      </a:r>
                      <a:r>
                        <a:rPr lang="en-US" sz="1400" dirty="0" err="1">
                          <a:latin typeface="Times New Roman" pitchFamily="18" charset="0"/>
                          <a:ea typeface="Aptos"/>
                          <a:cs typeface="Times New Roman" pitchFamily="18" charset="0"/>
                        </a:rPr>
                        <a:t>Im</a:t>
                      </a:r>
                      <a:r>
                        <a:rPr lang="en-US" sz="1400" dirty="0">
                          <a:latin typeface="Times New Roman" pitchFamily="18" charset="0"/>
                          <a:ea typeface="Aptos"/>
                          <a:cs typeface="Times New Roman" pitchFamily="18" charset="0"/>
                        </a:rPr>
                        <a:t> et al.., (2022)</a:t>
                      </a:r>
                    </a:p>
                  </a:txBody>
                  <a:tcPr marL="68580" marR="68580" marT="0" marB="0"/>
                </a:tc>
                <a:tc>
                  <a:txBody>
                    <a:bodyPr/>
                    <a:lstStyle/>
                    <a:p>
                      <a:pPr marL="0" marR="0">
                        <a:lnSpc>
                          <a:spcPct val="107000"/>
                        </a:lnSpc>
                        <a:spcBef>
                          <a:spcPts val="0"/>
                        </a:spcBef>
                        <a:spcAft>
                          <a:spcPts val="0"/>
                        </a:spcAft>
                      </a:pPr>
                      <a:r>
                        <a:rPr lang="en-US" sz="1400" dirty="0">
                          <a:latin typeface="Times New Roman" pitchFamily="18" charset="0"/>
                          <a:ea typeface="Aptos"/>
                          <a:cs typeface="Times New Roman" pitchFamily="18" charset="0"/>
                        </a:rPr>
                        <a:t>LSTM</a:t>
                      </a:r>
                    </a:p>
                  </a:txBody>
                  <a:tcPr marL="68580" marR="68580" marT="0" marB="0"/>
                </a:tc>
                <a:tc>
                  <a:txBody>
                    <a:bodyPr/>
                    <a:lstStyle/>
                    <a:p>
                      <a:r>
                        <a:rPr lang="en-IN" sz="1400" dirty="0">
                          <a:latin typeface="Times New Roman" pitchFamily="18" charset="0"/>
                          <a:cs typeface="Times New Roman" pitchFamily="18" charset="0"/>
                        </a:rPr>
                        <a:t>It provides deep learning model to predict tap water quality.</a:t>
                      </a:r>
                    </a:p>
                  </a:txBody>
                  <a:tcPr/>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can cover all the major water treatment facilities in the country, ensuring a nationwide solution for monitoring water quality, not just localized systems.</a:t>
                      </a:r>
                    </a:p>
                  </a:txBody>
                  <a:tcPr marL="68580" marR="68580" marT="0" marB="0"/>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requires Technical expertise and can be complex, especially when integrating large-scale data from multiple sources.</a:t>
                      </a:r>
                    </a:p>
                  </a:txBody>
                  <a:tcPr marL="68580" marR="68580" marT="0" marB="0"/>
                </a:tc>
                <a:extLst>
                  <a:ext uri="{0D108BD9-81ED-4DB2-BD59-A6C34878D82A}">
                    <a16:rowId xmlns:a16="http://schemas.microsoft.com/office/drawing/2014/main" val="1267592984"/>
                  </a:ext>
                </a:extLst>
              </a:tr>
            </a:tbl>
          </a:graphicData>
        </a:graphic>
      </p:graphicFrame>
    </p:spTree>
    <p:extLst>
      <p:ext uri="{BB962C8B-B14F-4D97-AF65-F5344CB8AC3E}">
        <p14:creationId xmlns:p14="http://schemas.microsoft.com/office/powerpoint/2010/main" val="16480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790C6-214D-17D0-CF7A-1865FBBAE820}"/>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823D20D1-1BF1-16FD-6B37-16E4194F26C9}"/>
              </a:ext>
            </a:extLst>
          </p:cNvPr>
          <p:cNvSpPr>
            <a:spLocks noGrp="1"/>
          </p:cNvSpPr>
          <p:nvPr>
            <p:ph type="ftr" sz="quarter" idx="11"/>
          </p:nvPr>
        </p:nvSpPr>
        <p:spPr/>
        <p:txBody>
          <a:bodyPr/>
          <a:lstStyle/>
          <a:p>
            <a:r>
              <a:rPr lang="en-IN" dirty="0"/>
              <a:t>VNITSW                                                                                           Department of CSE</a:t>
            </a:r>
          </a:p>
        </p:txBody>
      </p:sp>
      <p:graphicFrame>
        <p:nvGraphicFramePr>
          <p:cNvPr id="4" name="Table 3">
            <a:extLst>
              <a:ext uri="{FF2B5EF4-FFF2-40B4-BE49-F238E27FC236}">
                <a16:creationId xmlns:a16="http://schemas.microsoft.com/office/drawing/2014/main" id="{792E1E6C-4BDC-2110-2686-F6D699734E9A}"/>
              </a:ext>
            </a:extLst>
          </p:cNvPr>
          <p:cNvGraphicFramePr>
            <a:graphicFrameLocks noGrp="1"/>
          </p:cNvGraphicFramePr>
          <p:nvPr>
            <p:extLst>
              <p:ext uri="{D42A27DB-BD31-4B8C-83A1-F6EECF244321}">
                <p14:modId xmlns:p14="http://schemas.microsoft.com/office/powerpoint/2010/main" val="971774550"/>
              </p:ext>
            </p:extLst>
          </p:nvPr>
        </p:nvGraphicFramePr>
        <p:xfrm>
          <a:off x="1258214" y="512064"/>
          <a:ext cx="9678010" cy="5362042"/>
        </p:xfrm>
        <a:graphic>
          <a:graphicData uri="http://schemas.openxmlformats.org/drawingml/2006/table">
            <a:tbl>
              <a:tblPr firstRow="1" bandRow="1">
                <a:tableStyleId>{5C22544A-7EE6-4342-B048-85BDC9FD1C3A}</a:tableStyleId>
              </a:tblPr>
              <a:tblGrid>
                <a:gridCol w="984016">
                  <a:extLst>
                    <a:ext uri="{9D8B030D-6E8A-4147-A177-3AD203B41FA5}">
                      <a16:colId xmlns:a16="http://schemas.microsoft.com/office/drawing/2014/main" val="987971779"/>
                    </a:ext>
                  </a:extLst>
                </a:gridCol>
                <a:gridCol w="1323938">
                  <a:extLst>
                    <a:ext uri="{9D8B030D-6E8A-4147-A177-3AD203B41FA5}">
                      <a16:colId xmlns:a16="http://schemas.microsoft.com/office/drawing/2014/main" val="2277860394"/>
                    </a:ext>
                  </a:extLst>
                </a:gridCol>
                <a:gridCol w="1360920">
                  <a:extLst>
                    <a:ext uri="{9D8B030D-6E8A-4147-A177-3AD203B41FA5}">
                      <a16:colId xmlns:a16="http://schemas.microsoft.com/office/drawing/2014/main" val="1604949341"/>
                    </a:ext>
                  </a:extLst>
                </a:gridCol>
                <a:gridCol w="1819490">
                  <a:extLst>
                    <a:ext uri="{9D8B030D-6E8A-4147-A177-3AD203B41FA5}">
                      <a16:colId xmlns:a16="http://schemas.microsoft.com/office/drawing/2014/main" val="473017470"/>
                    </a:ext>
                  </a:extLst>
                </a:gridCol>
                <a:gridCol w="2024042">
                  <a:extLst>
                    <a:ext uri="{9D8B030D-6E8A-4147-A177-3AD203B41FA5}">
                      <a16:colId xmlns:a16="http://schemas.microsoft.com/office/drawing/2014/main" val="669369066"/>
                    </a:ext>
                  </a:extLst>
                </a:gridCol>
                <a:gridCol w="2165604">
                  <a:extLst>
                    <a:ext uri="{9D8B030D-6E8A-4147-A177-3AD203B41FA5}">
                      <a16:colId xmlns:a16="http://schemas.microsoft.com/office/drawing/2014/main" val="2485976777"/>
                    </a:ext>
                  </a:extLst>
                </a:gridCol>
              </a:tblGrid>
              <a:tr h="1120943">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436775"/>
                  </a:ext>
                </a:extLst>
              </a:tr>
              <a:tr h="2022585">
                <a:tc>
                  <a:txBody>
                    <a:bodyPr/>
                    <a:lstStyle/>
                    <a:p>
                      <a:endParaRPr lang="en-US" dirty="0"/>
                    </a:p>
                    <a:p>
                      <a:endParaRPr lang="en-US" dirty="0"/>
                    </a:p>
                    <a:p>
                      <a:endParaRPr lang="en-IN" dirty="0"/>
                    </a:p>
                    <a:p>
                      <a:r>
                        <a:rPr lang="en-IN" dirty="0"/>
                        <a:t>      </a:t>
                      </a:r>
                      <a:r>
                        <a:rPr lang="en-I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itchFamily="18" charset="0"/>
                          <a:cs typeface="Times New Roman" pitchFamily="18" charset="0"/>
                        </a:rPr>
                        <a:t>Archana</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Solanki et al.., (2020)</a:t>
                      </a:r>
                    </a:p>
                    <a:p>
                      <a:endParaRPr lang="en-IN" sz="1400" dirty="0">
                        <a:latin typeface="Times New Roman" pitchFamily="18" charset="0"/>
                        <a:cs typeface="Times New Roman" pitchFamily="18" charset="0"/>
                      </a:endParaRPr>
                    </a:p>
                    <a:p>
                      <a:r>
                        <a:rPr lang="en-IN" sz="1400" dirty="0">
                          <a:latin typeface="Times New Roman" pitchFamily="18" charset="0"/>
                          <a:cs typeface="Times New Roman" pitchFamily="18" charset="0"/>
                        </a:rPr>
                        <a:t>       </a:t>
                      </a:r>
                    </a:p>
                  </a:txBody>
                  <a:tcPr/>
                </a:tc>
                <a:tc>
                  <a:txBody>
                    <a:bodyPr/>
                    <a:lstStyle/>
                    <a:p>
                      <a:r>
                        <a:rPr lang="en-US" sz="1400" dirty="0" err="1">
                          <a:latin typeface="Times New Roman" pitchFamily="18" charset="0"/>
                          <a:cs typeface="Times New Roman" pitchFamily="18" charset="0"/>
                        </a:rPr>
                        <a:t>Denoising</a:t>
                      </a:r>
                      <a:endParaRPr lang="en-US" sz="1400" dirty="0">
                        <a:latin typeface="Times New Roman" pitchFamily="18" charset="0"/>
                        <a:cs typeface="Times New Roman" pitchFamily="18" charset="0"/>
                      </a:endParaRPr>
                    </a:p>
                    <a:p>
                      <a:r>
                        <a:rPr lang="en-US" sz="1400" dirty="0" err="1">
                          <a:latin typeface="Times New Roman" pitchFamily="18" charset="0"/>
                          <a:cs typeface="Times New Roman" pitchFamily="18" charset="0"/>
                        </a:rPr>
                        <a:t>autoencoder</a:t>
                      </a:r>
                      <a:endParaRPr lang="en-US" sz="1400" dirty="0">
                        <a:latin typeface="Times New Roman" pitchFamily="18" charset="0"/>
                        <a:cs typeface="Times New Roman" pitchFamily="18" charset="0"/>
                      </a:endParaRPr>
                    </a:p>
                  </a:txBody>
                  <a:tcPr/>
                </a:tc>
                <a:tc>
                  <a:txBody>
                    <a:bodyPr/>
                    <a:lstStyle/>
                    <a:p>
                      <a:r>
                        <a:rPr lang="en-IN" sz="1400" dirty="0">
                          <a:latin typeface="Times New Roman" pitchFamily="18" charset="0"/>
                          <a:cs typeface="Times New Roman" pitchFamily="18" charset="0"/>
                        </a:rPr>
                        <a:t>It provides Spatial-temporal hybrid model for WQI.</a:t>
                      </a:r>
                    </a:p>
                  </a:txBody>
                  <a:tcPr/>
                </a:tc>
                <a:tc>
                  <a:txBody>
                    <a:bodyPr/>
                    <a:lstStyle/>
                    <a:p>
                      <a:pPr algn="just"/>
                      <a:r>
                        <a:rPr lang="en-US" sz="1400" dirty="0">
                          <a:latin typeface="Times New Roman" pitchFamily="18" charset="0"/>
                          <a:cs typeface="Times New Roman" pitchFamily="18" charset="0"/>
                        </a:rPr>
                        <a:t>It can provide accurate</a:t>
                      </a:r>
                    </a:p>
                    <a:p>
                      <a:pPr algn="just"/>
                      <a:r>
                        <a:rPr lang="en-US" sz="1400" dirty="0">
                          <a:latin typeface="Times New Roman" pitchFamily="18" charset="0"/>
                          <a:cs typeface="Times New Roman" pitchFamily="18" charset="0"/>
                        </a:rPr>
                        <a:t>predictions of water quality parameters like</a:t>
                      </a:r>
                    </a:p>
                    <a:p>
                      <a:pPr algn="just"/>
                      <a:r>
                        <a:rPr lang="en-US" sz="1400" dirty="0">
                          <a:latin typeface="Times New Roman" pitchFamily="18" charset="0"/>
                          <a:cs typeface="Times New Roman" pitchFamily="18" charset="0"/>
                        </a:rPr>
                        <a:t>pH, dissolved oxygen,</a:t>
                      </a:r>
                    </a:p>
                    <a:p>
                      <a:pPr algn="just"/>
                      <a:r>
                        <a:rPr lang="en-US" sz="1400" dirty="0">
                          <a:latin typeface="Times New Roman" pitchFamily="18" charset="0"/>
                          <a:cs typeface="Times New Roman" pitchFamily="18" charset="0"/>
                        </a:rPr>
                        <a:t>and turbidity, which</a:t>
                      </a:r>
                    </a:p>
                    <a:p>
                      <a:pPr algn="just"/>
                      <a:r>
                        <a:rPr lang="en-US" sz="1400" dirty="0">
                          <a:latin typeface="Times New Roman" pitchFamily="18" charset="0"/>
                          <a:cs typeface="Times New Roman" pitchFamily="18" charset="0"/>
                        </a:rPr>
                        <a:t>helps in better water</a:t>
                      </a:r>
                    </a:p>
                    <a:p>
                      <a:pPr algn="just"/>
                      <a:r>
                        <a:rPr lang="en-US" sz="1400" dirty="0">
                          <a:latin typeface="Times New Roman" pitchFamily="18" charset="0"/>
                          <a:cs typeface="Times New Roman" pitchFamily="18" charset="0"/>
                        </a:rPr>
                        <a:t>management.</a:t>
                      </a:r>
                    </a:p>
                  </a:txBody>
                  <a:tcPr/>
                </a:tc>
                <a:tc>
                  <a:txBody>
                    <a:bodyPr/>
                    <a:lstStyle/>
                    <a:p>
                      <a:pPr algn="just"/>
                      <a:r>
                        <a:rPr lang="en-US" sz="1400" dirty="0">
                          <a:latin typeface="Times New Roman" pitchFamily="18" charset="0"/>
                          <a:cs typeface="Times New Roman" pitchFamily="18" charset="0"/>
                        </a:rPr>
                        <a:t>Prone to</a:t>
                      </a:r>
                      <a:r>
                        <a:rPr lang="en-US" sz="1400" baseline="0" dirty="0">
                          <a:latin typeface="Times New Roman" pitchFamily="18" charset="0"/>
                          <a:cs typeface="Times New Roman" pitchFamily="18" charset="0"/>
                        </a:rPr>
                        <a:t> </a:t>
                      </a:r>
                      <a:r>
                        <a:rPr lang="en-US" sz="1400" dirty="0" err="1">
                          <a:latin typeface="Times New Roman" pitchFamily="18" charset="0"/>
                          <a:cs typeface="Times New Roman" pitchFamily="18" charset="0"/>
                        </a:rPr>
                        <a:t>overfitting</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especially when</a:t>
                      </a:r>
                    </a:p>
                    <a:p>
                      <a:pPr algn="just"/>
                      <a:r>
                        <a:rPr lang="en-US" sz="1400" dirty="0">
                          <a:latin typeface="Times New Roman" pitchFamily="18" charset="0"/>
                          <a:cs typeface="Times New Roman" pitchFamily="18" charset="0"/>
                        </a:rPr>
                        <a:t>trained on a</a:t>
                      </a:r>
                    </a:p>
                    <a:p>
                      <a:pPr algn="just"/>
                      <a:r>
                        <a:rPr lang="en-US" sz="1400" dirty="0">
                          <a:latin typeface="Times New Roman" pitchFamily="18" charset="0"/>
                          <a:cs typeface="Times New Roman" pitchFamily="18" charset="0"/>
                        </a:rPr>
                        <a:t>relatively small</a:t>
                      </a:r>
                    </a:p>
                    <a:p>
                      <a:pPr algn="just"/>
                      <a:r>
                        <a:rPr lang="en-US" sz="1400" dirty="0">
                          <a:latin typeface="Times New Roman" pitchFamily="18" charset="0"/>
                          <a:cs typeface="Times New Roman" pitchFamily="18" charset="0"/>
                        </a:rPr>
                        <a:t>dataset or when</a:t>
                      </a:r>
                    </a:p>
                    <a:p>
                      <a:pPr algn="just"/>
                      <a:r>
                        <a:rPr lang="en-US" sz="1400" dirty="0">
                          <a:latin typeface="Times New Roman" pitchFamily="18" charset="0"/>
                          <a:cs typeface="Times New Roman" pitchFamily="18" charset="0"/>
                        </a:rPr>
                        <a:t>Hyper parameters</a:t>
                      </a:r>
                    </a:p>
                    <a:p>
                      <a:pPr algn="just"/>
                      <a:r>
                        <a:rPr lang="en-US" sz="1400" dirty="0">
                          <a:latin typeface="Times New Roman" pitchFamily="18" charset="0"/>
                          <a:cs typeface="Times New Roman" pitchFamily="18" charset="0"/>
                        </a:rPr>
                        <a:t>are not optimized</a:t>
                      </a:r>
                    </a:p>
                    <a:p>
                      <a:pPr algn="just"/>
                      <a:r>
                        <a:rPr lang="en-US" sz="1400" dirty="0">
                          <a:latin typeface="Times New Roman" pitchFamily="18" charset="0"/>
                          <a:cs typeface="Times New Roman" pitchFamily="18" charset="0"/>
                        </a:rPr>
                        <a:t>properly.</a:t>
                      </a:r>
                    </a:p>
                  </a:txBody>
                  <a:tcPr/>
                </a:tc>
                <a:extLst>
                  <a:ext uri="{0D108BD9-81ED-4DB2-BD59-A6C34878D82A}">
                    <a16:rowId xmlns:a16="http://schemas.microsoft.com/office/drawing/2014/main" val="2124863573"/>
                  </a:ext>
                </a:extLst>
              </a:tr>
              <a:tr h="2218514">
                <a:tc>
                  <a:txBody>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a:txBody>
                  <a:tcPr/>
                </a:tc>
                <a:tc>
                  <a:txBody>
                    <a:bodyPr/>
                    <a:lstStyle/>
                    <a:p>
                      <a:pPr marL="0" marR="0">
                        <a:lnSpc>
                          <a:spcPct val="107000"/>
                        </a:lnSpc>
                        <a:spcBef>
                          <a:spcPts val="0"/>
                        </a:spcBef>
                        <a:spcAft>
                          <a:spcPts val="0"/>
                        </a:spcAft>
                      </a:pPr>
                      <a:r>
                        <a:rPr lang="en-US" sz="1400" dirty="0">
                          <a:latin typeface="Times New Roman" pitchFamily="18" charset="0"/>
                          <a:ea typeface="Aptos"/>
                          <a:cs typeface="Times New Roman" pitchFamily="18" charset="0"/>
                        </a:rPr>
                        <a:t>Mohammad Ehteram et al.., (2024)</a:t>
                      </a:r>
                    </a:p>
                  </a:txBody>
                  <a:tcPr marL="68580" marR="68580" marT="0" marB="0"/>
                </a:tc>
                <a:tc>
                  <a:txBody>
                    <a:bodyPr/>
                    <a:lstStyle/>
                    <a:p>
                      <a:pPr marL="0" marR="0">
                        <a:lnSpc>
                          <a:spcPct val="107000"/>
                        </a:lnSpc>
                        <a:spcBef>
                          <a:spcPts val="0"/>
                        </a:spcBef>
                        <a:spcAft>
                          <a:spcPts val="0"/>
                        </a:spcAft>
                      </a:pPr>
                      <a:r>
                        <a:rPr lang="en-US" sz="1400" dirty="0">
                          <a:latin typeface="Times New Roman" pitchFamily="18" charset="0"/>
                          <a:ea typeface="Aptos"/>
                          <a:cs typeface="Times New Roman" pitchFamily="18" charset="0"/>
                        </a:rPr>
                        <a:t>Convolutional neural network (CNN)</a:t>
                      </a:r>
                    </a:p>
                  </a:txBody>
                  <a:tcPr marL="68580" marR="68580" marT="0" marB="0"/>
                </a:tc>
                <a:tc>
                  <a:txBody>
                    <a:bodyPr/>
                    <a:lstStyle/>
                    <a:p>
                      <a:r>
                        <a:rPr lang="en-IN" sz="1400" dirty="0">
                          <a:latin typeface="Times New Roman" pitchFamily="18" charset="0"/>
                          <a:cs typeface="Times New Roman" pitchFamily="18" charset="0"/>
                        </a:rPr>
                        <a:t>It provides </a:t>
                      </a:r>
                      <a:r>
                        <a:rPr lang="en-US" sz="1400" dirty="0">
                          <a:latin typeface="Times New Roman" pitchFamily="18" charset="0"/>
                          <a:cs typeface="Times New Roman" pitchFamily="18" charset="0"/>
                        </a:rPr>
                        <a:t>CNN  for water quality index prediction.</a:t>
                      </a:r>
                      <a:endParaRPr lang="en-IN" sz="1400" dirty="0">
                        <a:latin typeface="Times New Roman" pitchFamily="18" charset="0"/>
                        <a:cs typeface="Times New Roman" pitchFamily="18" charset="0"/>
                      </a:endParaRPr>
                    </a:p>
                  </a:txBody>
                  <a:tcPr/>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allows the model to capture both spatial and temporal patterns, making it effective at analyzing complex water quality data with varying characteristics.</a:t>
                      </a:r>
                    </a:p>
                  </a:txBody>
                  <a:tcPr marL="68580" marR="68580" marT="0" marB="0"/>
                </a:tc>
                <a:tc>
                  <a:txBody>
                    <a:bodyPr/>
                    <a:lstStyle/>
                    <a:p>
                      <a:pPr marL="0" marR="0" algn="just">
                        <a:lnSpc>
                          <a:spcPct val="107000"/>
                        </a:lnSpc>
                        <a:spcBef>
                          <a:spcPts val="0"/>
                        </a:spcBef>
                        <a:spcAft>
                          <a:spcPts val="0"/>
                        </a:spcAft>
                      </a:pPr>
                      <a:r>
                        <a:rPr lang="en-US" sz="1400" dirty="0">
                          <a:latin typeface="Times New Roman" pitchFamily="18" charset="0"/>
                          <a:ea typeface="Aptos"/>
                          <a:cs typeface="Times New Roman" pitchFamily="18" charset="0"/>
                        </a:rPr>
                        <a:t>It can be very powerful, they may lack </a:t>
                      </a:r>
                      <a:r>
                        <a:rPr lang="en-US" sz="1400" b="0" dirty="0">
                          <a:latin typeface="Times New Roman" pitchFamily="18" charset="0"/>
                          <a:ea typeface="Aptos"/>
                          <a:cs typeface="Times New Roman" pitchFamily="18" charset="0"/>
                        </a:rPr>
                        <a:t>transparency and interpretability </a:t>
                      </a:r>
                      <a:r>
                        <a:rPr lang="en-US" sz="1400" dirty="0">
                          <a:latin typeface="Times New Roman" pitchFamily="18" charset="0"/>
                          <a:ea typeface="Aptos"/>
                          <a:cs typeface="Times New Roman" pitchFamily="18" charset="0"/>
                        </a:rPr>
                        <a:t>in comparison to simpler models, making it harder to understand the exact reasoning behind specific predictions.</a:t>
                      </a:r>
                    </a:p>
                    <a:p>
                      <a:pPr marL="0" marR="0">
                        <a:lnSpc>
                          <a:spcPct val="107000"/>
                        </a:lnSpc>
                        <a:spcBef>
                          <a:spcPts val="0"/>
                        </a:spcBef>
                        <a:spcAft>
                          <a:spcPts val="0"/>
                        </a:spcAft>
                      </a:pPr>
                      <a:endParaRPr lang="en-US" sz="1400" dirty="0">
                        <a:latin typeface="Times New Roman" pitchFamily="18" charset="0"/>
                        <a:ea typeface="Aptos"/>
                        <a:cs typeface="Times New Roman" pitchFamily="18" charset="0"/>
                      </a:endParaRPr>
                    </a:p>
                  </a:txBody>
                  <a:tcPr marL="68580" marR="68580" marT="0" marB="0"/>
                </a:tc>
                <a:extLst>
                  <a:ext uri="{0D108BD9-81ED-4DB2-BD59-A6C34878D82A}">
                    <a16:rowId xmlns:a16="http://schemas.microsoft.com/office/drawing/2014/main" val="3611602703"/>
                  </a:ext>
                </a:extLst>
              </a:tr>
            </a:tbl>
          </a:graphicData>
        </a:graphic>
      </p:graphicFrame>
    </p:spTree>
    <p:extLst>
      <p:ext uri="{BB962C8B-B14F-4D97-AF65-F5344CB8AC3E}">
        <p14:creationId xmlns:p14="http://schemas.microsoft.com/office/powerpoint/2010/main" val="25436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87079-F1B9-A624-A590-8F2E70ED0BE8}"/>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4DB18B3C-D34C-3B59-A219-C6D7B330D686}"/>
              </a:ext>
            </a:extLst>
          </p:cNvPr>
          <p:cNvSpPr>
            <a:spLocks noGrp="1"/>
          </p:cNvSpPr>
          <p:nvPr>
            <p:ph type="ftr" sz="quarter" idx="11"/>
          </p:nvPr>
        </p:nvSpPr>
        <p:spPr/>
        <p:txBody>
          <a:bodyPr/>
          <a:lstStyle/>
          <a:p>
            <a:r>
              <a:rPr lang="en-IN" dirty="0"/>
              <a:t>VNITSW                                                                                           Department of CSE</a:t>
            </a:r>
          </a:p>
        </p:txBody>
      </p:sp>
      <p:graphicFrame>
        <p:nvGraphicFramePr>
          <p:cNvPr id="4" name="Table 3">
            <a:extLst>
              <a:ext uri="{FF2B5EF4-FFF2-40B4-BE49-F238E27FC236}">
                <a16:creationId xmlns:a16="http://schemas.microsoft.com/office/drawing/2014/main" id="{99779F11-3A2C-626B-84A2-165B07E99193}"/>
              </a:ext>
            </a:extLst>
          </p:cNvPr>
          <p:cNvGraphicFramePr>
            <a:graphicFrameLocks noGrp="1"/>
          </p:cNvGraphicFramePr>
          <p:nvPr>
            <p:extLst>
              <p:ext uri="{D42A27DB-BD31-4B8C-83A1-F6EECF244321}">
                <p14:modId xmlns:p14="http://schemas.microsoft.com/office/powerpoint/2010/main" val="3494179271"/>
              </p:ext>
            </p:extLst>
          </p:nvPr>
        </p:nvGraphicFramePr>
        <p:xfrm>
          <a:off x="838200" y="1832902"/>
          <a:ext cx="9673742" cy="2651760"/>
        </p:xfrm>
        <a:graphic>
          <a:graphicData uri="http://schemas.openxmlformats.org/drawingml/2006/table">
            <a:tbl>
              <a:tblPr bandRow="1">
                <a:tableStyleId>{5C22544A-7EE6-4342-B048-85BDC9FD1C3A}</a:tableStyleId>
              </a:tblPr>
              <a:tblGrid>
                <a:gridCol w="968654">
                  <a:extLst>
                    <a:ext uri="{9D8B030D-6E8A-4147-A177-3AD203B41FA5}">
                      <a16:colId xmlns:a16="http://schemas.microsoft.com/office/drawing/2014/main" val="3608340742"/>
                    </a:ext>
                  </a:extLst>
                </a:gridCol>
                <a:gridCol w="1353312">
                  <a:extLst>
                    <a:ext uri="{9D8B030D-6E8A-4147-A177-3AD203B41FA5}">
                      <a16:colId xmlns:a16="http://schemas.microsoft.com/office/drawing/2014/main" val="3367114296"/>
                    </a:ext>
                  </a:extLst>
                </a:gridCol>
                <a:gridCol w="1353312">
                  <a:extLst>
                    <a:ext uri="{9D8B030D-6E8A-4147-A177-3AD203B41FA5}">
                      <a16:colId xmlns:a16="http://schemas.microsoft.com/office/drawing/2014/main" val="2441950410"/>
                    </a:ext>
                  </a:extLst>
                </a:gridCol>
                <a:gridCol w="1806855">
                  <a:extLst>
                    <a:ext uri="{9D8B030D-6E8A-4147-A177-3AD203B41FA5}">
                      <a16:colId xmlns:a16="http://schemas.microsoft.com/office/drawing/2014/main" val="2193862051"/>
                    </a:ext>
                  </a:extLst>
                </a:gridCol>
                <a:gridCol w="2011680">
                  <a:extLst>
                    <a:ext uri="{9D8B030D-6E8A-4147-A177-3AD203B41FA5}">
                      <a16:colId xmlns:a16="http://schemas.microsoft.com/office/drawing/2014/main" val="3836015777"/>
                    </a:ext>
                  </a:extLst>
                </a:gridCol>
                <a:gridCol w="2179929">
                  <a:extLst>
                    <a:ext uri="{9D8B030D-6E8A-4147-A177-3AD203B41FA5}">
                      <a16:colId xmlns:a16="http://schemas.microsoft.com/office/drawing/2014/main" val="3616758289"/>
                    </a:ext>
                  </a:extLst>
                </a:gridCol>
              </a:tblGrid>
              <a:tr h="1580083">
                <a:tc>
                  <a:txBody>
                    <a:bodyPr/>
                    <a:lstStyle/>
                    <a:p>
                      <a:r>
                        <a:rPr lang="en-IN" sz="1400" b="0" dirty="0">
                          <a:latin typeface="Times New Roman" panose="02020603050405020304" pitchFamily="18" charset="0"/>
                          <a:cs typeface="Times New Roman" panose="02020603050405020304" pitchFamily="18" charset="0"/>
                        </a:rPr>
                        <a:t>       6 </a:t>
                      </a:r>
                    </a:p>
                  </a:txBody>
                  <a:tcPr/>
                </a:tc>
                <a:tc>
                  <a:txBody>
                    <a:bodyPr/>
                    <a:lstStyle/>
                    <a:p>
                      <a:r>
                        <a:rPr lang="en-IN" sz="1400" b="0" dirty="0">
                          <a:latin typeface="Times New Roman" panose="02020603050405020304" pitchFamily="18" charset="0"/>
                          <a:cs typeface="Times New Roman" panose="02020603050405020304" pitchFamily="18" charset="0"/>
                        </a:rPr>
                        <a:t>Nitzan Farhi et al.., (2021)</a:t>
                      </a:r>
                    </a:p>
                  </a:txBody>
                  <a:tcPr/>
                </a:tc>
                <a:tc>
                  <a:txBody>
                    <a:bodyPr/>
                    <a:lstStyle/>
                    <a:p>
                      <a:r>
                        <a:rPr lang="en-IN" sz="1400" dirty="0">
                          <a:latin typeface="Times New Roman" panose="02020603050405020304" pitchFamily="18" charset="0"/>
                          <a:cs typeface="Times New Roman" panose="02020603050405020304" pitchFamily="18" charset="0"/>
                        </a:rPr>
                        <a:t>Long Short-Term Memory (LSTM) neural network</a:t>
                      </a:r>
                    </a:p>
                  </a:txBody>
                  <a:tcPr/>
                </a:tc>
                <a:tc>
                  <a:txBody>
                    <a:bodyPr/>
                    <a:lstStyle/>
                    <a:p>
                      <a:pPr algn="just"/>
                      <a:r>
                        <a:rPr lang="en-US" sz="1400" dirty="0">
                          <a:latin typeface="Times New Roman" panose="02020603050405020304" pitchFamily="18" charset="0"/>
                          <a:cs typeface="Times New Roman" panose="02020603050405020304" pitchFamily="18" charset="0"/>
                        </a:rPr>
                        <a:t>This study proposes a machine learning-based approach using Long Short-Term Memory (LSTM) networks to predict ammonia (NH₄⁺) and nitrate (NO₃⁻)concentrations in wastewater treatment plants (WWTP).</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Prevents excessive nitrogen discharge, reducing eutrophication risks.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Accuracy relies on high-quality sensor and weather data.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4737989"/>
                  </a:ext>
                </a:extLst>
              </a:tr>
            </a:tbl>
          </a:graphicData>
        </a:graphic>
      </p:graphicFrame>
      <p:graphicFrame>
        <p:nvGraphicFramePr>
          <p:cNvPr id="5" name="Table 4">
            <a:extLst>
              <a:ext uri="{FF2B5EF4-FFF2-40B4-BE49-F238E27FC236}">
                <a16:creationId xmlns:a16="http://schemas.microsoft.com/office/drawing/2014/main" id="{E0E43642-D018-212D-A37B-1C19D0C203C0}"/>
              </a:ext>
            </a:extLst>
          </p:cNvPr>
          <p:cNvGraphicFramePr>
            <a:graphicFrameLocks noGrp="1"/>
          </p:cNvGraphicFramePr>
          <p:nvPr>
            <p:extLst>
              <p:ext uri="{D42A27DB-BD31-4B8C-83A1-F6EECF244321}">
                <p14:modId xmlns:p14="http://schemas.microsoft.com/office/powerpoint/2010/main" val="3593017607"/>
              </p:ext>
            </p:extLst>
          </p:nvPr>
        </p:nvGraphicFramePr>
        <p:xfrm>
          <a:off x="838200" y="704682"/>
          <a:ext cx="9678010" cy="1120943"/>
        </p:xfrm>
        <a:graphic>
          <a:graphicData uri="http://schemas.openxmlformats.org/drawingml/2006/table">
            <a:tbl>
              <a:tblPr firstRow="1" bandRow="1">
                <a:tableStyleId>{5C22544A-7EE6-4342-B048-85BDC9FD1C3A}</a:tableStyleId>
              </a:tblPr>
              <a:tblGrid>
                <a:gridCol w="984016">
                  <a:extLst>
                    <a:ext uri="{9D8B030D-6E8A-4147-A177-3AD203B41FA5}">
                      <a16:colId xmlns:a16="http://schemas.microsoft.com/office/drawing/2014/main" val="3152402527"/>
                    </a:ext>
                  </a:extLst>
                </a:gridCol>
                <a:gridCol w="1323938">
                  <a:extLst>
                    <a:ext uri="{9D8B030D-6E8A-4147-A177-3AD203B41FA5}">
                      <a16:colId xmlns:a16="http://schemas.microsoft.com/office/drawing/2014/main" val="3116035545"/>
                    </a:ext>
                  </a:extLst>
                </a:gridCol>
                <a:gridCol w="1360920">
                  <a:extLst>
                    <a:ext uri="{9D8B030D-6E8A-4147-A177-3AD203B41FA5}">
                      <a16:colId xmlns:a16="http://schemas.microsoft.com/office/drawing/2014/main" val="2564556997"/>
                    </a:ext>
                  </a:extLst>
                </a:gridCol>
                <a:gridCol w="1819490">
                  <a:extLst>
                    <a:ext uri="{9D8B030D-6E8A-4147-A177-3AD203B41FA5}">
                      <a16:colId xmlns:a16="http://schemas.microsoft.com/office/drawing/2014/main" val="2097697890"/>
                    </a:ext>
                  </a:extLst>
                </a:gridCol>
                <a:gridCol w="2011794">
                  <a:extLst>
                    <a:ext uri="{9D8B030D-6E8A-4147-A177-3AD203B41FA5}">
                      <a16:colId xmlns:a16="http://schemas.microsoft.com/office/drawing/2014/main" val="3300689451"/>
                    </a:ext>
                  </a:extLst>
                </a:gridCol>
                <a:gridCol w="2177852">
                  <a:extLst>
                    <a:ext uri="{9D8B030D-6E8A-4147-A177-3AD203B41FA5}">
                      <a16:colId xmlns:a16="http://schemas.microsoft.com/office/drawing/2014/main" val="850907042"/>
                    </a:ext>
                  </a:extLst>
                </a:gridCol>
              </a:tblGrid>
              <a:tr h="1120943">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9619072"/>
                  </a:ext>
                </a:extLst>
              </a:tr>
            </a:tbl>
          </a:graphicData>
        </a:graphic>
      </p:graphicFrame>
      <p:graphicFrame>
        <p:nvGraphicFramePr>
          <p:cNvPr id="6" name="Table 5">
            <a:extLst>
              <a:ext uri="{FF2B5EF4-FFF2-40B4-BE49-F238E27FC236}">
                <a16:creationId xmlns:a16="http://schemas.microsoft.com/office/drawing/2014/main" id="{4D02BC62-EEC6-8C37-0277-3BA9437DD6B6}"/>
              </a:ext>
            </a:extLst>
          </p:cNvPr>
          <p:cNvGraphicFramePr>
            <a:graphicFrameLocks noGrp="1"/>
          </p:cNvGraphicFramePr>
          <p:nvPr>
            <p:extLst>
              <p:ext uri="{D42A27DB-BD31-4B8C-83A1-F6EECF244321}">
                <p14:modId xmlns:p14="http://schemas.microsoft.com/office/powerpoint/2010/main" val="4064785251"/>
              </p:ext>
            </p:extLst>
          </p:nvPr>
        </p:nvGraphicFramePr>
        <p:xfrm>
          <a:off x="838200" y="4484661"/>
          <a:ext cx="9673741" cy="1798320"/>
        </p:xfrm>
        <a:graphic>
          <a:graphicData uri="http://schemas.openxmlformats.org/drawingml/2006/table">
            <a:tbl>
              <a:tblPr bandRow="1">
                <a:tableStyleId>{5C22544A-7EE6-4342-B048-85BDC9FD1C3A}</a:tableStyleId>
              </a:tblPr>
              <a:tblGrid>
                <a:gridCol w="961339">
                  <a:extLst>
                    <a:ext uri="{9D8B030D-6E8A-4147-A177-3AD203B41FA5}">
                      <a16:colId xmlns:a16="http://schemas.microsoft.com/office/drawing/2014/main" val="3714196235"/>
                    </a:ext>
                  </a:extLst>
                </a:gridCol>
                <a:gridCol w="1360627">
                  <a:extLst>
                    <a:ext uri="{9D8B030D-6E8A-4147-A177-3AD203B41FA5}">
                      <a16:colId xmlns:a16="http://schemas.microsoft.com/office/drawing/2014/main" val="3122523913"/>
                    </a:ext>
                  </a:extLst>
                </a:gridCol>
                <a:gridCol w="1353312">
                  <a:extLst>
                    <a:ext uri="{9D8B030D-6E8A-4147-A177-3AD203B41FA5}">
                      <a16:colId xmlns:a16="http://schemas.microsoft.com/office/drawing/2014/main" val="1232786971"/>
                    </a:ext>
                  </a:extLst>
                </a:gridCol>
                <a:gridCol w="1806855">
                  <a:extLst>
                    <a:ext uri="{9D8B030D-6E8A-4147-A177-3AD203B41FA5}">
                      <a16:colId xmlns:a16="http://schemas.microsoft.com/office/drawing/2014/main" val="107068183"/>
                    </a:ext>
                  </a:extLst>
                </a:gridCol>
                <a:gridCol w="2011680">
                  <a:extLst>
                    <a:ext uri="{9D8B030D-6E8A-4147-A177-3AD203B41FA5}">
                      <a16:colId xmlns:a16="http://schemas.microsoft.com/office/drawing/2014/main" val="4169895547"/>
                    </a:ext>
                  </a:extLst>
                </a:gridCol>
                <a:gridCol w="2179928">
                  <a:extLst>
                    <a:ext uri="{9D8B030D-6E8A-4147-A177-3AD203B41FA5}">
                      <a16:colId xmlns:a16="http://schemas.microsoft.com/office/drawing/2014/main" val="1323978724"/>
                    </a:ext>
                  </a:extLst>
                </a:gridCol>
              </a:tblGrid>
              <a:tr h="445783">
                <a:tc>
                  <a:txBody>
                    <a:bodyPr/>
                    <a:lstStyle/>
                    <a:p>
                      <a:r>
                        <a:rPr lang="en-IN" sz="1400" b="0" dirty="0">
                          <a:latin typeface="Times New Roman" panose="02020603050405020304" pitchFamily="18" charset="0"/>
                          <a:cs typeface="Times New Roman" panose="02020603050405020304" pitchFamily="18" charset="0"/>
                        </a:rPr>
                        <a:t> 7</a:t>
                      </a:r>
                    </a:p>
                  </a:txBody>
                  <a:tcPr/>
                </a:tc>
                <a:tc>
                  <a:txBody>
                    <a:bodyPr/>
                    <a:lstStyle/>
                    <a:p>
                      <a:r>
                        <a:rPr lang="en-IN" sz="1400" b="0" dirty="0">
                          <a:latin typeface="Times New Roman" panose="02020603050405020304" pitchFamily="18" charset="0"/>
                          <a:cs typeface="Times New Roman" panose="02020603050405020304" pitchFamily="18" charset="0"/>
                        </a:rPr>
                        <a:t>ZENING WU et al.., (2020)</a:t>
                      </a:r>
                    </a:p>
                  </a:txBody>
                  <a:tcPr/>
                </a:tc>
                <a:tc>
                  <a:txBody>
                    <a:bodyPr/>
                    <a:lstStyle/>
                    <a:p>
                      <a:r>
                        <a:rPr lang="en-US" sz="1400" b="0" dirty="0">
                          <a:latin typeface="Times New Roman" panose="02020603050405020304" pitchFamily="18" charset="0"/>
                          <a:cs typeface="Times New Roman" panose="02020603050405020304" pitchFamily="18" charset="0"/>
                        </a:rPr>
                        <a:t>Gradient boosting decision tree (GBDT)</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This study focuses on predicting water accumulation at key flood-prone areas using the Gradient Boosting Decision Tree (GBDT) algorithm.</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The model effectively predicts water accumulation with relatively low error rates.</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It predicts water accumulation but does not consider other flood factors like drainage efficiency or topography.</a:t>
                      </a:r>
                      <a:endParaRPr lang="en-IN" sz="1400" b="0" dirty="0">
                        <a:latin typeface="Times New Roman" panose="02020603050405020304" pitchFamily="18" charset="0"/>
                        <a:cs typeface="Times New Roman" panose="02020603050405020304" pitchFamily="18" charset="0"/>
                      </a:endParaRPr>
                    </a:p>
                  </a:txBody>
                  <a:tcPr>
                    <a:lnR w="12700" cmpd="sng">
                      <a:noFill/>
                    </a:lnR>
                  </a:tcPr>
                </a:tc>
                <a:extLst>
                  <a:ext uri="{0D108BD9-81ED-4DB2-BD59-A6C34878D82A}">
                    <a16:rowId xmlns:a16="http://schemas.microsoft.com/office/drawing/2014/main" val="1657638531"/>
                  </a:ext>
                </a:extLst>
              </a:tr>
            </a:tbl>
          </a:graphicData>
        </a:graphic>
      </p:graphicFrame>
    </p:spTree>
    <p:extLst>
      <p:ext uri="{BB962C8B-B14F-4D97-AF65-F5344CB8AC3E}">
        <p14:creationId xmlns:p14="http://schemas.microsoft.com/office/powerpoint/2010/main" val="3344974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0B576-F38E-A30B-65F1-ED4E5054481B}"/>
              </a:ext>
            </a:extLst>
          </p:cNvPr>
          <p:cNvSpPr>
            <a:spLocks noGrp="1"/>
          </p:cNvSpPr>
          <p:nvPr>
            <p:ph type="dt" sz="half" idx="10"/>
          </p:nvPr>
        </p:nvSpPr>
        <p:spPr/>
        <p:txBody>
          <a:bodyPr/>
          <a:lstStyle/>
          <a:p>
            <a:fld id="{2C34FC67-2EE9-467C-8FE7-363350EC5A45}" type="datetime1">
              <a:rPr lang="en-IN" smtClean="0"/>
              <a:pPr/>
              <a:t>15-04-2025</a:t>
            </a:fld>
            <a:endParaRPr lang="en-IN"/>
          </a:p>
        </p:txBody>
      </p:sp>
      <p:sp>
        <p:nvSpPr>
          <p:cNvPr id="3" name="Footer Placeholder 2">
            <a:extLst>
              <a:ext uri="{FF2B5EF4-FFF2-40B4-BE49-F238E27FC236}">
                <a16:creationId xmlns:a16="http://schemas.microsoft.com/office/drawing/2014/main" id="{DFB378A6-07C3-FF9F-9347-1B0169360BA4}"/>
              </a:ext>
            </a:extLst>
          </p:cNvPr>
          <p:cNvSpPr>
            <a:spLocks noGrp="1"/>
          </p:cNvSpPr>
          <p:nvPr>
            <p:ph type="ftr" sz="quarter" idx="11"/>
          </p:nvPr>
        </p:nvSpPr>
        <p:spPr/>
        <p:txBody>
          <a:bodyPr/>
          <a:lstStyle/>
          <a:p>
            <a:r>
              <a:rPr lang="en-IN" dirty="0"/>
              <a:t>VNITSW                                                                                           Department of CSE</a:t>
            </a:r>
          </a:p>
        </p:txBody>
      </p:sp>
      <p:sp>
        <p:nvSpPr>
          <p:cNvPr id="5" name="TextBox 4">
            <a:extLst>
              <a:ext uri="{FF2B5EF4-FFF2-40B4-BE49-F238E27FC236}">
                <a16:creationId xmlns:a16="http://schemas.microsoft.com/office/drawing/2014/main" id="{429CBE8F-2332-F4BD-FBDE-5BDB4E130A8C}"/>
              </a:ext>
            </a:extLst>
          </p:cNvPr>
          <p:cNvSpPr txBox="1"/>
          <p:nvPr/>
        </p:nvSpPr>
        <p:spPr>
          <a:xfrm>
            <a:off x="3514496" y="487465"/>
            <a:ext cx="4927600" cy="1077218"/>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Research Gaps Identified</a:t>
            </a:r>
          </a:p>
          <a:p>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510E6F-9CC0-2B24-FD3E-3C933263799D}"/>
              </a:ext>
            </a:extLst>
          </p:cNvPr>
          <p:cNvSpPr txBox="1"/>
          <p:nvPr/>
        </p:nvSpPr>
        <p:spPr>
          <a:xfrm>
            <a:off x="635000" y="1155700"/>
            <a:ext cx="10477500" cy="6455613"/>
          </a:xfrm>
          <a:prstGeom prst="rect">
            <a:avLst/>
          </a:prstGeom>
          <a:noFill/>
        </p:spPr>
        <p:txBody>
          <a:bodyPr wrap="square">
            <a:spAutoFit/>
          </a:bodyPr>
          <a:lstStyle/>
          <a:p>
            <a:pPr algn="just"/>
            <a:endParaRPr lang="en-US" b="1"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RNNs struggle to learn long-term dependencies in water quality data due to the vanishing gradient problem, which makes it difficult to capture trends over extended periods.</a:t>
            </a:r>
          </a:p>
          <a:p>
            <a:pPr marL="285750" indent="-285750" algn="just">
              <a:spcBef>
                <a:spcPts val="30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spcBef>
                <a:spcPts val="300"/>
              </a:spcBef>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RNNs are better at handling short-term dependencies but fail to retain information over long sequences, which is critical for water quality prediction.</a:t>
            </a:r>
          </a:p>
          <a:p>
            <a:pPr marL="285750" indent="-285750" algn="just">
              <a:spcBef>
                <a:spcPts val="300"/>
              </a:spcBef>
              <a:buFont typeface="Wingdings" panose="05000000000000000000" pitchFamily="2" charset="2"/>
              <a:buChar char="Ø"/>
            </a:pPr>
            <a:endParaRPr lang="en-US" i="0" dirty="0">
              <a:effectLst/>
              <a:latin typeface="Times New Roman" panose="02020603050405020304" pitchFamily="18" charset="0"/>
              <a:cs typeface="Times New Roman" panose="02020603050405020304" pitchFamily="18" charset="0"/>
            </a:endParaRPr>
          </a:p>
          <a:p>
            <a:pPr marL="285750" indent="-285750" algn="just">
              <a:spcBef>
                <a:spcPts val="300"/>
              </a:spcBef>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DNNs are not inherently designed for time-series or sequential data, which is essential for water quality prediction.</a:t>
            </a:r>
          </a:p>
          <a:p>
            <a:pPr marL="285750" indent="-285750" algn="just">
              <a:spcBef>
                <a:spcPts val="300"/>
              </a:spcBef>
              <a:buFont typeface="Wingdings" panose="05000000000000000000" pitchFamily="2" charset="2"/>
              <a:buChar char="Ø"/>
            </a:pPr>
            <a:endParaRPr lang="en-US"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While designed to handle long-term dependencies, it may still struggle with very long sequences or complex dependencies in water quality datasets.</a:t>
            </a:r>
          </a:p>
          <a:p>
            <a:pPr marL="285750" indent="-285750" algn="just">
              <a:buFont typeface="Wingdings" panose="05000000000000000000" pitchFamily="2" charset="2"/>
              <a:buChar char="Ø"/>
            </a:pPr>
            <a:endParaRPr lang="en-US"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Lacks a feedback mechanism to improve predictions based on errors or new data.</a:t>
            </a:r>
          </a:p>
          <a:p>
            <a:pPr marL="285750" indent="-285750" algn="just">
              <a:buFont typeface="Wingdings" panose="05000000000000000000" pitchFamily="2" charset="2"/>
              <a:buChar char="Ø"/>
            </a:pPr>
            <a:endParaRPr lang="en-US" i="0" dirty="0">
              <a:effectLst/>
              <a:latin typeface="Times New Roman" panose="02020603050405020304" pitchFamily="18" charset="0"/>
              <a:cs typeface="Times New Roman" panose="02020603050405020304" pitchFamily="18" charset="0"/>
            </a:endParaRPr>
          </a:p>
          <a:p>
            <a:pPr algn="just"/>
            <a:endParaRPr lang="en-US" b="1" i="0" dirty="0">
              <a:solidFill>
                <a:srgbClr val="404040"/>
              </a:solidFill>
              <a:effectLst/>
              <a:latin typeface="Times New Roman" panose="02020603050405020304" pitchFamily="18" charset="0"/>
              <a:cs typeface="Times New Roman" panose="02020603050405020304" pitchFamily="18" charset="0"/>
            </a:endParaRPr>
          </a:p>
          <a:p>
            <a:pPr algn="l">
              <a:buNone/>
            </a:pPr>
            <a:endParaRPr lang="en-US" b="1" i="0" dirty="0">
              <a:solidFill>
                <a:srgbClr val="404040"/>
              </a:solidFill>
              <a:effectLst/>
              <a:latin typeface="Inter"/>
            </a:endParaRPr>
          </a:p>
          <a:p>
            <a:pPr>
              <a:buNone/>
            </a:pPr>
            <a:br>
              <a:rPr lang="en-US" b="0" i="0" dirty="0">
                <a:solidFill>
                  <a:srgbClr val="404040"/>
                </a:solidFill>
                <a:effectLst/>
                <a:latin typeface="Inter"/>
              </a:rPr>
            </a:br>
            <a:endParaRPr lang="en-US" dirty="0">
              <a:solidFill>
                <a:srgbClr val="404040"/>
              </a:solidFill>
              <a:latin typeface="Times New Roman" panose="02020603050405020304" pitchFamily="18" charset="0"/>
              <a:cs typeface="Times New Roman" panose="02020603050405020304" pitchFamily="18" charset="0"/>
            </a:endParaRPr>
          </a:p>
          <a:p>
            <a:pPr algn="just">
              <a:spcBef>
                <a:spcPts val="300"/>
              </a:spcBef>
            </a:pPr>
            <a:endParaRPr lang="en-US" b="0" i="0" dirty="0">
              <a:solidFill>
                <a:srgbClr val="404040"/>
              </a:solidFill>
              <a:effectLst/>
              <a:latin typeface="Inter"/>
            </a:endParaRPr>
          </a:p>
          <a:p>
            <a:pPr algn="just">
              <a:spcBef>
                <a:spcPts val="300"/>
              </a:spcBef>
            </a:pPr>
            <a:endParaRPr lang="en-US" b="0" i="0" dirty="0">
              <a:solidFill>
                <a:srgbClr val="404040"/>
              </a:solidFill>
              <a:effectLst/>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421935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1135</TotalTime>
  <Words>2427</Words>
  <Application>Microsoft Office PowerPoint</Application>
  <PresentationFormat>Widescreen</PresentationFormat>
  <Paragraphs>265</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Calibri</vt:lpstr>
      <vt:lpstr>Cambria Math</vt:lpstr>
      <vt:lpstr>Inter</vt:lpstr>
      <vt:lpstr>Times New Roman</vt:lpstr>
      <vt:lpstr>Wingdings</vt:lpstr>
      <vt:lpstr>Office Theme</vt:lpstr>
      <vt:lpstr>Under the Esteemed Guidance of  Dr. V. Lakshman Narayana  Professor &amp; HOD</vt:lpstr>
      <vt:lpstr>Index</vt:lpstr>
      <vt:lpstr>PowerPoint Presentation</vt:lpstr>
      <vt:lpstr>PowerPoint Presentation</vt:lpstr>
      <vt:lpstr>PowerPoint Presentation</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Esteemed Guidance of  Dr. V. Lakshman Narayana  Professor</dc:title>
  <dc:creator>gopia8500@gmail.com</dc:creator>
  <cp:lastModifiedBy>Nalabothu Naveena</cp:lastModifiedBy>
  <cp:revision>54</cp:revision>
  <dcterms:created xsi:type="dcterms:W3CDTF">2025-03-09T11:13:31Z</dcterms:created>
  <dcterms:modified xsi:type="dcterms:W3CDTF">2025-04-15T10:52:58Z</dcterms:modified>
</cp:coreProperties>
</file>