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91" r:id="rId2"/>
    <p:sldId id="281" r:id="rId3"/>
    <p:sldId id="290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2" autoAdjust="0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524914"/>
            <a:ext cx="65236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SIH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1654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expert relevance with respect to interview board subject and candidates’ area of expertise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Dazzlers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346080" y="44374"/>
            <a:ext cx="8886921" cy="1269872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Embedding Based Summary and Similarity search of professional skills and domain for Profile Matching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="" xmlns:a16="http://schemas.microsoft.com/office/drawing/2014/main" id="{FD737E7C-6E0E-4B08-9E9D-6130C95211A6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833" y="115688"/>
            <a:ext cx="141296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Dazzlers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0159" y="1136866"/>
            <a:ext cx="113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solution has 2 major components:  </a:t>
            </a:r>
            <a:r>
              <a:rPr lang="en-IN" b="1" dirty="0" smtClean="0"/>
              <a:t>Generating Profile Embeddings</a:t>
            </a:r>
            <a:r>
              <a:rPr lang="en-IN" dirty="0" smtClean="0"/>
              <a:t>, </a:t>
            </a:r>
            <a:r>
              <a:rPr lang="en-IN" dirty="0" smtClean="0"/>
              <a:t>and </a:t>
            </a:r>
            <a:r>
              <a:rPr lang="en-IN" b="1" dirty="0" smtClean="0"/>
              <a:t>Finding Similarity Score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2491" y="1488238"/>
            <a:ext cx="343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Generating Profile Embeddings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6094" y="1960158"/>
            <a:ext cx="10997327" cy="871994"/>
            <a:chOff x="337112" y="2302499"/>
            <a:chExt cx="10997327" cy="871994"/>
          </a:xfrm>
        </p:grpSpPr>
        <p:grpSp>
          <p:nvGrpSpPr>
            <p:cNvPr id="30" name="Group 29"/>
            <p:cNvGrpSpPr/>
            <p:nvPr/>
          </p:nvGrpSpPr>
          <p:grpSpPr>
            <a:xfrm>
              <a:off x="337112" y="2429470"/>
              <a:ext cx="547472" cy="526652"/>
              <a:chOff x="1819491" y="2044850"/>
              <a:chExt cx="758643" cy="81446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19491" y="2044850"/>
                <a:ext cx="547472" cy="814460"/>
                <a:chOff x="636270" y="2498407"/>
                <a:chExt cx="314706" cy="372808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636270" y="2718434"/>
                  <a:ext cx="314706" cy="152781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01230" y="2498407"/>
                  <a:ext cx="184785" cy="196215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113229" y="2332658"/>
                <a:ext cx="464905" cy="526652"/>
                <a:chOff x="749186" y="3077854"/>
                <a:chExt cx="255649" cy="275704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186" y="3077854"/>
                  <a:ext cx="193789" cy="193789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336" y="3147059"/>
                  <a:ext cx="206499" cy="20649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tangle 22"/>
            <p:cNvSpPr/>
            <p:nvPr/>
          </p:nvSpPr>
          <p:spPr>
            <a:xfrm>
              <a:off x="936592" y="2302499"/>
              <a:ext cx="195801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00" dirty="0" smtClean="0"/>
                <a:t>Professionals provides docs and links of professional work (e.g.: Resume, CV, github)</a:t>
              </a:r>
              <a:endParaRPr lang="en-IN" sz="10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936592" y="2848208"/>
              <a:ext cx="1844708" cy="129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6615" y="2366127"/>
              <a:ext cx="640080" cy="64008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683140" y="2320010"/>
              <a:ext cx="209351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00" dirty="0" smtClean="0"/>
                <a:t>A LLM processes the data and returns the skills and related domain of work and experience </a:t>
              </a:r>
              <a:endParaRPr lang="en-IN" sz="10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83015" y="2306095"/>
              <a:ext cx="877070" cy="868398"/>
              <a:chOff x="6261311" y="2298573"/>
              <a:chExt cx="877070" cy="868398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1311" y="2298573"/>
                <a:ext cx="672889" cy="67288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8781" y="2557371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42462" y="2369384"/>
              <a:ext cx="609600" cy="609600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 flipV="1">
              <a:off x="3751122" y="2880175"/>
              <a:ext cx="1844708" cy="129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6548947" y="2323365"/>
              <a:ext cx="2093515" cy="562004"/>
              <a:chOff x="7233664" y="2300943"/>
              <a:chExt cx="2093515" cy="56200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233664" y="2300943"/>
                <a:ext cx="209351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000" dirty="0" smtClean="0"/>
                  <a:t>An Embedding model generated embeddings for the retrieved skills and domain and experience</a:t>
                </a:r>
                <a:endParaRPr lang="en-IN" sz="1000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7334995" y="2850047"/>
                <a:ext cx="1844708" cy="1290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9240924" y="2365540"/>
              <a:ext cx="209351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00" dirty="0" smtClean="0"/>
                <a:t>Finally the embeddings, skills, domain, experience is saved to a database</a:t>
              </a:r>
              <a:endParaRPr lang="en-IN" sz="10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22491" y="2779978"/>
            <a:ext cx="270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Finding Similarity Score</a:t>
            </a:r>
            <a:endParaRPr lang="en-IN" dirty="0"/>
          </a:p>
        </p:txBody>
      </p:sp>
      <p:grpSp>
        <p:nvGrpSpPr>
          <p:cNvPr id="69" name="Group 68"/>
          <p:cNvGrpSpPr/>
          <p:nvPr/>
        </p:nvGrpSpPr>
        <p:grpSpPr>
          <a:xfrm>
            <a:off x="546094" y="3203246"/>
            <a:ext cx="8157874" cy="703670"/>
            <a:chOff x="409221" y="3836407"/>
            <a:chExt cx="6771817" cy="703670"/>
          </a:xfrm>
        </p:grpSpPr>
        <p:grpSp>
          <p:nvGrpSpPr>
            <p:cNvPr id="48" name="Group 47"/>
            <p:cNvGrpSpPr/>
            <p:nvPr/>
          </p:nvGrpSpPr>
          <p:grpSpPr>
            <a:xfrm>
              <a:off x="409221" y="3861025"/>
              <a:ext cx="395081" cy="526652"/>
              <a:chOff x="433097" y="4113281"/>
              <a:chExt cx="395081" cy="5266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33097" y="4424105"/>
                <a:ext cx="395081" cy="2158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648" y="4113281"/>
                <a:ext cx="231979" cy="27718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0255" y="4013425"/>
              <a:ext cx="395081" cy="526652"/>
              <a:chOff x="433097" y="4113281"/>
              <a:chExt cx="395081" cy="5266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33097" y="4424105"/>
                <a:ext cx="395081" cy="21582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14648" y="4113281"/>
                <a:ext cx="231979" cy="27718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1057236" y="3851438"/>
              <a:ext cx="195801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00" dirty="0" smtClean="0"/>
                <a:t>Retrieve both Skills and Domain Embedding for both candidate and expert.</a:t>
              </a:r>
              <a:endParaRPr lang="en-IN" sz="10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057236" y="4397147"/>
              <a:ext cx="1844708" cy="129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862851" y="3851438"/>
              <a:ext cx="73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accent3"/>
                  </a:solidFill>
                </a:rPr>
                <a:t>[ .. ..] </a:t>
              </a:r>
              <a:endParaRPr lang="en-IN" b="1" dirty="0">
                <a:solidFill>
                  <a:schemeClr val="accent3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62851" y="4124293"/>
              <a:ext cx="73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accent6">
                      <a:lumMod val="75000"/>
                    </a:schemeClr>
                  </a:solidFill>
                </a:rPr>
                <a:t>[ .. ..] </a:t>
              </a:r>
              <a:endParaRPr lang="en-IN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57547" y="3851438"/>
              <a:ext cx="22070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00" dirty="0" smtClean="0"/>
                <a:t>Calculate Cosine Similarity for both skills and domain embedding for both candidate and expert to get final score</a:t>
              </a:r>
              <a:endParaRPr lang="en-IN" sz="10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557547" y="4394613"/>
              <a:ext cx="2207019" cy="1543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858206" y="3836407"/>
              <a:ext cx="1322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B050"/>
                  </a:solidFill>
                  <a:latin typeface="Century Gothic" panose="020B0502020202020204" pitchFamily="34" charset="0"/>
                </a:rPr>
                <a:t>Similarity Score</a:t>
              </a:r>
              <a:endParaRPr lang="en-IN" dirty="0">
                <a:solidFill>
                  <a:srgbClr val="00B050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379" y="4312345"/>
            <a:ext cx="5587699" cy="874426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56248" y="4044858"/>
            <a:ext cx="1825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/>
              <a:t>Consider this example</a:t>
            </a:r>
            <a:endParaRPr lang="en-IN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391268" y="5175277"/>
            <a:ext cx="4909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We will generate embedding for all 4 strings above and then calculate the cosine similarity which gives following result.</a:t>
            </a:r>
            <a:endParaRPr lang="en-IN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911" y="5722230"/>
            <a:ext cx="4893732" cy="48028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455694" y="4171552"/>
            <a:ext cx="31333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Final Similarity Score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i="1" dirty="0" smtClean="0"/>
              <a:t>0.4*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0.235</a:t>
            </a:r>
            <a:r>
              <a:rPr lang="en-US" sz="1400" dirty="0" smtClean="0"/>
              <a:t>)+</a:t>
            </a:r>
            <a:r>
              <a:rPr lang="en-US" sz="1400" i="1" dirty="0" smtClean="0"/>
              <a:t>0.6</a:t>
            </a:r>
            <a:r>
              <a:rPr lang="en-US" sz="1400" i="1" dirty="0"/>
              <a:t>*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0.125</a:t>
            </a:r>
            <a:r>
              <a:rPr lang="en-US" sz="1400" dirty="0" smtClean="0"/>
              <a:t>)=</a:t>
            </a:r>
            <a:r>
              <a:rPr lang="en-US" sz="1400" b="1" dirty="0" smtClean="0">
                <a:solidFill>
                  <a:srgbClr val="00B050"/>
                </a:solidFill>
              </a:rPr>
              <a:t>0.169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where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0.4 and 0.6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hyper -parameters.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55694" y="4941551"/>
            <a:ext cx="54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Here similarity score of expert and candidate is very less (</a:t>
            </a:r>
            <a:r>
              <a:rPr lang="en-IN" dirty="0" smtClean="0">
                <a:solidFill>
                  <a:srgbClr val="00B050"/>
                </a:solidFill>
              </a:rPr>
              <a:t>0.169</a:t>
            </a:r>
            <a:r>
              <a:rPr lang="en-IN" dirty="0" smtClean="0">
                <a:solidFill>
                  <a:schemeClr val="accent1"/>
                </a:solidFill>
              </a:rPr>
              <a:t>), which shows that there is very less similarity between the two, which is correct as expert is ML Engineer and candidate is Full Stack Dev.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8577" y="227588"/>
            <a:ext cx="8040425" cy="674642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Calculation of Relevancy Score for Expert Candidate Pair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59956" y="151911"/>
            <a:ext cx="1433713" cy="7409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Dazzlers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59956" y="1031967"/>
            <a:ext cx="1157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Definition: </a:t>
            </a:r>
            <a:r>
              <a:rPr lang="en-IN" b="1" i="1" dirty="0" smtClean="0">
                <a:solidFill>
                  <a:schemeClr val="bg2">
                    <a:lumMod val="50000"/>
                  </a:schemeClr>
                </a:solidFill>
              </a:rPr>
              <a:t>InfoSource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, for this presentation </a:t>
            </a:r>
            <a:r>
              <a:rPr lang="en-IN" i="1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InfoSource</a:t>
            </a:r>
            <a:r>
              <a:rPr lang="en-IN" i="1" dirty="0" smtClean="0">
                <a:solidFill>
                  <a:schemeClr val="bg2">
                    <a:lumMod val="50000"/>
                  </a:schemeClr>
                </a:solidFill>
              </a:rPr>
              <a:t>’ 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refers to various sources of information from which we can get an idea about person's professional works. 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Resume, CV, github </a:t>
            </a:r>
            <a:r>
              <a:rPr lang="en-IN" i="1" dirty="0" smtClean="0">
                <a:solidFill>
                  <a:schemeClr val="bg2">
                    <a:lumMod val="50000"/>
                  </a:schemeClr>
                </a:solidFill>
              </a:rPr>
              <a:t>, Research Work, Google Scholar Profile etc</a:t>
            </a:r>
            <a:r>
              <a:rPr lang="en-IN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7" y="1766275"/>
            <a:ext cx="33430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For every individual we will collect all relevant InfoSources.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It is not necessary that everyone will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have same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no. of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InfoSources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For all experts we will generate </a:t>
            </a:r>
            <a:r>
              <a:rPr lang="en-IN" sz="1400" b="1" dirty="0" smtClean="0">
                <a:solidFill>
                  <a:schemeClr val="bg2">
                    <a:lumMod val="25000"/>
                  </a:schemeClr>
                </a:solidFill>
              </a:rPr>
              <a:t>Profile Embeddings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 for  all of their InfoSources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and save it to database. (this needs to be done once, until we need to add more experts)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For a given candidate we generate </a:t>
            </a:r>
            <a:r>
              <a:rPr lang="en-IN" sz="1400" b="1" dirty="0">
                <a:solidFill>
                  <a:schemeClr val="bg2">
                    <a:lumMod val="25000"/>
                  </a:schemeClr>
                </a:solidFill>
              </a:rPr>
              <a:t>Profile Embeddings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and calculate relevancy score for all candidate expert pair.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4574" y="1742477"/>
            <a:ext cx="4636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Consider this </a:t>
            </a:r>
            <a:r>
              <a:rPr lang="en-IN" sz="1400" b="1" dirty="0" smtClean="0"/>
              <a:t>example to understand Relevancy Score calculation:</a:t>
            </a:r>
          </a:p>
          <a:p>
            <a:r>
              <a:rPr lang="en-IN" sz="1400" dirty="0" smtClean="0"/>
              <a:t>Expert has following InfoSources: Resume, CV, Google Scholar Profile.</a:t>
            </a:r>
          </a:p>
          <a:p>
            <a:r>
              <a:rPr lang="en-IN" sz="1400" dirty="0" smtClean="0"/>
              <a:t>Candidate has Following InfoSources: Resume, github.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397770" y="2124343"/>
            <a:ext cx="3524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</a:rPr>
              <a:t>**This arrow symbolizes the calculation of  </a:t>
            </a:r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</a:rPr>
              <a:t>similarity score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</a:rPr>
              <a:t> between 2 InfoSource embeddings, where ‘s’ is the computed score.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546751" y="1854328"/>
            <a:ext cx="644100" cy="261610"/>
            <a:chOff x="7915170" y="1836945"/>
            <a:chExt cx="644100" cy="261610"/>
          </a:xfrm>
        </p:grpSpPr>
        <p:grpSp>
          <p:nvGrpSpPr>
            <p:cNvPr id="35" name="Group 34"/>
            <p:cNvGrpSpPr/>
            <p:nvPr/>
          </p:nvGrpSpPr>
          <p:grpSpPr>
            <a:xfrm>
              <a:off x="7915170" y="1908832"/>
              <a:ext cx="644100" cy="137160"/>
              <a:chOff x="7915170" y="1908832"/>
              <a:chExt cx="644100" cy="13716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7915170" y="1977412"/>
                <a:ext cx="644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8033385" y="1908832"/>
                <a:ext cx="314325" cy="13716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071485" y="1836945"/>
              <a:ext cx="180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chemeClr val="accent4">
                      <a:lumMod val="50000"/>
                    </a:schemeClr>
                  </a:solidFill>
                </a:rPr>
                <a:t>s</a:t>
              </a:r>
              <a:endParaRPr lang="en-IN" sz="11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7430" name="Group 17429"/>
          <p:cNvGrpSpPr/>
          <p:nvPr/>
        </p:nvGrpSpPr>
        <p:grpSpPr>
          <a:xfrm>
            <a:off x="3747507" y="3011705"/>
            <a:ext cx="3614346" cy="1906527"/>
            <a:chOff x="3441469" y="2479433"/>
            <a:chExt cx="2941842" cy="1617477"/>
          </a:xfrm>
        </p:grpSpPr>
        <p:grpSp>
          <p:nvGrpSpPr>
            <p:cNvPr id="4" name="Group 3"/>
            <p:cNvGrpSpPr/>
            <p:nvPr/>
          </p:nvGrpSpPr>
          <p:grpSpPr>
            <a:xfrm>
              <a:off x="3441469" y="2650061"/>
              <a:ext cx="279460" cy="312136"/>
              <a:chOff x="3846146" y="2699950"/>
              <a:chExt cx="475946" cy="52665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46146" y="3010774"/>
                <a:ext cx="475946" cy="21582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44389" y="2699950"/>
                <a:ext cx="279460" cy="27718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46028" y="3656440"/>
              <a:ext cx="279460" cy="312136"/>
              <a:chOff x="3846146" y="2699950"/>
              <a:chExt cx="475946" cy="52665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846146" y="3010774"/>
                <a:ext cx="475946" cy="2158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44389" y="2699950"/>
                <a:ext cx="279460" cy="27718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4180840" y="2692596"/>
              <a:ext cx="218440" cy="218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4916876" y="2695582"/>
              <a:ext cx="218440" cy="218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5663187" y="2695582"/>
              <a:ext cx="218440" cy="218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4525322" y="3643061"/>
              <a:ext cx="218440" cy="218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5261358" y="3646047"/>
              <a:ext cx="218440" cy="218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3693" y="2479433"/>
              <a:ext cx="5613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dirty="0"/>
                <a:t>Resume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0444" y="2484677"/>
              <a:ext cx="3113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dirty="0" smtClean="0"/>
                <a:t>CV</a:t>
              </a:r>
              <a:endParaRPr lang="en-IN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61502" y="2491024"/>
              <a:ext cx="12218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dirty="0" smtClean="0"/>
                <a:t>Google Scholar Profile</a:t>
              </a:r>
              <a:endParaRPr lang="en-IN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53856" y="3861501"/>
              <a:ext cx="5613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dirty="0"/>
                <a:t>Resume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1864" y="3866078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dirty="0" smtClean="0"/>
                <a:t>github</a:t>
              </a:r>
              <a:endParaRPr lang="en-IN" sz="9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5417885" y="2969906"/>
              <a:ext cx="268539" cy="63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5080002" y="2962197"/>
              <a:ext cx="236044" cy="64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11" name="Straight Arrow Connector 17410"/>
            <p:cNvCxnSpPr/>
            <p:nvPr/>
          </p:nvCxnSpPr>
          <p:spPr>
            <a:xfrm flipH="1" flipV="1">
              <a:off x="4418918" y="2911036"/>
              <a:ext cx="842440" cy="74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7416" name="Group 17415"/>
            <p:cNvGrpSpPr/>
            <p:nvPr/>
          </p:nvGrpSpPr>
          <p:grpSpPr>
            <a:xfrm>
              <a:off x="5467897" y="3174871"/>
              <a:ext cx="384955" cy="215444"/>
              <a:chOff x="6033704" y="3892017"/>
              <a:chExt cx="384955" cy="2154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6037112" y="3916701"/>
                <a:ext cx="314325" cy="137160"/>
              </a:xfrm>
              <a:prstGeom prst="round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033704" y="3892017"/>
                <a:ext cx="3849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0.18</a:t>
                </a:r>
                <a:endParaRPr lang="en-IN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4743762" y="2835098"/>
              <a:ext cx="906537" cy="814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223213" y="2930546"/>
              <a:ext cx="397498" cy="215444"/>
              <a:chOff x="4728492" y="3349564"/>
              <a:chExt cx="397498" cy="215444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750222" y="3372163"/>
                <a:ext cx="314325" cy="13716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8492" y="3349564"/>
                <a:ext cx="3974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0.25</a:t>
                </a:r>
                <a:endParaRPr lang="en-IN" sz="8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V="1">
              <a:off x="4685602" y="2882852"/>
              <a:ext cx="282580" cy="72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613635" y="3301866"/>
              <a:ext cx="397498" cy="215444"/>
              <a:chOff x="4729151" y="3339038"/>
              <a:chExt cx="397498" cy="215444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4750222" y="3372163"/>
                <a:ext cx="314325" cy="13716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9151" y="3339038"/>
                <a:ext cx="3974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0.48</a:t>
                </a:r>
                <a:endParaRPr lang="en-IN" sz="8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H="1" flipV="1">
              <a:off x="4338256" y="2934835"/>
              <a:ext cx="248979" cy="67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261097" y="3199555"/>
              <a:ext cx="397498" cy="215444"/>
              <a:chOff x="4739856" y="3342322"/>
              <a:chExt cx="397498" cy="2154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4750222" y="3372163"/>
                <a:ext cx="314325" cy="13716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39856" y="3342322"/>
                <a:ext cx="3974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0.58</a:t>
                </a:r>
                <a:endParaRPr lang="en-IN" sz="8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093824" y="3312297"/>
              <a:ext cx="384955" cy="215444"/>
              <a:chOff x="6023300" y="3900564"/>
              <a:chExt cx="384955" cy="21544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037112" y="3916701"/>
                <a:ext cx="314325" cy="137160"/>
              </a:xfrm>
              <a:prstGeom prst="round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023300" y="3900564"/>
                <a:ext cx="3849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0.68</a:t>
                </a:r>
                <a:endParaRPr lang="en-IN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461550" y="3005464"/>
              <a:ext cx="384955" cy="215444"/>
              <a:chOff x="6015965" y="3894744"/>
              <a:chExt cx="384955" cy="21544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37112" y="3916701"/>
                <a:ext cx="314325" cy="137160"/>
              </a:xfrm>
              <a:prstGeom prst="round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015965" y="3894744"/>
                <a:ext cx="3849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0.38</a:t>
                </a:r>
                <a:endParaRPr lang="en-IN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7428" name="Group 17427"/>
          <p:cNvGrpSpPr/>
          <p:nvPr/>
        </p:nvGrpSpPr>
        <p:grpSpPr>
          <a:xfrm>
            <a:off x="7680344" y="2908387"/>
            <a:ext cx="4247134" cy="1974606"/>
            <a:chOff x="6660353" y="2448302"/>
            <a:chExt cx="4247134" cy="1974606"/>
          </a:xfrm>
        </p:grpSpPr>
        <p:sp>
          <p:nvSpPr>
            <p:cNvPr id="17424" name="TextBox 17423"/>
            <p:cNvSpPr txBox="1"/>
            <p:nvPr/>
          </p:nvSpPr>
          <p:spPr>
            <a:xfrm>
              <a:off x="6691153" y="2448302"/>
              <a:ext cx="38985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Relevancy Score: </a:t>
              </a:r>
            </a:p>
            <a:p>
              <a:r>
                <a:rPr lang="en-IN" sz="1400" dirty="0" smtClean="0">
                  <a:solidFill>
                    <a:schemeClr val="accent2">
                      <a:lumMod val="75000"/>
                    </a:schemeClr>
                  </a:solidFill>
                </a:rPr>
                <a:t>mean</a:t>
              </a:r>
              <a:r>
                <a:rPr lang="en-IN" sz="1400" dirty="0" smtClean="0"/>
                <a:t>(</a:t>
              </a:r>
              <a:r>
                <a:rPr lang="en-IN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max</a:t>
              </a:r>
              <a:r>
                <a:rPr lang="en-IN" sz="1400" dirty="0" smtClean="0"/>
                <a:t>(</a:t>
              </a:r>
              <a:r>
                <a:rPr lang="en-IN" sz="1400" dirty="0" smtClean="0">
                  <a:solidFill>
                    <a:srgbClr val="7030A0"/>
                  </a:solidFill>
                </a:rPr>
                <a:t>0.58,0.48,0.25</a:t>
              </a:r>
              <a:r>
                <a:rPr lang="en-IN" sz="1400" dirty="0" smtClean="0"/>
                <a:t>)+ </a:t>
              </a:r>
              <a:r>
                <a:rPr lang="en-IN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max</a:t>
              </a:r>
              <a:r>
                <a:rPr lang="en-IN" sz="1400" dirty="0" smtClean="0"/>
                <a:t>(</a:t>
              </a:r>
              <a:r>
                <a:rPr lang="en-IN" sz="1400" dirty="0" smtClean="0">
                  <a:solidFill>
                    <a:schemeClr val="accent6">
                      <a:lumMod val="75000"/>
                    </a:schemeClr>
                  </a:solidFill>
                </a:rPr>
                <a:t>0.38,0.68,0.18</a:t>
              </a:r>
              <a:r>
                <a:rPr lang="en-IN" sz="1400" dirty="0" smtClean="0"/>
                <a:t>))</a:t>
              </a:r>
            </a:p>
            <a:p>
              <a:r>
                <a:rPr lang="en-IN" sz="1400" b="1" dirty="0" smtClean="0"/>
                <a:t> = </a:t>
              </a:r>
              <a:r>
                <a:rPr lang="en-IN" sz="1400" b="1" dirty="0" smtClean="0">
                  <a:solidFill>
                    <a:srgbClr val="92D050"/>
                  </a:solidFill>
                </a:rPr>
                <a:t>0.63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91153" y="3144214"/>
              <a:ext cx="42163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 smtClean="0">
                  <a:latin typeface="Book Antiqua" panose="02040602050305030304" pitchFamily="18" charset="0"/>
                  <a:cs typeface="Cascadia Code" panose="020B0609020000020004" pitchFamily="49" charset="0"/>
                </a:rPr>
                <a:t>Relevancy Score </a:t>
              </a:r>
              <a:r>
                <a:rPr lang="en-IN" sz="1400" dirty="0" smtClean="0"/>
                <a:t>= </a:t>
              </a:r>
              <a:r>
                <a:rPr lang="en-IN" sz="1400" dirty="0" smtClean="0">
                  <a:solidFill>
                    <a:schemeClr val="accent2">
                      <a:lumMod val="75000"/>
                    </a:schemeClr>
                  </a:solidFill>
                </a:rPr>
                <a:t>mean</a:t>
              </a:r>
              <a:r>
                <a:rPr lang="en-IN" sz="1400" dirty="0" smtClean="0"/>
                <a:t>(</a:t>
              </a:r>
              <a:r>
                <a:rPr lang="en-IN" sz="1400" dirty="0" smtClean="0">
                  <a:solidFill>
                    <a:schemeClr val="bg2">
                      <a:lumMod val="50000"/>
                    </a:schemeClr>
                  </a:solidFill>
                </a:rPr>
                <a:t>sum of </a:t>
              </a:r>
              <a:r>
                <a:rPr lang="en-IN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max</a:t>
              </a:r>
              <a:r>
                <a:rPr lang="en-IN" sz="1400" dirty="0" smtClean="0"/>
                <a:t>(</a:t>
              </a:r>
              <a:r>
                <a:rPr lang="en-IN" sz="1400" i="1" dirty="0" smtClean="0">
                  <a:solidFill>
                    <a:schemeClr val="bg1">
                      <a:lumMod val="50000"/>
                    </a:schemeClr>
                  </a:solidFill>
                </a:rPr>
                <a:t>pair wise similarity score for all InfoSource of Expert</a:t>
              </a:r>
              <a:r>
                <a:rPr lang="en-IN" sz="1400" dirty="0" smtClean="0"/>
                <a:t>) </a:t>
              </a:r>
              <a:r>
                <a:rPr lang="en-IN" sz="1400" dirty="0" smtClean="0">
                  <a:solidFill>
                    <a:schemeClr val="bg2">
                      <a:lumMod val="50000"/>
                    </a:schemeClr>
                  </a:solidFill>
                </a:rPr>
                <a:t>for all InfoSource of candidate</a:t>
              </a:r>
              <a:r>
                <a:rPr lang="en-IN" sz="1400" dirty="0" smtClean="0"/>
                <a:t>)</a:t>
              </a:r>
            </a:p>
          </p:txBody>
        </p:sp>
        <p:sp>
          <p:nvSpPr>
            <p:cNvPr id="17425" name="Rectangle 17424"/>
            <p:cNvSpPr/>
            <p:nvPr/>
          </p:nvSpPr>
          <p:spPr>
            <a:xfrm>
              <a:off x="6660353" y="3899688"/>
              <a:ext cx="42471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 smtClean="0"/>
                <a:t>Based on this Relevancy Score we can find most suitable experts for the interview.</a:t>
              </a:r>
              <a:endParaRPr lang="en-IN" sz="1400" dirty="0"/>
            </a:p>
          </p:txBody>
        </p:sp>
      </p:grpSp>
      <p:grpSp>
        <p:nvGrpSpPr>
          <p:cNvPr id="17431" name="Group 17430"/>
          <p:cNvGrpSpPr/>
          <p:nvPr/>
        </p:nvGrpSpPr>
        <p:grpSpPr>
          <a:xfrm>
            <a:off x="425831" y="4825154"/>
            <a:ext cx="5334777" cy="1292662"/>
            <a:chOff x="159956" y="4314635"/>
            <a:chExt cx="5334777" cy="1292662"/>
          </a:xfrm>
        </p:grpSpPr>
        <p:sp>
          <p:nvSpPr>
            <p:cNvPr id="17426" name="Rectangle 17425"/>
            <p:cNvSpPr/>
            <p:nvPr/>
          </p:nvSpPr>
          <p:spPr>
            <a:xfrm>
              <a:off x="159956" y="4314635"/>
              <a:ext cx="23970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Technology To Be used:</a:t>
              </a:r>
              <a:endParaRPr lang="en-IN" b="1" dirty="0"/>
            </a:p>
          </p:txBody>
        </p:sp>
        <p:sp>
          <p:nvSpPr>
            <p:cNvPr id="17427" name="TextBox 17426"/>
            <p:cNvSpPr txBox="1"/>
            <p:nvPr/>
          </p:nvSpPr>
          <p:spPr>
            <a:xfrm>
              <a:off x="251927" y="4683967"/>
              <a:ext cx="5242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LLM: </a:t>
              </a:r>
              <a:r>
                <a:rPr lang="en-IN" dirty="0" smtClean="0">
                  <a:solidFill>
                    <a:schemeClr val="bg1">
                      <a:lumMod val="50000"/>
                    </a:schemeClr>
                  </a:solidFill>
                </a:rPr>
                <a:t>Google Gemini API</a:t>
              </a:r>
            </a:p>
            <a:p>
              <a:r>
                <a:rPr lang="en-IN" dirty="0"/>
                <a:t>Embedding Model: </a:t>
              </a:r>
              <a:r>
                <a:rPr lang="en-IN" dirty="0" smtClean="0">
                  <a:solidFill>
                    <a:schemeClr val="bg1">
                      <a:lumMod val="50000"/>
                    </a:schemeClr>
                  </a:solidFill>
                </a:rPr>
                <a:t>sentence-transformers: all-MiniLM-L6-v2 </a:t>
              </a:r>
            </a:p>
          </p:txBody>
        </p:sp>
      </p:grpSp>
      <p:sp>
        <p:nvSpPr>
          <p:cNvPr id="17432" name="Rectangle 17431"/>
          <p:cNvSpPr/>
          <p:nvPr/>
        </p:nvSpPr>
        <p:spPr>
          <a:xfrm>
            <a:off x="5129191" y="5194486"/>
            <a:ext cx="278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Backend Server: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Flask</a:t>
            </a:r>
          </a:p>
          <a:p>
            <a:r>
              <a:rPr lang="en-IN" dirty="0"/>
              <a:t>Database: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MySQL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14202" y="115688"/>
            <a:ext cx="7223398" cy="72876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and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FD737E7C-6E0E-4B08-9E9D-6130C95211A6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833" y="115688"/>
            <a:ext cx="141296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Dazzlers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39316" y="1239782"/>
            <a:ext cx="405661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Feasibility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Technical Feasibility: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Proven Technologies:</a:t>
            </a:r>
            <a:r>
              <a:rPr lang="en-US" sz="1400" dirty="0"/>
              <a:t> Utilizes established NLP and embedding models, ensuring reliability and effectiveness.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Scalable:</a:t>
            </a:r>
            <a:r>
              <a:rPr lang="en-US" sz="1400" dirty="0"/>
              <a:t> Can handle large datasets with cloud resources, making it suitable for widespread </a:t>
            </a:r>
            <a:r>
              <a:rPr lang="en-US" sz="1400" dirty="0" smtClean="0"/>
              <a:t>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Operational Feasibility: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Low </a:t>
            </a:r>
            <a:r>
              <a:rPr lang="en-US" sz="1400" b="1" dirty="0"/>
              <a:t>Maintenance:</a:t>
            </a:r>
            <a:r>
              <a:rPr lang="en-US" sz="1400" dirty="0"/>
              <a:t> Requires periodic updates but minimal ongoing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Resource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Feasibility: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Cost-Effective:</a:t>
            </a:r>
            <a:r>
              <a:rPr lang="en-US" sz="1400" dirty="0"/>
              <a:t> Initial setup is aligned with industry standards, with reasonable ongoing costs.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8955" y="1239782"/>
            <a:ext cx="42827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Viability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Market Demand: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High Demand:</a:t>
            </a:r>
            <a:r>
              <a:rPr lang="en-US" sz="1400" dirty="0"/>
              <a:t> Addresses the growing need for precise candidate matching in various industries.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Competitive Edge:</a:t>
            </a:r>
            <a:r>
              <a:rPr lang="en-US" sz="1400" dirty="0"/>
              <a:t> Improves hiring accuracy, reducing turnover and increasing job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ROI and Scalability: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Efficiency Gains:</a:t>
            </a:r>
            <a:r>
              <a:rPr lang="en-US" sz="1400" dirty="0"/>
              <a:t> Saves time and reduces hiring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Scalable:</a:t>
            </a:r>
            <a:r>
              <a:rPr lang="en-US" sz="1400" dirty="0"/>
              <a:t> Easily adaptable for different industries and regions, with potential for future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64023" y="170672"/>
            <a:ext cx="6263951" cy="575777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5509" y="986339"/>
            <a:ext cx="52655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Potential Impact on the Target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Enhanced Hiring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Precision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Better Candidate Matching:</a:t>
            </a:r>
            <a:r>
              <a:rPr lang="en-US" sz="1400" dirty="0"/>
              <a:t> Improves the accuracy of candidate selection, ensuring that the right people are placed in the right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Increased Job Satisfaction:</a:t>
            </a:r>
            <a:r>
              <a:rPr lang="en-US" sz="1400" dirty="0"/>
              <a:t> Leads to higher job satisfaction and engagement among employees, reducing turnover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Streamlined Recruitment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Time and Cost Savings:</a:t>
            </a:r>
            <a:r>
              <a:rPr lang="en-US" sz="1400" dirty="0"/>
              <a:t> Automates and accelerates the screening process, freeing up HR resources for more strategic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 skilling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 Career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Growth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Targeted Training Programs:</a:t>
            </a:r>
            <a:r>
              <a:rPr lang="en-US" sz="1400" dirty="0"/>
              <a:t> </a:t>
            </a:r>
            <a:r>
              <a:rPr lang="en-US" sz="1400" dirty="0" smtClean="0"/>
              <a:t>Can identify </a:t>
            </a:r>
            <a:r>
              <a:rPr lang="en-US" sz="1400" dirty="0"/>
              <a:t>skill gaps and facilitates the development of targeted training initiatives, supporting career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Better Career Matching:</a:t>
            </a:r>
            <a:r>
              <a:rPr lang="en-US" sz="1400" dirty="0"/>
              <a:t> Helps individuals find roles that better align with their skills and career aspirations.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9600" y="986339"/>
            <a:ext cx="546981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Benefits of the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Social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Increased Employment Opportunities:</a:t>
            </a:r>
            <a:r>
              <a:rPr lang="en-US" sz="1400" dirty="0" smtClean="0"/>
              <a:t> By matching candidates more accurately with roles, it opens up more relevant job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Reduced </a:t>
            </a:r>
            <a:r>
              <a:rPr lang="en-US" sz="1400" b="1" dirty="0"/>
              <a:t>Unemployment:</a:t>
            </a:r>
            <a:r>
              <a:rPr lang="en-US" sz="1400" dirty="0"/>
              <a:t> Helps to reduce unemployment by efficiently connecting candidates with the right job openings.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Boosted Productivity:</a:t>
            </a:r>
            <a:r>
              <a:rPr lang="en-US" sz="1400" dirty="0"/>
              <a:t> Companies benefit from more productive employees, leading to higher overall organizational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Cost Efficiency:</a:t>
            </a:r>
            <a:r>
              <a:rPr lang="en-US" sz="1400" dirty="0"/>
              <a:t> Reduces the costs associated with bad hires and high turnover, improving the company’s bottom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Environmental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Reduced Resource Usage:</a:t>
            </a:r>
            <a:r>
              <a:rPr lang="en-US" sz="1400" dirty="0"/>
              <a:t> By optimizing the hiring process, companies reduce the need for repeated recruitment cycles, saving on resources such as energy and materials.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Sustainable Workforce Planning:</a:t>
            </a:r>
            <a:r>
              <a:rPr lang="en-US" sz="1400" dirty="0"/>
              <a:t> Helps companies develop more sustainable workforce planning strategies by understanding long-term skill needs.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59956" y="151911"/>
            <a:ext cx="1433713" cy="7409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Dazzlers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946</Words>
  <Application>Microsoft Office PowerPoint</Application>
  <PresentationFormat>Widescreen</PresentationFormat>
  <Paragraphs>113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Book Antiqua</vt:lpstr>
      <vt:lpstr>Calibri</vt:lpstr>
      <vt:lpstr>Cascadia Code</vt:lpstr>
      <vt:lpstr>Century Gothic</vt:lpstr>
      <vt:lpstr>Garamond</vt:lpstr>
      <vt:lpstr>Times New Roman</vt:lpstr>
      <vt:lpstr>TradeGothic</vt:lpstr>
      <vt:lpstr>Office Theme</vt:lpstr>
      <vt:lpstr>SMART INDIA HACKATHON 2024</vt:lpstr>
      <vt:lpstr>Embedding Based Summary and Similarity search of professional skills and domain for Profile Matching</vt:lpstr>
      <vt:lpstr>Calculation of Relevancy Score for Expert Candidate Pair</vt:lpstr>
      <vt:lpstr>Feasibility and Viability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Microsoft account</cp:lastModifiedBy>
  <cp:revision>183</cp:revision>
  <dcterms:created xsi:type="dcterms:W3CDTF">2013-12-12T18:46:50Z</dcterms:created>
  <dcterms:modified xsi:type="dcterms:W3CDTF">2024-09-03T15:13:59Z</dcterms:modified>
  <cp:category/>
</cp:coreProperties>
</file>