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77" r:id="rId4"/>
    <p:sldId id="258" r:id="rId5"/>
    <p:sldId id="259" r:id="rId6"/>
    <p:sldId id="260" r:id="rId7"/>
    <p:sldId id="261" r:id="rId8"/>
    <p:sldId id="262" r:id="rId9"/>
    <p:sldId id="263" r:id="rId10"/>
    <p:sldId id="264" r:id="rId11"/>
    <p:sldId id="265" r:id="rId12"/>
    <p:sldId id="274" r:id="rId13"/>
    <p:sldId id="275" r:id="rId14"/>
    <p:sldId id="266" r:id="rId15"/>
    <p:sldId id="268" r:id="rId16"/>
    <p:sldId id="269" r:id="rId17"/>
    <p:sldId id="270" r:id="rId18"/>
    <p:sldId id="271" r:id="rId19"/>
    <p:sldId id="272" r:id="rId20"/>
    <p:sldId id="273"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D668"/>
    <a:srgbClr val="A7D971"/>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autoAdjust="0"/>
    <p:restoredTop sz="94660"/>
  </p:normalViewPr>
  <p:slideViewPr>
    <p:cSldViewPr snapToGrid="0">
      <p:cViewPr varScale="1">
        <p:scale>
          <a:sx n="87" d="100"/>
          <a:sy n="87" d="100"/>
        </p:scale>
        <p:origin x="-442"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497C04-1815-4A96-9F55-9178A640AB1C}"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0CC9F33-BFCB-4CE7-8BD5-1022715E8C8F}" type="slidenum">
              <a:rPr lang="en-IN" smtClean="0"/>
              <a:t>‹#›</a:t>
            </a:fld>
            <a:endParaRPr lang="en-IN"/>
          </a:p>
        </p:txBody>
      </p:sp>
    </p:spTree>
    <p:extLst>
      <p:ext uri="{BB962C8B-B14F-4D97-AF65-F5344CB8AC3E}">
        <p14:creationId xmlns:p14="http://schemas.microsoft.com/office/powerpoint/2010/main" val="165692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97C04-1815-4A96-9F55-9178A640AB1C}"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CC9F33-BFCB-4CE7-8BD5-1022715E8C8F}" type="slidenum">
              <a:rPr lang="en-IN" smtClean="0"/>
              <a:t>‹#›</a:t>
            </a:fld>
            <a:endParaRPr lang="en-IN"/>
          </a:p>
        </p:txBody>
      </p:sp>
    </p:spTree>
    <p:extLst>
      <p:ext uri="{BB962C8B-B14F-4D97-AF65-F5344CB8AC3E}">
        <p14:creationId xmlns:p14="http://schemas.microsoft.com/office/powerpoint/2010/main" val="288668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97C04-1815-4A96-9F55-9178A640AB1C}"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CC9F33-BFCB-4CE7-8BD5-1022715E8C8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0117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497C04-1815-4A96-9F55-9178A640AB1C}"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CC9F33-BFCB-4CE7-8BD5-1022715E8C8F}" type="slidenum">
              <a:rPr lang="en-IN" smtClean="0"/>
              <a:t>‹#›</a:t>
            </a:fld>
            <a:endParaRPr lang="en-IN"/>
          </a:p>
        </p:txBody>
      </p:sp>
    </p:spTree>
    <p:extLst>
      <p:ext uri="{BB962C8B-B14F-4D97-AF65-F5344CB8AC3E}">
        <p14:creationId xmlns:p14="http://schemas.microsoft.com/office/powerpoint/2010/main" val="3915720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497C04-1815-4A96-9F55-9178A640AB1C}"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CC9F33-BFCB-4CE7-8BD5-1022715E8C8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5661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497C04-1815-4A96-9F55-9178A640AB1C}"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CC9F33-BFCB-4CE7-8BD5-1022715E8C8F}" type="slidenum">
              <a:rPr lang="en-IN" smtClean="0"/>
              <a:t>‹#›</a:t>
            </a:fld>
            <a:endParaRPr lang="en-IN"/>
          </a:p>
        </p:txBody>
      </p:sp>
    </p:spTree>
    <p:extLst>
      <p:ext uri="{BB962C8B-B14F-4D97-AF65-F5344CB8AC3E}">
        <p14:creationId xmlns:p14="http://schemas.microsoft.com/office/powerpoint/2010/main" val="433539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97C04-1815-4A96-9F55-9178A640AB1C}"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CC9F33-BFCB-4CE7-8BD5-1022715E8C8F}" type="slidenum">
              <a:rPr lang="en-IN" smtClean="0"/>
              <a:t>‹#›</a:t>
            </a:fld>
            <a:endParaRPr lang="en-IN"/>
          </a:p>
        </p:txBody>
      </p:sp>
    </p:spTree>
    <p:extLst>
      <p:ext uri="{BB962C8B-B14F-4D97-AF65-F5344CB8AC3E}">
        <p14:creationId xmlns:p14="http://schemas.microsoft.com/office/powerpoint/2010/main" val="3238447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97C04-1815-4A96-9F55-9178A640AB1C}"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CC9F33-BFCB-4CE7-8BD5-1022715E8C8F}" type="slidenum">
              <a:rPr lang="en-IN" smtClean="0"/>
              <a:t>‹#›</a:t>
            </a:fld>
            <a:endParaRPr lang="en-IN"/>
          </a:p>
        </p:txBody>
      </p:sp>
    </p:spTree>
    <p:extLst>
      <p:ext uri="{BB962C8B-B14F-4D97-AF65-F5344CB8AC3E}">
        <p14:creationId xmlns:p14="http://schemas.microsoft.com/office/powerpoint/2010/main" val="370811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97C04-1815-4A96-9F55-9178A640AB1C}"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CC9F33-BFCB-4CE7-8BD5-1022715E8C8F}" type="slidenum">
              <a:rPr lang="en-IN" smtClean="0"/>
              <a:t>‹#›</a:t>
            </a:fld>
            <a:endParaRPr lang="en-IN"/>
          </a:p>
        </p:txBody>
      </p:sp>
    </p:spTree>
    <p:extLst>
      <p:ext uri="{BB962C8B-B14F-4D97-AF65-F5344CB8AC3E}">
        <p14:creationId xmlns:p14="http://schemas.microsoft.com/office/powerpoint/2010/main" val="342858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97C04-1815-4A96-9F55-9178A640AB1C}"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CC9F33-BFCB-4CE7-8BD5-1022715E8C8F}" type="slidenum">
              <a:rPr lang="en-IN" smtClean="0"/>
              <a:t>‹#›</a:t>
            </a:fld>
            <a:endParaRPr lang="en-IN"/>
          </a:p>
        </p:txBody>
      </p:sp>
    </p:spTree>
    <p:extLst>
      <p:ext uri="{BB962C8B-B14F-4D97-AF65-F5344CB8AC3E}">
        <p14:creationId xmlns:p14="http://schemas.microsoft.com/office/powerpoint/2010/main" val="313542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497C04-1815-4A96-9F55-9178A640AB1C}"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0CC9F33-BFCB-4CE7-8BD5-1022715E8C8F}" type="slidenum">
              <a:rPr lang="en-IN" smtClean="0"/>
              <a:t>‹#›</a:t>
            </a:fld>
            <a:endParaRPr lang="en-IN"/>
          </a:p>
        </p:txBody>
      </p:sp>
    </p:spTree>
    <p:extLst>
      <p:ext uri="{BB962C8B-B14F-4D97-AF65-F5344CB8AC3E}">
        <p14:creationId xmlns:p14="http://schemas.microsoft.com/office/powerpoint/2010/main" val="69866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497C04-1815-4A96-9F55-9178A640AB1C}" type="datetimeFigureOut">
              <a:rPr lang="en-IN" smtClean="0"/>
              <a:t>12-09-2023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0CC9F33-BFCB-4CE7-8BD5-1022715E8C8F}" type="slidenum">
              <a:rPr lang="en-IN" smtClean="0"/>
              <a:t>‹#›</a:t>
            </a:fld>
            <a:endParaRPr lang="en-IN"/>
          </a:p>
        </p:txBody>
      </p:sp>
    </p:spTree>
    <p:extLst>
      <p:ext uri="{BB962C8B-B14F-4D97-AF65-F5344CB8AC3E}">
        <p14:creationId xmlns:p14="http://schemas.microsoft.com/office/powerpoint/2010/main" val="286210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497C04-1815-4A96-9F55-9178A640AB1C}" type="datetimeFigureOut">
              <a:rPr lang="en-IN" smtClean="0"/>
              <a:t>12-09-2023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0CC9F33-BFCB-4CE7-8BD5-1022715E8C8F}" type="slidenum">
              <a:rPr lang="en-IN" smtClean="0"/>
              <a:t>‹#›</a:t>
            </a:fld>
            <a:endParaRPr lang="en-IN"/>
          </a:p>
        </p:txBody>
      </p:sp>
    </p:spTree>
    <p:extLst>
      <p:ext uri="{BB962C8B-B14F-4D97-AF65-F5344CB8AC3E}">
        <p14:creationId xmlns:p14="http://schemas.microsoft.com/office/powerpoint/2010/main" val="34863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497C04-1815-4A96-9F55-9178A640AB1C}" type="datetimeFigureOut">
              <a:rPr lang="en-IN" smtClean="0"/>
              <a:t>12-09-2023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0CC9F33-BFCB-4CE7-8BD5-1022715E8C8F}" type="slidenum">
              <a:rPr lang="en-IN" smtClean="0"/>
              <a:t>‹#›</a:t>
            </a:fld>
            <a:endParaRPr lang="en-IN"/>
          </a:p>
        </p:txBody>
      </p:sp>
    </p:spTree>
    <p:extLst>
      <p:ext uri="{BB962C8B-B14F-4D97-AF65-F5344CB8AC3E}">
        <p14:creationId xmlns:p14="http://schemas.microsoft.com/office/powerpoint/2010/main" val="249549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497C04-1815-4A96-9F55-9178A640AB1C}"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0CC9F33-BFCB-4CE7-8BD5-1022715E8C8F}" type="slidenum">
              <a:rPr lang="en-IN" smtClean="0"/>
              <a:t>‹#›</a:t>
            </a:fld>
            <a:endParaRPr lang="en-IN"/>
          </a:p>
        </p:txBody>
      </p:sp>
    </p:spTree>
    <p:extLst>
      <p:ext uri="{BB962C8B-B14F-4D97-AF65-F5344CB8AC3E}">
        <p14:creationId xmlns:p14="http://schemas.microsoft.com/office/powerpoint/2010/main" val="421774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497C04-1815-4A96-9F55-9178A640AB1C}"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CC9F33-BFCB-4CE7-8BD5-1022715E8C8F}" type="slidenum">
              <a:rPr lang="en-IN" smtClean="0"/>
              <a:t>‹#›</a:t>
            </a:fld>
            <a:endParaRPr lang="en-IN"/>
          </a:p>
        </p:txBody>
      </p:sp>
    </p:spTree>
    <p:extLst>
      <p:ext uri="{BB962C8B-B14F-4D97-AF65-F5344CB8AC3E}">
        <p14:creationId xmlns:p14="http://schemas.microsoft.com/office/powerpoint/2010/main" val="1328970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E497C04-1815-4A96-9F55-9178A640AB1C}" type="datetimeFigureOut">
              <a:rPr lang="en-IN" smtClean="0"/>
              <a:t>12-09-2023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0CC9F33-BFCB-4CE7-8BD5-1022715E8C8F}" type="slidenum">
              <a:rPr lang="en-IN" smtClean="0"/>
              <a:t>‹#›</a:t>
            </a:fld>
            <a:endParaRPr lang="en-IN"/>
          </a:p>
        </p:txBody>
      </p:sp>
    </p:spTree>
    <p:extLst>
      <p:ext uri="{BB962C8B-B14F-4D97-AF65-F5344CB8AC3E}">
        <p14:creationId xmlns:p14="http://schemas.microsoft.com/office/powerpoint/2010/main" val="2487907522"/>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B1FF19-1800-99AB-8C43-42B42EF8CB6C}"/>
              </a:ext>
            </a:extLst>
          </p:cNvPr>
          <p:cNvSpPr>
            <a:spLocks noGrp="1"/>
          </p:cNvSpPr>
          <p:nvPr>
            <p:ph type="ctrTitle"/>
          </p:nvPr>
        </p:nvSpPr>
        <p:spPr>
          <a:xfrm>
            <a:off x="1482308" y="647299"/>
            <a:ext cx="8915399" cy="2262781"/>
          </a:xfrm>
        </p:spPr>
        <p:txBody>
          <a:bodyPr/>
          <a:lstStyle/>
          <a:p>
            <a:r>
              <a:rPr lang="en-IN" dirty="0">
                <a:latin typeface="Arial" panose="020B0604020202020204" pitchFamily="34" charset="0"/>
                <a:cs typeface="Arial" panose="020B0604020202020204" pitchFamily="34" charset="0"/>
              </a:rPr>
              <a:t>ONLINE MOVIE TICKET BOOKING</a:t>
            </a:r>
          </a:p>
        </p:txBody>
      </p:sp>
      <p:pic>
        <p:nvPicPr>
          <p:cNvPr id="5" name="Picture 4">
            <a:extLst>
              <a:ext uri="{FF2B5EF4-FFF2-40B4-BE49-F238E27FC236}">
                <a16:creationId xmlns:a16="http://schemas.microsoft.com/office/drawing/2014/main" xmlns="" id="{02DB32A1-4622-5CA2-D8A6-AECD7D8D9A7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352674" y="1868905"/>
            <a:ext cx="5959642" cy="5587013"/>
          </a:xfrm>
          <a:prstGeom prst="rect">
            <a:avLst/>
          </a:prstGeom>
        </p:spPr>
      </p:pic>
    </p:spTree>
    <p:extLst>
      <p:ext uri="{BB962C8B-B14F-4D97-AF65-F5344CB8AC3E}">
        <p14:creationId xmlns:p14="http://schemas.microsoft.com/office/powerpoint/2010/main" val="918487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3E952C-6CC0-F43B-6644-24A4885BC7CE}"/>
              </a:ext>
            </a:extLst>
          </p:cNvPr>
          <p:cNvSpPr txBox="1">
            <a:spLocks/>
          </p:cNvSpPr>
          <p:nvPr/>
        </p:nvSpPr>
        <p:spPr>
          <a:xfrm>
            <a:off x="1786291" y="791052"/>
            <a:ext cx="9601196" cy="130386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Arial" panose="020B0604020202020204" pitchFamily="34" charset="0"/>
                <a:cs typeface="Arial" panose="020B0604020202020204" pitchFamily="34" charset="0"/>
              </a:rPr>
              <a:t>EUREKA</a:t>
            </a:r>
          </a:p>
        </p:txBody>
      </p:sp>
      <p:sp>
        <p:nvSpPr>
          <p:cNvPr id="3" name="Content Placeholder 2">
            <a:extLst>
              <a:ext uri="{FF2B5EF4-FFF2-40B4-BE49-F238E27FC236}">
                <a16:creationId xmlns:a16="http://schemas.microsoft.com/office/drawing/2014/main" xmlns="" id="{A17CE8D8-AB17-FE0D-F484-07046443CCAE}"/>
              </a:ext>
            </a:extLst>
          </p:cNvPr>
          <p:cNvSpPr txBox="1">
            <a:spLocks/>
          </p:cNvSpPr>
          <p:nvPr/>
        </p:nvSpPr>
        <p:spPr>
          <a:xfrm>
            <a:off x="2229052" y="1769532"/>
            <a:ext cx="9003630" cy="3318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Netflix Eureka is a Java-based open source project that provides a RESTful interface for service discovery and registration.</a:t>
            </a:r>
          </a:p>
          <a:p>
            <a:r>
              <a:rPr lang="en-US" sz="1800" dirty="0">
                <a:latin typeface="Arial" panose="020B0604020202020204" pitchFamily="34" charset="0"/>
                <a:cs typeface="Arial" panose="020B0604020202020204" pitchFamily="34" charset="0"/>
              </a:rPr>
              <a:t> Eureka helps to make microservices more resilient by providing a central registry of microservices. This means that if one microservice goes down, the other microservices can still find each other.</a:t>
            </a:r>
            <a:endParaRPr lang="en-IN"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Eureka Server integrates with load balancing mechanisms such as Ribbon. This means that clients can query Eureka Server to retrieve a list of available service instances for a specific service.</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923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FAF28-E900-0F21-74A4-C48560B8145E}"/>
              </a:ext>
            </a:extLst>
          </p:cNvPr>
          <p:cNvSpPr txBox="1">
            <a:spLocks/>
          </p:cNvSpPr>
          <p:nvPr/>
        </p:nvSpPr>
        <p:spPr>
          <a:xfrm>
            <a:off x="1738165" y="695958"/>
            <a:ext cx="9601196" cy="130386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Arial" panose="020B0604020202020204" pitchFamily="34" charset="0"/>
                <a:cs typeface="Arial" panose="020B0604020202020204" pitchFamily="34" charset="0"/>
              </a:rPr>
              <a:t>FEIGN</a:t>
            </a:r>
          </a:p>
        </p:txBody>
      </p:sp>
      <p:sp>
        <p:nvSpPr>
          <p:cNvPr id="3" name="Content Placeholder 2">
            <a:extLst>
              <a:ext uri="{FF2B5EF4-FFF2-40B4-BE49-F238E27FC236}">
                <a16:creationId xmlns:a16="http://schemas.microsoft.com/office/drawing/2014/main" xmlns="" id="{4C1F846F-D6E7-5475-C087-381883DFCA64}"/>
              </a:ext>
            </a:extLst>
          </p:cNvPr>
          <p:cNvSpPr txBox="1">
            <a:spLocks/>
          </p:cNvSpPr>
          <p:nvPr/>
        </p:nvSpPr>
        <p:spPr>
          <a:xfrm>
            <a:off x="2008471" y="1999825"/>
            <a:ext cx="9330890" cy="3318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The Feign client is a declarative REST client that makes writing web clients easier. When using Feign, the developer has only to define the interfaces and annotate them accordingly.</a:t>
            </a:r>
            <a:endParaRPr lang="en-IN"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Microservices use Feign clients to interact with other microservices' APIs or endpoints, making it easier to implement inter-service communication.</a:t>
            </a:r>
          </a:p>
          <a:p>
            <a:r>
              <a:rPr lang="en-US" sz="1800" dirty="0">
                <a:latin typeface="Arial" panose="020B0604020202020204" pitchFamily="34" charset="0"/>
                <a:cs typeface="Arial" panose="020B0604020202020204" pitchFamily="34" charset="0"/>
              </a:rPr>
              <a:t>The @FeignClient annotation is a part of the Spring Cloud Netflix project and is used in Spring-based applications to simplify the process of making HTTP requests to other RESTful services, often within a microservices architecture.</a:t>
            </a: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778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547" y="704320"/>
            <a:ext cx="9764044" cy="1280890"/>
          </a:xfrm>
        </p:spPr>
        <p:txBody>
          <a:bodyPr>
            <a:normAutofit/>
          </a:bodyPr>
          <a:lstStyle/>
          <a:p>
            <a:r>
              <a:rPr lang="en-IN" sz="2800" b="1" dirty="0" smtClean="0">
                <a:latin typeface="Arial" pitchFamily="34" charset="0"/>
                <a:cs typeface="Arial" pitchFamily="34" charset="0"/>
              </a:rPr>
              <a:t>RESILIENCE4J</a:t>
            </a:r>
            <a:r>
              <a:rPr lang="en-IN" sz="2800" b="1" dirty="0">
                <a:latin typeface="Arial" pitchFamily="34" charset="0"/>
                <a:cs typeface="Arial" pitchFamily="34" charset="0"/>
              </a:rPr>
              <a:t/>
            </a:r>
            <a:br>
              <a:rPr lang="en-IN" sz="2800" b="1" dirty="0">
                <a:latin typeface="Arial" pitchFamily="34" charset="0"/>
                <a:cs typeface="Arial" pitchFamily="34" charset="0"/>
              </a:rPr>
            </a:br>
            <a:endParaRPr lang="en-IN" sz="2800" b="1" dirty="0"/>
          </a:p>
        </p:txBody>
      </p:sp>
      <p:sp>
        <p:nvSpPr>
          <p:cNvPr id="3" name="Content Placeholder 2"/>
          <p:cNvSpPr>
            <a:spLocks noGrp="1"/>
          </p:cNvSpPr>
          <p:nvPr>
            <p:ph idx="1"/>
          </p:nvPr>
        </p:nvSpPr>
        <p:spPr>
          <a:xfrm>
            <a:off x="2045368" y="2133600"/>
            <a:ext cx="9459244" cy="3777622"/>
          </a:xfrm>
        </p:spPr>
        <p:txBody>
          <a:bodyPr/>
          <a:lstStyle/>
          <a:p>
            <a:pPr>
              <a:buFont typeface="Wingdings" panose="05000000000000000000" charset="0"/>
              <a:buChar char="Ø"/>
            </a:pPr>
            <a:r>
              <a:rPr lang="en-US" dirty="0"/>
              <a:t>Resilience4j is a lightweight fault tolerance library that provides a variety of fault tolerance and stability patterns to a web application.</a:t>
            </a:r>
          </a:p>
          <a:p>
            <a:pPr>
              <a:buFont typeface="Wingdings" panose="05000000000000000000" charset="0"/>
              <a:buChar char="Ø"/>
            </a:pPr>
            <a:r>
              <a:rPr lang="en-US" dirty="0"/>
              <a:t>Resilience4j provides higher-order functions (decorators) to enhance any functional interface, lambda expression or method reference with a Circuit Breaker, Rate Limiter, Retry or Bulkhead.</a:t>
            </a:r>
          </a:p>
          <a:p>
            <a:pPr>
              <a:buFont typeface="Wingdings" panose="05000000000000000000" charset="0"/>
              <a:buChar char="Ø"/>
            </a:pPr>
            <a:r>
              <a:rPr lang="en-US" dirty="0"/>
              <a:t>With Resilience4j you don't have to go all-in, you can pick what you need.</a:t>
            </a:r>
          </a:p>
          <a:p>
            <a:pPr>
              <a:buFont typeface="Wingdings" panose="05000000000000000000" charset="0"/>
              <a:buChar char="Ø"/>
            </a:pPr>
            <a:r>
              <a:rPr lang="en-US" dirty="0"/>
              <a:t>Resilience4j provides several core modules and add-on modules</a:t>
            </a:r>
          </a:p>
          <a:p>
            <a:pPr marL="0" indent="0">
              <a:buNone/>
            </a:pPr>
            <a:endParaRPr lang="en-IN" dirty="0"/>
          </a:p>
        </p:txBody>
      </p:sp>
    </p:spTree>
    <p:extLst>
      <p:ext uri="{BB962C8B-B14F-4D97-AF65-F5344CB8AC3E}">
        <p14:creationId xmlns:p14="http://schemas.microsoft.com/office/powerpoint/2010/main" val="57962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633" y="753978"/>
            <a:ext cx="9739980" cy="1151021"/>
          </a:xfrm>
        </p:spPr>
        <p:txBody>
          <a:bodyPr>
            <a:normAutofit/>
          </a:bodyPr>
          <a:lstStyle/>
          <a:p>
            <a:r>
              <a:rPr lang="en-IN" sz="2800" b="1" dirty="0" smtClean="0">
                <a:latin typeface="Arial" pitchFamily="34" charset="0"/>
                <a:cs typeface="Arial" pitchFamily="34" charset="0"/>
              </a:rPr>
              <a:t>RETRY</a:t>
            </a:r>
            <a:endParaRPr lang="en-IN" sz="2800" b="1" dirty="0">
              <a:latin typeface="Arial" pitchFamily="34" charset="0"/>
              <a:cs typeface="Arial" pitchFamily="34" charset="0"/>
            </a:endParaRPr>
          </a:p>
        </p:txBody>
      </p:sp>
      <p:sp>
        <p:nvSpPr>
          <p:cNvPr id="3" name="Content Placeholder 2"/>
          <p:cNvSpPr>
            <a:spLocks noGrp="1"/>
          </p:cNvSpPr>
          <p:nvPr>
            <p:ph idx="1"/>
          </p:nvPr>
        </p:nvSpPr>
        <p:spPr>
          <a:xfrm>
            <a:off x="2069432" y="2133600"/>
            <a:ext cx="9435180" cy="3777622"/>
          </a:xfrm>
        </p:spPr>
        <p:txBody>
          <a:bodyPr/>
          <a:lstStyle/>
          <a:p>
            <a:pPr>
              <a:buFont typeface="Wingdings" panose="05000000000000000000" charset="0"/>
              <a:buChar char="Ø"/>
            </a:pPr>
            <a:r>
              <a:rPr lang="en-IN" dirty="0" smtClean="0"/>
              <a:t> </a:t>
            </a:r>
            <a:r>
              <a:rPr lang="en-US" dirty="0">
                <a:sym typeface="+mn-ea"/>
              </a:rPr>
              <a:t>Automated Retry: Resilience4j's Retry module automates retries for handling transient failures in </a:t>
            </a:r>
            <a:r>
              <a:rPr lang="en-US" dirty="0" err="1">
                <a:sym typeface="+mn-ea"/>
              </a:rPr>
              <a:t>microservices</a:t>
            </a:r>
            <a:r>
              <a:rPr lang="en-US" dirty="0">
                <a:sym typeface="+mn-ea"/>
              </a:rPr>
              <a:t>.</a:t>
            </a:r>
            <a:endParaRPr lang="en-US" dirty="0"/>
          </a:p>
          <a:p>
            <a:pPr>
              <a:buFont typeface="Wingdings" panose="05000000000000000000" charset="0"/>
              <a:buChar char="Ø"/>
            </a:pPr>
            <a:r>
              <a:rPr lang="en-US" dirty="0">
                <a:sym typeface="+mn-ea"/>
              </a:rPr>
              <a:t>Declarative or Programmatic: Retry behavior can be configured declaratively with annotations or programmatically in code.</a:t>
            </a:r>
            <a:endParaRPr lang="en-US" dirty="0"/>
          </a:p>
          <a:p>
            <a:pPr>
              <a:buFont typeface="Wingdings" panose="05000000000000000000" charset="0"/>
              <a:buChar char="Ø"/>
            </a:pPr>
            <a:r>
              <a:rPr lang="en-US" dirty="0">
                <a:sym typeface="+mn-ea"/>
              </a:rPr>
              <a:t>Exponential </a:t>
            </a:r>
            <a:r>
              <a:rPr lang="en-US" dirty="0" err="1">
                <a:sym typeface="+mn-ea"/>
              </a:rPr>
              <a:t>Backoff</a:t>
            </a:r>
            <a:r>
              <a:rPr lang="en-US" dirty="0">
                <a:sym typeface="+mn-ea"/>
              </a:rPr>
              <a:t>: It supports strategies like exponential </a:t>
            </a:r>
            <a:r>
              <a:rPr lang="en-US" dirty="0" err="1">
                <a:sym typeface="+mn-ea"/>
              </a:rPr>
              <a:t>backoff</a:t>
            </a:r>
            <a:r>
              <a:rPr lang="en-US" dirty="0">
                <a:sym typeface="+mn-ea"/>
              </a:rPr>
              <a:t> to reduce the load on failing services.</a:t>
            </a:r>
            <a:endParaRPr lang="en-US" dirty="0"/>
          </a:p>
          <a:p>
            <a:pPr>
              <a:buFont typeface="Wingdings" panose="05000000000000000000" charset="0"/>
              <a:buChar char="Ø"/>
            </a:pPr>
            <a:r>
              <a:rPr lang="en-US" dirty="0">
                <a:sym typeface="+mn-ea"/>
              </a:rPr>
              <a:t>Customizable Control: Highly customizable with options for defining retry count, intervals, and conditions for precise control over retry logic in </a:t>
            </a:r>
            <a:r>
              <a:rPr lang="en-US" dirty="0" err="1">
                <a:sym typeface="+mn-ea"/>
              </a:rPr>
              <a:t>microservices</a:t>
            </a:r>
            <a:r>
              <a:rPr lang="en-US" dirty="0">
                <a:sym typeface="+mn-ea"/>
              </a:rPr>
              <a:t>.</a:t>
            </a:r>
            <a:endParaRPr lang="en-US" dirty="0"/>
          </a:p>
          <a:p>
            <a:endParaRPr lang="en-IN" dirty="0"/>
          </a:p>
        </p:txBody>
      </p:sp>
    </p:spTree>
    <p:extLst>
      <p:ext uri="{BB962C8B-B14F-4D97-AF65-F5344CB8AC3E}">
        <p14:creationId xmlns:p14="http://schemas.microsoft.com/office/powerpoint/2010/main" val="336309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216A89-BF68-1441-D88A-2FAA16F53283}"/>
              </a:ext>
            </a:extLst>
          </p:cNvPr>
          <p:cNvSpPr txBox="1">
            <a:spLocks/>
          </p:cNvSpPr>
          <p:nvPr/>
        </p:nvSpPr>
        <p:spPr>
          <a:xfrm>
            <a:off x="1699663" y="741501"/>
            <a:ext cx="9601196" cy="130386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smtClean="0">
                <a:latin typeface="Arial" panose="020B0604020202020204" pitchFamily="34" charset="0"/>
                <a:cs typeface="Arial" panose="020B0604020202020204" pitchFamily="34" charset="0"/>
              </a:rPr>
              <a:t>SLEUTH &amp; ZIPKIN</a:t>
            </a:r>
            <a:r>
              <a:rPr lang="en-IN" sz="2800" b="1" dirty="0">
                <a:latin typeface="Arial" panose="020B0604020202020204" pitchFamily="34" charset="0"/>
                <a:cs typeface="Arial" panose="020B0604020202020204" pitchFamily="34" charset="0"/>
              </a:rPr>
              <a:t/>
            </a:r>
            <a:br>
              <a:rPr lang="en-IN" sz="2800" b="1" dirty="0">
                <a:latin typeface="Arial" panose="020B0604020202020204" pitchFamily="34" charset="0"/>
                <a:cs typeface="Arial" panose="020B0604020202020204" pitchFamily="34" charset="0"/>
              </a:rPr>
            </a:br>
            <a:endParaRPr lang="en-IN"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B6365E3A-4AC5-184E-B72A-F15241CFB367}"/>
              </a:ext>
            </a:extLst>
          </p:cNvPr>
          <p:cNvSpPr txBox="1">
            <a:spLocks/>
          </p:cNvSpPr>
          <p:nvPr/>
        </p:nvSpPr>
        <p:spPr>
          <a:xfrm>
            <a:off x="1835217" y="1769532"/>
            <a:ext cx="9465642" cy="3318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latin typeface="Arial" panose="020B0604020202020204" pitchFamily="34" charset="0"/>
                <a:cs typeface="Arial" panose="020B0604020202020204" pitchFamily="34" charset="0"/>
              </a:rPr>
              <a:t>Sleuth</a:t>
            </a:r>
            <a:r>
              <a:rPr lang="en-US" sz="1800" dirty="0">
                <a:latin typeface="Arial" panose="020B0604020202020204" pitchFamily="34" charset="0"/>
                <a:cs typeface="Arial" panose="020B0604020202020204" pitchFamily="34" charset="0"/>
              </a:rPr>
              <a:t> is a library that helps to generate and propagate trace IDs across multiple services. Trace IDs are unique identifiers that can be used to correlate requests across multiple services.</a:t>
            </a:r>
          </a:p>
          <a:p>
            <a:r>
              <a:rPr lang="en-US" sz="1800" b="1" dirty="0" err="1">
                <a:latin typeface="Arial" panose="020B0604020202020204" pitchFamily="34" charset="0"/>
                <a:cs typeface="Arial" panose="020B0604020202020204" pitchFamily="34" charset="0"/>
              </a:rPr>
              <a:t>Zipkin</a:t>
            </a:r>
            <a:r>
              <a:rPr lang="en-US" sz="1800" dirty="0">
                <a:latin typeface="Arial" panose="020B0604020202020204" pitchFamily="34" charset="0"/>
                <a:cs typeface="Arial" panose="020B0604020202020204" pitchFamily="34" charset="0"/>
              </a:rPr>
              <a:t> is a server that collects and stores trace data. It can be used to visualize and analyze trace data, helping you to identify performance bottlenecks and other problems in your microservices architecture.</a:t>
            </a:r>
          </a:p>
          <a:p>
            <a:r>
              <a:rPr lang="en-US" sz="1800" dirty="0">
                <a:latin typeface="Arial" panose="020B0604020202020204" pitchFamily="34" charset="0"/>
                <a:cs typeface="Arial" panose="020B0604020202020204" pitchFamily="34" charset="0"/>
              </a:rPr>
              <a:t>Together, they offer a comprehensive solution for understanding and optimizing microservices-based applications.</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9552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39BC2-7AE3-F63D-BAF9-5EBFF1CDD36C}"/>
              </a:ext>
            </a:extLst>
          </p:cNvPr>
          <p:cNvSpPr txBox="1">
            <a:spLocks/>
          </p:cNvSpPr>
          <p:nvPr/>
        </p:nvSpPr>
        <p:spPr>
          <a:xfrm>
            <a:off x="1882544" y="799252"/>
            <a:ext cx="9601196" cy="13038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smtClean="0">
                <a:latin typeface="Arial" panose="020B0604020202020204" pitchFamily="34" charset="0"/>
                <a:cs typeface="Arial" panose="020B0604020202020204" pitchFamily="34" charset="0"/>
              </a:rPr>
              <a:t>DATABASE SCHEMA </a:t>
            </a:r>
            <a:endParaRPr lang="en-IN" sz="2800" b="1" dirty="0">
              <a:latin typeface="Arial" panose="020B0604020202020204" pitchFamily="34" charset="0"/>
              <a:cs typeface="Arial" panose="020B0604020202020204" pitchFamily="34" charset="0"/>
            </a:endParaRPr>
          </a:p>
          <a:p>
            <a:r>
              <a:rPr lang="en-IN"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190" y="1748590"/>
            <a:ext cx="7627620" cy="4290260"/>
          </a:xfrm>
          <a:prstGeom prst="rect">
            <a:avLst/>
          </a:prstGeom>
        </p:spPr>
      </p:pic>
    </p:spTree>
    <p:extLst>
      <p:ext uri="{BB962C8B-B14F-4D97-AF65-F5344CB8AC3E}">
        <p14:creationId xmlns:p14="http://schemas.microsoft.com/office/powerpoint/2010/main" val="3140491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9D917-B92F-5FCB-4616-C2DA5A8D92FA}"/>
              </a:ext>
            </a:extLst>
          </p:cNvPr>
          <p:cNvSpPr txBox="1">
            <a:spLocks/>
          </p:cNvSpPr>
          <p:nvPr/>
        </p:nvSpPr>
        <p:spPr>
          <a:xfrm>
            <a:off x="1633087" y="702999"/>
            <a:ext cx="9601196" cy="130386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Arial" panose="020B0604020202020204" pitchFamily="34" charset="0"/>
                <a:cs typeface="Arial" panose="020B0604020202020204" pitchFamily="34" charset="0"/>
              </a:rPr>
              <a:t>POSTMAN TESTING</a:t>
            </a:r>
          </a:p>
        </p:txBody>
      </p:sp>
      <p:sp>
        <p:nvSpPr>
          <p:cNvPr id="4" name="Content Placeholder 2">
            <a:extLst>
              <a:ext uri="{FF2B5EF4-FFF2-40B4-BE49-F238E27FC236}">
                <a16:creationId xmlns:a16="http://schemas.microsoft.com/office/drawing/2014/main" xmlns="" id="{9D40678B-22E4-F24E-28F3-8ABE2B8B1276}"/>
              </a:ext>
            </a:extLst>
          </p:cNvPr>
          <p:cNvSpPr txBox="1">
            <a:spLocks/>
          </p:cNvSpPr>
          <p:nvPr/>
        </p:nvSpPr>
        <p:spPr>
          <a:xfrm>
            <a:off x="1586963" y="2006866"/>
            <a:ext cx="9693443" cy="33189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01650" indent="-342900" algn="just"/>
            <a:r>
              <a:rPr lang="en-IN" altLang="en-US" sz="1800" dirty="0">
                <a:latin typeface="Arial" panose="020B0604020202020204" pitchFamily="34" charset="0"/>
                <a:cs typeface="Arial" panose="020B0604020202020204" pitchFamily="34" charset="0"/>
              </a:rPr>
              <a:t>Postman is an application used for API testing. It is an HTTP client that tests HTTP requests, utilizing a graphical user interface, through which we obtain different types of responses that need to be subsequently validated.</a:t>
            </a:r>
          </a:p>
          <a:p>
            <a:pPr marL="501650" indent="-342900" algn="just"/>
            <a:endParaRPr lang="en-IN" altLang="en-US" sz="1800" dirty="0">
              <a:latin typeface="Arial" panose="020B0604020202020204" pitchFamily="34" charset="0"/>
              <a:cs typeface="Arial" panose="020B0604020202020204" pitchFamily="34" charset="0"/>
            </a:endParaRPr>
          </a:p>
          <a:p>
            <a:pPr marL="501650" indent="-342900" algn="just"/>
            <a:r>
              <a:rPr lang="en-IN" altLang="en-US" sz="1800" dirty="0">
                <a:latin typeface="Arial" panose="020B0604020202020204" pitchFamily="34" charset="0"/>
                <a:cs typeface="Arial" panose="020B0604020202020204" pitchFamily="34" charset="0"/>
                <a:sym typeface="+mn-ea"/>
              </a:rPr>
              <a:t>It is a tool for testing the software of an API. It can be used to design, document, verify, create, and change APIs. Postman has the feature of sending and observing the Hypertext Transfer Protocol (HTTP) requests and responses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430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B78BC7A-93EE-EA4D-C0E5-55E30BF339AA}"/>
              </a:ext>
            </a:extLst>
          </p:cNvPr>
          <p:cNvSpPr txBox="1">
            <a:spLocks/>
          </p:cNvSpPr>
          <p:nvPr/>
        </p:nvSpPr>
        <p:spPr>
          <a:xfrm>
            <a:off x="1337911" y="717400"/>
            <a:ext cx="7729087"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     </a:t>
            </a:r>
            <a:r>
              <a:rPr lang="en-US" sz="2800" b="1" dirty="0" smtClean="0">
                <a:latin typeface="Arial" panose="020B0604020202020204" pitchFamily="34" charset="0"/>
                <a:cs typeface="Arial" panose="020B0604020202020204" pitchFamily="34" charset="0"/>
              </a:rPr>
              <a:t>ADMIN &amp; USER FUNCTIONALITIES</a:t>
            </a:r>
            <a:endParaRPr lang="en-US" sz="28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DD190570-4F7C-E290-FE15-187E18A50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807" y="1504265"/>
            <a:ext cx="8470231" cy="5233419"/>
          </a:xfrm>
          <a:prstGeom prst="rect">
            <a:avLst/>
          </a:prstGeom>
        </p:spPr>
      </p:pic>
    </p:spTree>
    <p:extLst>
      <p:ext uri="{BB962C8B-B14F-4D97-AF65-F5344CB8AC3E}">
        <p14:creationId xmlns:p14="http://schemas.microsoft.com/office/powerpoint/2010/main" val="2567745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xmlns="" id="{22BBC9C5-3A6E-E8F9-80F3-CCA447B15520}"/>
              </a:ext>
            </a:extLst>
          </p:cNvPr>
          <p:cNvSpPr/>
          <p:nvPr/>
        </p:nvSpPr>
        <p:spPr>
          <a:xfrm>
            <a:off x="5410601" y="1413394"/>
            <a:ext cx="5105400" cy="623866"/>
          </a:xfrm>
          <a:prstGeom prst="roundRect">
            <a:avLst>
              <a:gd name="adj" fmla="val 10000"/>
            </a:avLst>
          </a:prstGeom>
          <a:solidFill>
            <a:srgbClr val="A2D668"/>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lvl="4" algn="just"/>
            <a:r>
              <a:rPr lang="en-IN" dirty="0"/>
              <a:t>TIME SAVING</a:t>
            </a:r>
          </a:p>
        </p:txBody>
      </p:sp>
      <p:sp>
        <p:nvSpPr>
          <p:cNvPr id="6" name="Rectangle: Rounded Corners 5">
            <a:extLst>
              <a:ext uri="{FF2B5EF4-FFF2-40B4-BE49-F238E27FC236}">
                <a16:creationId xmlns:a16="http://schemas.microsoft.com/office/drawing/2014/main" xmlns="" id="{9651F8EF-C40F-4F2A-C956-11EFCF1C6A89}"/>
              </a:ext>
            </a:extLst>
          </p:cNvPr>
          <p:cNvSpPr/>
          <p:nvPr/>
        </p:nvSpPr>
        <p:spPr>
          <a:xfrm>
            <a:off x="5410601" y="2385543"/>
            <a:ext cx="5105400" cy="623866"/>
          </a:xfrm>
          <a:prstGeom prst="roundRect">
            <a:avLst>
              <a:gd name="adj" fmla="val 10000"/>
            </a:avLst>
          </a:prstGeom>
          <a:solidFill>
            <a:srgbClr val="A2D668"/>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lvl="4"/>
            <a:r>
              <a:rPr lang="en-IN" dirty="0"/>
              <a:t>USER FRIENDLY</a:t>
            </a:r>
          </a:p>
        </p:txBody>
      </p:sp>
      <p:sp>
        <p:nvSpPr>
          <p:cNvPr id="7" name="Rectangle: Rounded Corners 6">
            <a:extLst>
              <a:ext uri="{FF2B5EF4-FFF2-40B4-BE49-F238E27FC236}">
                <a16:creationId xmlns:a16="http://schemas.microsoft.com/office/drawing/2014/main" xmlns="" id="{9725942B-F288-532E-5CA6-ABC15ED09ABA}"/>
              </a:ext>
            </a:extLst>
          </p:cNvPr>
          <p:cNvSpPr/>
          <p:nvPr/>
        </p:nvSpPr>
        <p:spPr>
          <a:xfrm>
            <a:off x="5410601" y="3357692"/>
            <a:ext cx="5105400" cy="623866"/>
          </a:xfrm>
          <a:prstGeom prst="roundRect">
            <a:avLst>
              <a:gd name="adj" fmla="val 10000"/>
            </a:avLst>
          </a:prstGeom>
          <a:solidFill>
            <a:srgbClr val="A2D668"/>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lvl="2"/>
            <a:r>
              <a:rPr lang="en-IN" dirty="0"/>
              <a:t>COMPATIBLE WITH ALL DEVICES</a:t>
            </a:r>
          </a:p>
        </p:txBody>
      </p:sp>
      <p:sp>
        <p:nvSpPr>
          <p:cNvPr id="9" name="Rectangle: Rounded Corners 8">
            <a:extLst>
              <a:ext uri="{FF2B5EF4-FFF2-40B4-BE49-F238E27FC236}">
                <a16:creationId xmlns:a16="http://schemas.microsoft.com/office/drawing/2014/main" xmlns="" id="{70AFDDC0-EE5C-4D14-EBED-C0962AD487A5}"/>
              </a:ext>
            </a:extLst>
          </p:cNvPr>
          <p:cNvSpPr/>
          <p:nvPr/>
        </p:nvSpPr>
        <p:spPr>
          <a:xfrm>
            <a:off x="5410601" y="4329841"/>
            <a:ext cx="5105400" cy="623866"/>
          </a:xfrm>
          <a:prstGeom prst="roundRect">
            <a:avLst>
              <a:gd name="adj" fmla="val 10000"/>
            </a:avLst>
          </a:prstGeom>
          <a:solidFill>
            <a:srgbClr val="A2D668"/>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lvl="2"/>
            <a:r>
              <a:rPr lang="en-IN" dirty="0"/>
              <a:t>USER CAN GET DESIRED SEATS</a:t>
            </a:r>
          </a:p>
        </p:txBody>
      </p:sp>
      <p:sp>
        <p:nvSpPr>
          <p:cNvPr id="10" name="Rectangle: Rounded Corners 9">
            <a:extLst>
              <a:ext uri="{FF2B5EF4-FFF2-40B4-BE49-F238E27FC236}">
                <a16:creationId xmlns:a16="http://schemas.microsoft.com/office/drawing/2014/main" xmlns="" id="{E4DAC6CF-14DD-5F80-9083-752B5A501409}"/>
              </a:ext>
            </a:extLst>
          </p:cNvPr>
          <p:cNvSpPr/>
          <p:nvPr/>
        </p:nvSpPr>
        <p:spPr>
          <a:xfrm>
            <a:off x="5410601" y="5301990"/>
            <a:ext cx="5105400" cy="623866"/>
          </a:xfrm>
          <a:prstGeom prst="roundRect">
            <a:avLst>
              <a:gd name="adj" fmla="val 10000"/>
            </a:avLst>
          </a:prstGeom>
          <a:solidFill>
            <a:srgbClr val="A2D668"/>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lvl="1"/>
            <a:r>
              <a:rPr lang="en-IN" dirty="0"/>
              <a:t>MULTIPLE OPTIONS AVAILABLE ON ONE CLICK</a:t>
            </a:r>
          </a:p>
        </p:txBody>
      </p:sp>
      <p:sp>
        <p:nvSpPr>
          <p:cNvPr id="11" name="TextBox 10">
            <a:extLst>
              <a:ext uri="{FF2B5EF4-FFF2-40B4-BE49-F238E27FC236}">
                <a16:creationId xmlns:a16="http://schemas.microsoft.com/office/drawing/2014/main" xmlns="" id="{A7866146-F19C-B5A9-6A12-177E7A980B6B}"/>
              </a:ext>
            </a:extLst>
          </p:cNvPr>
          <p:cNvSpPr txBox="1"/>
          <p:nvPr/>
        </p:nvSpPr>
        <p:spPr>
          <a:xfrm>
            <a:off x="1819175" y="685255"/>
            <a:ext cx="4196614"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ADVANTAGES</a:t>
            </a:r>
          </a:p>
        </p:txBody>
      </p:sp>
      <p:pic>
        <p:nvPicPr>
          <p:cNvPr id="13" name="Picture 12">
            <a:extLst>
              <a:ext uri="{FF2B5EF4-FFF2-40B4-BE49-F238E27FC236}">
                <a16:creationId xmlns:a16="http://schemas.microsoft.com/office/drawing/2014/main" xmlns="" id="{F29FE329-197D-7012-E3A5-AC307EB3B11F}"/>
              </a:ext>
            </a:extLst>
          </p:cNvPr>
          <p:cNvPicPr>
            <a:picLocks noChangeAspect="1"/>
          </p:cNvPicPr>
          <p:nvPr/>
        </p:nvPicPr>
        <p:blipFill rotWithShape="1">
          <a:blip r:embed="rId2">
            <a:extLst>
              <a:ext uri="{28A0092B-C50C-407E-A947-70E740481C1C}">
                <a14:useLocalDpi xmlns:a14="http://schemas.microsoft.com/office/drawing/2010/main" val="0"/>
              </a:ext>
            </a:extLst>
          </a:blip>
          <a:srcRect t="24023" r="46495"/>
          <a:stretch/>
        </p:blipFill>
        <p:spPr>
          <a:xfrm>
            <a:off x="567891" y="1878499"/>
            <a:ext cx="4572000" cy="3582252"/>
          </a:xfrm>
          <a:prstGeom prst="ellipse">
            <a:avLst/>
          </a:prstGeom>
          <a:ln>
            <a:noFill/>
          </a:ln>
          <a:effectLst>
            <a:softEdge rad="112500"/>
          </a:effectLst>
        </p:spPr>
      </p:pic>
    </p:spTree>
    <p:extLst>
      <p:ext uri="{BB962C8B-B14F-4D97-AF65-F5344CB8AC3E}">
        <p14:creationId xmlns:p14="http://schemas.microsoft.com/office/powerpoint/2010/main" val="674154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8B16EB-0F63-F33E-21C8-65B6F8D84A71}"/>
              </a:ext>
            </a:extLst>
          </p:cNvPr>
          <p:cNvSpPr txBox="1">
            <a:spLocks/>
          </p:cNvSpPr>
          <p:nvPr/>
        </p:nvSpPr>
        <p:spPr>
          <a:xfrm>
            <a:off x="1785486" y="713632"/>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FUTURE SCOPE</a:t>
            </a:r>
          </a:p>
        </p:txBody>
      </p:sp>
      <p:sp>
        <p:nvSpPr>
          <p:cNvPr id="3" name="TextBox 2">
            <a:extLst>
              <a:ext uri="{FF2B5EF4-FFF2-40B4-BE49-F238E27FC236}">
                <a16:creationId xmlns:a16="http://schemas.microsoft.com/office/drawing/2014/main" xmlns="" id="{EB2F9FAF-C043-0511-276A-849B5901354D}"/>
              </a:ext>
            </a:extLst>
          </p:cNvPr>
          <p:cNvSpPr txBox="1"/>
          <p:nvPr/>
        </p:nvSpPr>
        <p:spPr>
          <a:xfrm>
            <a:off x="5900286" y="2551837"/>
            <a:ext cx="6987941" cy="1754326"/>
          </a:xfrm>
          <a:prstGeom prst="rect">
            <a:avLst/>
          </a:prstGeom>
          <a:noFill/>
        </p:spPr>
        <p:txBody>
          <a:bodyPr wrap="square" rtlCol="0">
            <a:spAutoFit/>
          </a:bodyPr>
          <a:lstStyle/>
          <a:p>
            <a:pPr marL="285750" indent="-285750">
              <a:buFont typeface="Wingdings" panose="05000000000000000000" pitchFamily="2" charset="2"/>
              <a:buChar char="ü"/>
            </a:pPr>
            <a:r>
              <a:rPr lang="en-IN" dirty="0">
                <a:latin typeface="Arial" panose="020B0604020202020204" pitchFamily="34" charset="0"/>
                <a:cs typeface="Arial" panose="020B0604020202020204" pitchFamily="34" charset="0"/>
              </a:rPr>
              <a:t>Provide a list of upcoming movies.</a:t>
            </a:r>
          </a:p>
          <a:p>
            <a:pPr marL="285750" indent="-285750">
              <a:buFont typeface="Wingdings" panose="05000000000000000000" pitchFamily="2" charset="2"/>
              <a:buChar char="ü"/>
            </a:pPr>
            <a:r>
              <a:rPr lang="en-IN" dirty="0">
                <a:latin typeface="Arial" panose="020B0604020202020204" pitchFamily="34" charset="0"/>
                <a:cs typeface="Arial" panose="020B0604020202020204" pitchFamily="34" charset="0"/>
              </a:rPr>
              <a:t>Allow users to comment on movies.</a:t>
            </a:r>
          </a:p>
          <a:p>
            <a:pPr marL="285750" indent="-285750">
              <a:buFont typeface="Wingdings" panose="05000000000000000000" pitchFamily="2" charset="2"/>
              <a:buChar char="ü"/>
            </a:pPr>
            <a:r>
              <a:rPr lang="en-IN" dirty="0">
                <a:latin typeface="Arial" panose="020B0604020202020204" pitchFamily="34" charset="0"/>
                <a:cs typeface="Arial" panose="020B0604020202020204" pitchFamily="34" charset="0"/>
              </a:rPr>
              <a:t>SMS notification after successful seat reservation.</a:t>
            </a:r>
          </a:p>
          <a:p>
            <a:pPr marL="285750" indent="-285750">
              <a:buFont typeface="Wingdings" panose="05000000000000000000" pitchFamily="2" charset="2"/>
              <a:buChar char="ü"/>
            </a:pPr>
            <a:r>
              <a:rPr lang="en-IN" dirty="0">
                <a:latin typeface="Arial" panose="020B0604020202020204" pitchFamily="34" charset="0"/>
                <a:cs typeface="Arial" panose="020B0604020202020204" pitchFamily="34" charset="0"/>
              </a:rPr>
              <a:t>Encrypted webpage to ensure users privacy </a:t>
            </a:r>
          </a:p>
          <a:p>
            <a:r>
              <a:rPr lang="en-IN" dirty="0">
                <a:latin typeface="Arial" panose="020B0604020202020204" pitchFamily="34" charset="0"/>
                <a:cs typeface="Arial" panose="020B0604020202020204" pitchFamily="34" charset="0"/>
              </a:rPr>
              <a:t>and transaction security.</a:t>
            </a:r>
          </a:p>
          <a:p>
            <a:pPr marL="285750" indent="-285750">
              <a:buFont typeface="Wingdings" panose="05000000000000000000" pitchFamily="2" charset="2"/>
              <a:buChar char="ü"/>
            </a:pPr>
            <a:r>
              <a:rPr lang="en-IN" dirty="0">
                <a:latin typeface="Arial" panose="020B0604020202020204" pitchFamily="34" charset="0"/>
                <a:cs typeface="Arial" panose="020B0604020202020204" pitchFamily="34" charset="0"/>
              </a:rPr>
              <a:t>More user friendly interface also in small screen devices.</a:t>
            </a:r>
          </a:p>
        </p:txBody>
      </p:sp>
      <p:pic>
        <p:nvPicPr>
          <p:cNvPr id="7" name="Picture 6">
            <a:extLst>
              <a:ext uri="{FF2B5EF4-FFF2-40B4-BE49-F238E27FC236}">
                <a16:creationId xmlns:a16="http://schemas.microsoft.com/office/drawing/2014/main" xmlns="" id="{C84E5B21-B24A-C040-B280-1941C490C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025" y="1991385"/>
            <a:ext cx="4235116" cy="31832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22320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B838B-C919-AA0B-2D7E-9EC01C32455C}"/>
              </a:ext>
            </a:extLst>
          </p:cNvPr>
          <p:cNvSpPr>
            <a:spLocks noGrp="1"/>
          </p:cNvSpPr>
          <p:nvPr>
            <p:ph type="title"/>
          </p:nvPr>
        </p:nvSpPr>
        <p:spPr/>
        <p:txBody>
          <a:bodyPr>
            <a:normAutofit/>
          </a:bodyPr>
          <a:lstStyle/>
          <a:p>
            <a:r>
              <a:rPr lang="en-IN" sz="2800" b="1" dirty="0">
                <a:latin typeface="Arial" panose="020B0604020202020204" pitchFamily="34" charset="0"/>
                <a:cs typeface="Arial" panose="020B0604020202020204" pitchFamily="34" charset="0"/>
              </a:rPr>
              <a:t>TEAM MEMBERS:</a:t>
            </a:r>
          </a:p>
        </p:txBody>
      </p:sp>
      <p:sp>
        <p:nvSpPr>
          <p:cNvPr id="3" name="Content Placeholder 2">
            <a:extLst>
              <a:ext uri="{FF2B5EF4-FFF2-40B4-BE49-F238E27FC236}">
                <a16:creationId xmlns:a16="http://schemas.microsoft.com/office/drawing/2014/main" xmlns="" id="{48E094C2-B0F4-E3E5-B708-4FB075C8A35B}"/>
              </a:ext>
            </a:extLst>
          </p:cNvPr>
          <p:cNvSpPr>
            <a:spLocks noGrp="1"/>
          </p:cNvSpPr>
          <p:nvPr>
            <p:ph idx="1"/>
          </p:nvPr>
        </p:nvSpPr>
        <p:spPr>
          <a:xfrm>
            <a:off x="3128227" y="1700462"/>
            <a:ext cx="8915400" cy="3777622"/>
          </a:xfrm>
        </p:spPr>
        <p:txBody>
          <a:bodyPr>
            <a:normAutofit/>
          </a:bodyPr>
          <a:lstStyle/>
          <a:p>
            <a:pPr algn="l"/>
            <a:r>
              <a:rPr lang="en-IN" b="0" i="0" dirty="0" err="1">
                <a:effectLst/>
                <a:latin typeface="Arial" panose="020B0604020202020204" pitchFamily="34" charset="0"/>
                <a:cs typeface="Arial" panose="020B0604020202020204" pitchFamily="34" charset="0"/>
              </a:rPr>
              <a:t>Brindhaa</a:t>
            </a:r>
            <a:r>
              <a:rPr lang="en-IN" b="0" i="0" dirty="0">
                <a:effectLst/>
                <a:latin typeface="Arial" panose="020B0604020202020204" pitchFamily="34" charset="0"/>
                <a:cs typeface="Arial" panose="020B0604020202020204" pitchFamily="34" charset="0"/>
              </a:rPr>
              <a:t> </a:t>
            </a:r>
            <a:r>
              <a:rPr lang="en-IN" b="0" i="0" dirty="0" err="1" smtClean="0">
                <a:effectLst/>
                <a:latin typeface="Arial" panose="020B0604020202020204" pitchFamily="34" charset="0"/>
                <a:cs typeface="Arial" panose="020B0604020202020204" pitchFamily="34" charset="0"/>
              </a:rPr>
              <a:t>Balasubramaniam</a:t>
            </a:r>
            <a:r>
              <a:rPr lang="en-IN" dirty="0" smtClean="0">
                <a:latin typeface="Arial" panose="020B0604020202020204" pitchFamily="34" charset="0"/>
                <a:cs typeface="Arial" panose="020B0604020202020204" pitchFamily="34" charset="0"/>
              </a:rPr>
              <a:t> - 2563506</a:t>
            </a:r>
            <a:endParaRPr lang="en-IN" b="0" i="0" dirty="0">
              <a:effectLst/>
              <a:latin typeface="Arial" panose="020B0604020202020204" pitchFamily="34" charset="0"/>
              <a:cs typeface="Arial" panose="020B0604020202020204" pitchFamily="34" charset="0"/>
            </a:endParaRPr>
          </a:p>
          <a:p>
            <a:pPr algn="l"/>
            <a:r>
              <a:rPr lang="en-IN" b="0" i="0" dirty="0" err="1">
                <a:effectLst/>
                <a:latin typeface="Arial" panose="020B0604020202020204" pitchFamily="34" charset="0"/>
                <a:cs typeface="Arial" panose="020B0604020202020204" pitchFamily="34" charset="0"/>
              </a:rPr>
              <a:t>Muthupriya</a:t>
            </a:r>
            <a:r>
              <a:rPr lang="en-IN" b="0" i="0" dirty="0">
                <a:effectLst/>
                <a:latin typeface="Arial" panose="020B0604020202020204" pitchFamily="34" charset="0"/>
                <a:cs typeface="Arial" panose="020B0604020202020204" pitchFamily="34" charset="0"/>
              </a:rPr>
              <a:t> </a:t>
            </a:r>
            <a:r>
              <a:rPr lang="en-IN" b="0" i="0" dirty="0" err="1" smtClean="0">
                <a:effectLst/>
                <a:latin typeface="Arial" panose="020B0604020202020204" pitchFamily="34" charset="0"/>
                <a:cs typeface="Arial" panose="020B0604020202020204" pitchFamily="34" charset="0"/>
              </a:rPr>
              <a:t>Murugesan</a:t>
            </a:r>
            <a:r>
              <a:rPr lang="en-IN" b="0" i="0" dirty="0" smtClean="0">
                <a:effectLst/>
                <a:latin typeface="Arial" panose="020B0604020202020204" pitchFamily="34" charset="0"/>
                <a:cs typeface="Arial" panose="020B0604020202020204" pitchFamily="34" charset="0"/>
              </a:rPr>
              <a:t> - 2563143</a:t>
            </a:r>
            <a:endParaRPr lang="en-IN" b="0" i="0" dirty="0">
              <a:effectLst/>
              <a:latin typeface="Arial" panose="020B0604020202020204" pitchFamily="34" charset="0"/>
              <a:cs typeface="Arial" panose="020B0604020202020204" pitchFamily="34" charset="0"/>
            </a:endParaRPr>
          </a:p>
          <a:p>
            <a:pPr algn="l"/>
            <a:r>
              <a:rPr lang="en-IN" b="0" i="0" dirty="0">
                <a:effectLst/>
                <a:latin typeface="Arial" panose="020B0604020202020204" pitchFamily="34" charset="0"/>
                <a:cs typeface="Arial" panose="020B0604020202020204" pitchFamily="34" charset="0"/>
              </a:rPr>
              <a:t>Navya K </a:t>
            </a:r>
            <a:r>
              <a:rPr lang="en-IN" b="0" i="0" dirty="0" err="1" smtClean="0">
                <a:effectLst/>
                <a:latin typeface="Arial" panose="020B0604020202020204" pitchFamily="34" charset="0"/>
                <a:cs typeface="Arial" panose="020B0604020202020204" pitchFamily="34" charset="0"/>
              </a:rPr>
              <a:t>K</a:t>
            </a:r>
            <a:r>
              <a:rPr lang="en-IN" b="0" i="0" dirty="0" smtClean="0">
                <a:effectLst/>
                <a:latin typeface="Arial" panose="020B0604020202020204" pitchFamily="34" charset="0"/>
                <a:cs typeface="Arial" panose="020B0604020202020204" pitchFamily="34" charset="0"/>
              </a:rPr>
              <a:t> - 2563265</a:t>
            </a:r>
            <a:endParaRPr lang="en-IN" b="0" i="0" dirty="0">
              <a:effectLst/>
              <a:latin typeface="Arial" panose="020B0604020202020204" pitchFamily="34" charset="0"/>
              <a:cs typeface="Arial" panose="020B0604020202020204" pitchFamily="34" charset="0"/>
            </a:endParaRPr>
          </a:p>
          <a:p>
            <a:pPr algn="l"/>
            <a:r>
              <a:rPr lang="en-IN" b="0" i="0" dirty="0">
                <a:effectLst/>
                <a:latin typeface="Arial" panose="020B0604020202020204" pitchFamily="34" charset="0"/>
                <a:cs typeface="Arial" panose="020B0604020202020204" pitchFamily="34" charset="0"/>
              </a:rPr>
              <a:t>Nikita </a:t>
            </a:r>
            <a:r>
              <a:rPr lang="en-IN" b="0" i="0" dirty="0" err="1">
                <a:effectLst/>
                <a:latin typeface="Arial" panose="020B0604020202020204" pitchFamily="34" charset="0"/>
                <a:cs typeface="Arial" panose="020B0604020202020204" pitchFamily="34" charset="0"/>
              </a:rPr>
              <a:t>Dhananjay</a:t>
            </a:r>
            <a:r>
              <a:rPr lang="en-IN" b="0" i="0" dirty="0">
                <a:effectLst/>
                <a:latin typeface="Arial" panose="020B0604020202020204" pitchFamily="34" charset="0"/>
                <a:cs typeface="Arial" panose="020B0604020202020204" pitchFamily="34" charset="0"/>
              </a:rPr>
              <a:t> </a:t>
            </a:r>
            <a:r>
              <a:rPr lang="en-IN" b="0" i="0" dirty="0" err="1" smtClean="0">
                <a:effectLst/>
                <a:latin typeface="Arial" panose="020B0604020202020204" pitchFamily="34" charset="0"/>
                <a:cs typeface="Arial" panose="020B0604020202020204" pitchFamily="34" charset="0"/>
              </a:rPr>
              <a:t>Gaikwad</a:t>
            </a:r>
            <a:r>
              <a:rPr lang="en-IN" b="0" i="0" dirty="0" smtClean="0">
                <a:effectLst/>
                <a:latin typeface="Arial" panose="020B0604020202020204" pitchFamily="34" charset="0"/>
                <a:cs typeface="Arial" panose="020B0604020202020204" pitchFamily="34" charset="0"/>
              </a:rPr>
              <a:t> - 2563147</a:t>
            </a:r>
            <a:endParaRPr lang="en-IN" b="0" i="0" dirty="0">
              <a:effectLst/>
              <a:latin typeface="Arial" panose="020B0604020202020204" pitchFamily="34" charset="0"/>
              <a:cs typeface="Arial" panose="020B0604020202020204" pitchFamily="34" charset="0"/>
            </a:endParaRPr>
          </a:p>
          <a:p>
            <a:pPr algn="l"/>
            <a:r>
              <a:rPr lang="en-IN" b="0" i="0" dirty="0" err="1">
                <a:effectLst/>
                <a:latin typeface="Arial" panose="020B0604020202020204" pitchFamily="34" charset="0"/>
                <a:cs typeface="Arial" panose="020B0604020202020204" pitchFamily="34" charset="0"/>
              </a:rPr>
              <a:t>Ponugoti</a:t>
            </a:r>
            <a:r>
              <a:rPr lang="en-IN" b="0" i="0" dirty="0">
                <a:effectLst/>
                <a:latin typeface="Arial" panose="020B0604020202020204" pitchFamily="34" charset="0"/>
                <a:cs typeface="Arial" panose="020B0604020202020204" pitchFamily="34" charset="0"/>
              </a:rPr>
              <a:t> </a:t>
            </a:r>
            <a:r>
              <a:rPr lang="en-IN" b="0" i="0" dirty="0" err="1">
                <a:effectLst/>
                <a:latin typeface="Arial" panose="020B0604020202020204" pitchFamily="34" charset="0"/>
                <a:cs typeface="Arial" panose="020B0604020202020204" pitchFamily="34" charset="0"/>
              </a:rPr>
              <a:t>Sireesha</a:t>
            </a:r>
            <a:r>
              <a:rPr lang="en-IN" b="0" i="0" dirty="0">
                <a:effectLst/>
                <a:latin typeface="Arial" panose="020B0604020202020204" pitchFamily="34" charset="0"/>
                <a:cs typeface="Arial" panose="020B0604020202020204" pitchFamily="34" charset="0"/>
              </a:rPr>
              <a:t> </a:t>
            </a:r>
            <a:r>
              <a:rPr lang="en-IN" b="0" i="0" dirty="0" smtClean="0">
                <a:effectLst/>
                <a:latin typeface="Arial" panose="020B0604020202020204" pitchFamily="34" charset="0"/>
                <a:cs typeface="Arial" panose="020B0604020202020204" pitchFamily="34" charset="0"/>
              </a:rPr>
              <a:t>Reddy - 2563594</a:t>
            </a:r>
            <a:endParaRPr lang="en-IN" b="0" i="0" dirty="0">
              <a:effectLst/>
              <a:latin typeface="Arial" panose="020B0604020202020204" pitchFamily="34" charset="0"/>
              <a:cs typeface="Arial" panose="020B0604020202020204" pitchFamily="34" charset="0"/>
            </a:endParaRPr>
          </a:p>
          <a:p>
            <a:pPr algn="l"/>
            <a:r>
              <a:rPr lang="pt-BR" b="0" i="0" dirty="0">
                <a:effectLst/>
                <a:latin typeface="Arial" panose="020B0604020202020204" pitchFamily="34" charset="0"/>
                <a:cs typeface="Arial" panose="020B0604020202020204" pitchFamily="34" charset="0"/>
              </a:rPr>
              <a:t>Sandesh A </a:t>
            </a:r>
            <a:r>
              <a:rPr lang="pt-BR" b="0" i="0" dirty="0" smtClean="0">
                <a:effectLst/>
                <a:latin typeface="Arial" panose="020B0604020202020204" pitchFamily="34" charset="0"/>
                <a:cs typeface="Arial" panose="020B0604020202020204" pitchFamily="34" charset="0"/>
              </a:rPr>
              <a:t>Ram - 2563963</a:t>
            </a:r>
            <a:endParaRPr lang="pt-BR" b="0" i="0" dirty="0">
              <a:effectLst/>
              <a:latin typeface="Arial" panose="020B0604020202020204" pitchFamily="34" charset="0"/>
              <a:cs typeface="Arial" panose="020B0604020202020204" pitchFamily="34" charset="0"/>
            </a:endParaRPr>
          </a:p>
          <a:p>
            <a:pPr algn="l"/>
            <a:r>
              <a:rPr lang="pt-BR" b="0" i="0" dirty="0">
                <a:effectLst/>
                <a:latin typeface="Arial" panose="020B0604020202020204" pitchFamily="34" charset="0"/>
                <a:cs typeface="Arial" panose="020B0604020202020204" pitchFamily="34" charset="0"/>
              </a:rPr>
              <a:t>Sarthak </a:t>
            </a:r>
            <a:r>
              <a:rPr lang="pt-BR" b="0" i="0" dirty="0" smtClean="0">
                <a:effectLst/>
                <a:latin typeface="Arial" panose="020B0604020202020204" pitchFamily="34" charset="0"/>
                <a:cs typeface="Arial" panose="020B0604020202020204" pitchFamily="34" charset="0"/>
              </a:rPr>
              <a:t>Srivastava - 2563478</a:t>
            </a:r>
            <a:endParaRPr lang="pt-BR" b="0" i="0" dirty="0">
              <a:effectLst/>
              <a:latin typeface="Arial" panose="020B0604020202020204" pitchFamily="34" charset="0"/>
              <a:cs typeface="Arial" panose="020B0604020202020204" pitchFamily="34" charset="0"/>
            </a:endParaRPr>
          </a:p>
          <a:p>
            <a:r>
              <a:rPr lang="en-IN" b="0" i="0" dirty="0" err="1">
                <a:solidFill>
                  <a:srgbClr val="202124"/>
                </a:solidFill>
                <a:effectLst/>
                <a:latin typeface="Arial" panose="020B0604020202020204" pitchFamily="34" charset="0"/>
                <a:cs typeface="Arial" panose="020B0604020202020204" pitchFamily="34" charset="0"/>
              </a:rPr>
              <a:t>Sriharinivaishnavi</a:t>
            </a:r>
            <a:r>
              <a:rPr lang="en-IN" b="0" i="0" dirty="0">
                <a:solidFill>
                  <a:srgbClr val="202124"/>
                </a:solidFill>
                <a:effectLst/>
                <a:latin typeface="Arial" panose="020B0604020202020204" pitchFamily="34" charset="0"/>
                <a:cs typeface="Arial" panose="020B0604020202020204" pitchFamily="34" charset="0"/>
              </a:rPr>
              <a:t> </a:t>
            </a:r>
            <a:r>
              <a:rPr lang="en-IN" b="0" i="0" dirty="0" smtClean="0">
                <a:solidFill>
                  <a:srgbClr val="202124"/>
                </a:solidFill>
                <a:effectLst/>
                <a:latin typeface="Arial" panose="020B0604020202020204" pitchFamily="34" charset="0"/>
                <a:cs typeface="Arial" panose="020B0604020202020204" pitchFamily="34" charset="0"/>
              </a:rPr>
              <a:t>S - 2562976</a:t>
            </a:r>
            <a:endParaRPr lang="en-IN" b="0" i="0" dirty="0">
              <a:solidFill>
                <a:srgbClr val="202124"/>
              </a:solidFill>
              <a:effectLst/>
              <a:latin typeface="Arial" panose="020B0604020202020204" pitchFamily="34" charset="0"/>
              <a:cs typeface="Arial" panose="020B0604020202020204" pitchFamily="34" charset="0"/>
            </a:endParaRPr>
          </a:p>
          <a:p>
            <a:r>
              <a:rPr lang="en-IN" b="0" i="0" dirty="0" err="1">
                <a:solidFill>
                  <a:srgbClr val="202124"/>
                </a:solidFill>
                <a:effectLst/>
                <a:latin typeface="Arial" panose="020B0604020202020204" pitchFamily="34" charset="0"/>
                <a:cs typeface="Arial" panose="020B0604020202020204" pitchFamily="34" charset="0"/>
              </a:rPr>
              <a:t>Archana</a:t>
            </a:r>
            <a:r>
              <a:rPr lang="en-IN" b="0" i="0" dirty="0">
                <a:solidFill>
                  <a:srgbClr val="202124"/>
                </a:solidFill>
                <a:effectLst/>
                <a:latin typeface="Arial" panose="020B0604020202020204" pitchFamily="34" charset="0"/>
                <a:cs typeface="Arial" panose="020B0604020202020204" pitchFamily="34" charset="0"/>
              </a:rPr>
              <a:t> </a:t>
            </a:r>
            <a:r>
              <a:rPr lang="en-IN" b="0" i="0" dirty="0" err="1" smtClean="0">
                <a:solidFill>
                  <a:srgbClr val="202124"/>
                </a:solidFill>
                <a:effectLst/>
                <a:latin typeface="Arial" panose="020B0604020202020204" pitchFamily="34" charset="0"/>
                <a:cs typeface="Arial" panose="020B0604020202020204" pitchFamily="34" charset="0"/>
              </a:rPr>
              <a:t>Murugesan</a:t>
            </a:r>
            <a:r>
              <a:rPr lang="en-IN" b="0" i="0" dirty="0" smtClean="0">
                <a:solidFill>
                  <a:srgbClr val="202124"/>
                </a:solidFill>
                <a:effectLst/>
                <a:latin typeface="Arial" panose="020B0604020202020204" pitchFamily="34" charset="0"/>
                <a:cs typeface="Arial" panose="020B0604020202020204" pitchFamily="34" charset="0"/>
              </a:rPr>
              <a:t> - 2562954</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4500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FB0259-E753-D049-53D1-001CF2B7DA41}"/>
              </a:ext>
            </a:extLst>
          </p:cNvPr>
          <p:cNvSpPr txBox="1">
            <a:spLocks/>
          </p:cNvSpPr>
          <p:nvPr/>
        </p:nvSpPr>
        <p:spPr>
          <a:xfrm>
            <a:off x="457200" y="274638"/>
            <a:ext cx="4894446"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xmlns="" id="{4310E2A4-7F33-332F-07DE-EFD30527EEAB}"/>
              </a:ext>
            </a:extLst>
          </p:cNvPr>
          <p:cNvSpPr txBox="1">
            <a:spLocks/>
          </p:cNvSpPr>
          <p:nvPr/>
        </p:nvSpPr>
        <p:spPr>
          <a:xfrm>
            <a:off x="1804737" y="745391"/>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CONCLUSION</a:t>
            </a:r>
          </a:p>
        </p:txBody>
      </p:sp>
      <p:sp>
        <p:nvSpPr>
          <p:cNvPr id="6" name="TextBox 5">
            <a:extLst>
              <a:ext uri="{FF2B5EF4-FFF2-40B4-BE49-F238E27FC236}">
                <a16:creationId xmlns:a16="http://schemas.microsoft.com/office/drawing/2014/main" xmlns="" id="{43EE8969-C61D-2DA6-0E2E-2A65572556BB}"/>
              </a:ext>
            </a:extLst>
          </p:cNvPr>
          <p:cNvSpPr txBox="1"/>
          <p:nvPr/>
        </p:nvSpPr>
        <p:spPr>
          <a:xfrm>
            <a:off x="3195586" y="2059806"/>
            <a:ext cx="7507705"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project has been developed successfully and the performance of the system has been found satisfactory.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 of this interface helps customer in having immediate information about running movies and reserve their seat without wasting their precious time.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User friendly Interface also for the admin to add and delete movie information.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7461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638" y="1336431"/>
            <a:ext cx="7499839" cy="4220307"/>
          </a:xfrm>
          <a:prstGeom prst="rect">
            <a:avLst/>
          </a:prstGeom>
        </p:spPr>
      </p:pic>
    </p:spTree>
    <p:extLst>
      <p:ext uri="{BB962C8B-B14F-4D97-AF65-F5344CB8AC3E}">
        <p14:creationId xmlns:p14="http://schemas.microsoft.com/office/powerpoint/2010/main" val="219734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6821" y="673768"/>
            <a:ext cx="9667791" cy="1231232"/>
          </a:xfrm>
        </p:spPr>
        <p:txBody>
          <a:bodyPr>
            <a:normAutofit/>
          </a:bodyPr>
          <a:lstStyle/>
          <a:p>
            <a:r>
              <a:rPr lang="en-IN" sz="2800" b="1" dirty="0" smtClean="0">
                <a:latin typeface="Arial" pitchFamily="34" charset="0"/>
                <a:cs typeface="Arial" pitchFamily="34" charset="0"/>
              </a:rPr>
              <a:t>CONTENTS</a:t>
            </a:r>
            <a:endParaRPr lang="en-IN" sz="2800" b="1" dirty="0">
              <a:latin typeface="Arial" pitchFamily="34" charset="0"/>
              <a:cs typeface="Arial" pitchFamily="34" charset="0"/>
            </a:endParaRPr>
          </a:p>
        </p:txBody>
      </p:sp>
      <p:sp>
        <p:nvSpPr>
          <p:cNvPr id="3" name="Content Placeholder 2"/>
          <p:cNvSpPr>
            <a:spLocks noGrp="1"/>
          </p:cNvSpPr>
          <p:nvPr>
            <p:ph idx="1"/>
          </p:nvPr>
        </p:nvSpPr>
        <p:spPr>
          <a:xfrm>
            <a:off x="2589212" y="1796716"/>
            <a:ext cx="8915400" cy="4315326"/>
          </a:xfrm>
        </p:spPr>
        <p:txBody>
          <a:bodyPr>
            <a:normAutofit lnSpcReduction="10000"/>
          </a:bodyPr>
          <a:lstStyle/>
          <a:p>
            <a:r>
              <a:rPr lang="en-IN" dirty="0" smtClean="0">
                <a:latin typeface="Arial" pitchFamily="34" charset="0"/>
                <a:cs typeface="Arial" pitchFamily="34" charset="0"/>
              </a:rPr>
              <a:t>Abstract</a:t>
            </a:r>
          </a:p>
          <a:p>
            <a:r>
              <a:rPr lang="en-IN" dirty="0" smtClean="0">
                <a:latin typeface="Arial" pitchFamily="34" charset="0"/>
                <a:cs typeface="Arial" pitchFamily="34" charset="0"/>
              </a:rPr>
              <a:t>Tools &amp; Technologies</a:t>
            </a:r>
          </a:p>
          <a:p>
            <a:r>
              <a:rPr lang="en-IN" dirty="0" err="1" smtClean="0">
                <a:latin typeface="Arial" pitchFamily="34" charset="0"/>
                <a:cs typeface="Arial" pitchFamily="34" charset="0"/>
              </a:rPr>
              <a:t>Microservices</a:t>
            </a:r>
            <a:endParaRPr lang="en-IN" dirty="0" smtClean="0">
              <a:latin typeface="Arial" pitchFamily="34" charset="0"/>
              <a:cs typeface="Arial" pitchFamily="34" charset="0"/>
            </a:endParaRPr>
          </a:p>
          <a:p>
            <a:r>
              <a:rPr lang="en-IN" dirty="0" smtClean="0">
                <a:latin typeface="Arial" pitchFamily="34" charset="0"/>
                <a:cs typeface="Arial" pitchFamily="34" charset="0"/>
              </a:rPr>
              <a:t>Benefits of </a:t>
            </a:r>
            <a:r>
              <a:rPr lang="en-IN" dirty="0" err="1" smtClean="0">
                <a:latin typeface="Arial" pitchFamily="34" charset="0"/>
                <a:cs typeface="Arial" pitchFamily="34" charset="0"/>
              </a:rPr>
              <a:t>Microservices</a:t>
            </a:r>
            <a:endParaRPr lang="en-IN" dirty="0" smtClean="0">
              <a:latin typeface="Arial" pitchFamily="34" charset="0"/>
              <a:cs typeface="Arial" pitchFamily="34" charset="0"/>
            </a:endParaRPr>
          </a:p>
          <a:p>
            <a:r>
              <a:rPr lang="en-IN" dirty="0" err="1" smtClean="0">
                <a:latin typeface="Arial" pitchFamily="34" charset="0"/>
                <a:cs typeface="Arial" pitchFamily="34" charset="0"/>
              </a:rPr>
              <a:t>Microservices</a:t>
            </a:r>
            <a:r>
              <a:rPr lang="en-IN" dirty="0" smtClean="0">
                <a:latin typeface="Arial" pitchFamily="34" charset="0"/>
                <a:cs typeface="Arial" pitchFamily="34" charset="0"/>
              </a:rPr>
              <a:t> Architecture</a:t>
            </a:r>
          </a:p>
          <a:p>
            <a:r>
              <a:rPr lang="en-IN" dirty="0" smtClean="0">
                <a:latin typeface="Arial" pitchFamily="34" charset="0"/>
                <a:cs typeface="Arial" pitchFamily="34" charset="0"/>
              </a:rPr>
              <a:t>Database Schema</a:t>
            </a:r>
          </a:p>
          <a:p>
            <a:r>
              <a:rPr lang="en-IN" dirty="0" smtClean="0">
                <a:latin typeface="Arial" pitchFamily="34" charset="0"/>
                <a:cs typeface="Arial" pitchFamily="34" charset="0"/>
              </a:rPr>
              <a:t>Postman Testing</a:t>
            </a:r>
          </a:p>
          <a:p>
            <a:r>
              <a:rPr lang="en-IN" dirty="0" smtClean="0">
                <a:latin typeface="Arial" pitchFamily="34" charset="0"/>
                <a:cs typeface="Arial" pitchFamily="34" charset="0"/>
              </a:rPr>
              <a:t>Admin &amp; User functionalities</a:t>
            </a:r>
          </a:p>
          <a:p>
            <a:r>
              <a:rPr lang="en-IN" dirty="0" smtClean="0">
                <a:latin typeface="Arial" pitchFamily="34" charset="0"/>
                <a:cs typeface="Arial" pitchFamily="34" charset="0"/>
              </a:rPr>
              <a:t>Advantages</a:t>
            </a:r>
          </a:p>
          <a:p>
            <a:r>
              <a:rPr lang="en-IN" dirty="0" err="1" smtClean="0">
                <a:latin typeface="Arial" pitchFamily="34" charset="0"/>
                <a:cs typeface="Arial" pitchFamily="34" charset="0"/>
              </a:rPr>
              <a:t>Futurescope</a:t>
            </a:r>
            <a:endParaRPr lang="en-IN" dirty="0" smtClean="0">
              <a:latin typeface="Arial" pitchFamily="34" charset="0"/>
              <a:cs typeface="Arial" pitchFamily="34" charset="0"/>
            </a:endParaRPr>
          </a:p>
          <a:p>
            <a:r>
              <a:rPr lang="en-IN" dirty="0" smtClean="0">
                <a:latin typeface="Arial" pitchFamily="34" charset="0"/>
                <a:cs typeface="Arial" pitchFamily="34" charset="0"/>
              </a:rPr>
              <a:t>Conclusion</a:t>
            </a:r>
          </a:p>
          <a:p>
            <a:endParaRPr lang="en-IN" dirty="0" smtClean="0"/>
          </a:p>
          <a:p>
            <a:endParaRPr lang="en-IN" dirty="0" smtClean="0"/>
          </a:p>
          <a:p>
            <a:endParaRPr lang="en-IN" dirty="0" smtClean="0"/>
          </a:p>
          <a:p>
            <a:pPr marL="0" indent="0">
              <a:buNone/>
            </a:pPr>
            <a:endParaRPr lang="en-IN" dirty="0" smtClean="0"/>
          </a:p>
          <a:p>
            <a:endParaRPr lang="en-IN" dirty="0" smtClean="0"/>
          </a:p>
          <a:p>
            <a:endParaRPr lang="en-IN" dirty="0"/>
          </a:p>
        </p:txBody>
      </p:sp>
    </p:spTree>
    <p:extLst>
      <p:ext uri="{BB962C8B-B14F-4D97-AF65-F5344CB8AC3E}">
        <p14:creationId xmlns:p14="http://schemas.microsoft.com/office/powerpoint/2010/main" val="3565032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25F87A9-637B-BD5B-1D39-E72C3D7A1DB1}"/>
              </a:ext>
            </a:extLst>
          </p:cNvPr>
          <p:cNvSpPr txBox="1"/>
          <p:nvPr/>
        </p:nvSpPr>
        <p:spPr>
          <a:xfrm>
            <a:off x="2059805" y="1145406"/>
            <a:ext cx="9423133" cy="3847207"/>
          </a:xfrm>
          <a:prstGeom prst="rect">
            <a:avLst/>
          </a:prstGeom>
          <a:noFill/>
        </p:spPr>
        <p:txBody>
          <a:bodyPr wrap="square" rtlCol="0">
            <a:spAutoFit/>
          </a:bodyPr>
          <a:lstStyle/>
          <a:p>
            <a:r>
              <a:rPr lang="en-IN" sz="2800" b="1" dirty="0" smtClean="0">
                <a:latin typeface="Arial" panose="020B0604020202020204" pitchFamily="34" charset="0"/>
                <a:cs typeface="Arial" panose="020B0604020202020204" pitchFamily="34" charset="0"/>
              </a:rPr>
              <a:t>ABSTRACT</a:t>
            </a:r>
            <a:endParaRPr lang="en-IN" sz="2800" b="1"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abstract outlines the design and architecture of a modern movie ticket booking system utilizing microservices.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movie ticket booking system is a critical component of the entertainment industry, allowing users to browse, select, and purchase movie tickets. Leveraging microservices architecture, this system achieves greater flexibility and adaptability to meet evolving user demands.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We have used spring-boot for the backend and MySQL for the database and POSTMAN for testing.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Each microservices is responsible for a specific task, such as User, Theatre, Movie, Booking, Payment, Language and Genre.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916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C607C195-958F-3FC9-264F-8F548B3B454B}"/>
              </a:ext>
            </a:extLst>
          </p:cNvPr>
          <p:cNvSpPr txBox="1">
            <a:spLocks/>
          </p:cNvSpPr>
          <p:nvPr/>
        </p:nvSpPr>
        <p:spPr>
          <a:xfrm>
            <a:off x="6096000" y="2032292"/>
            <a:ext cx="4800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ü"/>
            </a:pPr>
            <a:r>
              <a:rPr lang="en-US" sz="1900" dirty="0">
                <a:latin typeface="Arial" panose="020B0604020202020204" pitchFamily="34" charset="0"/>
                <a:cs typeface="Arial" panose="020B0604020202020204" pitchFamily="34" charset="0"/>
              </a:rPr>
              <a:t>Java microservices Architecture </a:t>
            </a:r>
          </a:p>
          <a:p>
            <a:pPr>
              <a:buFont typeface="Wingdings" pitchFamily="2" charset="2"/>
              <a:buChar char="ü"/>
            </a:pPr>
            <a:r>
              <a:rPr lang="en-US" sz="1900" dirty="0">
                <a:latin typeface="Arial" panose="020B0604020202020204" pitchFamily="34" charset="0"/>
                <a:cs typeface="Arial" panose="020B0604020202020204" pitchFamily="34" charset="0"/>
              </a:rPr>
              <a:t>Spring Boot, Spring Cloud, Spring Data JPA</a:t>
            </a:r>
          </a:p>
          <a:p>
            <a:pPr>
              <a:buFont typeface="Wingdings" pitchFamily="2" charset="2"/>
              <a:buChar char="ü"/>
            </a:pPr>
            <a:r>
              <a:rPr lang="en-US" sz="1900" dirty="0">
                <a:latin typeface="Arial" panose="020B0604020202020204" pitchFamily="34" charset="0"/>
                <a:cs typeface="Arial" panose="020B0604020202020204" pitchFamily="34" charset="0"/>
              </a:rPr>
              <a:t>MySQL</a:t>
            </a:r>
          </a:p>
          <a:p>
            <a:pPr>
              <a:buFont typeface="Wingdings" pitchFamily="2" charset="2"/>
              <a:buChar char="ü"/>
            </a:pPr>
            <a:r>
              <a:rPr lang="en-US" sz="1900" dirty="0" err="1">
                <a:latin typeface="Arial" panose="020B0604020202020204" pitchFamily="34" charset="0"/>
                <a:cs typeface="Arial" panose="020B0604020202020204" pitchFamily="34" charset="0"/>
              </a:rPr>
              <a:t>EmbededTomcat</a:t>
            </a:r>
            <a:r>
              <a:rPr lang="en-US" sz="1900" dirty="0">
                <a:latin typeface="Arial" panose="020B0604020202020204" pitchFamily="34" charset="0"/>
                <a:cs typeface="Arial" panose="020B0604020202020204" pitchFamily="34" charset="0"/>
              </a:rPr>
              <a:t> </a:t>
            </a:r>
          </a:p>
          <a:p>
            <a:pPr>
              <a:buFont typeface="Wingdings" pitchFamily="2" charset="2"/>
              <a:buChar char="ü"/>
            </a:pPr>
            <a:r>
              <a:rPr lang="en-US" sz="1900" dirty="0">
                <a:latin typeface="Arial" panose="020B0604020202020204" pitchFamily="34" charset="0"/>
                <a:cs typeface="Arial" panose="020B0604020202020204" pitchFamily="34" charset="0"/>
              </a:rPr>
              <a:t>Git Hub</a:t>
            </a:r>
          </a:p>
          <a:p>
            <a:pPr>
              <a:buFont typeface="Wingdings" pitchFamily="2" charset="2"/>
              <a:buChar char="ü"/>
            </a:pPr>
            <a:r>
              <a:rPr lang="en-US" sz="1900" dirty="0">
                <a:latin typeface="Arial" panose="020B0604020202020204" pitchFamily="34" charset="0"/>
                <a:cs typeface="Arial" panose="020B0604020202020204" pitchFamily="34" charset="0"/>
              </a:rPr>
              <a:t>Spring Cloud Config, Spring Cloud Netflix Eureka, Feign, Resilience4j, Retry, Sleuth and </a:t>
            </a:r>
            <a:r>
              <a:rPr lang="en-US" sz="1900" dirty="0" err="1">
                <a:latin typeface="Arial" panose="020B0604020202020204" pitchFamily="34" charset="0"/>
                <a:cs typeface="Arial" panose="020B0604020202020204" pitchFamily="34" charset="0"/>
              </a:rPr>
              <a:t>Zipkin</a:t>
            </a:r>
            <a:r>
              <a:rPr lang="en-US" sz="1900" dirty="0">
                <a:latin typeface="Arial" panose="020B0604020202020204" pitchFamily="34" charset="0"/>
                <a:cs typeface="Arial" panose="020B0604020202020204" pitchFamily="34" charset="0"/>
              </a:rPr>
              <a:t>.</a:t>
            </a:r>
          </a:p>
          <a:p>
            <a:pPr>
              <a:buFont typeface="Wingdings" pitchFamily="2" charset="2"/>
              <a:buChar char="v"/>
            </a:pPr>
            <a:endParaRPr lang="en-US" dirty="0"/>
          </a:p>
        </p:txBody>
      </p:sp>
      <p:sp>
        <p:nvSpPr>
          <p:cNvPr id="7" name="TextBox 6">
            <a:extLst>
              <a:ext uri="{FF2B5EF4-FFF2-40B4-BE49-F238E27FC236}">
                <a16:creationId xmlns:a16="http://schemas.microsoft.com/office/drawing/2014/main" xmlns="" id="{E78EA618-2791-F8E9-21DE-EDBC9A959F96}"/>
              </a:ext>
            </a:extLst>
          </p:cNvPr>
          <p:cNvSpPr txBox="1"/>
          <p:nvPr/>
        </p:nvSpPr>
        <p:spPr>
          <a:xfrm>
            <a:off x="2156058" y="606392"/>
            <a:ext cx="5938788"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TOOLS AND TECHNOLOGIES</a:t>
            </a:r>
          </a:p>
        </p:txBody>
      </p:sp>
      <p:pic>
        <p:nvPicPr>
          <p:cNvPr id="12" name="Picture 11">
            <a:extLst>
              <a:ext uri="{FF2B5EF4-FFF2-40B4-BE49-F238E27FC236}">
                <a16:creationId xmlns:a16="http://schemas.microsoft.com/office/drawing/2014/main" xmlns="" id="{5AE19731-B67E-8005-E81A-1DBF72519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044" y="1776614"/>
            <a:ext cx="4157312" cy="3883042"/>
          </a:xfrm>
          <a:prstGeom prst="ellipse">
            <a:avLst/>
          </a:prstGeom>
          <a:ln>
            <a:noFill/>
          </a:ln>
          <a:effectLst>
            <a:softEdge rad="112500"/>
          </a:effectLst>
        </p:spPr>
      </p:pic>
    </p:spTree>
    <p:extLst>
      <p:ext uri="{BB962C8B-B14F-4D97-AF65-F5344CB8AC3E}">
        <p14:creationId xmlns:p14="http://schemas.microsoft.com/office/powerpoint/2010/main" val="235701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62FB3E9-E750-A2E1-DF98-3534280B3F69}"/>
              </a:ext>
            </a:extLst>
          </p:cNvPr>
          <p:cNvSpPr>
            <a:spLocks noGrp="1"/>
          </p:cNvSpPr>
          <p:nvPr>
            <p:ph type="title"/>
          </p:nvPr>
        </p:nvSpPr>
        <p:spPr>
          <a:xfrm>
            <a:off x="1844042" y="664498"/>
            <a:ext cx="9601196" cy="1303867"/>
          </a:xfrm>
        </p:spPr>
        <p:txBody>
          <a:bodyPr>
            <a:normAutofit/>
          </a:bodyPr>
          <a:lstStyle/>
          <a:p>
            <a:r>
              <a:rPr lang="en-IN" sz="2800" b="1" dirty="0" smtClean="0">
                <a:latin typeface="Arial" panose="020B0604020202020204" pitchFamily="34" charset="0"/>
                <a:cs typeface="Arial" panose="020B0604020202020204" pitchFamily="34" charset="0"/>
              </a:rPr>
              <a:t>MICROSERVICES</a:t>
            </a:r>
            <a:endParaRPr lang="en-IN" sz="2800"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xmlns="" id="{74ACAF7E-93C9-0B3E-A105-4D824CCF6051}"/>
              </a:ext>
            </a:extLst>
          </p:cNvPr>
          <p:cNvSpPr>
            <a:spLocks noGrp="1"/>
          </p:cNvSpPr>
          <p:nvPr>
            <p:ph idx="1"/>
          </p:nvPr>
        </p:nvSpPr>
        <p:spPr>
          <a:xfrm>
            <a:off x="2027322" y="1769532"/>
            <a:ext cx="9234636" cy="3318936"/>
          </a:xfrm>
        </p:spPr>
        <p:txBody>
          <a:bodyPr>
            <a:normAutofit/>
          </a:bodyPr>
          <a:lstStyle/>
          <a:p>
            <a:r>
              <a:rPr lang="en-US" sz="1800" dirty="0">
                <a:latin typeface="Arial" panose="020B0604020202020204" pitchFamily="34" charset="0"/>
                <a:cs typeface="Arial" panose="020B0604020202020204" pitchFamily="34" charset="0"/>
              </a:rPr>
              <a:t>Java </a:t>
            </a:r>
            <a:r>
              <a:rPr lang="en-US" sz="1800" dirty="0" err="1">
                <a:latin typeface="Arial" panose="020B0604020202020204" pitchFamily="34" charset="0"/>
                <a:cs typeface="Arial" panose="020B0604020202020204" pitchFamily="34" charset="0"/>
              </a:rPr>
              <a:t>microservices</a:t>
            </a:r>
            <a:r>
              <a:rPr lang="en-US" sz="1800" dirty="0">
                <a:latin typeface="Arial" panose="020B0604020202020204" pitchFamily="34" charset="0"/>
                <a:cs typeface="Arial" panose="020B0604020202020204" pitchFamily="34" charset="0"/>
              </a:rPr>
              <a:t> refer to a software architecture approach in which an application is built as a collection of small, independent, and loosely coupled services, all written in Java. </a:t>
            </a:r>
          </a:p>
          <a:p>
            <a:r>
              <a:rPr lang="en-US" sz="1800" dirty="0">
                <a:latin typeface="Arial" panose="020B0604020202020204" pitchFamily="34" charset="0"/>
                <a:cs typeface="Arial" panose="020B0604020202020204" pitchFamily="34" charset="0"/>
              </a:rPr>
              <a:t>Each </a:t>
            </a:r>
            <a:r>
              <a:rPr lang="en-US" sz="1800" dirty="0" err="1">
                <a:latin typeface="Arial" panose="020B0604020202020204" pitchFamily="34" charset="0"/>
                <a:cs typeface="Arial" panose="020B0604020202020204" pitchFamily="34" charset="0"/>
              </a:rPr>
              <a:t>microservices</a:t>
            </a:r>
            <a:r>
              <a:rPr lang="en-US" sz="1800" dirty="0">
                <a:latin typeface="Arial" panose="020B0604020202020204" pitchFamily="34" charset="0"/>
                <a:cs typeface="Arial" panose="020B0604020202020204" pitchFamily="34" charset="0"/>
              </a:rPr>
              <a:t> is responsible for a specific business capability or function and communicates with others over a network, often using lightweight protocols like HTTP or messaging systems. </a:t>
            </a:r>
          </a:p>
          <a:p>
            <a:r>
              <a:rPr lang="en-US" sz="1800" dirty="0">
                <a:latin typeface="Arial" panose="020B0604020202020204" pitchFamily="34" charset="0"/>
                <a:cs typeface="Arial" panose="020B0604020202020204" pitchFamily="34" charset="0"/>
              </a:rPr>
              <a:t>Java </a:t>
            </a:r>
            <a:r>
              <a:rPr lang="en-US" sz="1800" dirty="0" err="1">
                <a:latin typeface="Arial" panose="020B0604020202020204" pitchFamily="34" charset="0"/>
                <a:cs typeface="Arial" panose="020B0604020202020204" pitchFamily="34" charset="0"/>
              </a:rPr>
              <a:t>microservices</a:t>
            </a:r>
            <a:r>
              <a:rPr lang="en-US" sz="1800" dirty="0">
                <a:latin typeface="Arial" panose="020B0604020202020204" pitchFamily="34" charset="0"/>
                <a:cs typeface="Arial" panose="020B0604020202020204" pitchFamily="34" charset="0"/>
              </a:rPr>
              <a:t> architecture is an approach to software development that emphasizes small, independently deployable services that communicate to provide a complete application.</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317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52ADE4-93CD-87BC-D92B-F7C501C5C74A}"/>
              </a:ext>
            </a:extLst>
          </p:cNvPr>
          <p:cNvSpPr txBox="1">
            <a:spLocks/>
          </p:cNvSpPr>
          <p:nvPr/>
        </p:nvSpPr>
        <p:spPr>
          <a:xfrm>
            <a:off x="1882543" y="770377"/>
            <a:ext cx="9601196" cy="130386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Arial" panose="020B0604020202020204" pitchFamily="34" charset="0"/>
                <a:cs typeface="Arial" panose="020B0604020202020204" pitchFamily="34" charset="0"/>
              </a:rPr>
              <a:t>BENEFITS OF MICROSERVICES</a:t>
            </a:r>
          </a:p>
        </p:txBody>
      </p:sp>
      <p:sp>
        <p:nvSpPr>
          <p:cNvPr id="3" name="Content Placeholder 2">
            <a:extLst>
              <a:ext uri="{FF2B5EF4-FFF2-40B4-BE49-F238E27FC236}">
                <a16:creationId xmlns:a16="http://schemas.microsoft.com/office/drawing/2014/main" xmlns="" id="{97B9C14D-2FBB-AF0F-537D-43DD07642FB4}"/>
              </a:ext>
            </a:extLst>
          </p:cNvPr>
          <p:cNvSpPr txBox="1">
            <a:spLocks/>
          </p:cNvSpPr>
          <p:nvPr/>
        </p:nvSpPr>
        <p:spPr>
          <a:xfrm>
            <a:off x="2893196" y="1979416"/>
            <a:ext cx="9601196" cy="33189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1800" b="1" dirty="0">
                <a:latin typeface="Arial" panose="020B0604020202020204" pitchFamily="34" charset="0"/>
                <a:cs typeface="Arial" panose="020B0604020202020204" pitchFamily="34" charset="0"/>
              </a:rPr>
              <a:t>Some of the benefits of using Java microservices include:</a:t>
            </a:r>
          </a:p>
          <a:p>
            <a:r>
              <a:rPr lang="en-US" sz="1800" dirty="0">
                <a:latin typeface="Arial" panose="020B0604020202020204" pitchFamily="34" charset="0"/>
                <a:cs typeface="Arial" panose="020B0604020202020204" pitchFamily="34" charset="0"/>
              </a:rPr>
              <a:t>Scalability</a:t>
            </a:r>
          </a:p>
          <a:p>
            <a:r>
              <a:rPr lang="en-US" sz="1800" dirty="0">
                <a:latin typeface="Arial" panose="020B0604020202020204" pitchFamily="34" charset="0"/>
                <a:cs typeface="Arial" panose="020B0604020202020204" pitchFamily="34" charset="0"/>
              </a:rPr>
              <a:t>Agility</a:t>
            </a:r>
          </a:p>
          <a:p>
            <a:r>
              <a:rPr lang="en-US" sz="1800" dirty="0">
                <a:latin typeface="Arial" panose="020B0604020202020204" pitchFamily="34" charset="0"/>
                <a:cs typeface="Arial" panose="020B0604020202020204" pitchFamily="34" charset="0"/>
              </a:rPr>
              <a:t>Resilience</a:t>
            </a:r>
          </a:p>
          <a:p>
            <a:r>
              <a:rPr lang="en-US" sz="1800" dirty="0">
                <a:latin typeface="Arial" panose="020B0604020202020204" pitchFamily="34" charset="0"/>
                <a:cs typeface="Arial" panose="020B0604020202020204" pitchFamily="34" charset="0"/>
              </a:rPr>
              <a:t>Maintainability</a:t>
            </a: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302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7BA570-855B-004E-6309-8C1B2FA46121}"/>
              </a:ext>
            </a:extLst>
          </p:cNvPr>
          <p:cNvSpPr txBox="1">
            <a:spLocks/>
          </p:cNvSpPr>
          <p:nvPr/>
        </p:nvSpPr>
        <p:spPr>
          <a:xfrm>
            <a:off x="1844042" y="760751"/>
            <a:ext cx="9601196" cy="130386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Arial" panose="020B0604020202020204" pitchFamily="34" charset="0"/>
                <a:cs typeface="Arial" panose="020B0604020202020204" pitchFamily="34" charset="0"/>
              </a:rPr>
              <a:t>MICROSERVICES ARCHITECTURES</a:t>
            </a:r>
          </a:p>
        </p:txBody>
      </p:sp>
      <p:sp>
        <p:nvSpPr>
          <p:cNvPr id="3" name="Content Placeholder 2">
            <a:extLst>
              <a:ext uri="{FF2B5EF4-FFF2-40B4-BE49-F238E27FC236}">
                <a16:creationId xmlns:a16="http://schemas.microsoft.com/office/drawing/2014/main" xmlns="" id="{7EEC93FB-A9AE-8DD7-6A3D-81985FC0CCF4}"/>
              </a:ext>
            </a:extLst>
          </p:cNvPr>
          <p:cNvSpPr txBox="1">
            <a:spLocks/>
          </p:cNvSpPr>
          <p:nvPr/>
        </p:nvSpPr>
        <p:spPr>
          <a:xfrm>
            <a:off x="2768867" y="1671408"/>
            <a:ext cx="2853087" cy="33189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latin typeface="Arial" panose="020B0604020202020204" pitchFamily="34" charset="0"/>
                <a:cs typeface="Arial" panose="020B0604020202020204" pitchFamily="34" charset="0"/>
              </a:rPr>
              <a:t>Config Server</a:t>
            </a:r>
          </a:p>
          <a:p>
            <a:r>
              <a:rPr lang="en-IN" sz="1800" dirty="0">
                <a:latin typeface="Arial" panose="020B0604020202020204" pitchFamily="34" charset="0"/>
                <a:cs typeface="Arial" panose="020B0604020202020204" pitchFamily="34" charset="0"/>
              </a:rPr>
              <a:t>Eureka</a:t>
            </a:r>
          </a:p>
          <a:p>
            <a:r>
              <a:rPr lang="en-IN" sz="1800" dirty="0" smtClean="0">
                <a:latin typeface="Arial" panose="020B0604020202020204" pitchFamily="34" charset="0"/>
                <a:cs typeface="Arial" panose="020B0604020202020204" pitchFamily="34" charset="0"/>
              </a:rPr>
              <a:t>Feign</a:t>
            </a:r>
          </a:p>
          <a:p>
            <a:r>
              <a:rPr lang="en-US" sz="1800" dirty="0" smtClean="0">
                <a:latin typeface="Arial" panose="020B0604020202020204" pitchFamily="34" charset="0"/>
                <a:cs typeface="Arial" panose="020B0604020202020204" pitchFamily="34" charset="0"/>
              </a:rPr>
              <a:t>Resilience4j and Retry</a:t>
            </a:r>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Sleuth and </a:t>
            </a:r>
            <a:r>
              <a:rPr lang="en-IN" sz="1800" dirty="0" err="1" smtClean="0">
                <a:latin typeface="Arial" panose="020B0604020202020204" pitchFamily="34" charset="0"/>
                <a:cs typeface="Arial" panose="020B0604020202020204" pitchFamily="34" charset="0"/>
              </a:rPr>
              <a:t>Zipkin</a:t>
            </a:r>
            <a:endParaRPr lang="en-IN" sz="1800" dirty="0" smtClean="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496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B87DB-9271-2F0A-0020-5D7CF5B268F9}"/>
              </a:ext>
            </a:extLst>
          </p:cNvPr>
          <p:cNvSpPr txBox="1">
            <a:spLocks/>
          </p:cNvSpPr>
          <p:nvPr/>
        </p:nvSpPr>
        <p:spPr>
          <a:xfrm>
            <a:off x="1921044" y="714050"/>
            <a:ext cx="9601196" cy="130386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Arial" panose="020B0604020202020204" pitchFamily="34" charset="0"/>
                <a:cs typeface="Arial" panose="020B0604020202020204" pitchFamily="34" charset="0"/>
              </a:rPr>
              <a:t>CONFIG SERVER</a:t>
            </a:r>
          </a:p>
        </p:txBody>
      </p:sp>
      <p:sp>
        <p:nvSpPr>
          <p:cNvPr id="3" name="Content Placeholder 2">
            <a:extLst>
              <a:ext uri="{FF2B5EF4-FFF2-40B4-BE49-F238E27FC236}">
                <a16:creationId xmlns:a16="http://schemas.microsoft.com/office/drawing/2014/main" xmlns="" id="{4ED7729C-DD82-6DE5-C15E-B7C06A40887E}"/>
              </a:ext>
            </a:extLst>
          </p:cNvPr>
          <p:cNvSpPr txBox="1">
            <a:spLocks/>
          </p:cNvSpPr>
          <p:nvPr/>
        </p:nvSpPr>
        <p:spPr>
          <a:xfrm>
            <a:off x="2224640" y="1885035"/>
            <a:ext cx="8994004" cy="33189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A config server is a centralized repository for storing configuration data for microservices. This data can include things like database connection strings, API keys, and environment variables.</a:t>
            </a:r>
            <a:endParaRPr lang="en-IN"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A "Config microservice" typically refers to a microservice or component within a microservices architecture that is responsible for managing and distributing configuration settings and parameters to other microservices and applications in the system.</a:t>
            </a:r>
          </a:p>
          <a:p>
            <a:r>
              <a:rPr lang="en-US" sz="1800" dirty="0">
                <a:latin typeface="Arial" panose="020B0604020202020204" pitchFamily="34" charset="0"/>
                <a:cs typeface="Arial" panose="020B0604020202020204" pitchFamily="34" charset="0"/>
              </a:rPr>
              <a:t>The config servers also store Authentication configuration information such as Role-Based Access Control or internal authentication settings for the cluster.</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18697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138</TotalTime>
  <Words>711</Words>
  <Application>Microsoft Office PowerPoint</Application>
  <PresentationFormat>Custom</PresentationFormat>
  <Paragraphs>107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Wisp</vt:lpstr>
      <vt:lpstr>ONLINE MOVIE TICKET BOOKING</vt:lpstr>
      <vt:lpstr>TEAM MEMBERS:</vt:lpstr>
      <vt:lpstr>CONTENTS</vt:lpstr>
      <vt:lpstr>PowerPoint Presentation</vt:lpstr>
      <vt:lpstr>PowerPoint Presentation</vt:lpstr>
      <vt:lpstr>MICROSERVICES</vt:lpstr>
      <vt:lpstr>PowerPoint Presentation</vt:lpstr>
      <vt:lpstr>PowerPoint Presentation</vt:lpstr>
      <vt:lpstr>PowerPoint Presentation</vt:lpstr>
      <vt:lpstr>PowerPoint Presentation</vt:lpstr>
      <vt:lpstr>PowerPoint Presentation</vt:lpstr>
      <vt:lpstr>RESILIENCE4J </vt:lpstr>
      <vt:lpstr>RETRY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MOVIE TICKET BOOKING</dc:title>
  <dc:creator>nikita</dc:creator>
  <cp:lastModifiedBy>lenovo</cp:lastModifiedBy>
  <cp:revision>17</cp:revision>
  <dcterms:created xsi:type="dcterms:W3CDTF">2023-09-11T11:25:11Z</dcterms:created>
  <dcterms:modified xsi:type="dcterms:W3CDTF">2023-09-12T12:34:11Z</dcterms:modified>
</cp:coreProperties>
</file>