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4770-1CAE-0DC5-3039-83C95BEE64AC}"/>
              </a:ext>
            </a:extLst>
          </p:cNvPr>
          <p:cNvSpPr>
            <a:spLocks noGrp="1"/>
          </p:cNvSpPr>
          <p:nvPr>
            <p:ph type="ctrTitle"/>
          </p:nvPr>
        </p:nvSpPr>
        <p:spPr>
          <a:xfrm>
            <a:off x="1140542" y="2269133"/>
            <a:ext cx="10323871" cy="1714528"/>
          </a:xfrm>
        </p:spPr>
        <p:txBody>
          <a:bodyPr>
            <a:normAutofit fontScale="90000"/>
          </a:bodyPr>
          <a:lstStyle/>
          <a:p>
            <a:br>
              <a:rPr lang="en-US" sz="4400" b="1" cap="none" dirty="0">
                <a:solidFill>
                  <a:schemeClr val="tx1">
                    <a:lumMod val="95000"/>
                    <a:lumOff val="5000"/>
                  </a:schemeClr>
                </a:solidFill>
                <a:latin typeface="Times New Roman" panose="02020603050405020304" pitchFamily="18" charset="0"/>
                <a:ea typeface="+mn-ea"/>
                <a:cs typeface="Times New Roman" panose="02020603050405020304" pitchFamily="18" charset="0"/>
              </a:rPr>
            </a:br>
            <a:r>
              <a:rPr lang="en-US" sz="4000" b="1" cap="none" dirty="0">
                <a:solidFill>
                  <a:schemeClr val="tx1">
                    <a:lumMod val="95000"/>
                    <a:lumOff val="5000"/>
                  </a:schemeClr>
                </a:solidFill>
                <a:latin typeface="Times New Roman" panose="02020603050405020304" pitchFamily="18" charset="0"/>
                <a:ea typeface="+mn-ea"/>
                <a:cs typeface="Times New Roman" panose="02020603050405020304" pitchFamily="18" charset="0"/>
              </a:rPr>
              <a:t>Patient Data Analytic Tool For</a:t>
            </a:r>
            <a:br>
              <a:rPr lang="en-US" sz="4000" b="1" cap="none" dirty="0">
                <a:solidFill>
                  <a:schemeClr val="tx1">
                    <a:lumMod val="95000"/>
                    <a:lumOff val="5000"/>
                  </a:schemeClr>
                </a:solidFill>
                <a:latin typeface="Times New Roman" panose="02020603050405020304" pitchFamily="18" charset="0"/>
                <a:ea typeface="+mn-ea"/>
                <a:cs typeface="Times New Roman" panose="02020603050405020304" pitchFamily="18" charset="0"/>
              </a:rPr>
            </a:br>
            <a:r>
              <a:rPr lang="en-US" sz="4000" b="1" cap="none" dirty="0">
                <a:solidFill>
                  <a:schemeClr val="tx1">
                    <a:lumMod val="95000"/>
                    <a:lumOff val="5000"/>
                  </a:schemeClr>
                </a:solidFill>
                <a:latin typeface="Times New Roman" panose="02020603050405020304" pitchFamily="18" charset="0"/>
                <a:ea typeface="+mn-ea"/>
                <a:cs typeface="Times New Roman" panose="02020603050405020304" pitchFamily="18" charset="0"/>
              </a:rPr>
              <a:t> Emergency Rooms</a:t>
            </a:r>
            <a:br>
              <a:rPr lang="en-IN" sz="4000" b="1" cap="none" dirty="0">
                <a:solidFill>
                  <a:srgbClr val="7030A0"/>
                </a:solidFill>
                <a:latin typeface="Times New Roman" panose="02020603050405020304" pitchFamily="18" charset="0"/>
                <a:ea typeface="+mn-ea"/>
                <a:cs typeface="Times New Roman" panose="02020603050405020304" pitchFamily="18" charset="0"/>
              </a:rPr>
            </a:br>
            <a:endParaRPr lang="en-IN"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A51211-1D50-9EF2-4353-92DEC8A516AA}"/>
              </a:ext>
            </a:extLst>
          </p:cNvPr>
          <p:cNvSpPr>
            <a:spLocks noGrp="1"/>
          </p:cNvSpPr>
          <p:nvPr>
            <p:ph type="subTitle" idx="1"/>
          </p:nvPr>
        </p:nvSpPr>
        <p:spPr>
          <a:xfrm>
            <a:off x="7305368" y="4906347"/>
            <a:ext cx="4159045" cy="1504285"/>
          </a:xfrm>
        </p:spPr>
        <p:txBody>
          <a:bodyPr>
            <a:normAutofit/>
          </a:bodyPr>
          <a:lstStyle/>
          <a:p>
            <a:pPr algn="r"/>
            <a:r>
              <a:rPr lang="en-IN" dirty="0">
                <a:latin typeface="Times New Roman" panose="02020603050405020304" pitchFamily="18" charset="0"/>
                <a:cs typeface="Times New Roman" panose="02020603050405020304" pitchFamily="18" charset="0"/>
              </a:rPr>
              <a:t>Naveen Kumar K (210701174)</a:t>
            </a:r>
          </a:p>
          <a:p>
            <a:pPr algn="r"/>
            <a:r>
              <a:rPr lang="en-IN" dirty="0">
                <a:latin typeface="Times New Roman" panose="02020603050405020304" pitchFamily="18" charset="0"/>
                <a:cs typeface="Times New Roman" panose="02020603050405020304" pitchFamily="18" charset="0"/>
              </a:rPr>
              <a:t>Navya Balasundaram (210701177)</a:t>
            </a:r>
          </a:p>
          <a:p>
            <a:pPr algn="r"/>
            <a:r>
              <a:rPr lang="en-IN" dirty="0" err="1">
                <a:latin typeface="Times New Roman" panose="02020603050405020304" pitchFamily="18" charset="0"/>
                <a:cs typeface="Times New Roman" panose="02020603050405020304" pitchFamily="18" charset="0"/>
              </a:rPr>
              <a:t>Oviya</a:t>
            </a:r>
            <a:r>
              <a:rPr lang="en-IN" dirty="0">
                <a:latin typeface="Times New Roman" panose="02020603050405020304" pitchFamily="18" charset="0"/>
                <a:cs typeface="Times New Roman" panose="02020603050405020304" pitchFamily="18" charset="0"/>
              </a:rPr>
              <a:t> K (210701186)</a:t>
            </a:r>
          </a:p>
        </p:txBody>
      </p:sp>
      <p:pic>
        <p:nvPicPr>
          <p:cNvPr id="4" name="Picture 3">
            <a:extLst>
              <a:ext uri="{FF2B5EF4-FFF2-40B4-BE49-F238E27FC236}">
                <a16:creationId xmlns:a16="http://schemas.microsoft.com/office/drawing/2014/main" id="{D8EAB8CD-475B-005F-4F44-ECE974D19572}"/>
              </a:ext>
            </a:extLst>
          </p:cNvPr>
          <p:cNvPicPr>
            <a:picLocks noChangeAspect="1"/>
          </p:cNvPicPr>
          <p:nvPr/>
        </p:nvPicPr>
        <p:blipFill>
          <a:blip r:embed="rId2"/>
          <a:stretch>
            <a:fillRect/>
          </a:stretch>
        </p:blipFill>
        <p:spPr>
          <a:xfrm>
            <a:off x="2965878" y="22000"/>
            <a:ext cx="4162509" cy="1247711"/>
          </a:xfrm>
          <a:prstGeom prst="rect">
            <a:avLst/>
          </a:prstGeom>
        </p:spPr>
      </p:pic>
      <p:pic>
        <p:nvPicPr>
          <p:cNvPr id="5" name="Picture 4">
            <a:extLst>
              <a:ext uri="{FF2B5EF4-FFF2-40B4-BE49-F238E27FC236}">
                <a16:creationId xmlns:a16="http://schemas.microsoft.com/office/drawing/2014/main" id="{D7E17DC2-D440-23BC-F036-18C64A809F45}"/>
              </a:ext>
            </a:extLst>
          </p:cNvPr>
          <p:cNvPicPr>
            <a:picLocks noChangeAspect="1"/>
          </p:cNvPicPr>
          <p:nvPr/>
        </p:nvPicPr>
        <p:blipFill>
          <a:blip r:embed="rId3"/>
          <a:stretch>
            <a:fillRect/>
          </a:stretch>
        </p:blipFill>
        <p:spPr>
          <a:xfrm>
            <a:off x="7128387" y="0"/>
            <a:ext cx="1748111" cy="1247711"/>
          </a:xfrm>
          <a:prstGeom prst="rect">
            <a:avLst/>
          </a:prstGeom>
        </p:spPr>
      </p:pic>
      <p:sp>
        <p:nvSpPr>
          <p:cNvPr id="7" name="TextBox 6">
            <a:extLst>
              <a:ext uri="{FF2B5EF4-FFF2-40B4-BE49-F238E27FC236}">
                <a16:creationId xmlns:a16="http://schemas.microsoft.com/office/drawing/2014/main" id="{3238A412-9802-670B-1877-2FABCCB3A053}"/>
              </a:ext>
            </a:extLst>
          </p:cNvPr>
          <p:cNvSpPr txBox="1"/>
          <p:nvPr/>
        </p:nvSpPr>
        <p:spPr>
          <a:xfrm>
            <a:off x="2517058" y="1458895"/>
            <a:ext cx="7157884" cy="369332"/>
          </a:xfrm>
          <a:prstGeom prst="rect">
            <a:avLst/>
          </a:prstGeom>
          <a:noFill/>
        </p:spPr>
        <p:txBody>
          <a:bodyPr wrap="square">
            <a:spAutoFit/>
          </a:bodyPr>
          <a:lstStyle/>
          <a:p>
            <a:pPr algn="ct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a:extLst>
              <a:ext uri="{FF2B5EF4-FFF2-40B4-BE49-F238E27FC236}">
                <a16:creationId xmlns:a16="http://schemas.microsoft.com/office/drawing/2014/main" id="{D79A5822-7F57-BEDD-18EB-CA99C4D0305D}"/>
              </a:ext>
            </a:extLst>
          </p:cNvPr>
          <p:cNvSpPr txBox="1"/>
          <p:nvPr/>
        </p:nvSpPr>
        <p:spPr>
          <a:xfrm>
            <a:off x="5329083" y="1832745"/>
            <a:ext cx="1484672" cy="369332"/>
          </a:xfrm>
          <a:prstGeom prst="rect">
            <a:avLst/>
          </a:prstGeom>
          <a:noFill/>
        </p:spPr>
        <p:txBody>
          <a:bodyPr wrap="square">
            <a:spAutoFit/>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GE</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19612</a:t>
            </a:r>
          </a:p>
        </p:txBody>
      </p:sp>
      <p:sp>
        <p:nvSpPr>
          <p:cNvPr id="10" name="Subtitle 2">
            <a:extLst>
              <a:ext uri="{FF2B5EF4-FFF2-40B4-BE49-F238E27FC236}">
                <a16:creationId xmlns:a16="http://schemas.microsoft.com/office/drawing/2014/main" id="{3DB32B0C-2C5D-5043-AC20-618D803D4990}"/>
              </a:ext>
            </a:extLst>
          </p:cNvPr>
          <p:cNvSpPr txBox="1">
            <a:spLocks/>
          </p:cNvSpPr>
          <p:nvPr/>
        </p:nvSpPr>
        <p:spPr>
          <a:xfrm>
            <a:off x="1017638" y="5099246"/>
            <a:ext cx="4159045" cy="150428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latin typeface="Times New Roman" panose="02020603050405020304" pitchFamily="18" charset="0"/>
                <a:cs typeface="Times New Roman" panose="02020603050405020304" pitchFamily="18" charset="0"/>
              </a:rPr>
              <a:t>Dr . </a:t>
            </a:r>
            <a:r>
              <a:rPr lang="en-IN" dirty="0" err="1">
                <a:latin typeface="Times New Roman" panose="02020603050405020304" pitchFamily="18" charset="0"/>
                <a:cs typeface="Times New Roman" panose="02020603050405020304" pitchFamily="18" charset="0"/>
              </a:rPr>
              <a:t>K.Ananthajothi</a:t>
            </a:r>
            <a:r>
              <a:rPr lang="en-IN" dirty="0">
                <a:latin typeface="Times New Roman" panose="02020603050405020304" pitchFamily="18" charset="0"/>
                <a:cs typeface="Times New Roman" panose="02020603050405020304" pitchFamily="18" charset="0"/>
              </a:rPr>
              <a:t> M.E.,</a:t>
            </a:r>
            <a:r>
              <a:rPr lang="en-IN" dirty="0" err="1">
                <a:latin typeface="Times New Roman" panose="02020603050405020304" pitchFamily="18" charset="0"/>
                <a:cs typeface="Times New Roman" panose="02020603050405020304" pitchFamily="18" charset="0"/>
              </a:rPr>
              <a:t>Ph.D</a:t>
            </a:r>
            <a:r>
              <a:rPr lang="en-IN" dirty="0">
                <a:latin typeface="Times New Roman" panose="02020603050405020304" pitchFamily="18" charset="0"/>
                <a:cs typeface="Times New Roman" panose="02020603050405020304" pitchFamily="18" charset="0"/>
              </a:rPr>
              <a:t>.,</a:t>
            </a:r>
          </a:p>
          <a:p>
            <a:pPr algn="l"/>
            <a:r>
              <a:rPr lang="en-IN" dirty="0">
                <a:latin typeface="Times New Roman" panose="02020603050405020304" pitchFamily="18" charset="0"/>
                <a:cs typeface="Times New Roman" panose="02020603050405020304" pitchFamily="18" charset="0"/>
              </a:rPr>
              <a:t>PROJECT COORDINATOR</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8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80434B-4BCD-B1C4-58A7-8423AB9FA5BD}"/>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REFERENCES</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EE07544-98B0-E3BA-42F8-421420E41565}"/>
              </a:ext>
            </a:extLst>
          </p:cNvPr>
          <p:cNvSpPr txBox="1"/>
          <p:nvPr/>
        </p:nvSpPr>
        <p:spPr>
          <a:xfrm>
            <a:off x="747252" y="1890415"/>
            <a:ext cx="11012129" cy="3785652"/>
          </a:xfrm>
          <a:prstGeom prst="rect">
            <a:avLst/>
          </a:prstGeom>
          <a:noFill/>
        </p:spPr>
        <p:txBody>
          <a:bodyPr wrap="square" rtlCol="0">
            <a:spAutoFit/>
          </a:bodyPr>
          <a:lstStyle/>
          <a:p>
            <a:pPr marR="328295" algn="just">
              <a:spcBef>
                <a:spcPts val="25"/>
              </a:spcBef>
              <a:spcAft>
                <a:spcPts val="0"/>
              </a:spcAft>
            </a:pPr>
            <a:r>
              <a:rPr lang="en-IN" sz="2000" dirty="0">
                <a:latin typeface="Times New Roman" panose="02020603050405020304" pitchFamily="18" charset="0"/>
                <a:cs typeface="Times New Roman" panose="02020603050405020304" pitchFamily="18" charset="0"/>
              </a:rPr>
              <a:t>[1] T. Anderson and S. </a:t>
            </a:r>
            <a:r>
              <a:rPr lang="en-IN" sz="2000" dirty="0" err="1">
                <a:latin typeface="Times New Roman" panose="02020603050405020304" pitchFamily="18" charset="0"/>
                <a:cs typeface="Times New Roman" panose="02020603050405020304" pitchFamily="18" charset="0"/>
              </a:rPr>
              <a:t>Dragićević</a:t>
            </a:r>
            <a:r>
              <a:rPr lang="en-IN" sz="2000" dirty="0">
                <a:latin typeface="Times New Roman" panose="02020603050405020304" pitchFamily="18" charset="0"/>
                <a:cs typeface="Times New Roman" panose="02020603050405020304" pitchFamily="18" charset="0"/>
              </a:rPr>
              <a:t>, "Complex spatial networks: Theory and geospatial applications", Geography Compass, vol. 14, no. 9, Sep. 2020 </a:t>
            </a:r>
          </a:p>
          <a:p>
            <a:pPr marR="328295" algn="just">
              <a:spcBef>
                <a:spcPts val="25"/>
              </a:spcBef>
              <a:spcAft>
                <a:spcPts val="0"/>
              </a:spcAft>
            </a:pPr>
            <a:r>
              <a:rPr lang="en-IN" sz="2000" dirty="0">
                <a:latin typeface="Times New Roman" panose="02020603050405020304" pitchFamily="18" charset="0"/>
                <a:cs typeface="Times New Roman" panose="02020603050405020304" pitchFamily="18" charset="0"/>
              </a:rPr>
              <a:t>[2] M. Bastian, S. </a:t>
            </a:r>
            <a:r>
              <a:rPr lang="en-IN" sz="2000" dirty="0" err="1">
                <a:latin typeface="Times New Roman" panose="02020603050405020304" pitchFamily="18" charset="0"/>
                <a:cs typeface="Times New Roman" panose="02020603050405020304" pitchFamily="18" charset="0"/>
              </a:rPr>
              <a:t>Heymann</a:t>
            </a:r>
            <a:r>
              <a:rPr lang="en-IN" sz="2000" dirty="0">
                <a:latin typeface="Times New Roman" panose="02020603050405020304" pitchFamily="18" charset="0"/>
                <a:cs typeface="Times New Roman" panose="02020603050405020304" pitchFamily="18" charset="0"/>
              </a:rPr>
              <a:t> and M. </a:t>
            </a:r>
            <a:r>
              <a:rPr lang="en-IN" sz="2000" dirty="0" err="1">
                <a:latin typeface="Times New Roman" panose="02020603050405020304" pitchFamily="18" charset="0"/>
                <a:cs typeface="Times New Roman" panose="02020603050405020304" pitchFamily="18" charset="0"/>
              </a:rPr>
              <a:t>Jacomy</a:t>
            </a:r>
            <a:r>
              <a:rPr lang="en-IN" sz="2000" dirty="0">
                <a:latin typeface="Times New Roman" panose="02020603050405020304" pitchFamily="18" charset="0"/>
                <a:cs typeface="Times New Roman" panose="02020603050405020304" pitchFamily="18" charset="0"/>
              </a:rPr>
              <a:t>, "Gephi: An open source software for exploring and manipulating networks", Proc. Int. AAAI Conf. Web Social Media, vol. 3, no. 1, pp. 361-362, Mar. 2009. </a:t>
            </a:r>
          </a:p>
          <a:p>
            <a:pPr marR="328295" algn="just">
              <a:spcBef>
                <a:spcPts val="25"/>
              </a:spcBef>
              <a:spcAft>
                <a:spcPts val="0"/>
              </a:spcAft>
            </a:pPr>
            <a:r>
              <a:rPr lang="en-IN" sz="2000" dirty="0">
                <a:latin typeface="Times New Roman" panose="02020603050405020304" pitchFamily="18" charset="0"/>
                <a:cs typeface="Times New Roman" panose="02020603050405020304" pitchFamily="18" charset="0"/>
              </a:rPr>
              <a:t>[3] S. Batt, O. R. Harmon and P. </a:t>
            </a:r>
            <a:r>
              <a:rPr lang="en-IN" sz="2000" dirty="0" err="1">
                <a:latin typeface="Times New Roman" panose="02020603050405020304" pitchFamily="18" charset="0"/>
                <a:cs typeface="Times New Roman" panose="02020603050405020304" pitchFamily="18" charset="0"/>
              </a:rPr>
              <a:t>Tomolonis</a:t>
            </a:r>
            <a:r>
              <a:rPr lang="en-IN" sz="2000" dirty="0">
                <a:latin typeface="Times New Roman" panose="02020603050405020304" pitchFamily="18" charset="0"/>
                <a:cs typeface="Times New Roman" panose="02020603050405020304" pitchFamily="18" charset="0"/>
              </a:rPr>
              <a:t>, "Learning tableau: A data visualization tool", J. Econ. Educ., vol. 51, no. 3, pp. 317-328, 2020 </a:t>
            </a:r>
          </a:p>
          <a:p>
            <a:pPr marR="328295" algn="just">
              <a:spcBef>
                <a:spcPts val="25"/>
              </a:spcBef>
              <a:spcAft>
                <a:spcPts val="0"/>
              </a:spcAft>
            </a:pPr>
            <a:r>
              <a:rPr lang="en-IN" sz="2000" dirty="0">
                <a:latin typeface="Times New Roman" panose="02020603050405020304" pitchFamily="18" charset="0"/>
                <a:cs typeface="Times New Roman" panose="02020603050405020304" pitchFamily="18" charset="0"/>
              </a:rPr>
              <a:t>[4] M. </a:t>
            </a:r>
            <a:r>
              <a:rPr lang="en-IN" sz="2000" dirty="0" err="1">
                <a:latin typeface="Times New Roman" panose="02020603050405020304" pitchFamily="18" charset="0"/>
                <a:cs typeface="Times New Roman" panose="02020603050405020304" pitchFamily="18" charset="0"/>
              </a:rPr>
              <a:t>Behrisch</a:t>
            </a:r>
            <a:r>
              <a:rPr lang="en-IN" sz="2000" dirty="0">
                <a:latin typeface="Times New Roman" panose="02020603050405020304" pitchFamily="18" charset="0"/>
                <a:cs typeface="Times New Roman" panose="02020603050405020304" pitchFamily="18" charset="0"/>
              </a:rPr>
              <a:t>, L. </a:t>
            </a:r>
            <a:r>
              <a:rPr lang="en-IN" sz="2000" dirty="0" err="1">
                <a:latin typeface="Times New Roman" panose="02020603050405020304" pitchFamily="18" charset="0"/>
                <a:cs typeface="Times New Roman" panose="02020603050405020304" pitchFamily="18" charset="0"/>
              </a:rPr>
              <a:t>Bieker</a:t>
            </a:r>
            <a:r>
              <a:rPr lang="en-IN" sz="2000" dirty="0">
                <a:latin typeface="Times New Roman" panose="02020603050405020304" pitchFamily="18" charset="0"/>
                <a:cs typeface="Times New Roman" panose="02020603050405020304" pitchFamily="18" charset="0"/>
              </a:rPr>
              <a:t>, J. Erdmann and D. </a:t>
            </a:r>
            <a:r>
              <a:rPr lang="en-IN" sz="2000" dirty="0" err="1">
                <a:latin typeface="Times New Roman" panose="02020603050405020304" pitchFamily="18" charset="0"/>
                <a:cs typeface="Times New Roman" panose="02020603050405020304" pitchFamily="18" charset="0"/>
              </a:rPr>
              <a:t>Krajzewicz</a:t>
            </a:r>
            <a:r>
              <a:rPr lang="en-IN" sz="2000" dirty="0">
                <a:latin typeface="Times New Roman" panose="02020603050405020304" pitchFamily="18" charset="0"/>
                <a:cs typeface="Times New Roman" panose="02020603050405020304" pitchFamily="18" charset="0"/>
              </a:rPr>
              <a:t>, "SUMO—Simulation of urban mobility—An overview", Proc. 3rd Int. Conf. Adv. Syst. Simulation, pp. 55-60, 2011.</a:t>
            </a:r>
          </a:p>
          <a:p>
            <a:pPr marR="328295" algn="just">
              <a:spcBef>
                <a:spcPts val="25"/>
              </a:spcBef>
              <a:spcAft>
                <a:spcPts val="0"/>
              </a:spcAft>
            </a:pPr>
            <a:r>
              <a:rPr lang="en-IN" sz="2000" dirty="0">
                <a:latin typeface="Times New Roman" panose="02020603050405020304" pitchFamily="18" charset="0"/>
                <a:cs typeface="Times New Roman" panose="02020603050405020304" pitchFamily="18" charset="0"/>
              </a:rPr>
              <a:t> [5] G. Boeing, "</a:t>
            </a:r>
            <a:r>
              <a:rPr lang="en-IN" sz="2000" dirty="0" err="1">
                <a:latin typeface="Times New Roman" panose="02020603050405020304" pitchFamily="18" charset="0"/>
                <a:cs typeface="Times New Roman" panose="02020603050405020304" pitchFamily="18" charset="0"/>
              </a:rPr>
              <a:t>OSMnx</a:t>
            </a:r>
            <a:r>
              <a:rPr lang="en-IN" sz="2000" dirty="0">
                <a:latin typeface="Times New Roman" panose="02020603050405020304" pitchFamily="18" charset="0"/>
                <a:cs typeface="Times New Roman" panose="02020603050405020304" pitchFamily="18" charset="0"/>
              </a:rPr>
              <a:t>: A Python package to work with </a:t>
            </a:r>
            <a:r>
              <a:rPr lang="en-IN" sz="2000" dirty="0" err="1">
                <a:latin typeface="Times New Roman" panose="02020603050405020304" pitchFamily="18" charset="0"/>
                <a:cs typeface="Times New Roman" panose="02020603050405020304" pitchFamily="18" charset="0"/>
              </a:rPr>
              <a:t>graphtheoretic</a:t>
            </a:r>
            <a:r>
              <a:rPr lang="en-IN" sz="2000" dirty="0">
                <a:latin typeface="Times New Roman" panose="02020603050405020304" pitchFamily="18" charset="0"/>
                <a:cs typeface="Times New Roman" panose="02020603050405020304" pitchFamily="18" charset="0"/>
              </a:rPr>
              <a:t> OpenStreetMap street networks", J. Open Source </a:t>
            </a:r>
            <a:r>
              <a:rPr lang="en-IN" sz="2000" dirty="0" err="1">
                <a:latin typeface="Times New Roman" panose="02020603050405020304" pitchFamily="18" charset="0"/>
                <a:cs typeface="Times New Roman" panose="02020603050405020304" pitchFamily="18" charset="0"/>
              </a:rPr>
              <a:t>Softw</a:t>
            </a:r>
            <a:r>
              <a:rPr lang="en-IN" sz="2000" dirty="0">
                <a:latin typeface="Times New Roman" panose="02020603050405020304" pitchFamily="18" charset="0"/>
                <a:cs typeface="Times New Roman" panose="02020603050405020304" pitchFamily="18" charset="0"/>
              </a:rPr>
              <a:t>., vol. 2, no. 12, pp. 215, Apr. 2017.</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79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6B171-389E-B3E3-792C-4AF7385F9C9D}"/>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ABSTRACT</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70D312-D1DB-C075-D54D-89841F33FCC8}"/>
              </a:ext>
            </a:extLst>
          </p:cNvPr>
          <p:cNvSpPr txBox="1"/>
          <p:nvPr/>
        </p:nvSpPr>
        <p:spPr>
          <a:xfrm>
            <a:off x="747252" y="1504335"/>
            <a:ext cx="10913807" cy="4832092"/>
          </a:xfrm>
          <a:prstGeom prst="rect">
            <a:avLst/>
          </a:prstGeom>
          <a:noFill/>
        </p:spPr>
        <p:txBody>
          <a:bodyPr wrap="square" rtlCol="0">
            <a:spAutoFit/>
          </a:bodyPr>
          <a:lstStyle/>
          <a:p>
            <a:pPr algn="just"/>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With growing population, hospitals find it difficult to operate seamlessly, especially in emergency rooms due to proportional growing data. The number of patients as well as the need for resources, medicines and clinical supplies has increased greatly. Furthermore, with greater increase in data, arises a need for better analysis and visualization of such data.</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Our goal is to give hospitals the tools they need to effectively analyze this data as statistics, enabling them to decide how best to allocate their resources and improve overall operational effectiveness. Our tool helps with analyzing and visualizing these on various scales and criteria against one another. It will give numerous key take-aways to the hospital on what to expect from any new incoming patient and how to care for them more effectively.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5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F2097-A02D-5D4E-94DD-5457047B9443}"/>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EXISTING SYSTEM</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F2EAD26A-53B6-989B-5102-593177671E6F}"/>
              </a:ext>
            </a:extLst>
          </p:cNvPr>
          <p:cNvSpPr>
            <a:spLocks noChangeArrowheads="1"/>
          </p:cNvSpPr>
          <p:nvPr/>
        </p:nvSpPr>
        <p:spPr bwMode="auto">
          <a:xfrm>
            <a:off x="698090" y="1807220"/>
            <a:ext cx="10795819"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Hospitals struggle to run efficiently as the population grows, particularly in emergency departments where data is expanding proportionately. Both the quantity of patients and the need for supplies, medications, etc., have skyrocketed. An increased volume of data necessitates improved data analysis and visualization. Hospitals are only able to make better decisions for a more effective operation of the facility when the data is analyzed as statistics.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Not only this, but having a rough estimate of any resource and their availability is what is being done in many small hospitals, the exact real time count is not tracked. The staff do not look at real time data of the patients or the  resources at all. But this real time data can be immensely helpful for the functioning of a hospital.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88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9A6F90-F371-0631-9856-33EEC0974E15}"/>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PROPOSED SYSTEM</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724FA7-3FD7-4363-73F8-59CAB004E333}"/>
              </a:ext>
            </a:extLst>
          </p:cNvPr>
          <p:cNvSpPr txBox="1"/>
          <p:nvPr/>
        </p:nvSpPr>
        <p:spPr>
          <a:xfrm>
            <a:off x="747253" y="1504335"/>
            <a:ext cx="10835148" cy="4708981"/>
          </a:xfrm>
          <a:prstGeom prst="rect">
            <a:avLst/>
          </a:prstGeom>
          <a:noFill/>
        </p:spPr>
        <p:txBody>
          <a:bodyPr wrap="square" rtlCol="0">
            <a:spAutoFit/>
          </a:bodyPr>
          <a:lstStyle/>
          <a:p>
            <a:pPr marR="328295" algn="just">
              <a:spcBef>
                <a:spcPts val="2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project is to create and execute a system enabling hospitals to analyze and visualize data, tackling the difficulties brought about by an expanding population and a corresponding rise in the quantity of patients. The intention is to give hospitals the tools they need to analyze this data as statistics, enabling them to decide how best to allocate their resources and improve overall operational effectiveness. With Dash for visualization and for data administration, the system will give users immediate insights into important KPIs. It also provides a 24/7 real-time resource count for emergency rooms.</a:t>
            </a:r>
          </a:p>
          <a:p>
            <a:pPr marR="328295" algn="just">
              <a:spcBef>
                <a:spcPts val="25"/>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utility of Dash lies in its ability to democratize data analysis by providing a platform where stakeholders can interactively explore data insights. Through the web application, users can filter and drill down into specific datasets, toggle between different visualizations, and gain deeper insights into trends and patterns. This interactivity enhances decision-making processes by enabling real-time exploration of data, which is particularly useful for projects requiring rapid analysis and informed decision-making.</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22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734A6-0697-2819-3638-1BE2C72DAC04}"/>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SYSTEM  ARCHITECTURE</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1359387-0E9C-4829-8153-6E085E135292}"/>
              </a:ext>
            </a:extLst>
          </p:cNvPr>
          <p:cNvPicPr>
            <a:picLocks noChangeAspect="1"/>
          </p:cNvPicPr>
          <p:nvPr/>
        </p:nvPicPr>
        <p:blipFill>
          <a:blip r:embed="rId2"/>
          <a:stretch>
            <a:fillRect/>
          </a:stretch>
        </p:blipFill>
        <p:spPr>
          <a:xfrm>
            <a:off x="670560" y="1442719"/>
            <a:ext cx="10424160" cy="4678264"/>
          </a:xfrm>
          <a:prstGeom prst="rect">
            <a:avLst/>
          </a:prstGeom>
        </p:spPr>
      </p:pic>
    </p:spTree>
    <p:extLst>
      <p:ext uri="{BB962C8B-B14F-4D97-AF65-F5344CB8AC3E}">
        <p14:creationId xmlns:p14="http://schemas.microsoft.com/office/powerpoint/2010/main" val="375788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39AB2-47D1-D016-307A-79609F6BFCBA}"/>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LIST OF MODULES</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F0EB7F-1EB8-3778-6E33-640EEC39276B}"/>
              </a:ext>
            </a:extLst>
          </p:cNvPr>
          <p:cNvSpPr txBox="1"/>
          <p:nvPr/>
        </p:nvSpPr>
        <p:spPr>
          <a:xfrm>
            <a:off x="747252" y="1723749"/>
            <a:ext cx="10139680" cy="3831818"/>
          </a:xfrm>
          <a:prstGeom prst="rect">
            <a:avLst/>
          </a:prstGeom>
          <a:noFill/>
        </p:spPr>
        <p:txBody>
          <a:bodyPr wrap="square" rtlCol="0">
            <a:spAutoFit/>
          </a:bodyPr>
          <a:lstStyle/>
          <a:p>
            <a:pPr marL="285750" indent="-285750">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LOGIN PAGE</a:t>
            </a:r>
          </a:p>
          <a:p>
            <a:pPr marL="285750" indent="-285750">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PATIENT DATA INPUT PAGE</a:t>
            </a:r>
          </a:p>
          <a:p>
            <a:pPr marL="285750" indent="-285750">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 ANALYSIS PAGE</a:t>
            </a:r>
          </a:p>
          <a:p>
            <a:pPr marL="285750" indent="-285750">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RESOURCE INPUT PAGE</a:t>
            </a:r>
          </a:p>
          <a:p>
            <a:pPr marL="285750" indent="-285750">
              <a:lnSpc>
                <a:spcPct val="2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INVENTORY DASHBOARD PAGE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78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5D463-DAA7-D7A4-9F13-9D7004A813D1}"/>
              </a:ext>
            </a:extLst>
          </p:cNvPr>
          <p:cNvSpPr txBox="1"/>
          <p:nvPr/>
        </p:nvSpPr>
        <p:spPr>
          <a:xfrm>
            <a:off x="747252" y="737017"/>
            <a:ext cx="9341628" cy="800219"/>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FUNCTIONAL DESCRIPTION OF EACH MODULE</a:t>
            </a:r>
          </a:p>
          <a:p>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46767E-59B6-16A1-C6D0-66DB8BBAA871}"/>
              </a:ext>
            </a:extLst>
          </p:cNvPr>
          <p:cNvSpPr txBox="1"/>
          <p:nvPr/>
        </p:nvSpPr>
        <p:spPr>
          <a:xfrm>
            <a:off x="1076960" y="1605717"/>
            <a:ext cx="9341628" cy="738664"/>
          </a:xfrm>
          <a:prstGeom prst="rect">
            <a:avLst/>
          </a:prstGeom>
          <a:noFill/>
        </p:spPr>
        <p:txBody>
          <a:bodyPr wrap="square" rtlCol="0">
            <a:spAutoFit/>
          </a:bodyPr>
          <a:lstStyle/>
          <a:p>
            <a:r>
              <a:rPr lang="en-IN" sz="2400" b="1" dirty="0">
                <a:solidFill>
                  <a:schemeClr val="accent3">
                    <a:lumMod val="75000"/>
                  </a:schemeClr>
                </a:solidFill>
                <a:latin typeface="Times New Roman" panose="02020603050405020304" pitchFamily="18" charset="0"/>
                <a:cs typeface="Times New Roman" panose="02020603050405020304" pitchFamily="18" charset="0"/>
              </a:rPr>
              <a:t>LOGIN PAGE</a:t>
            </a:r>
          </a:p>
          <a:p>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2C904F-35D4-653F-DD94-9DB9D8CA9D55}"/>
              </a:ext>
            </a:extLst>
          </p:cNvPr>
          <p:cNvSpPr txBox="1"/>
          <p:nvPr/>
        </p:nvSpPr>
        <p:spPr>
          <a:xfrm>
            <a:off x="1076960" y="3508116"/>
            <a:ext cx="6458974" cy="461665"/>
          </a:xfrm>
          <a:prstGeom prst="rect">
            <a:avLst/>
          </a:prstGeom>
          <a:noFill/>
        </p:spPr>
        <p:txBody>
          <a:bodyPr wrap="square" rtlCol="0">
            <a:spAutoFit/>
          </a:bodyPr>
          <a:lstStyle/>
          <a:p>
            <a:r>
              <a:rPr lang="en-IN" sz="2400" b="1" dirty="0">
                <a:solidFill>
                  <a:schemeClr val="accent3">
                    <a:lumMod val="75000"/>
                  </a:schemeClr>
                </a:solidFill>
                <a:latin typeface="Times New Roman" panose="02020603050405020304" pitchFamily="18" charset="0"/>
                <a:cs typeface="Times New Roman" panose="02020603050405020304" pitchFamily="18" charset="0"/>
              </a:rPr>
              <a:t>PATIENT DATA INPUT FORM</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784A5D-7321-D961-3F0D-97221BF88369}"/>
              </a:ext>
            </a:extLst>
          </p:cNvPr>
          <p:cNvSpPr txBox="1"/>
          <p:nvPr/>
        </p:nvSpPr>
        <p:spPr>
          <a:xfrm>
            <a:off x="919972" y="4062114"/>
            <a:ext cx="10195068" cy="1631216"/>
          </a:xfrm>
          <a:prstGeom prst="rect">
            <a:avLst/>
          </a:prstGeom>
          <a:noFill/>
        </p:spPr>
        <p:txBody>
          <a:bodyPr wrap="square" rtlCol="0">
            <a:spAutoFit/>
          </a:bodyPr>
          <a:lstStyle/>
          <a:p>
            <a:pPr marL="139700" marR="365760" indent="-49530" algn="just">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page contains the form where the patient data is collected, it contains appropriate text fields as well as dropdown fields for easy filling. It collects important information such as age, presence of comorbidities, cause of accident if so, department they were referred to etc. This is the crucial data on which analysis will be done. All the fields are required to be filled without fail before submitting as everything is a crucial information.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66813E-D19B-20B9-B5D2-D43F2D300A59}"/>
              </a:ext>
            </a:extLst>
          </p:cNvPr>
          <p:cNvSpPr txBox="1"/>
          <p:nvPr/>
        </p:nvSpPr>
        <p:spPr>
          <a:xfrm>
            <a:off x="998466" y="2228671"/>
            <a:ext cx="9760974" cy="129266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page contains the form to fill the login credentials by the hospital authorities, since only that particular hospital will use it, there are no multiple users. An option to change the password is also provided to enhance security.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82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6681E3-F6BB-659D-694B-A1480CA337C2}"/>
              </a:ext>
            </a:extLst>
          </p:cNvPr>
          <p:cNvSpPr txBox="1"/>
          <p:nvPr/>
        </p:nvSpPr>
        <p:spPr>
          <a:xfrm>
            <a:off x="670560" y="5025852"/>
            <a:ext cx="9341628" cy="461665"/>
          </a:xfrm>
          <a:prstGeom prst="rect">
            <a:avLst/>
          </a:prstGeom>
          <a:noFill/>
        </p:spPr>
        <p:txBody>
          <a:bodyPr wrap="square" rtlCol="0">
            <a:spAutoFit/>
          </a:bodyPr>
          <a:lstStyle/>
          <a:p>
            <a:r>
              <a:rPr lang="en-IN" sz="2400" b="1" dirty="0">
                <a:solidFill>
                  <a:schemeClr val="accent3">
                    <a:lumMod val="75000"/>
                  </a:schemeClr>
                </a:solidFill>
                <a:latin typeface="Times New Roman" panose="02020603050405020304" pitchFamily="18" charset="0"/>
                <a:cs typeface="Times New Roman" panose="02020603050405020304" pitchFamily="18" charset="0"/>
              </a:rPr>
              <a:t>INVENTORY DASHBOARD PAGE</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6F249E-2790-F72F-B87A-B597CBD7F7BE}"/>
              </a:ext>
            </a:extLst>
          </p:cNvPr>
          <p:cNvSpPr txBox="1"/>
          <p:nvPr/>
        </p:nvSpPr>
        <p:spPr>
          <a:xfrm>
            <a:off x="741680" y="595285"/>
            <a:ext cx="9341628" cy="461665"/>
          </a:xfrm>
          <a:prstGeom prst="rect">
            <a:avLst/>
          </a:prstGeom>
          <a:noFill/>
        </p:spPr>
        <p:txBody>
          <a:bodyPr wrap="square" rtlCol="0">
            <a:spAutoFit/>
          </a:bodyPr>
          <a:lstStyle/>
          <a:p>
            <a:r>
              <a:rPr lang="en-IN" sz="2400" b="1" dirty="0">
                <a:solidFill>
                  <a:schemeClr val="accent3">
                    <a:lumMod val="75000"/>
                  </a:schemeClr>
                </a:solidFill>
                <a:latin typeface="Times New Roman" panose="02020603050405020304" pitchFamily="18" charset="0"/>
                <a:cs typeface="Times New Roman" panose="02020603050405020304" pitchFamily="18" charset="0"/>
              </a:rPr>
              <a:t>DATA ANALYSIS PAGE</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FA5B44A-D742-DBFA-725C-6385D203461B}"/>
              </a:ext>
            </a:extLst>
          </p:cNvPr>
          <p:cNvSpPr txBox="1"/>
          <p:nvPr/>
        </p:nvSpPr>
        <p:spPr>
          <a:xfrm>
            <a:off x="670560" y="1098372"/>
            <a:ext cx="10596880" cy="2215991"/>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is the main page where multiple graphs will be visible showing the analysis real time. It will be based on the patient data collected currently along with everything collected till date. It will show various graphs such as bar graphs, pie charts, scatter plots, histograms, stacked bar charts, and many other bivariate and multivariate graphs. These will be plotted on various different combinations of fields on all the axes. This will help the facility understand the current trend and make better decisions for the patients as well as the organization.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36DA81-927E-516E-396A-81FE41B88011}"/>
              </a:ext>
            </a:extLst>
          </p:cNvPr>
          <p:cNvSpPr txBox="1"/>
          <p:nvPr/>
        </p:nvSpPr>
        <p:spPr>
          <a:xfrm>
            <a:off x="670560" y="5487517"/>
            <a:ext cx="109118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page will show the dashboard of real time count of resources. It will show their total count and the count in use.</a:t>
            </a:r>
          </a:p>
        </p:txBody>
      </p:sp>
      <p:sp>
        <p:nvSpPr>
          <p:cNvPr id="5" name="TextBox 4">
            <a:extLst>
              <a:ext uri="{FF2B5EF4-FFF2-40B4-BE49-F238E27FC236}">
                <a16:creationId xmlns:a16="http://schemas.microsoft.com/office/drawing/2014/main" id="{F1EF0E06-42F5-EDB9-1E27-B4C4CE11DC5A}"/>
              </a:ext>
            </a:extLst>
          </p:cNvPr>
          <p:cNvSpPr txBox="1"/>
          <p:nvPr/>
        </p:nvSpPr>
        <p:spPr>
          <a:xfrm>
            <a:off x="670560" y="3177528"/>
            <a:ext cx="9341628" cy="461665"/>
          </a:xfrm>
          <a:prstGeom prst="rect">
            <a:avLst/>
          </a:prstGeom>
          <a:noFill/>
        </p:spPr>
        <p:txBody>
          <a:bodyPr wrap="square" rtlCol="0">
            <a:spAutoFit/>
          </a:bodyPr>
          <a:lstStyle/>
          <a:p>
            <a:r>
              <a:rPr lang="en-IN" sz="2400" b="1" dirty="0">
                <a:solidFill>
                  <a:schemeClr val="accent3">
                    <a:lumMod val="75000"/>
                  </a:schemeClr>
                </a:solidFill>
                <a:latin typeface="Times New Roman" panose="02020603050405020304" pitchFamily="18" charset="0"/>
                <a:cs typeface="Times New Roman" panose="02020603050405020304" pitchFamily="18" charset="0"/>
              </a:rPr>
              <a:t>RESOURCES INPUT FORM</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B943C2-9D2D-0F37-0903-28658B695458}"/>
              </a:ext>
            </a:extLst>
          </p:cNvPr>
          <p:cNvSpPr txBox="1"/>
          <p:nvPr/>
        </p:nvSpPr>
        <p:spPr>
          <a:xfrm>
            <a:off x="670560" y="3612496"/>
            <a:ext cx="10596880"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This page will collect input of the resources in the form of checkboxes, showing all resources. When the checkbox is ticked, the resources in use will in incremented in the database. This count will automatically be reset to initial total count at the end of 24 hours, since a specific patient cannot be kept in the emergency room for more than a day. They will be sent to other speciality care departments or for monitoring.</a:t>
            </a:r>
          </a:p>
        </p:txBody>
      </p:sp>
    </p:spTree>
    <p:extLst>
      <p:ext uri="{BB962C8B-B14F-4D97-AF65-F5344CB8AC3E}">
        <p14:creationId xmlns:p14="http://schemas.microsoft.com/office/powerpoint/2010/main" val="34079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EF5BE-C2D0-F855-5300-6E2FE8D49295}"/>
              </a:ext>
            </a:extLst>
          </p:cNvPr>
          <p:cNvSpPr txBox="1"/>
          <p:nvPr/>
        </p:nvSpPr>
        <p:spPr>
          <a:xfrm>
            <a:off x="747252" y="737017"/>
            <a:ext cx="5073445" cy="523220"/>
          </a:xfrm>
          <a:prstGeom prst="rect">
            <a:avLst/>
          </a:prstGeom>
          <a:noFill/>
        </p:spPr>
        <p:txBody>
          <a:bodyPr wrap="square" rtlCol="0">
            <a:spAutoFit/>
          </a:bodyPr>
          <a:lstStyle/>
          <a:p>
            <a:r>
              <a:rPr lang="en-IN" sz="2800" b="1" dirty="0">
                <a:solidFill>
                  <a:schemeClr val="accent3">
                    <a:lumMod val="75000"/>
                  </a:schemeClr>
                </a:solidFill>
                <a:latin typeface="Times New Roman" panose="02020603050405020304" pitchFamily="18" charset="0"/>
                <a:cs typeface="Times New Roman" panose="02020603050405020304" pitchFamily="18" charset="0"/>
              </a:rPr>
              <a:t>CONCLUSION</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363C0A-4052-FFF7-F998-A1900356304B}"/>
              </a:ext>
            </a:extLst>
          </p:cNvPr>
          <p:cNvSpPr txBox="1"/>
          <p:nvPr/>
        </p:nvSpPr>
        <p:spPr>
          <a:xfrm>
            <a:off x="747252" y="1504335"/>
            <a:ext cx="11012129" cy="4062651"/>
          </a:xfrm>
          <a:prstGeom prst="rect">
            <a:avLst/>
          </a:prstGeom>
          <a:noFill/>
        </p:spPr>
        <p:txBody>
          <a:bodyPr wrap="square" rtlCol="0">
            <a:spAutoFit/>
          </a:bodyPr>
          <a:lstStyle/>
          <a:p>
            <a:pPr marR="328295" algn="just">
              <a:spcBef>
                <a:spcPts val="2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this data analysis project has successfully demonstrated the power and versatility of using Python-based technologies like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Plotly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Dash to create effective data visualization tools and resource management dashboards. By developing a web-based visualization page with a rich assortment of charts including bar graphs, pie charts, histograms, scatter plots, and more, we have provided users with intuitive means to explore and understand complex datasets. These interactive visualizations enable stakeholders to uncover insights, identify trends, and make data-driven decisions.</a:t>
            </a:r>
          </a:p>
          <a:p>
            <a:pPr marR="328295" algn="just">
              <a:spcBef>
                <a:spcPts val="25"/>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328295" algn="just">
              <a:spcBef>
                <a:spcPts val="2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Moreover, the implementation of a dashboard showcasing total resources and their utilization status adds a practical dimension to the project, offering a real-time snapshot of resource allocation and usage. This dashboard serves as a valuable tool for monitoring resource availability, optimizing utilization rates, and ensuring efficient resource management practices</a:t>
            </a:r>
          </a:p>
          <a:p>
            <a:pPr algn="just"/>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8537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70</TotalTime>
  <Words>1270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Times New Roman</vt:lpstr>
      <vt:lpstr>Wingdings</vt:lpstr>
      <vt:lpstr>Parcel</vt:lpstr>
      <vt:lpstr> Patient Data Analytic Tool For  Emergency Rooms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Patient Data Analytic Tool And Resource Management For Emergency Rooms </dc:title>
  <dc:creator>Navya Balasundaram</dc:creator>
  <cp:lastModifiedBy>Navya Balasundaram</cp:lastModifiedBy>
  <cp:revision>19</cp:revision>
  <dcterms:created xsi:type="dcterms:W3CDTF">2024-05-19T12:40:31Z</dcterms:created>
  <dcterms:modified xsi:type="dcterms:W3CDTF">2024-05-20T04:28:02Z</dcterms:modified>
</cp:coreProperties>
</file>