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369" r:id="rId4"/>
    <p:sldId id="370" r:id="rId5"/>
    <p:sldId id="372" r:id="rId6"/>
    <p:sldId id="379" r:id="rId7"/>
    <p:sldId id="373" r:id="rId8"/>
    <p:sldId id="380" r:id="rId9"/>
    <p:sldId id="374" r:id="rId10"/>
    <p:sldId id="376" r:id="rId11"/>
    <p:sldId id="381" r:id="rId12"/>
    <p:sldId id="382" r:id="rId13"/>
    <p:sldId id="384" r:id="rId14"/>
    <p:sldId id="385" r:id="rId15"/>
    <p:sldId id="386" r:id="rId16"/>
    <p:sldId id="375" r:id="rId17"/>
    <p:sldId id="377" r:id="rId18"/>
    <p:sldId id="387" r:id="rId19"/>
    <p:sldId id="388" r:id="rId20"/>
    <p:sldId id="378" r:id="rId21"/>
    <p:sldId id="3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838200" y="2824419"/>
            <a:ext cx="10515600" cy="1325563"/>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D</a:t>
            </a:r>
            <a:r>
              <a:rPr lang="en-IN" sz="4000" b="1" dirty="0">
                <a:solidFill>
                  <a:srgbClr val="7030A0"/>
                </a:solidFill>
                <a:latin typeface="Verdana" panose="020B0604030504040204" pitchFamily="34" charset="0"/>
                <a:ea typeface="+mn-ea"/>
                <a:cs typeface="+mn-cs"/>
              </a:rPr>
              <a:t>ETECTION OF NEUROCOGNITIVE IMPAIRMENT IN THE ELDERLY USING TABNET ALGORITHM</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583509" y="5167017"/>
            <a:ext cx="39009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a:t>
            </a:r>
            <a:r>
              <a:rPr lang="en-IN" altLang="en-US" sz="2400" b="1" dirty="0" err="1">
                <a:solidFill>
                  <a:srgbClr val="FF0000"/>
                </a:solidFill>
              </a:rPr>
              <a:t>Ananthajothi</a:t>
            </a:r>
            <a:r>
              <a:rPr lang="en-IN" altLang="en-US" sz="2400" b="1" dirty="0">
                <a:solidFill>
                  <a:srgbClr val="FF0000"/>
                </a:solidFill>
              </a:rPr>
              <a:t> K</a:t>
            </a:r>
          </a:p>
          <a:p>
            <a:pPr>
              <a:spcBef>
                <a:spcPct val="0"/>
              </a:spcBef>
              <a:buClrTx/>
              <a:buFontTx/>
              <a:buNone/>
            </a:pPr>
            <a:r>
              <a:rPr lang="en-IN" altLang="en-US" sz="2400" b="1" dirty="0">
                <a:solidFill>
                  <a:srgbClr val="FF0000"/>
                </a:solidFill>
              </a:rPr>
              <a:t>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205724" y="4878499"/>
            <a:ext cx="4479639"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algn="l" rtl="0" eaLnBrk="1" latinLnBrk="0" hangingPunct="1">
              <a:buNone/>
            </a:pPr>
            <a:r>
              <a:rPr lang="en-US" sz="1800" b="1" kern="1200" dirty="0">
                <a:solidFill>
                  <a:srgbClr val="FF0000"/>
                </a:solidFill>
                <a:effectLst/>
                <a:latin typeface="Verdana" panose="020B0604030504040204" pitchFamily="34" charset="0"/>
                <a:ea typeface="+mn-ea"/>
                <a:cs typeface="+mn-cs"/>
              </a:rPr>
              <a:t>B</a:t>
            </a:r>
            <a:r>
              <a:rPr lang="en-IN" sz="1800" b="1" kern="1200" dirty="0">
                <a:solidFill>
                  <a:srgbClr val="FF0000"/>
                </a:solidFill>
                <a:effectLst/>
                <a:latin typeface="Verdana" panose="020B0604030504040204" pitchFamily="34" charset="0"/>
                <a:ea typeface="+mn-ea"/>
                <a:cs typeface="+mn-cs"/>
              </a:rPr>
              <a:t>21A2425C31</a:t>
            </a:r>
          </a:p>
          <a:p>
            <a:pPr marL="0" algn="l" rtl="0" eaLnBrk="1" latinLnBrk="0" hangingPunct="1">
              <a:buNone/>
            </a:pPr>
            <a:r>
              <a:rPr lang="en-US" sz="1800" b="1" kern="1200" dirty="0">
                <a:solidFill>
                  <a:srgbClr val="FF0000"/>
                </a:solidFill>
                <a:effectLst/>
                <a:latin typeface="Verdana" panose="020B0604030504040204" pitchFamily="34" charset="0"/>
                <a:ea typeface="+mn-ea"/>
                <a:cs typeface="+mn-cs"/>
              </a:rPr>
              <a:t>O</a:t>
            </a:r>
            <a:r>
              <a:rPr lang="en-IN" sz="1800" b="1" kern="1200" dirty="0" err="1">
                <a:solidFill>
                  <a:srgbClr val="FF0000"/>
                </a:solidFill>
                <a:effectLst/>
                <a:latin typeface="Verdana" panose="020B0604030504040204" pitchFamily="34" charset="0"/>
                <a:ea typeface="+mn-ea"/>
                <a:cs typeface="+mn-cs"/>
              </a:rPr>
              <a:t>viya</a:t>
            </a:r>
            <a:r>
              <a:rPr lang="en-IN" sz="1800" b="1" kern="1200" dirty="0">
                <a:solidFill>
                  <a:srgbClr val="FF0000"/>
                </a:solidFill>
                <a:effectLst/>
                <a:latin typeface="Verdana" panose="020B0604030504040204" pitchFamily="34" charset="0"/>
                <a:ea typeface="+mn-ea"/>
                <a:cs typeface="+mn-cs"/>
              </a:rPr>
              <a:t> K (210701186)</a:t>
            </a:r>
            <a:endParaRPr lang="en-IN" sz="900" dirty="0">
              <a:effectLst/>
            </a:endParaRPr>
          </a:p>
          <a:p>
            <a:pPr marL="0" algn="l" rtl="0" eaLnBrk="1" latinLnBrk="0" hangingPunct="1">
              <a:buNone/>
            </a:pPr>
            <a:r>
              <a:rPr lang="en-IN" sz="1800" b="1" kern="1200" dirty="0">
                <a:solidFill>
                  <a:srgbClr val="FF0000"/>
                </a:solidFill>
                <a:effectLst/>
                <a:latin typeface="Verdana" panose="020B0604030504040204" pitchFamily="34" charset="0"/>
                <a:ea typeface="+mn-ea"/>
                <a:cs typeface="+mn-cs"/>
              </a:rPr>
              <a:t>Navya Balasundaram (210701177)</a:t>
            </a:r>
            <a:endParaRPr lang="en-IN" sz="900" dirty="0">
              <a:effectLst/>
            </a:endParaRPr>
          </a:p>
          <a:p>
            <a:pPr marL="0" algn="l" rtl="0" eaLnBrk="1" latinLnBrk="0" hangingPunct="1"/>
            <a:endParaRPr lang="en-IN" sz="1200" dirty="0">
              <a:effectLst/>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buClr>
                <a:srgbClr val="CC0000"/>
              </a:buClr>
              <a:buNone/>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8" name="Picture 7">
            <a:extLst>
              <a:ext uri="{FF2B5EF4-FFF2-40B4-BE49-F238E27FC236}">
                <a16:creationId xmlns:a16="http://schemas.microsoft.com/office/drawing/2014/main" id="{DB585FBA-0203-7E87-FA0D-1745860A2F7C}"/>
              </a:ext>
            </a:extLst>
          </p:cNvPr>
          <p:cNvPicPr>
            <a:picLocks noChangeAspect="1"/>
          </p:cNvPicPr>
          <p:nvPr/>
        </p:nvPicPr>
        <p:blipFill>
          <a:blip r:embed="rId2"/>
          <a:stretch>
            <a:fillRect/>
          </a:stretch>
        </p:blipFill>
        <p:spPr>
          <a:xfrm>
            <a:off x="4286756" y="2038274"/>
            <a:ext cx="3981755" cy="3059213"/>
          </a:xfrm>
          <a:prstGeom prst="rect">
            <a:avLst/>
          </a:prstGeom>
        </p:spPr>
      </p:pic>
      <p:sp>
        <p:nvSpPr>
          <p:cNvPr id="10" name="TextBox 9">
            <a:extLst>
              <a:ext uri="{FF2B5EF4-FFF2-40B4-BE49-F238E27FC236}">
                <a16:creationId xmlns:a16="http://schemas.microsoft.com/office/drawing/2014/main" id="{7AB659BE-31EF-23FE-93F1-F7C588358C31}"/>
              </a:ext>
            </a:extLst>
          </p:cNvPr>
          <p:cNvSpPr txBox="1"/>
          <p:nvPr/>
        </p:nvSpPr>
        <p:spPr>
          <a:xfrm>
            <a:off x="4623070" y="5213374"/>
            <a:ext cx="4114530"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Key Features vs Diagnosed Count</a:t>
            </a:r>
            <a:endParaRPr lang="en-IN" dirty="0"/>
          </a:p>
        </p:txBody>
      </p:sp>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DBC6-18A0-B946-9C4A-2326D0D975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076DB5-9522-BFEB-0D32-3DD2F34A3E95}"/>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2E0848CB-7ED3-2FC2-DAA4-9B8700FE599E}"/>
              </a:ext>
            </a:extLst>
          </p:cNvPr>
          <p:cNvSpPr>
            <a:spLocks noGrp="1"/>
          </p:cNvSpPr>
          <p:nvPr>
            <p:ph idx="1"/>
          </p:nvPr>
        </p:nvSpPr>
        <p:spPr/>
        <p:txBody>
          <a:bodyPr/>
          <a:lstStyle/>
          <a:p>
            <a:pPr marL="0" lvl="0" indent="0">
              <a:buClr>
                <a:srgbClr val="CC0000"/>
              </a:buClr>
              <a:buNone/>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6E331278-2AC5-98D7-5F02-1EBD8749441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B96F31D9-4D32-644A-CABB-D3D2345C58DA}"/>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A55634B6-0AC7-24EB-2FED-5B8FEF47C06E}"/>
              </a:ext>
            </a:extLst>
          </p:cNvPr>
          <p:cNvSpPr>
            <a:spLocks noGrp="1"/>
          </p:cNvSpPr>
          <p:nvPr>
            <p:ph type="sldNum" sz="quarter" idx="12"/>
          </p:nvPr>
        </p:nvSpPr>
        <p:spPr/>
        <p:txBody>
          <a:bodyPr/>
          <a:lstStyle/>
          <a:p>
            <a:fld id="{5AB9ECBD-B4DD-40D5-8D24-9ECCDBB1583E}" type="slidenum">
              <a:rPr lang="en-IN" smtClean="0"/>
              <a:t>11</a:t>
            </a:fld>
            <a:endParaRPr lang="en-IN"/>
          </a:p>
        </p:txBody>
      </p:sp>
      <p:sp>
        <p:nvSpPr>
          <p:cNvPr id="10" name="TextBox 9">
            <a:extLst>
              <a:ext uri="{FF2B5EF4-FFF2-40B4-BE49-F238E27FC236}">
                <a16:creationId xmlns:a16="http://schemas.microsoft.com/office/drawing/2014/main" id="{94D3D088-EFC3-F812-5A02-02596D314EE9}"/>
              </a:ext>
            </a:extLst>
          </p:cNvPr>
          <p:cNvSpPr txBox="1"/>
          <p:nvPr/>
        </p:nvSpPr>
        <p:spPr>
          <a:xfrm>
            <a:off x="4623070" y="5213374"/>
            <a:ext cx="4114530"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Correlation among 18 features</a:t>
            </a:r>
            <a:endParaRPr lang="en-IN" dirty="0"/>
          </a:p>
        </p:txBody>
      </p:sp>
      <p:pic>
        <p:nvPicPr>
          <p:cNvPr id="9" name="Picture 8">
            <a:extLst>
              <a:ext uri="{FF2B5EF4-FFF2-40B4-BE49-F238E27FC236}">
                <a16:creationId xmlns:a16="http://schemas.microsoft.com/office/drawing/2014/main" id="{03C71223-7E86-C31F-B44B-7014553A1613}"/>
              </a:ext>
            </a:extLst>
          </p:cNvPr>
          <p:cNvPicPr>
            <a:picLocks noChangeAspect="1"/>
          </p:cNvPicPr>
          <p:nvPr/>
        </p:nvPicPr>
        <p:blipFill>
          <a:blip r:embed="rId2"/>
          <a:stretch>
            <a:fillRect/>
          </a:stretch>
        </p:blipFill>
        <p:spPr>
          <a:xfrm>
            <a:off x="3852154" y="2014537"/>
            <a:ext cx="4729600" cy="3121667"/>
          </a:xfrm>
          <a:prstGeom prst="rect">
            <a:avLst/>
          </a:prstGeom>
        </p:spPr>
      </p:pic>
    </p:spTree>
    <p:extLst>
      <p:ext uri="{BB962C8B-B14F-4D97-AF65-F5344CB8AC3E}">
        <p14:creationId xmlns:p14="http://schemas.microsoft.com/office/powerpoint/2010/main" val="368674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3DCDA-9C3C-A594-A4D4-055E942AE0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6637B-6358-A6FC-2854-930D4569E76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FA47C054-E4CD-49E5-1A66-0DCC2FC3A202}"/>
              </a:ext>
            </a:extLst>
          </p:cNvPr>
          <p:cNvSpPr>
            <a:spLocks noGrp="1"/>
          </p:cNvSpPr>
          <p:nvPr>
            <p:ph idx="1"/>
          </p:nvPr>
        </p:nvSpPr>
        <p:spPr/>
        <p:txBody>
          <a:bodyPr/>
          <a:lstStyle/>
          <a:p>
            <a:pPr marL="0" lvl="0" indent="0">
              <a:buClr>
                <a:srgbClr val="CC0000"/>
              </a:buClr>
              <a:buNone/>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493296AE-78B8-62EA-E9C5-C4CFDF6DB7F9}"/>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39F2047-83C6-F2BE-3E3E-7ED4D6A2C28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926842D-5C84-1E21-D651-EF32F2990137}"/>
              </a:ext>
            </a:extLst>
          </p:cNvPr>
          <p:cNvSpPr>
            <a:spLocks noGrp="1"/>
          </p:cNvSpPr>
          <p:nvPr>
            <p:ph type="sldNum" sz="quarter" idx="12"/>
          </p:nvPr>
        </p:nvSpPr>
        <p:spPr/>
        <p:txBody>
          <a:bodyPr/>
          <a:lstStyle/>
          <a:p>
            <a:fld id="{5AB9ECBD-B4DD-40D5-8D24-9ECCDBB1583E}" type="slidenum">
              <a:rPr lang="en-IN" smtClean="0"/>
              <a:t>12</a:t>
            </a:fld>
            <a:endParaRPr lang="en-IN"/>
          </a:p>
        </p:txBody>
      </p:sp>
      <p:sp>
        <p:nvSpPr>
          <p:cNvPr id="10" name="TextBox 9">
            <a:extLst>
              <a:ext uri="{FF2B5EF4-FFF2-40B4-BE49-F238E27FC236}">
                <a16:creationId xmlns:a16="http://schemas.microsoft.com/office/drawing/2014/main" id="{241BD2A7-6445-3579-7C75-E37A214AF09A}"/>
              </a:ext>
            </a:extLst>
          </p:cNvPr>
          <p:cNvSpPr txBox="1"/>
          <p:nvPr/>
        </p:nvSpPr>
        <p:spPr>
          <a:xfrm>
            <a:off x="5761207" y="5305786"/>
            <a:ext cx="4114530"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Box-Plot</a:t>
            </a:r>
            <a:endParaRPr lang="en-IN" dirty="0"/>
          </a:p>
        </p:txBody>
      </p:sp>
      <p:pic>
        <p:nvPicPr>
          <p:cNvPr id="9" name="Picture 8">
            <a:extLst>
              <a:ext uri="{FF2B5EF4-FFF2-40B4-BE49-F238E27FC236}">
                <a16:creationId xmlns:a16="http://schemas.microsoft.com/office/drawing/2014/main" id="{7775BA33-811D-99A1-2455-A3E833A5E9BA}"/>
              </a:ext>
            </a:extLst>
          </p:cNvPr>
          <p:cNvPicPr>
            <a:picLocks noChangeAspect="1"/>
          </p:cNvPicPr>
          <p:nvPr/>
        </p:nvPicPr>
        <p:blipFill>
          <a:blip r:embed="rId2"/>
          <a:stretch>
            <a:fillRect/>
          </a:stretch>
        </p:blipFill>
        <p:spPr>
          <a:xfrm>
            <a:off x="4046707" y="2257618"/>
            <a:ext cx="4620638" cy="2932281"/>
          </a:xfrm>
          <a:prstGeom prst="rect">
            <a:avLst/>
          </a:prstGeom>
        </p:spPr>
      </p:pic>
    </p:spTree>
    <p:extLst>
      <p:ext uri="{BB962C8B-B14F-4D97-AF65-F5344CB8AC3E}">
        <p14:creationId xmlns:p14="http://schemas.microsoft.com/office/powerpoint/2010/main" val="203162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7FDFD-DE44-22CD-C613-621EA51BDE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FC53A-256B-A897-83B5-F9D07A66A57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4FBC9AEF-A261-81FE-E887-46F3F0B257A3}"/>
              </a:ext>
            </a:extLst>
          </p:cNvPr>
          <p:cNvSpPr>
            <a:spLocks noGrp="1"/>
          </p:cNvSpPr>
          <p:nvPr>
            <p:ph idx="1"/>
          </p:nvPr>
        </p:nvSpPr>
        <p:spPr/>
        <p:txBody>
          <a:bodyPr/>
          <a:lstStyle/>
          <a:p>
            <a:pPr marL="0" lvl="0" indent="0">
              <a:buClr>
                <a:srgbClr val="CC0000"/>
              </a:buClr>
              <a:buNone/>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097C70C-8BB0-8996-25C8-DD45C2292BB7}"/>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CD4BE7F2-FEF7-B8C2-6567-8CAB09CB29E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D90C071-7C8F-FE2C-818D-48E61FCE590E}"/>
              </a:ext>
            </a:extLst>
          </p:cNvPr>
          <p:cNvSpPr>
            <a:spLocks noGrp="1"/>
          </p:cNvSpPr>
          <p:nvPr>
            <p:ph type="sldNum" sz="quarter" idx="12"/>
          </p:nvPr>
        </p:nvSpPr>
        <p:spPr/>
        <p:txBody>
          <a:bodyPr/>
          <a:lstStyle/>
          <a:p>
            <a:fld id="{5AB9ECBD-B4DD-40D5-8D24-9ECCDBB1583E}" type="slidenum">
              <a:rPr lang="en-IN" smtClean="0"/>
              <a:t>13</a:t>
            </a:fld>
            <a:endParaRPr lang="en-IN"/>
          </a:p>
        </p:txBody>
      </p:sp>
      <p:sp>
        <p:nvSpPr>
          <p:cNvPr id="10" name="TextBox 9">
            <a:extLst>
              <a:ext uri="{FF2B5EF4-FFF2-40B4-BE49-F238E27FC236}">
                <a16:creationId xmlns:a16="http://schemas.microsoft.com/office/drawing/2014/main" id="{4E22ADF2-2588-4D2C-C961-6F6D64F96847}"/>
              </a:ext>
            </a:extLst>
          </p:cNvPr>
          <p:cNvSpPr txBox="1"/>
          <p:nvPr/>
        </p:nvSpPr>
        <p:spPr>
          <a:xfrm>
            <a:off x="4992721" y="4894699"/>
            <a:ext cx="4114530"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Confusion Matrix</a:t>
            </a:r>
            <a:endParaRPr lang="en-IN" dirty="0"/>
          </a:p>
        </p:txBody>
      </p:sp>
      <p:pic>
        <p:nvPicPr>
          <p:cNvPr id="9" name="Picture 8">
            <a:extLst>
              <a:ext uri="{FF2B5EF4-FFF2-40B4-BE49-F238E27FC236}">
                <a16:creationId xmlns:a16="http://schemas.microsoft.com/office/drawing/2014/main" id="{A8C9C82C-85C0-3946-5487-8795C5BA0EFC}"/>
              </a:ext>
            </a:extLst>
          </p:cNvPr>
          <p:cNvPicPr>
            <a:picLocks noChangeAspect="1"/>
          </p:cNvPicPr>
          <p:nvPr/>
        </p:nvPicPr>
        <p:blipFill>
          <a:blip r:embed="rId2"/>
          <a:stretch>
            <a:fillRect/>
          </a:stretch>
        </p:blipFill>
        <p:spPr>
          <a:xfrm>
            <a:off x="3884580" y="1904381"/>
            <a:ext cx="4141820" cy="2764893"/>
          </a:xfrm>
          <a:prstGeom prst="rect">
            <a:avLst/>
          </a:prstGeom>
        </p:spPr>
      </p:pic>
    </p:spTree>
    <p:extLst>
      <p:ext uri="{BB962C8B-B14F-4D97-AF65-F5344CB8AC3E}">
        <p14:creationId xmlns:p14="http://schemas.microsoft.com/office/powerpoint/2010/main" val="311053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C0F60-C730-D664-84BB-49061DCAB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D19BEB-D899-6294-AB4E-E185CBA6746C}"/>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A23AE65E-16F8-C60F-EC71-4572E4993252}"/>
              </a:ext>
            </a:extLst>
          </p:cNvPr>
          <p:cNvSpPr>
            <a:spLocks noGrp="1"/>
          </p:cNvSpPr>
          <p:nvPr>
            <p:ph idx="1"/>
          </p:nvPr>
        </p:nvSpPr>
        <p:spPr/>
        <p:txBody>
          <a:bodyPr/>
          <a:lstStyle/>
          <a:p>
            <a:pPr marL="0" lvl="0" indent="0">
              <a:buClr>
                <a:srgbClr val="CC0000"/>
              </a:buClr>
              <a:buNone/>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71A9B016-275B-9F48-5EC8-C305F290412D}"/>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A55D2A85-2DF5-1821-C51F-E9531C14D124}"/>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B607F4C-DFF1-C22A-617E-0DBE0CE031A7}"/>
              </a:ext>
            </a:extLst>
          </p:cNvPr>
          <p:cNvSpPr>
            <a:spLocks noGrp="1"/>
          </p:cNvSpPr>
          <p:nvPr>
            <p:ph type="sldNum" sz="quarter" idx="12"/>
          </p:nvPr>
        </p:nvSpPr>
        <p:spPr/>
        <p:txBody>
          <a:bodyPr/>
          <a:lstStyle/>
          <a:p>
            <a:fld id="{5AB9ECBD-B4DD-40D5-8D24-9ECCDBB1583E}" type="slidenum">
              <a:rPr lang="en-IN" smtClean="0"/>
              <a:t>14</a:t>
            </a:fld>
            <a:endParaRPr lang="en-IN"/>
          </a:p>
        </p:txBody>
      </p:sp>
      <p:sp>
        <p:nvSpPr>
          <p:cNvPr id="10" name="TextBox 9">
            <a:extLst>
              <a:ext uri="{FF2B5EF4-FFF2-40B4-BE49-F238E27FC236}">
                <a16:creationId xmlns:a16="http://schemas.microsoft.com/office/drawing/2014/main" id="{A91D635F-EBF2-68C2-3C98-3B6BE9C8B17A}"/>
              </a:ext>
            </a:extLst>
          </p:cNvPr>
          <p:cNvSpPr txBox="1"/>
          <p:nvPr/>
        </p:nvSpPr>
        <p:spPr>
          <a:xfrm>
            <a:off x="4798168" y="5207025"/>
            <a:ext cx="4114530"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Training loss over epochs</a:t>
            </a:r>
            <a:endParaRPr lang="en-IN" dirty="0"/>
          </a:p>
        </p:txBody>
      </p:sp>
      <p:pic>
        <p:nvPicPr>
          <p:cNvPr id="8" name="Picture 7">
            <a:extLst>
              <a:ext uri="{FF2B5EF4-FFF2-40B4-BE49-F238E27FC236}">
                <a16:creationId xmlns:a16="http://schemas.microsoft.com/office/drawing/2014/main" id="{ED4241F1-C0EA-E129-ABD5-8A7781960CF0}"/>
              </a:ext>
            </a:extLst>
          </p:cNvPr>
          <p:cNvPicPr>
            <a:picLocks noChangeAspect="1"/>
          </p:cNvPicPr>
          <p:nvPr/>
        </p:nvPicPr>
        <p:blipFill>
          <a:blip r:embed="rId2"/>
          <a:stretch>
            <a:fillRect/>
          </a:stretch>
        </p:blipFill>
        <p:spPr>
          <a:xfrm>
            <a:off x="3567314" y="2086584"/>
            <a:ext cx="5170285" cy="2895016"/>
          </a:xfrm>
          <a:prstGeom prst="rect">
            <a:avLst/>
          </a:prstGeom>
        </p:spPr>
      </p:pic>
    </p:spTree>
    <p:extLst>
      <p:ext uri="{BB962C8B-B14F-4D97-AF65-F5344CB8AC3E}">
        <p14:creationId xmlns:p14="http://schemas.microsoft.com/office/powerpoint/2010/main" val="219693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D5FCD-7B73-F85E-9FFD-38DF9A72A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BDB6F3-B4F4-7FCC-C91F-C0CE230CC943}"/>
              </a:ext>
            </a:extLst>
          </p:cNvPr>
          <p:cNvSpPr>
            <a:spLocks noGrp="1"/>
          </p:cNvSpPr>
          <p:nvPr>
            <p:ph type="title"/>
          </p:nvPr>
        </p:nvSpPr>
        <p:spPr>
          <a:xfrm>
            <a:off x="812800" y="311150"/>
            <a:ext cx="10668000" cy="1216025"/>
          </a:xfrm>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AA5415E6-D6C6-16C1-8B3E-FF365F85E328}"/>
              </a:ext>
            </a:extLst>
          </p:cNvPr>
          <p:cNvSpPr>
            <a:spLocks noGrp="1"/>
          </p:cNvSpPr>
          <p:nvPr>
            <p:ph idx="1"/>
          </p:nvPr>
        </p:nvSpPr>
        <p:spPr>
          <a:xfrm>
            <a:off x="762000" y="1752600"/>
            <a:ext cx="10668000" cy="4267200"/>
          </a:xfrm>
        </p:spPr>
        <p:txBody>
          <a:bodyPr/>
          <a:lstStyle/>
          <a:p>
            <a:pPr marL="0" lvl="0" indent="0">
              <a:buClr>
                <a:srgbClr val="CC0000"/>
              </a:buClr>
              <a:buNone/>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36FABEB9-2D74-913B-57E7-9708A7D3EE9E}"/>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17085BD7-8218-886C-E585-96FA48F6AEF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7B553FD2-AABB-B8CF-E13F-B8D3A0045781}"/>
              </a:ext>
            </a:extLst>
          </p:cNvPr>
          <p:cNvSpPr>
            <a:spLocks noGrp="1"/>
          </p:cNvSpPr>
          <p:nvPr>
            <p:ph type="sldNum" sz="quarter" idx="12"/>
          </p:nvPr>
        </p:nvSpPr>
        <p:spPr/>
        <p:txBody>
          <a:bodyPr/>
          <a:lstStyle/>
          <a:p>
            <a:fld id="{5AB9ECBD-B4DD-40D5-8D24-9ECCDBB1583E}" type="slidenum">
              <a:rPr lang="en-IN" smtClean="0"/>
              <a:t>15</a:t>
            </a:fld>
            <a:endParaRPr lang="en-IN"/>
          </a:p>
        </p:txBody>
      </p:sp>
      <p:sp>
        <p:nvSpPr>
          <p:cNvPr id="10" name="TextBox 9">
            <a:extLst>
              <a:ext uri="{FF2B5EF4-FFF2-40B4-BE49-F238E27FC236}">
                <a16:creationId xmlns:a16="http://schemas.microsoft.com/office/drawing/2014/main" id="{1834A90D-8BB1-A83F-0189-4CFB6850EF1B}"/>
              </a:ext>
            </a:extLst>
          </p:cNvPr>
          <p:cNvSpPr txBox="1"/>
          <p:nvPr/>
        </p:nvSpPr>
        <p:spPr>
          <a:xfrm>
            <a:off x="5226185" y="5011927"/>
            <a:ext cx="4114530"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Performanc</a:t>
            </a:r>
            <a:r>
              <a:rPr lang="en-US" i="1" dirty="0">
                <a:latin typeface="Times New Roman" panose="02020603050405020304" pitchFamily="18" charset="0"/>
                <a:ea typeface="Times New Roman" panose="02020603050405020304" pitchFamily="18" charset="0"/>
              </a:rPr>
              <a:t>e Metrics</a:t>
            </a:r>
            <a:endParaRPr lang="en-IN" dirty="0"/>
          </a:p>
        </p:txBody>
      </p:sp>
      <p:graphicFrame>
        <p:nvGraphicFramePr>
          <p:cNvPr id="9" name="Table 8">
            <a:extLst>
              <a:ext uri="{FF2B5EF4-FFF2-40B4-BE49-F238E27FC236}">
                <a16:creationId xmlns:a16="http://schemas.microsoft.com/office/drawing/2014/main" id="{AE287C8D-3228-F574-55D9-754205A9AA54}"/>
              </a:ext>
            </a:extLst>
          </p:cNvPr>
          <p:cNvGraphicFramePr>
            <a:graphicFrameLocks noGrp="1"/>
          </p:cNvGraphicFramePr>
          <p:nvPr>
            <p:extLst>
              <p:ext uri="{D42A27DB-BD31-4B8C-83A1-F6EECF244321}">
                <p14:modId xmlns:p14="http://schemas.microsoft.com/office/powerpoint/2010/main" val="2676269771"/>
              </p:ext>
            </p:extLst>
          </p:nvPr>
        </p:nvGraphicFramePr>
        <p:xfrm>
          <a:off x="2616741" y="2223255"/>
          <a:ext cx="7231976" cy="2519464"/>
        </p:xfrm>
        <a:graphic>
          <a:graphicData uri="http://schemas.openxmlformats.org/drawingml/2006/table">
            <a:tbl>
              <a:tblPr firstRow="1" bandRow="1">
                <a:tableStyleId>{5C22544A-7EE6-4342-B048-85BDC9FD1C3A}</a:tableStyleId>
              </a:tblPr>
              <a:tblGrid>
                <a:gridCol w="1807994">
                  <a:extLst>
                    <a:ext uri="{9D8B030D-6E8A-4147-A177-3AD203B41FA5}">
                      <a16:colId xmlns:a16="http://schemas.microsoft.com/office/drawing/2014/main" val="519360581"/>
                    </a:ext>
                  </a:extLst>
                </a:gridCol>
                <a:gridCol w="1807994">
                  <a:extLst>
                    <a:ext uri="{9D8B030D-6E8A-4147-A177-3AD203B41FA5}">
                      <a16:colId xmlns:a16="http://schemas.microsoft.com/office/drawing/2014/main" val="1343155198"/>
                    </a:ext>
                  </a:extLst>
                </a:gridCol>
                <a:gridCol w="1807994">
                  <a:extLst>
                    <a:ext uri="{9D8B030D-6E8A-4147-A177-3AD203B41FA5}">
                      <a16:colId xmlns:a16="http://schemas.microsoft.com/office/drawing/2014/main" val="1058490616"/>
                    </a:ext>
                  </a:extLst>
                </a:gridCol>
                <a:gridCol w="1807994">
                  <a:extLst>
                    <a:ext uri="{9D8B030D-6E8A-4147-A177-3AD203B41FA5}">
                      <a16:colId xmlns:a16="http://schemas.microsoft.com/office/drawing/2014/main" val="4135888553"/>
                    </a:ext>
                  </a:extLst>
                </a:gridCol>
              </a:tblGrid>
              <a:tr h="1259732">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F1-SCORE</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1481268713"/>
                  </a:ext>
                </a:extLst>
              </a:tr>
              <a:tr h="1259732">
                <a:tc>
                  <a:txBody>
                    <a:bodyPr/>
                    <a:lstStyle/>
                    <a:p>
                      <a:r>
                        <a:rPr lang="en-US" dirty="0"/>
                        <a:t>0.89</a:t>
                      </a:r>
                      <a:endParaRPr lang="en-IN" dirty="0"/>
                    </a:p>
                  </a:txBody>
                  <a:tcPr/>
                </a:tc>
                <a:tc>
                  <a:txBody>
                    <a:bodyPr/>
                    <a:lstStyle/>
                    <a:p>
                      <a:r>
                        <a:rPr lang="en-US" dirty="0"/>
                        <a:t>0.82</a:t>
                      </a:r>
                      <a:endParaRPr lang="en-IN" dirty="0"/>
                    </a:p>
                  </a:txBody>
                  <a:tcPr/>
                </a:tc>
                <a:tc>
                  <a:txBody>
                    <a:bodyPr/>
                    <a:lstStyle/>
                    <a:p>
                      <a:r>
                        <a:rPr lang="en-US" dirty="0"/>
                        <a:t>0.85</a:t>
                      </a:r>
                      <a:endParaRPr lang="en-IN" dirty="0"/>
                    </a:p>
                  </a:txBody>
                  <a:tcPr/>
                </a:tc>
                <a:tc>
                  <a:txBody>
                    <a:bodyPr/>
                    <a:lstStyle/>
                    <a:p>
                      <a:r>
                        <a:rPr lang="en-US" dirty="0"/>
                        <a:t>0.90</a:t>
                      </a:r>
                      <a:endParaRPr lang="en-IN" dirty="0"/>
                    </a:p>
                  </a:txBody>
                  <a:tcPr/>
                </a:tc>
                <a:extLst>
                  <a:ext uri="{0D108BD9-81ED-4DB2-BD59-A6C34878D82A}">
                    <a16:rowId xmlns:a16="http://schemas.microsoft.com/office/drawing/2014/main" val="2615357941"/>
                  </a:ext>
                </a:extLst>
              </a:tr>
            </a:tbl>
          </a:graphicData>
        </a:graphic>
      </p:graphicFrame>
    </p:spTree>
    <p:extLst>
      <p:ext uri="{BB962C8B-B14F-4D97-AF65-F5344CB8AC3E}">
        <p14:creationId xmlns:p14="http://schemas.microsoft.com/office/powerpoint/2010/main" val="4052189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spcBef>
                <a:spcPts val="1200"/>
              </a:spcBef>
              <a:spcAft>
                <a:spcPts val="1200"/>
              </a:spcAft>
              <a:buNone/>
            </a:pPr>
            <a:r>
              <a:rPr lang="en-US" sz="2000" dirty="0">
                <a:effectLst/>
                <a:latin typeface="Times New Roman" panose="02020603050405020304" pitchFamily="18" charset="0"/>
                <a:ea typeface="Times New Roman" panose="02020603050405020304" pitchFamily="18" charset="0"/>
              </a:rPr>
              <a:t>This study used the </a:t>
            </a:r>
            <a:r>
              <a:rPr lang="en-US" sz="2000" dirty="0" err="1">
                <a:effectLst/>
                <a:latin typeface="Times New Roman" panose="02020603050405020304" pitchFamily="18" charset="0"/>
                <a:ea typeface="Times New Roman" panose="02020603050405020304" pitchFamily="18" charset="0"/>
              </a:rPr>
              <a:t>TabNet</a:t>
            </a:r>
            <a:r>
              <a:rPr lang="en-US" sz="2000" dirty="0">
                <a:effectLst/>
                <a:latin typeface="Times New Roman" panose="02020603050405020304" pitchFamily="18" charset="0"/>
                <a:ea typeface="Times New Roman" panose="02020603050405020304" pitchFamily="18" charset="0"/>
              </a:rPr>
              <a:t> algorithm to analyze tabular data for the early identification of neurocognitive disorders. This model performed the function very well by providing an identification of complex patterns within structured datasets for predictive accuracy and valuable patient health insights. Its strength with handling missing data and interpretation capabilities made it a highly promising tool in the medical field.</a:t>
            </a:r>
            <a:endParaRPr lang="en-IN" sz="2000" dirty="0">
              <a:effectLst/>
              <a:latin typeface="Times New Roman" panose="02020603050405020304" pitchFamily="18" charset="0"/>
              <a:ea typeface="SimSun" panose="02010600030101010101" pitchFamily="2" charset="-122"/>
            </a:endParaRPr>
          </a:p>
          <a:p>
            <a:pPr marL="0" indent="0" algn="just">
              <a:spcBef>
                <a:spcPts val="1200"/>
              </a:spcBef>
              <a:spcAft>
                <a:spcPts val="1200"/>
              </a:spcAft>
              <a:buNone/>
            </a:pPr>
            <a:r>
              <a:rPr lang="en-US" sz="2000" dirty="0">
                <a:effectLst/>
                <a:latin typeface="Times New Roman" panose="02020603050405020304" pitchFamily="18" charset="0"/>
                <a:ea typeface="Times New Roman" panose="02020603050405020304" pitchFamily="18" charset="0"/>
              </a:rPr>
              <a:t>The addition of a Vision Transformer will be integrated within the future version of this model in an attempt to study data regarding images as much as data in tabular formats. This multi-modality can be leveraged towards more robust and strong detection methods with better overall accuracies. With our application having images of a demented brain included within its database, neurocognitive disorders are looked forward to being understood extensively at every level, providing proper detection and intervention policies well before the patient crosses some particular threshold.</a:t>
            </a:r>
            <a:endParaRPr lang="en-IN" sz="20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32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32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236916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[1] </a:t>
            </a:r>
            <a:r>
              <a:rPr lang="en-US" sz="1600" dirty="0" err="1">
                <a:solidFill>
                  <a:srgbClr val="212121"/>
                </a:solidFill>
                <a:effectLst/>
                <a:latin typeface="Times New Roman" panose="02020603050405020304" pitchFamily="18" charset="0"/>
                <a:ea typeface="Times New Roman" panose="02020603050405020304" pitchFamily="18" charset="0"/>
              </a:rPr>
              <a:t>Heising</a:t>
            </a:r>
            <a:r>
              <a:rPr lang="en-US" sz="1600" dirty="0">
                <a:solidFill>
                  <a:srgbClr val="212121"/>
                </a:solidFill>
                <a:effectLst/>
                <a:latin typeface="Times New Roman" panose="02020603050405020304" pitchFamily="18" charset="0"/>
                <a:ea typeface="Times New Roman" panose="02020603050405020304" pitchFamily="18" charset="0"/>
              </a:rPr>
              <a:t>, L. M., &amp; Angelopoulos, S. (2021). Early Diagnosis of Mild Cognitive Impairment with 2-Dimensional Convolutional Neural Network Classification of Magnetic Resonance Images. In Proceedings of the 54th Hawaii International Conference on System Sciences.</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[2] Pacheco-Lorenzo, M. R., Valladares-Rodríguez, S. M., Anido-</a:t>
            </a:r>
            <a:r>
              <a:rPr lang="en-US" sz="1600" dirty="0" err="1">
                <a:solidFill>
                  <a:srgbClr val="212121"/>
                </a:solidFill>
                <a:effectLst/>
                <a:latin typeface="Times New Roman" panose="02020603050405020304" pitchFamily="18" charset="0"/>
                <a:ea typeface="Times New Roman" panose="02020603050405020304" pitchFamily="18" charset="0"/>
              </a:rPr>
              <a:t>Rifón</a:t>
            </a:r>
            <a:r>
              <a:rPr lang="en-US" sz="1600" dirty="0">
                <a:solidFill>
                  <a:srgbClr val="212121"/>
                </a:solidFill>
                <a:effectLst/>
                <a:latin typeface="Times New Roman" panose="02020603050405020304" pitchFamily="18" charset="0"/>
                <a:ea typeface="Times New Roman" panose="02020603050405020304" pitchFamily="18" charset="0"/>
              </a:rPr>
              <a:t>, L. E., &amp; Fernández-Iglesias, M. J. Smart Conversational Agents for the Detection of Neuropsychiatric Disorders: A Systematic Review. Department of Telematics Engineering at University of Vigo, Escola de </a:t>
            </a:r>
            <a:r>
              <a:rPr lang="en-US" sz="1600" dirty="0" err="1">
                <a:solidFill>
                  <a:srgbClr val="212121"/>
                </a:solidFill>
                <a:effectLst/>
                <a:latin typeface="Times New Roman" panose="02020603050405020304" pitchFamily="18" charset="0"/>
                <a:ea typeface="Times New Roman" panose="02020603050405020304" pitchFamily="18" charset="0"/>
              </a:rPr>
              <a:t>Enxeñaría</a:t>
            </a:r>
            <a:r>
              <a:rPr lang="en-US" sz="1600" dirty="0">
                <a:solidFill>
                  <a:srgbClr val="212121"/>
                </a:solidFill>
                <a:effectLst/>
                <a:latin typeface="Times New Roman" panose="02020603050405020304" pitchFamily="18" charset="0"/>
                <a:ea typeface="Times New Roman" panose="02020603050405020304" pitchFamily="18" charset="0"/>
              </a:rPr>
              <a:t> de </a:t>
            </a:r>
            <a:r>
              <a:rPr lang="en-US" sz="1600" dirty="0" err="1">
                <a:solidFill>
                  <a:srgbClr val="212121"/>
                </a:solidFill>
                <a:effectLst/>
                <a:latin typeface="Times New Roman" panose="02020603050405020304" pitchFamily="18" charset="0"/>
                <a:ea typeface="Times New Roman" panose="02020603050405020304" pitchFamily="18" charset="0"/>
              </a:rPr>
              <a:t>Telecomunicación</a:t>
            </a:r>
            <a:r>
              <a:rPr lang="en-US" sz="1600" dirty="0">
                <a:solidFill>
                  <a:srgbClr val="212121"/>
                </a:solidFill>
                <a:effectLst/>
                <a:latin typeface="Times New Roman" panose="02020603050405020304" pitchFamily="18" charset="0"/>
                <a:ea typeface="Times New Roman" panose="02020603050405020304" pitchFamily="18" charset="0"/>
              </a:rPr>
              <a:t>, Campus Lagoas-</a:t>
            </a:r>
            <a:r>
              <a:rPr lang="en-US" sz="1600" dirty="0" err="1">
                <a:solidFill>
                  <a:srgbClr val="212121"/>
                </a:solidFill>
                <a:effectLst/>
                <a:latin typeface="Times New Roman" panose="02020603050405020304" pitchFamily="18" charset="0"/>
                <a:ea typeface="Times New Roman" panose="02020603050405020304" pitchFamily="18" charset="0"/>
              </a:rPr>
              <a:t>Marcosende</a:t>
            </a:r>
            <a:r>
              <a:rPr lang="en-US" sz="1600" dirty="0">
                <a:solidFill>
                  <a:srgbClr val="212121"/>
                </a:solidFill>
                <a:effectLst/>
                <a:latin typeface="Times New Roman" panose="02020603050405020304" pitchFamily="18" charset="0"/>
                <a:ea typeface="Times New Roman" panose="02020603050405020304" pitchFamily="18" charset="0"/>
              </a:rPr>
              <a:t>, 36310 Vigo, Spain.</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[3] </a:t>
            </a:r>
            <a:r>
              <a:rPr lang="en-US" sz="1600" dirty="0" err="1">
                <a:solidFill>
                  <a:srgbClr val="212121"/>
                </a:solidFill>
                <a:effectLst/>
                <a:latin typeface="Times New Roman" panose="02020603050405020304" pitchFamily="18" charset="0"/>
                <a:ea typeface="Times New Roman" panose="02020603050405020304" pitchFamily="18" charset="0"/>
              </a:rPr>
              <a:t>Veneziani</a:t>
            </a:r>
            <a:r>
              <a:rPr lang="en-US" sz="1600" dirty="0">
                <a:solidFill>
                  <a:srgbClr val="212121"/>
                </a:solidFill>
                <a:effectLst/>
                <a:latin typeface="Times New Roman" panose="02020603050405020304" pitchFamily="18" charset="0"/>
                <a:ea typeface="Times New Roman" panose="02020603050405020304" pitchFamily="18" charset="0"/>
              </a:rPr>
              <a:t>, I., Marra, A., Formica, C., Grimaldi, A., Marino, S., </a:t>
            </a:r>
            <a:r>
              <a:rPr lang="en-US" sz="1600" dirty="0" err="1">
                <a:solidFill>
                  <a:srgbClr val="212121"/>
                </a:solidFill>
                <a:effectLst/>
                <a:latin typeface="Times New Roman" panose="02020603050405020304" pitchFamily="18" charset="0"/>
                <a:ea typeface="Times New Roman" panose="02020603050405020304" pitchFamily="18" charset="0"/>
              </a:rPr>
              <a:t>Quartarone</a:t>
            </a:r>
            <a:r>
              <a:rPr lang="en-US" sz="1600" dirty="0">
                <a:solidFill>
                  <a:srgbClr val="212121"/>
                </a:solidFill>
                <a:effectLst/>
                <a:latin typeface="Times New Roman" panose="02020603050405020304" pitchFamily="18" charset="0"/>
                <a:ea typeface="Times New Roman" panose="02020603050405020304" pitchFamily="18" charset="0"/>
              </a:rPr>
              <a:t>, A., &amp; Maresca, G. Applications of Artificial Intelligence in the Neuropsychological Assessment of Dementia: A Systematic Review.</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[4] Shah, S. M. A. H., Khan, M. Q., Rizwan, A., Jan, S. U., Abdel Samee, N., &amp; Jamjoom, M. M. Computer-Aided Diagnosis of Alzheimer’s Disease and Neurocognitive Disorders with Multimodal Bi-Vision Transformer (</a:t>
            </a:r>
            <a:r>
              <a:rPr lang="en-US" sz="1600" dirty="0" err="1">
                <a:solidFill>
                  <a:srgbClr val="212121"/>
                </a:solidFill>
                <a:effectLst/>
                <a:latin typeface="Times New Roman" panose="02020603050405020304" pitchFamily="18" charset="0"/>
                <a:ea typeface="Times New Roman" panose="02020603050405020304" pitchFamily="18" charset="0"/>
              </a:rPr>
              <a:t>BiViT</a:t>
            </a:r>
            <a:r>
              <a:rPr lang="en-US" sz="1600" dirty="0">
                <a:solidFill>
                  <a:srgbClr val="212121"/>
                </a:solidFill>
                <a:effectLst/>
                <a:latin typeface="Times New Roman" panose="02020603050405020304" pitchFamily="18" charset="0"/>
                <a:ea typeface="Times New Roman" panose="02020603050405020304" pitchFamily="18" charset="0"/>
              </a:rPr>
              <a:t>). Received: 2 August 2023 / Accepted: 14 June 2024.</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[5] </a:t>
            </a:r>
            <a:r>
              <a:rPr lang="en-US" sz="1600" dirty="0" err="1">
                <a:solidFill>
                  <a:srgbClr val="212121"/>
                </a:solidFill>
                <a:effectLst/>
                <a:latin typeface="Times New Roman" panose="02020603050405020304" pitchFamily="18" charset="0"/>
                <a:ea typeface="Times New Roman" panose="02020603050405020304" pitchFamily="18" charset="0"/>
              </a:rPr>
              <a:t>Sirilertmekasakul</a:t>
            </a:r>
            <a:r>
              <a:rPr lang="en-US" sz="1600" dirty="0">
                <a:solidFill>
                  <a:srgbClr val="212121"/>
                </a:solidFill>
                <a:effectLst/>
                <a:latin typeface="Times New Roman" panose="02020603050405020304" pitchFamily="18" charset="0"/>
                <a:ea typeface="Times New Roman" panose="02020603050405020304" pitchFamily="18" charset="0"/>
              </a:rPr>
              <a:t>, C., </a:t>
            </a:r>
            <a:r>
              <a:rPr lang="en-US" sz="1600" dirty="0" err="1">
                <a:solidFill>
                  <a:srgbClr val="212121"/>
                </a:solidFill>
                <a:effectLst/>
                <a:latin typeface="Times New Roman" panose="02020603050405020304" pitchFamily="18" charset="0"/>
                <a:ea typeface="Times New Roman" panose="02020603050405020304" pitchFamily="18" charset="0"/>
              </a:rPr>
              <a:t>Rattanawong</a:t>
            </a:r>
            <a:r>
              <a:rPr lang="en-US" sz="1600" dirty="0">
                <a:solidFill>
                  <a:srgbClr val="212121"/>
                </a:solidFill>
                <a:effectLst/>
                <a:latin typeface="Times New Roman" panose="02020603050405020304" pitchFamily="18" charset="0"/>
                <a:ea typeface="Times New Roman" panose="02020603050405020304" pitchFamily="18" charset="0"/>
              </a:rPr>
              <a:t>, W., </a:t>
            </a:r>
            <a:r>
              <a:rPr lang="en-US" sz="1600" dirty="0" err="1">
                <a:solidFill>
                  <a:srgbClr val="212121"/>
                </a:solidFill>
                <a:effectLst/>
                <a:latin typeface="Times New Roman" panose="02020603050405020304" pitchFamily="18" charset="0"/>
                <a:ea typeface="Times New Roman" panose="02020603050405020304" pitchFamily="18" charset="0"/>
              </a:rPr>
              <a:t>Gongvatana</a:t>
            </a:r>
            <a:r>
              <a:rPr lang="en-US" sz="1600" dirty="0">
                <a:solidFill>
                  <a:srgbClr val="212121"/>
                </a:solidFill>
                <a:effectLst/>
                <a:latin typeface="Times New Roman" panose="02020603050405020304" pitchFamily="18" charset="0"/>
                <a:ea typeface="Times New Roman" panose="02020603050405020304" pitchFamily="18" charset="0"/>
              </a:rPr>
              <a:t>, A., &amp; </a:t>
            </a:r>
            <a:r>
              <a:rPr lang="en-US" sz="1600" dirty="0" err="1">
                <a:solidFill>
                  <a:srgbClr val="212121"/>
                </a:solidFill>
                <a:effectLst/>
                <a:latin typeface="Times New Roman" panose="02020603050405020304" pitchFamily="18" charset="0"/>
                <a:ea typeface="Times New Roman" panose="02020603050405020304" pitchFamily="18" charset="0"/>
              </a:rPr>
              <a:t>Srikiatkhachorn</a:t>
            </a:r>
            <a:r>
              <a:rPr lang="en-US" sz="1600" dirty="0">
                <a:solidFill>
                  <a:srgbClr val="212121"/>
                </a:solidFill>
                <a:effectLst/>
                <a:latin typeface="Times New Roman" panose="02020603050405020304" pitchFamily="18" charset="0"/>
                <a:ea typeface="Times New Roman" panose="02020603050405020304" pitchFamily="18" charset="0"/>
              </a:rPr>
              <a:t>, A. The Current State of Artificial Intelligence-Augmented Digitized Neurocognitive Screening Test. Received: 29 December 2022 / Accepted: 20 March 2023 / Published: 30 March 2023.</a:t>
            </a:r>
            <a:endParaRPr lang="en-IN" sz="16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Tree>
    <p:extLst>
      <p:ext uri="{BB962C8B-B14F-4D97-AF65-F5344CB8AC3E}">
        <p14:creationId xmlns:p14="http://schemas.microsoft.com/office/powerpoint/2010/main" val="15301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402D5-3CDC-5DF4-3C9E-4774CAFC5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D10204-9AF2-05CC-2E84-B00EEACF1B95}"/>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B256BE3C-C010-BB7E-453D-97C526EBDC06}"/>
              </a:ext>
            </a:extLst>
          </p:cNvPr>
          <p:cNvSpPr>
            <a:spLocks noGrp="1"/>
          </p:cNvSpPr>
          <p:nvPr>
            <p:ph idx="1"/>
          </p:nvPr>
        </p:nvSpPr>
        <p:spPr/>
        <p:txBody>
          <a:bodyPr/>
          <a:lstStyle/>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[6] </a:t>
            </a:r>
            <a:r>
              <a:rPr lang="en-US" sz="1600" dirty="0" err="1">
                <a:solidFill>
                  <a:srgbClr val="212121"/>
                </a:solidFill>
                <a:effectLst/>
                <a:latin typeface="Times New Roman" panose="02020603050405020304" pitchFamily="18" charset="0"/>
                <a:ea typeface="Times New Roman" panose="02020603050405020304" pitchFamily="18" charset="0"/>
              </a:rPr>
              <a:t>Ghoraani</a:t>
            </a:r>
            <a:r>
              <a:rPr lang="en-US" sz="1600" dirty="0">
                <a:solidFill>
                  <a:srgbClr val="212121"/>
                </a:solidFill>
                <a:effectLst/>
                <a:latin typeface="Times New Roman" panose="02020603050405020304" pitchFamily="18" charset="0"/>
                <a:ea typeface="Times New Roman" panose="02020603050405020304" pitchFamily="18" charset="0"/>
              </a:rPr>
              <a:t>, B., Boettcher, L. N., </a:t>
            </a:r>
            <a:r>
              <a:rPr lang="en-US" sz="1600" dirty="0" err="1">
                <a:solidFill>
                  <a:srgbClr val="212121"/>
                </a:solidFill>
                <a:effectLst/>
                <a:latin typeface="Times New Roman" panose="02020603050405020304" pitchFamily="18" charset="0"/>
                <a:ea typeface="Times New Roman" panose="02020603050405020304" pitchFamily="18" charset="0"/>
              </a:rPr>
              <a:t>Tolea</a:t>
            </a:r>
            <a:r>
              <a:rPr lang="en-US" sz="1600" dirty="0">
                <a:solidFill>
                  <a:srgbClr val="212121"/>
                </a:solidFill>
                <a:effectLst/>
                <a:latin typeface="Times New Roman" panose="02020603050405020304" pitchFamily="18" charset="0"/>
                <a:ea typeface="Times New Roman" panose="02020603050405020304" pitchFamily="18" charset="0"/>
              </a:rPr>
              <a:t>, M. I., Galvin, J. E., </a:t>
            </a:r>
            <a:r>
              <a:rPr lang="en-US" sz="1600" dirty="0" err="1">
                <a:solidFill>
                  <a:srgbClr val="212121"/>
                </a:solidFill>
                <a:effectLst/>
                <a:latin typeface="Times New Roman" panose="02020603050405020304" pitchFamily="18" charset="0"/>
                <a:ea typeface="Times New Roman" panose="02020603050405020304" pitchFamily="18" charset="0"/>
              </a:rPr>
              <a:t>Hssayeni</a:t>
            </a:r>
            <a:r>
              <a:rPr lang="en-US" sz="1600" dirty="0">
                <a:solidFill>
                  <a:srgbClr val="212121"/>
                </a:solidFill>
                <a:effectLst/>
                <a:latin typeface="Times New Roman" panose="02020603050405020304" pitchFamily="18" charset="0"/>
                <a:ea typeface="Times New Roman" panose="02020603050405020304" pitchFamily="18" charset="0"/>
              </a:rPr>
              <a:t>, M. D., &amp; Rosenfeld, A. “Detection of Mild Cognitive Impairment and Alzheimer’s Disease Using Dual-Task Gait Assessments and Machine Learning”. Department of Computer and Electrical Engineering and Computer Science, Florida Atlantic University, Boca Raton, FL, 33431, USA / Comprehensive Center for Brain Health, Department of Neurology, University of Miami, Miami, FL, 33136, USA.</a:t>
            </a:r>
            <a:endParaRPr lang="en-IN" sz="1600" dirty="0">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[7] Rutkowski, T. M., Abe, M. S., </a:t>
            </a:r>
            <a:r>
              <a:rPr lang="en-US" sz="1600" dirty="0" err="1">
                <a:solidFill>
                  <a:srgbClr val="212121"/>
                </a:solidFill>
                <a:effectLst/>
                <a:latin typeface="Times New Roman" panose="02020603050405020304" pitchFamily="18" charset="0"/>
                <a:ea typeface="Times New Roman" panose="02020603050405020304" pitchFamily="18" charset="0"/>
              </a:rPr>
              <a:t>Koculak</a:t>
            </a:r>
            <a:r>
              <a:rPr lang="en-US" sz="1600" dirty="0">
                <a:solidFill>
                  <a:srgbClr val="212121"/>
                </a:solidFill>
                <a:effectLst/>
                <a:latin typeface="Times New Roman" panose="02020603050405020304" pitchFamily="18" charset="0"/>
                <a:ea typeface="Times New Roman" panose="02020603050405020304" pitchFamily="18" charset="0"/>
              </a:rPr>
              <a:t>, M., &amp; Otake-Matsuura, M. “Classifying Mild Cognitive Impairment from Behavioral Responses in Emotional Arousal and Valence Evaluation Task–AI Approach for Early Dementia Biomarker in Aging Societies”.</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[8] Javeed, A., </a:t>
            </a:r>
            <a:r>
              <a:rPr lang="en-US" sz="1600" dirty="0" err="1">
                <a:solidFill>
                  <a:srgbClr val="212121"/>
                </a:solidFill>
                <a:effectLst/>
                <a:latin typeface="Times New Roman" panose="02020603050405020304" pitchFamily="18" charset="0"/>
                <a:ea typeface="Times New Roman" panose="02020603050405020304" pitchFamily="18" charset="0"/>
              </a:rPr>
              <a:t>Dallora</a:t>
            </a:r>
            <a:r>
              <a:rPr lang="en-US" sz="1600" dirty="0">
                <a:solidFill>
                  <a:srgbClr val="212121"/>
                </a:solidFill>
                <a:effectLst/>
                <a:latin typeface="Times New Roman" panose="02020603050405020304" pitchFamily="18" charset="0"/>
                <a:ea typeface="Times New Roman" panose="02020603050405020304" pitchFamily="18" charset="0"/>
              </a:rPr>
              <a:t>, A. L., Rauf, H. T., Berglund, J. S., &amp; Anderberg, P. “Early Prediction of Dementia Using Feature Extraction Battery (FEB) and Optimized Support Vector Machine (SVM) for Classification”. Received: 15 January 2023 / Revised: 30 January 2023 / Accepted: 31 January 2023 / Published: 2 February 2023.</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[9] Kamal, M. S., Northcote, A., González Crespo, R., Chowdhury, L., Dey, N., &amp; Herrera-</a:t>
            </a:r>
            <a:r>
              <a:rPr lang="en-US" sz="1600" dirty="0" err="1">
                <a:solidFill>
                  <a:srgbClr val="212121"/>
                </a:solidFill>
                <a:effectLst/>
                <a:latin typeface="Times New Roman" panose="02020603050405020304" pitchFamily="18" charset="0"/>
                <a:ea typeface="Times New Roman" panose="02020603050405020304" pitchFamily="18" charset="0"/>
              </a:rPr>
              <a:t>Viedma</a:t>
            </a:r>
            <a:r>
              <a:rPr lang="en-US" sz="1600" dirty="0">
                <a:solidFill>
                  <a:srgbClr val="212121"/>
                </a:solidFill>
                <a:effectLst/>
                <a:latin typeface="Times New Roman" panose="02020603050405020304" pitchFamily="18" charset="0"/>
                <a:ea typeface="Times New Roman" panose="02020603050405020304" pitchFamily="18" charset="0"/>
              </a:rPr>
              <a:t>, E. “Alzheimer’s Patient Analysis Using Image and Gene Expression Data and Explainable-AI to Present Associated Genes”. IEEE Transactions on Instrumentation and Measurement, VOL. 70, 2021, 2513107.</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[10] </a:t>
            </a:r>
            <a:r>
              <a:rPr lang="en-US" sz="1600" dirty="0" err="1">
                <a:solidFill>
                  <a:srgbClr val="212121"/>
                </a:solidFill>
                <a:effectLst/>
                <a:latin typeface="Times New Roman" panose="02020603050405020304" pitchFamily="18" charset="0"/>
                <a:ea typeface="Times New Roman" panose="02020603050405020304" pitchFamily="18" charset="0"/>
              </a:rPr>
              <a:t>Tsiakiri</a:t>
            </a:r>
            <a:r>
              <a:rPr lang="en-US" sz="1600" dirty="0">
                <a:solidFill>
                  <a:srgbClr val="212121"/>
                </a:solidFill>
                <a:effectLst/>
                <a:latin typeface="Times New Roman" panose="02020603050405020304" pitchFamily="18" charset="0"/>
                <a:ea typeface="Times New Roman" panose="02020603050405020304" pitchFamily="18" charset="0"/>
              </a:rPr>
              <a:t>, A., </a:t>
            </a:r>
            <a:r>
              <a:rPr lang="en-US" sz="1600" dirty="0" err="1">
                <a:solidFill>
                  <a:srgbClr val="212121"/>
                </a:solidFill>
                <a:effectLst/>
                <a:latin typeface="Times New Roman" panose="02020603050405020304" pitchFamily="18" charset="0"/>
                <a:ea typeface="Times New Roman" panose="02020603050405020304" pitchFamily="18" charset="0"/>
              </a:rPr>
              <a:t>Bakirtzis</a:t>
            </a:r>
            <a:r>
              <a:rPr lang="en-US" sz="1600" dirty="0">
                <a:solidFill>
                  <a:srgbClr val="212121"/>
                </a:solidFill>
                <a:effectLst/>
                <a:latin typeface="Times New Roman" panose="02020603050405020304" pitchFamily="18" charset="0"/>
                <a:ea typeface="Times New Roman" panose="02020603050405020304" pitchFamily="18" charset="0"/>
              </a:rPr>
              <a:t>, C., </a:t>
            </a:r>
            <a:r>
              <a:rPr lang="en-US" sz="1600" dirty="0" err="1">
                <a:solidFill>
                  <a:srgbClr val="212121"/>
                </a:solidFill>
                <a:effectLst/>
                <a:latin typeface="Times New Roman" panose="02020603050405020304" pitchFamily="18" charset="0"/>
                <a:ea typeface="Times New Roman" panose="02020603050405020304" pitchFamily="18" charset="0"/>
              </a:rPr>
              <a:t>Plakias</a:t>
            </a:r>
            <a:r>
              <a:rPr lang="en-US" sz="1600" dirty="0">
                <a:solidFill>
                  <a:srgbClr val="212121"/>
                </a:solidFill>
                <a:effectLst/>
                <a:latin typeface="Times New Roman" panose="02020603050405020304" pitchFamily="18" charset="0"/>
                <a:ea typeface="Times New Roman" panose="02020603050405020304" pitchFamily="18" charset="0"/>
              </a:rPr>
              <a:t>, S., </a:t>
            </a:r>
            <a:r>
              <a:rPr lang="en-US" sz="1600" dirty="0" err="1">
                <a:solidFill>
                  <a:srgbClr val="212121"/>
                </a:solidFill>
                <a:effectLst/>
                <a:latin typeface="Times New Roman" panose="02020603050405020304" pitchFamily="18" charset="0"/>
                <a:ea typeface="Times New Roman" panose="02020603050405020304" pitchFamily="18" charset="0"/>
              </a:rPr>
              <a:t>Terzoudi</a:t>
            </a:r>
            <a:r>
              <a:rPr lang="en-US" sz="1600" dirty="0">
                <a:solidFill>
                  <a:srgbClr val="212121"/>
                </a:solidFill>
                <a:effectLst/>
                <a:latin typeface="Times New Roman" panose="02020603050405020304" pitchFamily="18" charset="0"/>
                <a:ea typeface="Times New Roman" panose="02020603050405020304" pitchFamily="18" charset="0"/>
              </a:rPr>
              <a:t>, A., &amp; </a:t>
            </a:r>
            <a:r>
              <a:rPr lang="en-US" sz="1600" dirty="0" err="1">
                <a:solidFill>
                  <a:srgbClr val="212121"/>
                </a:solidFill>
                <a:effectLst/>
                <a:latin typeface="Times New Roman" panose="02020603050405020304" pitchFamily="18" charset="0"/>
                <a:ea typeface="Times New Roman" panose="02020603050405020304" pitchFamily="18" charset="0"/>
              </a:rPr>
              <a:t>Christidi</a:t>
            </a:r>
            <a:r>
              <a:rPr lang="en-US" sz="1600" dirty="0">
                <a:solidFill>
                  <a:srgbClr val="212121"/>
                </a:solidFill>
                <a:effectLst/>
                <a:latin typeface="Times New Roman" panose="02020603050405020304" pitchFamily="18" charset="0"/>
                <a:ea typeface="Times New Roman" panose="02020603050405020304" pitchFamily="18" charset="0"/>
              </a:rPr>
              <a:t>, F. “Predictive Models for the Transition from Mild Neurocognitive Disorder to Major Neurocognitive Disorder: Insights from Clinical, Demographic, and Neuropsychological Data”. Received: 27 April 2024 / Revised: 27 May 2024 / Accepted: 29 May 2024 / Published: 1 June 2024.</a:t>
            </a:r>
            <a:endParaRPr lang="en-IN" sz="16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B8D6F600-6DB8-B8C4-5198-9C4D7AC5D818}"/>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5B492434-7692-F343-72BD-4949515D60A4}"/>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845E21EC-CB5D-041F-3117-69226F0A109A}"/>
              </a:ext>
            </a:extLst>
          </p:cNvPr>
          <p:cNvSpPr>
            <a:spLocks noGrp="1"/>
          </p:cNvSpPr>
          <p:nvPr>
            <p:ph type="sldNum" sz="quarter" idx="12"/>
          </p:nvPr>
        </p:nvSpPr>
        <p:spPr/>
        <p:txBody>
          <a:bodyPr/>
          <a:lstStyle/>
          <a:p>
            <a:fld id="{5AB9ECBD-B4DD-40D5-8D24-9ECCDBB1583E}" type="slidenum">
              <a:rPr lang="en-IN" smtClean="0"/>
              <a:t>18</a:t>
            </a:fld>
            <a:endParaRPr lang="en-IN"/>
          </a:p>
        </p:txBody>
      </p:sp>
    </p:spTree>
    <p:extLst>
      <p:ext uri="{BB962C8B-B14F-4D97-AF65-F5344CB8AC3E}">
        <p14:creationId xmlns:p14="http://schemas.microsoft.com/office/powerpoint/2010/main" val="223744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9CC0B-5A37-9BF6-83DC-F12E0602E1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9B41E-80BC-7974-179B-5004F6981C31}"/>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FB7DC99B-58D6-6A8E-2B21-C0E3AFF976AC}"/>
              </a:ext>
            </a:extLst>
          </p:cNvPr>
          <p:cNvSpPr>
            <a:spLocks noGrp="1"/>
          </p:cNvSpPr>
          <p:nvPr>
            <p:ph idx="1"/>
          </p:nvPr>
        </p:nvSpPr>
        <p:spPr/>
        <p:txBody>
          <a:bodyPr/>
          <a:lstStyle/>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[11] </a:t>
            </a:r>
            <a:r>
              <a:rPr lang="en-IN" sz="1600" dirty="0">
                <a:solidFill>
                  <a:srgbClr val="212121"/>
                </a:solidFill>
                <a:effectLst/>
                <a:latin typeface="Times New Roman" panose="02020603050405020304" pitchFamily="18" charset="0"/>
                <a:ea typeface="Times New Roman" panose="02020603050405020304" pitchFamily="18" charset="0"/>
              </a:rPr>
              <a:t>R. K. Mahendran, R. Aishwarya, R. </a:t>
            </a:r>
            <a:r>
              <a:rPr lang="en-IN" sz="1600" dirty="0" err="1">
                <a:solidFill>
                  <a:srgbClr val="212121"/>
                </a:solidFill>
                <a:effectLst/>
                <a:latin typeface="Times New Roman" panose="02020603050405020304" pitchFamily="18" charset="0"/>
                <a:ea typeface="Times New Roman" panose="02020603050405020304" pitchFamily="18" charset="0"/>
              </a:rPr>
              <a:t>Abinayapriya</a:t>
            </a:r>
            <a:r>
              <a:rPr lang="en-IN" sz="1600" dirty="0">
                <a:solidFill>
                  <a:srgbClr val="212121"/>
                </a:solidFill>
                <a:effectLst/>
                <a:latin typeface="Times New Roman" panose="02020603050405020304" pitchFamily="18" charset="0"/>
                <a:ea typeface="Times New Roman" panose="02020603050405020304" pitchFamily="18" charset="0"/>
              </a:rPr>
              <a:t> and P. Kumar, "Deep Transfer Learning Based Diagnosis of Multiple Neurodegenerative Disorders," 2024 International Conference on Emerging Smart Computing and Informatics (ESCI), Pune, India, 2024, pp. 1-4, </a:t>
            </a:r>
            <a:r>
              <a:rPr lang="en-IN" sz="1600" dirty="0" err="1">
                <a:solidFill>
                  <a:srgbClr val="212121"/>
                </a:solidFill>
                <a:effectLst/>
                <a:latin typeface="Times New Roman" panose="02020603050405020304" pitchFamily="18" charset="0"/>
                <a:ea typeface="Times New Roman" panose="02020603050405020304" pitchFamily="18" charset="0"/>
              </a:rPr>
              <a:t>doi</a:t>
            </a:r>
            <a:r>
              <a:rPr lang="en-IN" sz="1600" dirty="0">
                <a:solidFill>
                  <a:srgbClr val="212121"/>
                </a:solidFill>
                <a:effectLst/>
                <a:latin typeface="Times New Roman" panose="02020603050405020304" pitchFamily="18" charset="0"/>
                <a:ea typeface="Times New Roman" panose="02020603050405020304" pitchFamily="18" charset="0"/>
              </a:rPr>
              <a:t>: 10.1109/ESCI59607.2024.10497320. </a:t>
            </a:r>
            <a:r>
              <a:rPr lang="en-US" sz="1600" dirty="0">
                <a:solidFill>
                  <a:srgbClr val="212121"/>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[12] </a:t>
            </a:r>
            <a:r>
              <a:rPr lang="en-US" sz="1600" dirty="0" err="1">
                <a:solidFill>
                  <a:srgbClr val="212121"/>
                </a:solidFill>
                <a:effectLst/>
                <a:latin typeface="Times New Roman" panose="02020603050405020304" pitchFamily="18" charset="0"/>
                <a:ea typeface="Times New Roman" panose="02020603050405020304" pitchFamily="18" charset="0"/>
              </a:rPr>
              <a:t>AlHarkan</a:t>
            </a:r>
            <a:r>
              <a:rPr lang="en-US" sz="1600" dirty="0">
                <a:solidFill>
                  <a:srgbClr val="212121"/>
                </a:solidFill>
                <a:effectLst/>
                <a:latin typeface="Times New Roman" panose="02020603050405020304" pitchFamily="18" charset="0"/>
                <a:ea typeface="Times New Roman" panose="02020603050405020304" pitchFamily="18" charset="0"/>
              </a:rPr>
              <a:t>, K., Sultana, N., Al </a:t>
            </a:r>
            <a:r>
              <a:rPr lang="en-US" sz="1600" dirty="0" err="1">
                <a:solidFill>
                  <a:srgbClr val="212121"/>
                </a:solidFill>
                <a:effectLst/>
                <a:latin typeface="Times New Roman" panose="02020603050405020304" pitchFamily="18" charset="0"/>
                <a:ea typeface="Times New Roman" panose="02020603050405020304" pitchFamily="18" charset="0"/>
              </a:rPr>
              <a:t>Mulhim</a:t>
            </a:r>
            <a:r>
              <a:rPr lang="en-US" sz="1600" dirty="0">
                <a:solidFill>
                  <a:srgbClr val="212121"/>
                </a:solidFill>
                <a:effectLst/>
                <a:latin typeface="Times New Roman" panose="02020603050405020304" pitchFamily="18" charset="0"/>
                <a:ea typeface="Times New Roman" panose="02020603050405020304" pitchFamily="18" charset="0"/>
              </a:rPr>
              <a:t>, N., </a:t>
            </a:r>
            <a:r>
              <a:rPr lang="en-US" sz="1600" dirty="0" err="1">
                <a:solidFill>
                  <a:srgbClr val="212121"/>
                </a:solidFill>
                <a:effectLst/>
                <a:latin typeface="Times New Roman" panose="02020603050405020304" pitchFamily="18" charset="0"/>
                <a:ea typeface="Times New Roman" panose="02020603050405020304" pitchFamily="18" charset="0"/>
              </a:rPr>
              <a:t>AlAbdulKader</a:t>
            </a:r>
            <a:r>
              <a:rPr lang="en-US" sz="1600" dirty="0">
                <a:solidFill>
                  <a:srgbClr val="212121"/>
                </a:solidFill>
                <a:effectLst/>
                <a:latin typeface="Times New Roman" panose="02020603050405020304" pitchFamily="18" charset="0"/>
                <a:ea typeface="Times New Roman" panose="02020603050405020304" pitchFamily="18" charset="0"/>
              </a:rPr>
              <a:t>, A. M., </a:t>
            </a:r>
            <a:r>
              <a:rPr lang="en-US" sz="1600" dirty="0" err="1">
                <a:solidFill>
                  <a:srgbClr val="212121"/>
                </a:solidFill>
                <a:effectLst/>
                <a:latin typeface="Times New Roman" panose="02020603050405020304" pitchFamily="18" charset="0"/>
                <a:ea typeface="Times New Roman" panose="02020603050405020304" pitchFamily="18" charset="0"/>
              </a:rPr>
              <a:t>Alsafwani</a:t>
            </a:r>
            <a:r>
              <a:rPr lang="en-US" sz="1600" dirty="0">
                <a:solidFill>
                  <a:srgbClr val="212121"/>
                </a:solidFill>
                <a:effectLst/>
                <a:latin typeface="Times New Roman" panose="02020603050405020304" pitchFamily="18" charset="0"/>
                <a:ea typeface="Times New Roman" panose="02020603050405020304" pitchFamily="18" charset="0"/>
              </a:rPr>
              <a:t>, N., </a:t>
            </a:r>
            <a:r>
              <a:rPr lang="en-US" sz="1600" dirty="0" err="1">
                <a:solidFill>
                  <a:srgbClr val="212121"/>
                </a:solidFill>
                <a:effectLst/>
                <a:latin typeface="Times New Roman" panose="02020603050405020304" pitchFamily="18" charset="0"/>
                <a:ea typeface="Times New Roman" panose="02020603050405020304" pitchFamily="18" charset="0"/>
              </a:rPr>
              <a:t>Barnawi</a:t>
            </a:r>
            <a:r>
              <a:rPr lang="en-US" sz="1600" dirty="0">
                <a:solidFill>
                  <a:srgbClr val="212121"/>
                </a:solidFill>
                <a:effectLst/>
                <a:latin typeface="Times New Roman" panose="02020603050405020304" pitchFamily="18" charset="0"/>
                <a:ea typeface="Times New Roman" panose="02020603050405020304" pitchFamily="18" charset="0"/>
              </a:rPr>
              <a:t>, M., </a:t>
            </a:r>
            <a:r>
              <a:rPr lang="en-US" sz="1600" dirty="0" err="1">
                <a:solidFill>
                  <a:srgbClr val="212121"/>
                </a:solidFill>
                <a:effectLst/>
                <a:latin typeface="Times New Roman" panose="02020603050405020304" pitchFamily="18" charset="0"/>
                <a:ea typeface="Times New Roman" panose="02020603050405020304" pitchFamily="18" charset="0"/>
              </a:rPr>
              <a:t>Alasqah</a:t>
            </a:r>
            <a:r>
              <a:rPr lang="en-US" sz="1600" dirty="0">
                <a:solidFill>
                  <a:srgbClr val="212121"/>
                </a:solidFill>
                <a:effectLst/>
                <a:latin typeface="Times New Roman" panose="02020603050405020304" pitchFamily="18" charset="0"/>
                <a:ea typeface="Times New Roman" panose="02020603050405020304" pitchFamily="18" charset="0"/>
              </a:rPr>
              <a:t>, K., </a:t>
            </a:r>
            <a:r>
              <a:rPr lang="en-US" sz="1600" dirty="0" err="1">
                <a:solidFill>
                  <a:srgbClr val="212121"/>
                </a:solidFill>
                <a:effectLst/>
                <a:latin typeface="Times New Roman" panose="02020603050405020304" pitchFamily="18" charset="0"/>
                <a:ea typeface="Times New Roman" panose="02020603050405020304" pitchFamily="18" charset="0"/>
              </a:rPr>
              <a:t>Bazuhair</a:t>
            </a:r>
            <a:r>
              <a:rPr lang="en-US" sz="1600" dirty="0">
                <a:solidFill>
                  <a:srgbClr val="212121"/>
                </a:solidFill>
                <a:effectLst/>
                <a:latin typeface="Times New Roman" panose="02020603050405020304" pitchFamily="18" charset="0"/>
                <a:ea typeface="Times New Roman" panose="02020603050405020304" pitchFamily="18" charset="0"/>
              </a:rPr>
              <a:t>, A., </a:t>
            </a:r>
            <a:r>
              <a:rPr lang="en-US" sz="1600" dirty="0" err="1">
                <a:solidFill>
                  <a:srgbClr val="212121"/>
                </a:solidFill>
                <a:effectLst/>
                <a:latin typeface="Times New Roman" panose="02020603050405020304" pitchFamily="18" charset="0"/>
                <a:ea typeface="Times New Roman" panose="02020603050405020304" pitchFamily="18" charset="0"/>
              </a:rPr>
              <a:t>Alhalwah</a:t>
            </a:r>
            <a:r>
              <a:rPr lang="en-US" sz="1600" dirty="0">
                <a:solidFill>
                  <a:srgbClr val="212121"/>
                </a:solidFill>
                <a:effectLst/>
                <a:latin typeface="Times New Roman" panose="02020603050405020304" pitchFamily="18" charset="0"/>
                <a:ea typeface="Times New Roman" panose="02020603050405020304" pitchFamily="18" charset="0"/>
              </a:rPr>
              <a:t>, Z., </a:t>
            </a:r>
            <a:r>
              <a:rPr lang="en-US" sz="1600" dirty="0" err="1">
                <a:solidFill>
                  <a:srgbClr val="212121"/>
                </a:solidFill>
                <a:effectLst/>
                <a:latin typeface="Times New Roman" panose="02020603050405020304" pitchFamily="18" charset="0"/>
                <a:ea typeface="Times New Roman" panose="02020603050405020304" pitchFamily="18" charset="0"/>
              </a:rPr>
              <a:t>Bokhamseen</a:t>
            </a:r>
            <a:r>
              <a:rPr lang="en-US" sz="1600" dirty="0">
                <a:solidFill>
                  <a:srgbClr val="212121"/>
                </a:solidFill>
                <a:effectLst/>
                <a:latin typeface="Times New Roman" panose="02020603050405020304" pitchFamily="18" charset="0"/>
                <a:ea typeface="Times New Roman" panose="02020603050405020304" pitchFamily="18" charset="0"/>
              </a:rPr>
              <a:t>, D., </a:t>
            </a:r>
            <a:r>
              <a:rPr lang="en-US" sz="1600" dirty="0" err="1">
                <a:solidFill>
                  <a:srgbClr val="212121"/>
                </a:solidFill>
                <a:effectLst/>
                <a:latin typeface="Times New Roman" panose="02020603050405020304" pitchFamily="18" charset="0"/>
                <a:ea typeface="Times New Roman" panose="02020603050405020304" pitchFamily="18" charset="0"/>
              </a:rPr>
              <a:t>Aljameel</a:t>
            </a:r>
            <a:r>
              <a:rPr lang="en-US" sz="1600" dirty="0">
                <a:solidFill>
                  <a:srgbClr val="212121"/>
                </a:solidFill>
                <a:effectLst/>
                <a:latin typeface="Times New Roman" panose="02020603050405020304" pitchFamily="18" charset="0"/>
                <a:ea typeface="Times New Roman" panose="02020603050405020304" pitchFamily="18" charset="0"/>
              </a:rPr>
              <a:t>, S. S., </a:t>
            </a:r>
            <a:r>
              <a:rPr lang="en-US" sz="1600" dirty="0" err="1">
                <a:solidFill>
                  <a:srgbClr val="212121"/>
                </a:solidFill>
                <a:effectLst/>
                <a:latin typeface="Times New Roman" panose="02020603050405020304" pitchFamily="18" charset="0"/>
                <a:ea typeface="Times New Roman" panose="02020603050405020304" pitchFamily="18" charset="0"/>
              </a:rPr>
              <a:t>Alamri</a:t>
            </a:r>
            <a:r>
              <a:rPr lang="en-US" sz="1600" dirty="0">
                <a:solidFill>
                  <a:srgbClr val="212121"/>
                </a:solidFill>
                <a:effectLst/>
                <a:latin typeface="Times New Roman" panose="02020603050405020304" pitchFamily="18" charset="0"/>
                <a:ea typeface="Times New Roman" panose="02020603050405020304" pitchFamily="18" charset="0"/>
              </a:rPr>
              <a:t>, S., </a:t>
            </a:r>
            <a:r>
              <a:rPr lang="en-US" sz="1600" dirty="0" err="1">
                <a:solidFill>
                  <a:srgbClr val="212121"/>
                </a:solidFill>
                <a:effectLst/>
                <a:latin typeface="Times New Roman" panose="02020603050405020304" pitchFamily="18" charset="0"/>
                <a:ea typeface="Times New Roman" panose="02020603050405020304" pitchFamily="18" charset="0"/>
              </a:rPr>
              <a:t>Alqurashi</a:t>
            </a:r>
            <a:r>
              <a:rPr lang="en-US" sz="1600" dirty="0">
                <a:solidFill>
                  <a:srgbClr val="212121"/>
                </a:solidFill>
                <a:effectLst/>
                <a:latin typeface="Times New Roman" panose="02020603050405020304" pitchFamily="18" charset="0"/>
                <a:ea typeface="Times New Roman" panose="02020603050405020304" pitchFamily="18" charset="0"/>
              </a:rPr>
              <a:t>, Y., &amp; Al </a:t>
            </a:r>
            <a:r>
              <a:rPr lang="en-US" sz="1600" dirty="0" err="1">
                <a:solidFill>
                  <a:srgbClr val="212121"/>
                </a:solidFill>
                <a:effectLst/>
                <a:latin typeface="Times New Roman" panose="02020603050405020304" pitchFamily="18" charset="0"/>
                <a:ea typeface="Times New Roman" panose="02020603050405020304" pitchFamily="18" charset="0"/>
              </a:rPr>
              <a:t>Ghamdi</a:t>
            </a:r>
            <a:r>
              <a:rPr lang="en-US" sz="1600" dirty="0">
                <a:solidFill>
                  <a:srgbClr val="212121"/>
                </a:solidFill>
                <a:effectLst/>
                <a:latin typeface="Times New Roman" panose="02020603050405020304" pitchFamily="18" charset="0"/>
                <a:ea typeface="Times New Roman" panose="02020603050405020304" pitchFamily="18" charset="0"/>
              </a:rPr>
              <a:t>, K.” Artificial Intelligence Approaches for Early Detection of Neurocognitive Disorders Among Older Adults”. Received: 04 October 2023 / Accepted: 29 January 2024 / Published: 16 February 2024.</a:t>
            </a:r>
            <a:endParaRPr lang="en-IN" sz="1600" dirty="0">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[13] Lagergren, M., </a:t>
            </a:r>
            <a:r>
              <a:rPr lang="en-US" sz="1600" dirty="0" err="1">
                <a:solidFill>
                  <a:srgbClr val="212121"/>
                </a:solidFill>
                <a:effectLst/>
                <a:latin typeface="Times New Roman" panose="02020603050405020304" pitchFamily="18" charset="0"/>
                <a:ea typeface="Times New Roman" panose="02020603050405020304" pitchFamily="18" charset="0"/>
              </a:rPr>
              <a:t>Fratiglioni</a:t>
            </a:r>
            <a:r>
              <a:rPr lang="en-US" sz="1600" dirty="0">
                <a:solidFill>
                  <a:srgbClr val="212121"/>
                </a:solidFill>
                <a:effectLst/>
                <a:latin typeface="Times New Roman" panose="02020603050405020304" pitchFamily="18" charset="0"/>
                <a:ea typeface="Times New Roman" panose="02020603050405020304" pitchFamily="18" charset="0"/>
              </a:rPr>
              <a:t>, L., Rahm Hallberg, I., Berglund, J., </a:t>
            </a:r>
            <a:r>
              <a:rPr lang="en-US" sz="1600" dirty="0" err="1">
                <a:solidFill>
                  <a:srgbClr val="212121"/>
                </a:solidFill>
                <a:effectLst/>
                <a:latin typeface="Times New Roman" panose="02020603050405020304" pitchFamily="18" charset="0"/>
                <a:ea typeface="Times New Roman" panose="02020603050405020304" pitchFamily="18" charset="0"/>
              </a:rPr>
              <a:t>Elmståhl</a:t>
            </a:r>
            <a:r>
              <a:rPr lang="en-US" sz="1600" dirty="0">
                <a:solidFill>
                  <a:srgbClr val="212121"/>
                </a:solidFill>
                <a:effectLst/>
                <a:latin typeface="Times New Roman" panose="02020603050405020304" pitchFamily="18" charset="0"/>
                <a:ea typeface="Times New Roman" panose="02020603050405020304" pitchFamily="18" charset="0"/>
              </a:rPr>
              <a:t>, S., Hagberg, B., Holst, G., </a:t>
            </a:r>
            <a:r>
              <a:rPr lang="en-US" sz="1600" dirty="0" err="1">
                <a:solidFill>
                  <a:srgbClr val="212121"/>
                </a:solidFill>
                <a:effectLst/>
                <a:latin typeface="Times New Roman" panose="02020603050405020304" pitchFamily="18" charset="0"/>
                <a:ea typeface="Times New Roman" panose="02020603050405020304" pitchFamily="18" charset="0"/>
              </a:rPr>
              <a:t>Rennemark</a:t>
            </a:r>
            <a:r>
              <a:rPr lang="en-US" sz="1600" dirty="0">
                <a:solidFill>
                  <a:srgbClr val="212121"/>
                </a:solidFill>
                <a:effectLst/>
                <a:latin typeface="Times New Roman" panose="02020603050405020304" pitchFamily="18" charset="0"/>
                <a:ea typeface="Times New Roman" panose="02020603050405020304" pitchFamily="18" charset="0"/>
              </a:rPr>
              <a:t>, M., </a:t>
            </a:r>
            <a:r>
              <a:rPr lang="en-US" sz="1600" dirty="0" err="1">
                <a:solidFill>
                  <a:srgbClr val="212121"/>
                </a:solidFill>
                <a:effectLst/>
                <a:latin typeface="Times New Roman" panose="02020603050405020304" pitchFamily="18" charset="0"/>
                <a:ea typeface="Times New Roman" panose="02020603050405020304" pitchFamily="18" charset="0"/>
              </a:rPr>
              <a:t>Sjölund</a:t>
            </a:r>
            <a:r>
              <a:rPr lang="en-US" sz="1600" dirty="0">
                <a:solidFill>
                  <a:srgbClr val="212121"/>
                </a:solidFill>
                <a:effectLst/>
                <a:latin typeface="Times New Roman" panose="02020603050405020304" pitchFamily="18" charset="0"/>
                <a:ea typeface="Times New Roman" panose="02020603050405020304" pitchFamily="18" charset="0"/>
              </a:rPr>
              <a:t>, B.-M., </a:t>
            </a:r>
            <a:r>
              <a:rPr lang="en-US" sz="1600" dirty="0" err="1">
                <a:solidFill>
                  <a:srgbClr val="212121"/>
                </a:solidFill>
                <a:effectLst/>
                <a:latin typeface="Times New Roman" panose="02020603050405020304" pitchFamily="18" charset="0"/>
                <a:ea typeface="Times New Roman" panose="02020603050405020304" pitchFamily="18" charset="0"/>
              </a:rPr>
              <a:t>Thorslund</a:t>
            </a:r>
            <a:r>
              <a:rPr lang="en-US" sz="1600" dirty="0">
                <a:solidFill>
                  <a:srgbClr val="212121"/>
                </a:solidFill>
                <a:effectLst/>
                <a:latin typeface="Times New Roman" panose="02020603050405020304" pitchFamily="18" charset="0"/>
                <a:ea typeface="Times New Roman" panose="02020603050405020304" pitchFamily="18" charset="0"/>
              </a:rPr>
              <a:t>, M., Wiberg, I., Winblad, B., &amp; </a:t>
            </a:r>
            <a:r>
              <a:rPr lang="en-US" sz="1600" dirty="0" err="1">
                <a:solidFill>
                  <a:srgbClr val="212121"/>
                </a:solidFill>
                <a:effectLst/>
                <a:latin typeface="Times New Roman" panose="02020603050405020304" pitchFamily="18" charset="0"/>
                <a:ea typeface="Times New Roman" panose="02020603050405020304" pitchFamily="18" charset="0"/>
              </a:rPr>
              <a:t>Wimo</a:t>
            </a:r>
            <a:r>
              <a:rPr lang="en-US" sz="1600" dirty="0">
                <a:solidFill>
                  <a:srgbClr val="212121"/>
                </a:solidFill>
                <a:effectLst/>
                <a:latin typeface="Times New Roman" panose="02020603050405020304" pitchFamily="18" charset="0"/>
                <a:ea typeface="Times New Roman" panose="02020603050405020304" pitchFamily="18" charset="0"/>
              </a:rPr>
              <a:t>, A. “A Longitudinal Study Integrating Population, Care and Social Services Data: The Swedish National Study on Aging and Care (SNAC)”. </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[14] Luz, S. “Longitudinal Monitoring and Detection of Alzheimer’s Type Dementia from Spontaneous Speech Data”. In 2017 IEEE 30th International Symposium on Computer-Based Medical Systems.</a:t>
            </a:r>
            <a:endParaRPr lang="en-IN" sz="1600" dirty="0">
              <a:effectLst/>
              <a:latin typeface="Times New Roman" panose="02020603050405020304" pitchFamily="18" charset="0"/>
              <a:ea typeface="SimSun" panose="02010600030101010101" pitchFamily="2" charset="-122"/>
            </a:endParaRPr>
          </a:p>
          <a:p>
            <a:pPr marL="0" indent="0" algn="just">
              <a:buNone/>
            </a:pPr>
            <a:r>
              <a:rPr lang="en-US" sz="1600" dirty="0">
                <a:solidFill>
                  <a:srgbClr val="212121"/>
                </a:solidFill>
                <a:effectLst/>
                <a:latin typeface="Times New Roman" panose="02020603050405020304" pitchFamily="18" charset="0"/>
                <a:ea typeface="Times New Roman" panose="02020603050405020304" pitchFamily="18" charset="0"/>
              </a:rPr>
              <a:t>[15] Islam, R., &amp; </a:t>
            </a:r>
            <a:r>
              <a:rPr lang="en-US" sz="1600" dirty="0" err="1">
                <a:solidFill>
                  <a:srgbClr val="212121"/>
                </a:solidFill>
                <a:effectLst/>
                <a:latin typeface="Times New Roman" panose="02020603050405020304" pitchFamily="18" charset="0"/>
                <a:ea typeface="Times New Roman" panose="02020603050405020304" pitchFamily="18" charset="0"/>
              </a:rPr>
              <a:t>Layek</a:t>
            </a:r>
            <a:r>
              <a:rPr lang="en-US" sz="1600" dirty="0">
                <a:solidFill>
                  <a:srgbClr val="212121"/>
                </a:solidFill>
                <a:effectLst/>
                <a:latin typeface="Times New Roman" panose="02020603050405020304" pitchFamily="18" charset="0"/>
                <a:ea typeface="Times New Roman" panose="02020603050405020304" pitchFamily="18" charset="0"/>
              </a:rPr>
              <a:t>, M. A. “</a:t>
            </a:r>
            <a:r>
              <a:rPr lang="en-US" sz="1600" dirty="0" err="1">
                <a:solidFill>
                  <a:srgbClr val="212121"/>
                </a:solidFill>
                <a:effectLst/>
                <a:latin typeface="Times New Roman" panose="02020603050405020304" pitchFamily="18" charset="0"/>
                <a:ea typeface="Times New Roman" panose="02020603050405020304" pitchFamily="18" charset="0"/>
              </a:rPr>
              <a:t>StackEnsembleMind</a:t>
            </a:r>
            <a:r>
              <a:rPr lang="en-US" sz="1600" dirty="0">
                <a:solidFill>
                  <a:srgbClr val="212121"/>
                </a:solidFill>
                <a:effectLst/>
                <a:latin typeface="Times New Roman" panose="02020603050405020304" pitchFamily="18" charset="0"/>
                <a:ea typeface="Times New Roman" panose="02020603050405020304" pitchFamily="18" charset="0"/>
              </a:rPr>
              <a:t>: Enhancing Well-Being Through Accurate Identification of Human Mental States Using Stack-Based Ensemble Machine Learning”. Department of Computer Science and Engineering, Jagannath University, Dhaka, Bangladesh, 2023.</a:t>
            </a:r>
            <a:endParaRPr lang="en-IN" sz="16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2FD1ABA7-9790-4886-F19C-BD6932B0327C}"/>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5DFD5507-8894-11BC-BA61-95299868AECC}"/>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2DCEC816-F61B-232C-F490-48E4A53E805C}"/>
              </a:ext>
            </a:extLst>
          </p:cNvPr>
          <p:cNvSpPr>
            <a:spLocks noGrp="1"/>
          </p:cNvSpPr>
          <p:nvPr>
            <p:ph type="sldNum" sz="quarter" idx="12"/>
          </p:nvPr>
        </p:nvSpPr>
        <p:spPr/>
        <p:txBody>
          <a:bodyPr/>
          <a:lstStyle/>
          <a:p>
            <a:fld id="{5AB9ECBD-B4DD-40D5-8D24-9ECCDBB1583E}" type="slidenum">
              <a:rPr lang="en-IN" smtClean="0"/>
              <a:t>19</a:t>
            </a:fld>
            <a:endParaRPr lang="en-IN"/>
          </a:p>
        </p:txBody>
      </p:sp>
    </p:spTree>
    <p:extLst>
      <p:ext uri="{BB962C8B-B14F-4D97-AF65-F5344CB8AC3E}">
        <p14:creationId xmlns:p14="http://schemas.microsoft.com/office/powerpoint/2010/main" val="425753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208334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As the elderly population increases, detecting neurocognitive disorders like </a:t>
            </a:r>
            <a:r>
              <a:rPr lang="en-US" sz="2400" dirty="0" err="1">
                <a:latin typeface="Times New Roman" panose="02020603050405020304" pitchFamily="18" charset="0"/>
                <a:cs typeface="Times New Roman" panose="02020603050405020304" pitchFamily="18" charset="0"/>
              </a:rPr>
              <a:t>Alzheimers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Parkinsons</a:t>
            </a:r>
            <a:r>
              <a:rPr lang="en-US" sz="2400" dirty="0">
                <a:latin typeface="Times New Roman" panose="02020603050405020304" pitchFamily="18" charset="0"/>
                <a:cs typeface="Times New Roman" panose="02020603050405020304" pitchFamily="18" charset="0"/>
              </a:rPr>
              <a:t> and many types of dementia, becomes crucial. These conditions often start with subtle symptoms that are hard to spot using traditional methods, leading to delays in treatment and worsening of the condition. Traditional diagnosis relies on time-consuming manual assessments, which can vary in accuracy.</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technology can provide more accurate and consistent diagnoses, allowing for earlier interventions and better management of these disorders. By integrating deep learning into healthcare practices, we can improve patient outcomes and address the growing challenge of neurocognitive diseases in aging populations.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2305454"/>
            <a:ext cx="10668000" cy="3062591"/>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Accepted at </a:t>
            </a:r>
            <a:r>
              <a:rPr kumimoji="0" lang="en-US" altLang="en-US" sz="2400" b="0" i="0" u="none" strike="noStrike" kern="0" cap="none" spc="0" normalizeH="0" baseline="0" noProof="0" dirty="0">
                <a:ln>
                  <a:noFill/>
                </a:ln>
                <a:solidFill>
                  <a:srgbClr val="000000"/>
                </a:solidFill>
                <a:effectLst/>
                <a:uLnTx/>
                <a:uFillTx/>
                <a:latin typeface="Verdana"/>
                <a:ea typeface="+mn-ea"/>
                <a:cs typeface="+mn-cs"/>
              </a:rPr>
              <a:t>International Conference on Innovative Computing, Intelligent Communication, and Smart Electrical Systems (ICSES-2024).</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dirty="0">
                <a:solidFill>
                  <a:srgbClr val="000000"/>
                </a:solidFill>
                <a:latin typeface="Verdana"/>
              </a:rPr>
              <a:t>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20</a:t>
            </a:fld>
            <a:endParaRPr lang="en-IN"/>
          </a:p>
        </p:txBody>
      </p:sp>
    </p:spTree>
    <p:extLst>
      <p:ext uri="{BB962C8B-B14F-4D97-AF65-F5344CB8AC3E}">
        <p14:creationId xmlns:p14="http://schemas.microsoft.com/office/powerpoint/2010/main" val="2946422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21</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2093068"/>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primary objective of this project is to develop a deep learning model that accurately predicts signs of neurocognitive impairment in the elderly using routine medical check-up data. The system aims to provide healthcare providers with a tool that facilitates diagnosis, allowing for timely interventions and better management of neurocognitive disorders. The alert will be sent to the healthcare providers who can immediately ask their patients to consult their doctors and start treatment as soon as possible. This detection will prevent late diagnosis which will be a ineffective if the disease has already progressed past a threshold. For this project, relevant patient information will be utilized effectively to provide accurate prediction results.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221615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increasing prevalence of neurocognitive disorders among the elderly population rises significant challenges for healthcare systems worldwide. Detection of these impairments can significantly improve patient outcomes by enabling timely intervention and management. This project proposes a deep learning-based solution that uses routine medical check-up data to identify early signs of neurocognitive disorders. By analyzing health metrics, the system aims to provide a reliable, scalable, and more accurate method for detecting cognitive decline. This approach enhances traditional diagnostic methods and offers a more efficient, objective way to support healthcare providers in monitoring and managing neurocognitive health.</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7" name="Picture 6">
            <a:extLst>
              <a:ext uri="{FF2B5EF4-FFF2-40B4-BE49-F238E27FC236}">
                <a16:creationId xmlns:a16="http://schemas.microsoft.com/office/drawing/2014/main" id="{7484F37B-B74E-9EA1-842C-0B1B43E0A2A8}"/>
              </a:ext>
            </a:extLst>
          </p:cNvPr>
          <p:cNvPicPr>
            <a:picLocks noChangeAspect="1"/>
          </p:cNvPicPr>
          <p:nvPr/>
        </p:nvPicPr>
        <p:blipFill>
          <a:blip r:embed="rId2"/>
          <a:stretch>
            <a:fillRect/>
          </a:stretch>
        </p:blipFill>
        <p:spPr>
          <a:xfrm>
            <a:off x="3287949" y="2131060"/>
            <a:ext cx="5573949" cy="3510280"/>
          </a:xfrm>
          <a:prstGeom prst="rect">
            <a:avLst/>
          </a:prstGeom>
        </p:spPr>
      </p:pic>
      <p:sp>
        <p:nvSpPr>
          <p:cNvPr id="8" name="TextBox 7">
            <a:extLst>
              <a:ext uri="{FF2B5EF4-FFF2-40B4-BE49-F238E27FC236}">
                <a16:creationId xmlns:a16="http://schemas.microsoft.com/office/drawing/2014/main" id="{2380E68C-C1BC-C5F9-39A9-BC9E12E872C7}"/>
              </a:ext>
            </a:extLst>
          </p:cNvPr>
          <p:cNvSpPr txBox="1"/>
          <p:nvPr/>
        </p:nvSpPr>
        <p:spPr>
          <a:xfrm>
            <a:off x="4854102" y="5739319"/>
            <a:ext cx="3172298" cy="369332"/>
          </a:xfrm>
          <a:prstGeom prst="rect">
            <a:avLst/>
          </a:prstGeom>
          <a:noFill/>
        </p:spPr>
        <p:txBody>
          <a:bodyPr wrap="square" rtlCol="0">
            <a:spAutoFit/>
          </a:bodyPr>
          <a:lstStyle/>
          <a:p>
            <a:r>
              <a:rPr lang="en-US" dirty="0"/>
              <a:t>Working of EDA</a:t>
            </a:r>
            <a:endParaRPr lang="en-IN" dirty="0"/>
          </a:p>
        </p:txBody>
      </p:sp>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29423-3BE8-B1AC-3D33-66558AFD29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B5486-A0EB-E06F-28D2-44ADC9EAB6B7}"/>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62F7FAF-47F7-5A50-4707-0639057F070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E35EF27D-54A7-7702-6027-26157F3D435A}"/>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8389B5CF-D127-D464-48FA-0D6FE37402BD}"/>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8373B860-5BB9-6A0B-01CB-EB26A3C1CF5F}"/>
              </a:ext>
            </a:extLst>
          </p:cNvPr>
          <p:cNvSpPr>
            <a:spLocks noGrp="1"/>
          </p:cNvSpPr>
          <p:nvPr>
            <p:ph type="sldNum" sz="quarter" idx="12"/>
          </p:nvPr>
        </p:nvSpPr>
        <p:spPr/>
        <p:txBody>
          <a:bodyPr/>
          <a:lstStyle/>
          <a:p>
            <a:fld id="{5AB9ECBD-B4DD-40D5-8D24-9ECCDBB1583E}" type="slidenum">
              <a:rPr lang="en-IN" smtClean="0"/>
              <a:t>6</a:t>
            </a:fld>
            <a:endParaRPr lang="en-IN"/>
          </a:p>
        </p:txBody>
      </p:sp>
      <p:pic>
        <p:nvPicPr>
          <p:cNvPr id="7" name="Picture 6">
            <a:extLst>
              <a:ext uri="{FF2B5EF4-FFF2-40B4-BE49-F238E27FC236}">
                <a16:creationId xmlns:a16="http://schemas.microsoft.com/office/drawing/2014/main" id="{7A3C3D5A-0951-D628-0131-80EA7A85FE92}"/>
              </a:ext>
            </a:extLst>
          </p:cNvPr>
          <p:cNvPicPr>
            <a:picLocks noChangeAspect="1"/>
          </p:cNvPicPr>
          <p:nvPr/>
        </p:nvPicPr>
        <p:blipFill>
          <a:blip r:embed="rId2"/>
          <a:stretch>
            <a:fillRect/>
          </a:stretch>
        </p:blipFill>
        <p:spPr>
          <a:xfrm>
            <a:off x="4027251" y="1800225"/>
            <a:ext cx="4513633" cy="3851546"/>
          </a:xfrm>
          <a:prstGeom prst="rect">
            <a:avLst/>
          </a:prstGeom>
        </p:spPr>
      </p:pic>
      <p:sp>
        <p:nvSpPr>
          <p:cNvPr id="8" name="TextBox 7">
            <a:extLst>
              <a:ext uri="{FF2B5EF4-FFF2-40B4-BE49-F238E27FC236}">
                <a16:creationId xmlns:a16="http://schemas.microsoft.com/office/drawing/2014/main" id="{26881E3E-90AA-9EB6-98B3-8BC80A9E16F9}"/>
              </a:ext>
            </a:extLst>
          </p:cNvPr>
          <p:cNvSpPr txBox="1"/>
          <p:nvPr/>
        </p:nvSpPr>
        <p:spPr>
          <a:xfrm>
            <a:off x="4495260" y="5768502"/>
            <a:ext cx="3860800" cy="369332"/>
          </a:xfrm>
          <a:prstGeom prst="rect">
            <a:avLst/>
          </a:prstGeom>
          <a:noFill/>
        </p:spPr>
        <p:txBody>
          <a:bodyPr wrap="square" rtlCol="0">
            <a:spAutoFit/>
          </a:bodyPr>
          <a:lstStyle/>
          <a:p>
            <a:r>
              <a:rPr lang="en-US" dirty="0"/>
              <a:t>Working of </a:t>
            </a:r>
            <a:r>
              <a:rPr lang="en-US" dirty="0" err="1"/>
              <a:t>TabNet</a:t>
            </a:r>
            <a:r>
              <a:rPr lang="en-US" dirty="0"/>
              <a:t> algorithm</a:t>
            </a:r>
            <a:endParaRPr lang="en-IN" dirty="0"/>
          </a:p>
        </p:txBody>
      </p:sp>
    </p:spTree>
    <p:extLst>
      <p:ext uri="{BB962C8B-B14F-4D97-AF65-F5344CB8AC3E}">
        <p14:creationId xmlns:p14="http://schemas.microsoft.com/office/powerpoint/2010/main" val="329003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1" i="0" u="none" strike="noStrike" kern="0" cap="none" spc="0" normalizeH="0" baseline="0" noProof="0" dirty="0">
                <a:ln>
                  <a:noFill/>
                </a:ln>
                <a:solidFill>
                  <a:srgbClr val="000000"/>
                </a:solidFill>
                <a:effectLst/>
                <a:uLnTx/>
                <a:uFillTx/>
                <a:latin typeface="Verdana"/>
                <a:ea typeface="+mn-ea"/>
                <a:cs typeface="+mn-cs"/>
              </a:rPr>
              <a:t>Exploratory Data Analysis on Dataset: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1800" b="1" i="0" u="none" strike="noStrike" kern="0" cap="none" spc="0" normalizeH="0" baseline="0" noProof="0" dirty="0">
              <a:ln>
                <a:noFill/>
              </a:ln>
              <a:solidFill>
                <a:srgbClr val="000000"/>
              </a:solidFill>
              <a:effectLst/>
              <a:uLnTx/>
              <a:uFillTx/>
              <a:latin typeface="Verdana"/>
              <a:ea typeface="+mn-ea"/>
              <a:cs typeface="+mn-cs"/>
            </a:endParaRPr>
          </a:p>
          <a:p>
            <a:pPr marL="0" indent="0" algn="just">
              <a:buClr>
                <a:srgbClr val="CC0000"/>
              </a:buClr>
              <a:buNone/>
              <a:defRPr/>
            </a:pPr>
            <a:r>
              <a:rPr lang="en-US" sz="2000" dirty="0">
                <a:effectLst/>
                <a:latin typeface="Times New Roman" panose="02020603050405020304" pitchFamily="18" charset="0"/>
                <a:ea typeface="Times New Roman" panose="02020603050405020304" pitchFamily="18" charset="0"/>
              </a:rPr>
              <a:t>The process in EDA is to visualize how features are distributed to identify relationships with neurocognitive conditions. Sometimes, features like Age and Gender follow typical patterns because cognitive disorders are more common among elderly people. From histograms, we obtain a preliminary sense of how these variables correlate with the outcome under consideration. For </a:t>
            </a:r>
            <a:r>
              <a:rPr lang="en-US" sz="2000" dirty="0" err="1">
                <a:effectLst/>
                <a:latin typeface="Times New Roman" panose="02020603050405020304" pitchFamily="18" charset="0"/>
                <a:ea typeface="Times New Roman" panose="02020603050405020304" pitchFamily="18" charset="0"/>
              </a:rPr>
              <a:t>eg</a:t>
            </a:r>
            <a:r>
              <a:rPr lang="en-US" sz="2000" dirty="0">
                <a:effectLst/>
                <a:latin typeface="Times New Roman" panose="02020603050405020304" pitchFamily="18" charset="0"/>
                <a:ea typeface="Times New Roman" panose="02020603050405020304" pitchFamily="18" charset="0"/>
              </a:rPr>
              <a:t>, Correlation analysis is utilized in mapping relations between factors like Hypertension and </a:t>
            </a:r>
            <a:r>
              <a:rPr lang="en-US" sz="2000" dirty="0" err="1">
                <a:effectLst/>
                <a:latin typeface="Times New Roman" panose="02020603050405020304" pitchFamily="18" charset="0"/>
                <a:ea typeface="Times New Roman" panose="02020603050405020304" pitchFamily="18" charset="0"/>
              </a:rPr>
              <a:t>CardiovascularDisease</a:t>
            </a:r>
            <a:r>
              <a:rPr lang="en-US" sz="2000" dirty="0">
                <a:effectLst/>
                <a:latin typeface="Times New Roman" panose="02020603050405020304" pitchFamily="18" charset="0"/>
                <a:ea typeface="Times New Roman" panose="02020603050405020304" pitchFamily="18" charset="0"/>
              </a:rPr>
              <a:t>. These are very closely associated factors. Last but not least, features like BMI are checked for outliers; clinically relevant values like high blood pressure are retained, but extreme values of BMI might get capped in the process to keep the model sharply focused. Box plots and Histograms are displayed as results of this EDA, to give the final key insights.</a:t>
            </a:r>
            <a:endParaRPr lang="en-IN" sz="20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65101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1C4B8-FB07-CA64-0E18-665E25853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3B721-456A-7A75-F494-12DFD5166985}"/>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9375A785-7E9D-8E1E-9CF7-1D416C7DFED3}"/>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800" b="1" dirty="0">
                <a:solidFill>
                  <a:srgbClr val="000000"/>
                </a:solidFill>
                <a:latin typeface="Verdana"/>
              </a:rPr>
              <a:t>Prediction Using </a:t>
            </a:r>
            <a:r>
              <a:rPr lang="en-IN" altLang="en-US" sz="2800" b="1" dirty="0" err="1">
                <a:solidFill>
                  <a:srgbClr val="000000"/>
                </a:solidFill>
                <a:latin typeface="Verdana"/>
              </a:rPr>
              <a:t>TabNet</a:t>
            </a:r>
            <a:r>
              <a:rPr lang="en-IN" altLang="en-US" sz="2800" b="1" dirty="0">
                <a:solidFill>
                  <a:srgbClr val="000000"/>
                </a:solidFill>
                <a:latin typeface="Verdana"/>
              </a:rPr>
              <a:t> Algorithm:</a:t>
            </a:r>
            <a:endParaRPr kumimoji="0" lang="en-IN" altLang="en-US" sz="2800" b="1" i="0" u="none" strike="noStrike" kern="0" cap="none" spc="0" normalizeH="0" baseline="0" noProof="0" dirty="0">
              <a:ln>
                <a:noFill/>
              </a:ln>
              <a:solidFill>
                <a:srgbClr val="000000"/>
              </a:solidFill>
              <a:effectLst/>
              <a:uLnTx/>
              <a:uFillTx/>
              <a:latin typeface="Verdana"/>
              <a:ea typeface="+mn-ea"/>
              <a:cs typeface="+mn-cs"/>
            </a:endParaRPr>
          </a:p>
          <a:p>
            <a:pPr marL="0" indent="0" algn="just">
              <a:spcBef>
                <a:spcPts val="1200"/>
              </a:spcBef>
              <a:spcAft>
                <a:spcPts val="1200"/>
              </a:spcAft>
              <a:buNone/>
            </a:pPr>
            <a:r>
              <a:rPr lang="en-US" sz="2000" dirty="0" err="1">
                <a:effectLst/>
                <a:latin typeface="Times New Roman" panose="02020603050405020304" pitchFamily="18" charset="0"/>
                <a:ea typeface="Times New Roman" panose="02020603050405020304" pitchFamily="18" charset="0"/>
              </a:rPr>
              <a:t>TabNet</a:t>
            </a:r>
            <a:r>
              <a:rPr lang="en-US" sz="2000" dirty="0">
                <a:effectLst/>
                <a:latin typeface="Times New Roman" panose="02020603050405020304" pitchFamily="18" charset="0"/>
                <a:ea typeface="Times New Roman" panose="02020603050405020304" pitchFamily="18" charset="0"/>
              </a:rPr>
              <a:t> has the ability to handle clinical data by transforming the raw data features with the feature transformer layers. These layers are applied to create more sophisticated representations, allowing the model to understand complex interactions among variables. For example, Age, </a:t>
            </a:r>
            <a:r>
              <a:rPr lang="en-US" sz="2000" dirty="0" err="1">
                <a:effectLst/>
                <a:latin typeface="Times New Roman" panose="02020603050405020304" pitchFamily="18" charset="0"/>
                <a:ea typeface="Times New Roman" panose="02020603050405020304" pitchFamily="18" charset="0"/>
              </a:rPr>
              <a:t>SystolicBP</a:t>
            </a:r>
            <a:r>
              <a:rPr lang="en-US" sz="2000" dirty="0">
                <a:effectLst/>
                <a:latin typeface="Times New Roman" panose="02020603050405020304" pitchFamily="18" charset="0"/>
                <a:ea typeface="Times New Roman" panose="02020603050405020304" pitchFamily="18" charset="0"/>
              </a:rPr>
              <a:t>, and </a:t>
            </a:r>
            <a:r>
              <a:rPr lang="en-US" sz="2000" dirty="0" err="1">
                <a:effectLst/>
                <a:latin typeface="Times New Roman" panose="02020603050405020304" pitchFamily="18" charset="0"/>
                <a:ea typeface="Times New Roman" panose="02020603050405020304" pitchFamily="18" charset="0"/>
              </a:rPr>
              <a:t>CardiovascularDisease</a:t>
            </a:r>
            <a:r>
              <a:rPr lang="en-US" sz="2000" dirty="0">
                <a:effectLst/>
                <a:latin typeface="Times New Roman" panose="02020603050405020304" pitchFamily="18" charset="0"/>
                <a:ea typeface="Times New Roman" panose="02020603050405020304" pitchFamily="18" charset="0"/>
              </a:rPr>
              <a:t> are feature interactions that influence the score of cognitive health all at once and are computed to highlight their interaction effect on neurocognitive disorders. The raw inputs being transformed to high-dimensional representations here enable deeper discovery of subtle dependencies relevant to making precise predictions. It utilizes the techniques of batch normalization and sparsity regularization to avoid overfitting and guarantee generalization to vastly diverse patient profiles in their health </a:t>
            </a:r>
            <a:r>
              <a:rPr lang="en-US" sz="2000">
                <a:effectLst/>
                <a:latin typeface="Times New Roman" panose="02020603050405020304" pitchFamily="18" charset="0"/>
                <a:ea typeface="Times New Roman" panose="02020603050405020304" pitchFamily="18" charset="0"/>
              </a:rPr>
              <a:t>histories. Following </a:t>
            </a:r>
            <a:r>
              <a:rPr lang="en-US" sz="2000" dirty="0">
                <a:effectLst/>
                <a:latin typeface="Times New Roman" panose="02020603050405020304" pitchFamily="18" charset="0"/>
                <a:ea typeface="Times New Roman" panose="02020603050405020304" pitchFamily="18" charset="0"/>
              </a:rPr>
              <a:t>training, the model predicts neurocognitive impairment probability using a holistic view of the patient's health profile.</a:t>
            </a:r>
            <a:endParaRPr lang="en-IN" sz="20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B459E7DF-3F2A-B6EC-0738-ADA8406805A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ADF6711D-59E3-3890-931A-3BA5DD6695BE}"/>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1A59F4C4-E8D7-4AE8-C36A-CCC338E18983}"/>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360537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838200"/>
            <a:ext cx="10668000" cy="682626"/>
          </a:xfrm>
        </p:spPr>
        <p:txBody>
          <a:bodyPr/>
          <a:lstStyle/>
          <a:p>
            <a:r>
              <a:rPr lang="en-US" altLang="en-US" sz="3200" b="1" dirty="0">
                <a:solidFill>
                  <a:srgbClr val="FF0000"/>
                </a:solidFill>
              </a:rPr>
              <a:t>Proposed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8" name="Picture 7">
            <a:extLst>
              <a:ext uri="{FF2B5EF4-FFF2-40B4-BE49-F238E27FC236}">
                <a16:creationId xmlns:a16="http://schemas.microsoft.com/office/drawing/2014/main" id="{3AD01130-11B0-8777-01CE-B1E3F4A64369}"/>
              </a:ext>
            </a:extLst>
          </p:cNvPr>
          <p:cNvPicPr>
            <a:picLocks noChangeAspect="1"/>
          </p:cNvPicPr>
          <p:nvPr/>
        </p:nvPicPr>
        <p:blipFill>
          <a:blip r:embed="rId2"/>
          <a:stretch>
            <a:fillRect/>
          </a:stretch>
        </p:blipFill>
        <p:spPr>
          <a:xfrm>
            <a:off x="2986390" y="1828800"/>
            <a:ext cx="6551565" cy="4114800"/>
          </a:xfrm>
          <a:prstGeom prst="rect">
            <a:avLst/>
          </a:prstGeom>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421</TotalTime>
  <Words>2087</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System Architecture</vt:lpstr>
      <vt:lpstr>List of Modules</vt:lpstr>
      <vt:lpstr>List of Modules</vt:lpstr>
      <vt:lpstr>Proposed Activity Diagram</vt:lpstr>
      <vt:lpstr>Implementation &amp; Results of First Module</vt:lpstr>
      <vt:lpstr>Implementation &amp; Results of First Module</vt:lpstr>
      <vt:lpstr>Implementation &amp; Results of First Module</vt:lpstr>
      <vt:lpstr>Implementation &amp; Results of First Module</vt:lpstr>
      <vt:lpstr>Implementation &amp; Results of First Module</vt:lpstr>
      <vt:lpstr>Implementation &amp; Results of First Module</vt:lpstr>
      <vt:lpstr>Conclusion &amp; Work for Phase II</vt:lpstr>
      <vt:lpstr>References</vt:lpstr>
      <vt:lpstr>References</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Navya Balasundaram</cp:lastModifiedBy>
  <cp:revision>28</cp:revision>
  <dcterms:created xsi:type="dcterms:W3CDTF">2023-08-03T04:32:32Z</dcterms:created>
  <dcterms:modified xsi:type="dcterms:W3CDTF">2024-11-26T14:44:28Z</dcterms:modified>
</cp:coreProperties>
</file>