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86" r:id="rId3"/>
    <p:sldId id="287" r:id="rId4"/>
    <p:sldId id="288" r:id="rId5"/>
    <p:sldId id="289" r:id="rId6"/>
    <p:sldId id="275" r:id="rId7"/>
    <p:sldId id="278" r:id="rId8"/>
    <p:sldId id="279" r:id="rId9"/>
    <p:sldId id="280" r:id="rId10"/>
    <p:sldId id="281" r:id="rId11"/>
    <p:sldId id="282" r:id="rId12"/>
    <p:sldId id="283" r:id="rId13"/>
    <p:sldId id="284" r:id="rId14"/>
    <p:sldId id="290" r:id="rId15"/>
    <p:sldId id="291"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F47985-513D-443D-A46F-20E20D9280E5}" v="4" dt="2022-11-14T00:25:54.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51DB0-E27B-4C02-8671-F9CE02D5C207}" type="datetimeFigureOut">
              <a:rPr lang="en-IN" smtClean="0"/>
              <a:t>14-11-2022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C9B05-B60D-4BA1-9EC4-AAF832C44823}" type="slidenum">
              <a:rPr lang="en-IN" smtClean="0"/>
              <a:t>‹#›</a:t>
            </a:fld>
            <a:endParaRPr lang="en-IN"/>
          </a:p>
        </p:txBody>
      </p:sp>
    </p:spTree>
    <p:extLst>
      <p:ext uri="{BB962C8B-B14F-4D97-AF65-F5344CB8AC3E}">
        <p14:creationId xmlns:p14="http://schemas.microsoft.com/office/powerpoint/2010/main" val="152199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CC9B05-B60D-4BA1-9EC4-AAF832C44823}" type="slidenum">
              <a:rPr lang="en-IN" smtClean="0"/>
              <a:t>16</a:t>
            </a:fld>
            <a:endParaRPr lang="en-IN"/>
          </a:p>
        </p:txBody>
      </p:sp>
    </p:spTree>
    <p:extLst>
      <p:ext uri="{BB962C8B-B14F-4D97-AF65-F5344CB8AC3E}">
        <p14:creationId xmlns:p14="http://schemas.microsoft.com/office/powerpoint/2010/main" val="337881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08A2-0C33-47E0-947C-B4F2AD0CB848}"/>
              </a:ext>
            </a:extLst>
          </p:cNvPr>
          <p:cNvSpPr>
            <a:spLocks noGrp="1"/>
          </p:cNvSpPr>
          <p:nvPr>
            <p:ph type="ctrTitle"/>
          </p:nvPr>
        </p:nvSpPr>
        <p:spPr>
          <a:xfrm>
            <a:off x="808892" y="1241817"/>
            <a:ext cx="8704385" cy="1048785"/>
          </a:xfrm>
        </p:spPr>
        <p:txBody>
          <a:bodyPr anchor="t" anchorCtr="1"/>
          <a:lstStyle/>
          <a:p>
            <a:r>
              <a:rPr lang="en-IN" b="1" dirty="0">
                <a:solidFill>
                  <a:schemeClr val="tx1"/>
                </a:solidFill>
              </a:rPr>
              <a:t>Accident Detection</a:t>
            </a:r>
          </a:p>
        </p:txBody>
      </p:sp>
      <p:sp>
        <p:nvSpPr>
          <p:cNvPr id="8" name="TextBox 7">
            <a:extLst>
              <a:ext uri="{FF2B5EF4-FFF2-40B4-BE49-F238E27FC236}">
                <a16:creationId xmlns:a16="http://schemas.microsoft.com/office/drawing/2014/main" id="{05BCBC05-908E-4307-98A9-9278748454E2}"/>
              </a:ext>
            </a:extLst>
          </p:cNvPr>
          <p:cNvSpPr txBox="1"/>
          <p:nvPr/>
        </p:nvSpPr>
        <p:spPr>
          <a:xfrm>
            <a:off x="6550270" y="4665148"/>
            <a:ext cx="4938096" cy="1384995"/>
          </a:xfrm>
          <a:prstGeom prst="rect">
            <a:avLst/>
          </a:prstGeom>
          <a:noFill/>
        </p:spPr>
        <p:txBody>
          <a:bodyPr wrap="square" rtlCol="0">
            <a:spAutoFit/>
          </a:bodyPr>
          <a:lstStyle/>
          <a:p>
            <a:r>
              <a:rPr lang="en-IN" sz="2000" b="1" u="sng" dirty="0">
                <a:latin typeface="Calibri" panose="020F0502020204030204" pitchFamily="34" charset="0"/>
                <a:cs typeface="Calibri" panose="020F0502020204030204" pitchFamily="34" charset="0"/>
              </a:rPr>
              <a:t>TEAM MEMBERS:</a:t>
            </a:r>
          </a:p>
          <a:p>
            <a:r>
              <a:rPr lang="en-IN" sz="1600" dirty="0">
                <a:latin typeface="Calibri" panose="020F0502020204030204" pitchFamily="34" charset="0"/>
                <a:cs typeface="Calibri" panose="020F0502020204030204" pitchFamily="34" charset="0"/>
              </a:rPr>
              <a:t>Jhansi Somireddy          (16338125)</a:t>
            </a:r>
          </a:p>
          <a:p>
            <a:r>
              <a:rPr lang="en-IN" sz="1600" dirty="0">
                <a:latin typeface="Calibri" panose="020F0502020204030204" pitchFamily="34" charset="0"/>
                <a:cs typeface="Calibri" panose="020F0502020204030204" pitchFamily="34" charset="0"/>
              </a:rPr>
              <a:t>Navya Gopalam             (16338413)</a:t>
            </a:r>
          </a:p>
          <a:p>
            <a:r>
              <a:rPr lang="en-IN" sz="1600" dirty="0">
                <a:latin typeface="Calibri" panose="020F0502020204030204" pitchFamily="34" charset="0"/>
                <a:cs typeface="Calibri" panose="020F0502020204030204" pitchFamily="34" charset="0"/>
              </a:rPr>
              <a:t>Jyothirmai Bavirisetty   (14422648)</a:t>
            </a:r>
          </a:p>
          <a:p>
            <a:r>
              <a:rPr lang="en-IN" sz="1600" dirty="0">
                <a:latin typeface="Calibri" panose="020F0502020204030204" pitchFamily="34" charset="0"/>
                <a:cs typeface="Calibri" panose="020F0502020204030204" pitchFamily="34" charset="0"/>
              </a:rPr>
              <a:t>Bhargavi Pasupuleti       (18247614)</a:t>
            </a:r>
          </a:p>
        </p:txBody>
      </p:sp>
    </p:spTree>
    <p:extLst>
      <p:ext uri="{BB962C8B-B14F-4D97-AF65-F5344CB8AC3E}">
        <p14:creationId xmlns:p14="http://schemas.microsoft.com/office/powerpoint/2010/main" val="228772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DA70-4B2D-51B8-3F18-7B410EF13B97}"/>
              </a:ext>
            </a:extLst>
          </p:cNvPr>
          <p:cNvSpPr>
            <a:spLocks noGrp="1"/>
          </p:cNvSpPr>
          <p:nvPr>
            <p:ph idx="4294967295"/>
          </p:nvPr>
        </p:nvSpPr>
        <p:spPr>
          <a:xfrm>
            <a:off x="193432" y="375920"/>
            <a:ext cx="11227776" cy="5666105"/>
          </a:xfrm>
        </p:spPr>
        <p:txBody>
          <a:bodyPr/>
          <a:lstStyle/>
          <a:p>
            <a:pPr marL="0" marR="0" indent="0">
              <a:lnSpc>
                <a:spcPct val="107000"/>
              </a:lnSpc>
              <a:spcBef>
                <a:spcPts val="0"/>
              </a:spcBef>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Below screen video start playing and upon accident detection will get below screen with beep sound.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p>
        </p:txBody>
      </p:sp>
      <p:pic>
        <p:nvPicPr>
          <p:cNvPr id="2" name="Picture 1">
            <a:extLst>
              <a:ext uri="{FF2B5EF4-FFF2-40B4-BE49-F238E27FC236}">
                <a16:creationId xmlns:a16="http://schemas.microsoft.com/office/drawing/2014/main" id="{782F6739-8AAA-0856-A7F5-3B5777CBF5DF}"/>
              </a:ext>
            </a:extLst>
          </p:cNvPr>
          <p:cNvPicPr>
            <a:picLocks noChangeAspect="1"/>
          </p:cNvPicPr>
          <p:nvPr/>
        </p:nvPicPr>
        <p:blipFill>
          <a:blip r:embed="rId2"/>
          <a:stretch>
            <a:fillRect/>
          </a:stretch>
        </p:blipFill>
        <p:spPr>
          <a:xfrm>
            <a:off x="422030" y="1542425"/>
            <a:ext cx="5064369" cy="3773150"/>
          </a:xfrm>
          <a:prstGeom prst="rect">
            <a:avLst/>
          </a:prstGeom>
        </p:spPr>
      </p:pic>
      <p:pic>
        <p:nvPicPr>
          <p:cNvPr id="4" name="Picture 3">
            <a:extLst>
              <a:ext uri="{FF2B5EF4-FFF2-40B4-BE49-F238E27FC236}">
                <a16:creationId xmlns:a16="http://schemas.microsoft.com/office/drawing/2014/main" id="{FCA22B31-265C-EB5A-10F7-87DF34C717DD}"/>
              </a:ext>
            </a:extLst>
          </p:cNvPr>
          <p:cNvPicPr>
            <a:picLocks noChangeAspect="1"/>
          </p:cNvPicPr>
          <p:nvPr/>
        </p:nvPicPr>
        <p:blipFill>
          <a:blip r:embed="rId3"/>
          <a:stretch>
            <a:fillRect/>
          </a:stretch>
        </p:blipFill>
        <p:spPr>
          <a:xfrm>
            <a:off x="6096000" y="1542425"/>
            <a:ext cx="5363308" cy="3773150"/>
          </a:xfrm>
          <a:prstGeom prst="rect">
            <a:avLst/>
          </a:prstGeom>
        </p:spPr>
      </p:pic>
    </p:spTree>
    <p:extLst>
      <p:ext uri="{BB962C8B-B14F-4D97-AF65-F5344CB8AC3E}">
        <p14:creationId xmlns:p14="http://schemas.microsoft.com/office/powerpoint/2010/main" val="391786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DA70-4B2D-51B8-3F18-7B410EF13B97}"/>
              </a:ext>
            </a:extLst>
          </p:cNvPr>
          <p:cNvSpPr>
            <a:spLocks noGrp="1"/>
          </p:cNvSpPr>
          <p:nvPr>
            <p:ph idx="4294967295"/>
          </p:nvPr>
        </p:nvSpPr>
        <p:spPr>
          <a:xfrm>
            <a:off x="1118681" y="562708"/>
            <a:ext cx="8157204" cy="5820507"/>
          </a:xfrm>
        </p:spPr>
        <p:txBody>
          <a:bodyPr/>
          <a:lstStyle/>
          <a:p>
            <a:pPr marL="0" marR="0" indent="0">
              <a:lnSpc>
                <a:spcPct val="107000"/>
              </a:lnSpc>
              <a:spcBef>
                <a:spcPts val="0"/>
              </a:spcBef>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below screen playing another video without message if normal driving appear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p>
        </p:txBody>
      </p:sp>
      <p:pic>
        <p:nvPicPr>
          <p:cNvPr id="2" name="Picture 1">
            <a:extLst>
              <a:ext uri="{FF2B5EF4-FFF2-40B4-BE49-F238E27FC236}">
                <a16:creationId xmlns:a16="http://schemas.microsoft.com/office/drawing/2014/main" id="{732D332F-7390-AB85-AEE0-A97BDD57FFD8}"/>
              </a:ext>
            </a:extLst>
          </p:cNvPr>
          <p:cNvPicPr>
            <a:picLocks noChangeAspect="1"/>
          </p:cNvPicPr>
          <p:nvPr/>
        </p:nvPicPr>
        <p:blipFill>
          <a:blip r:embed="rId2"/>
          <a:stretch>
            <a:fillRect/>
          </a:stretch>
        </p:blipFill>
        <p:spPr>
          <a:xfrm>
            <a:off x="1208228" y="1574189"/>
            <a:ext cx="7477632" cy="4501295"/>
          </a:xfrm>
          <a:prstGeom prst="rect">
            <a:avLst/>
          </a:prstGeom>
        </p:spPr>
      </p:pic>
    </p:spTree>
    <p:extLst>
      <p:ext uri="{BB962C8B-B14F-4D97-AF65-F5344CB8AC3E}">
        <p14:creationId xmlns:p14="http://schemas.microsoft.com/office/powerpoint/2010/main" val="51844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DA70-4B2D-51B8-3F18-7B410EF13B97}"/>
              </a:ext>
            </a:extLst>
          </p:cNvPr>
          <p:cNvSpPr>
            <a:spLocks noGrp="1"/>
          </p:cNvSpPr>
          <p:nvPr>
            <p:ph idx="4294967295"/>
          </p:nvPr>
        </p:nvSpPr>
        <p:spPr>
          <a:xfrm>
            <a:off x="940777" y="905608"/>
            <a:ext cx="7655536" cy="5136417"/>
          </a:xfrm>
        </p:spPr>
        <p:txBody>
          <a:bodyPr/>
          <a:lstStyle/>
          <a:p>
            <a:pPr marL="0" marR="0" indent="0">
              <a:lnSpc>
                <a:spcPct val="107000"/>
              </a:lnSpc>
              <a:spcBef>
                <a:spcPts val="0"/>
              </a:spcBef>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Below screen upon collision then accident display message will appear with beep sound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p>
        </p:txBody>
      </p:sp>
      <p:pic>
        <p:nvPicPr>
          <p:cNvPr id="2" name="Picture 1">
            <a:extLst>
              <a:ext uri="{FF2B5EF4-FFF2-40B4-BE49-F238E27FC236}">
                <a16:creationId xmlns:a16="http://schemas.microsoft.com/office/drawing/2014/main" id="{0874883A-7CEC-0387-D747-5A6756C98A5F}"/>
              </a:ext>
            </a:extLst>
          </p:cNvPr>
          <p:cNvPicPr>
            <a:picLocks noChangeAspect="1"/>
          </p:cNvPicPr>
          <p:nvPr/>
        </p:nvPicPr>
        <p:blipFill>
          <a:blip r:embed="rId2"/>
          <a:stretch>
            <a:fillRect/>
          </a:stretch>
        </p:blipFill>
        <p:spPr>
          <a:xfrm>
            <a:off x="1074719" y="1873437"/>
            <a:ext cx="6803188" cy="4247718"/>
          </a:xfrm>
          <a:prstGeom prst="rect">
            <a:avLst/>
          </a:prstGeom>
        </p:spPr>
      </p:pic>
    </p:spTree>
    <p:extLst>
      <p:ext uri="{BB962C8B-B14F-4D97-AF65-F5344CB8AC3E}">
        <p14:creationId xmlns:p14="http://schemas.microsoft.com/office/powerpoint/2010/main" val="83760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DA70-4B2D-51B8-3F18-7B410EF13B97}"/>
              </a:ext>
            </a:extLst>
          </p:cNvPr>
          <p:cNvSpPr>
            <a:spLocks noGrp="1"/>
          </p:cNvSpPr>
          <p:nvPr>
            <p:ph idx="4294967295"/>
          </p:nvPr>
        </p:nvSpPr>
        <p:spPr>
          <a:xfrm>
            <a:off x="1118681" y="633046"/>
            <a:ext cx="8280296" cy="5644662"/>
          </a:xfrm>
        </p:spPr>
        <p:txBody>
          <a:bodyPr/>
          <a:lstStyle/>
          <a:p>
            <a:pPr marL="0" marR="0" indent="0">
              <a:lnSpc>
                <a:spcPct val="107000"/>
              </a:lnSpc>
              <a:spcBef>
                <a:spcPts val="0"/>
              </a:spcBef>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below screen application is trained with below images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p>
        </p:txBody>
      </p:sp>
      <p:pic>
        <p:nvPicPr>
          <p:cNvPr id="4" name="Picture 3">
            <a:extLst>
              <a:ext uri="{FF2B5EF4-FFF2-40B4-BE49-F238E27FC236}">
                <a16:creationId xmlns:a16="http://schemas.microsoft.com/office/drawing/2014/main" id="{8BB8C511-FD2D-94DB-37CF-918977A5A57D}"/>
              </a:ext>
            </a:extLst>
          </p:cNvPr>
          <p:cNvPicPr>
            <a:picLocks noChangeAspect="1"/>
          </p:cNvPicPr>
          <p:nvPr/>
        </p:nvPicPr>
        <p:blipFill>
          <a:blip r:embed="rId2"/>
          <a:stretch>
            <a:fillRect/>
          </a:stretch>
        </p:blipFill>
        <p:spPr>
          <a:xfrm>
            <a:off x="1118681" y="1608992"/>
            <a:ext cx="8043746" cy="4505516"/>
          </a:xfrm>
          <a:prstGeom prst="rect">
            <a:avLst/>
          </a:prstGeom>
        </p:spPr>
      </p:pic>
    </p:spTree>
    <p:extLst>
      <p:ext uri="{BB962C8B-B14F-4D97-AF65-F5344CB8AC3E}">
        <p14:creationId xmlns:p14="http://schemas.microsoft.com/office/powerpoint/2010/main" val="319291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7BB8-72BE-25C3-01D2-901E32C002D5}"/>
              </a:ext>
            </a:extLst>
          </p:cNvPr>
          <p:cNvSpPr>
            <a:spLocks noGrp="1"/>
          </p:cNvSpPr>
          <p:nvPr>
            <p:ph type="title"/>
          </p:nvPr>
        </p:nvSpPr>
        <p:spPr>
          <a:xfrm>
            <a:off x="677333" y="609599"/>
            <a:ext cx="8827151" cy="5483469"/>
          </a:xfrm>
        </p:spPr>
        <p:txBody>
          <a:bodyPr>
            <a:normAutofit/>
          </a:bodyPr>
          <a:lstStyle/>
          <a:p>
            <a:r>
              <a:rPr lang="en-US" sz="4000" dirty="0">
                <a:latin typeface="Calibri" panose="020F0502020204030204" pitchFamily="34" charset="0"/>
                <a:cs typeface="Calibri" panose="020F0502020204030204" pitchFamily="34" charset="0"/>
              </a:rPr>
              <a:t>Challenges</a:t>
            </a:r>
            <a:br>
              <a:rPr lang="en-US" dirty="0"/>
            </a:br>
            <a:br>
              <a:rPr lang="en-US" sz="2400" dirty="0">
                <a:solidFill>
                  <a:schemeClr val="tx1">
                    <a:lumMod val="95000"/>
                    <a:lumOff val="5000"/>
                  </a:schemeClr>
                </a:solidFill>
              </a:rPr>
            </a:br>
            <a:r>
              <a:rPr lang="en-US" sz="2400" dirty="0">
                <a:solidFill>
                  <a:schemeClr val="tx1">
                    <a:lumMod val="95000"/>
                    <a:lumOff val="5000"/>
                  </a:schemeClr>
                </a:solidFill>
                <a:latin typeface="Calibri" panose="020F0502020204030204" pitchFamily="34" charset="0"/>
                <a:cs typeface="Calibri" panose="020F0502020204030204" pitchFamily="34" charset="0"/>
              </a:rPr>
              <a:t>1. Our Model Works only if two vehicles crashed into each other.</a:t>
            </a:r>
            <a:br>
              <a:rPr lang="en-US" sz="2400" dirty="0">
                <a:solidFill>
                  <a:schemeClr val="tx1">
                    <a:lumMod val="95000"/>
                    <a:lumOff val="5000"/>
                  </a:schemeClr>
                </a:solidFill>
                <a:latin typeface="Calibri" panose="020F0502020204030204" pitchFamily="34" charset="0"/>
                <a:cs typeface="Calibri" panose="020F0502020204030204" pitchFamily="34" charset="0"/>
              </a:rPr>
            </a:b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2. It can not detect any self-made accidents like falling off the road,     flying and crashing on the road without the  interference of  any other vehicle.</a:t>
            </a:r>
            <a:br>
              <a:rPr lang="en-US" sz="2400" dirty="0">
                <a:solidFill>
                  <a:schemeClr val="tx1">
                    <a:lumMod val="95000"/>
                    <a:lumOff val="5000"/>
                  </a:schemeClr>
                </a:solidFill>
                <a:latin typeface="Calibri" panose="020F0502020204030204" pitchFamily="34" charset="0"/>
                <a:cs typeface="Calibri" panose="020F0502020204030204" pitchFamily="34" charset="0"/>
              </a:rPr>
            </a:br>
            <a:endParaRPr lang="en-US"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488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7BB8-72BE-25C3-01D2-901E32C002D5}"/>
              </a:ext>
            </a:extLst>
          </p:cNvPr>
          <p:cNvSpPr>
            <a:spLocks noGrp="1"/>
          </p:cNvSpPr>
          <p:nvPr>
            <p:ph type="title"/>
          </p:nvPr>
        </p:nvSpPr>
        <p:spPr>
          <a:xfrm>
            <a:off x="677334" y="609599"/>
            <a:ext cx="8596668" cy="5483469"/>
          </a:xfrm>
        </p:spPr>
        <p:txBody>
          <a:bodyPr>
            <a:normAutofit/>
          </a:bodyPr>
          <a:lstStyle/>
          <a:p>
            <a:r>
              <a:rPr lang="en-US" sz="4000" dirty="0">
                <a:latin typeface="Calibri" panose="020F0502020204030204" pitchFamily="34" charset="0"/>
                <a:cs typeface="Calibri" panose="020F0502020204030204" pitchFamily="34" charset="0"/>
              </a:rPr>
              <a:t>Future work</a:t>
            </a:r>
            <a:br>
              <a:rPr lang="en-US" dirty="0"/>
            </a:br>
            <a:br>
              <a:rPr lang="en-US" sz="2400" dirty="0">
                <a:solidFill>
                  <a:schemeClr val="tx1">
                    <a:lumMod val="95000"/>
                    <a:lumOff val="5000"/>
                  </a:schemeClr>
                </a:solidFill>
              </a:rPr>
            </a:br>
            <a:r>
              <a:rPr lang="en-US" sz="2400" dirty="0">
                <a:solidFill>
                  <a:schemeClr val="tx1">
                    <a:lumMod val="95000"/>
                    <a:lumOff val="5000"/>
                  </a:schemeClr>
                </a:solidFill>
                <a:latin typeface="Calibri" panose="020F0502020204030204" pitchFamily="34" charset="0"/>
                <a:cs typeface="Calibri" panose="020F0502020204030204" pitchFamily="34" charset="0"/>
              </a:rPr>
              <a:t>1. We will work on our model to detect self made accidents also.</a:t>
            </a:r>
            <a:br>
              <a:rPr lang="en-US" sz="2400" dirty="0">
                <a:solidFill>
                  <a:schemeClr val="tx1">
                    <a:lumMod val="95000"/>
                    <a:lumOff val="5000"/>
                  </a:schemeClr>
                </a:solidFill>
                <a:latin typeface="Calibri" panose="020F0502020204030204" pitchFamily="34" charset="0"/>
                <a:cs typeface="Calibri" panose="020F0502020204030204" pitchFamily="34" charset="0"/>
              </a:rPr>
            </a:b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2. We will train our model to differentiate between collision and accidents that are happened without crashing into another vehicle.</a:t>
            </a:r>
          </a:p>
        </p:txBody>
      </p:sp>
    </p:spTree>
    <p:extLst>
      <p:ext uri="{BB962C8B-B14F-4D97-AF65-F5344CB8AC3E}">
        <p14:creationId xmlns:p14="http://schemas.microsoft.com/office/powerpoint/2010/main" val="90632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1ACDE7-EB33-4B65-AC69-C28C0652EA9C}"/>
              </a:ext>
            </a:extLst>
          </p:cNvPr>
          <p:cNvSpPr/>
          <p:nvPr/>
        </p:nvSpPr>
        <p:spPr>
          <a:xfrm>
            <a:off x="3689363" y="2876203"/>
            <a:ext cx="4813274" cy="923330"/>
          </a:xfrm>
          <a:prstGeom prst="rect">
            <a:avLst/>
          </a:prstGeom>
          <a:noFill/>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8237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6BB4-CA19-80A4-A4ED-50D0D7B8B3FD}"/>
              </a:ext>
            </a:extLst>
          </p:cNvPr>
          <p:cNvSpPr>
            <a:spLocks noGrp="1"/>
          </p:cNvSpPr>
          <p:nvPr>
            <p:ph type="title"/>
          </p:nvPr>
        </p:nvSpPr>
        <p:spPr>
          <a:xfrm>
            <a:off x="791634" y="600807"/>
            <a:ext cx="8596668" cy="5223641"/>
          </a:xfrm>
        </p:spPr>
        <p:txBody>
          <a:bodyPr>
            <a:normAutofit/>
          </a:bodyPr>
          <a:lstStyle/>
          <a:p>
            <a:r>
              <a:rPr lang="en-US" sz="4400" dirty="0">
                <a:latin typeface="Calibri" panose="020F0502020204030204" pitchFamily="34" charset="0"/>
                <a:cs typeface="Calibri" panose="020F0502020204030204" pitchFamily="34" charset="0"/>
              </a:rPr>
              <a:t>Overview</a:t>
            </a:r>
            <a:br>
              <a:rPr lang="en-US" sz="4000" dirty="0"/>
            </a:br>
            <a:br>
              <a:rPr lang="en-US" sz="4000" dirty="0"/>
            </a:br>
            <a:r>
              <a:rPr lang="en-US" sz="4000" dirty="0"/>
              <a:t>            </a:t>
            </a:r>
            <a:r>
              <a:rPr lang="en-US" sz="2400" dirty="0">
                <a:solidFill>
                  <a:schemeClr val="tx1">
                    <a:lumMod val="95000"/>
                    <a:lumOff val="5000"/>
                  </a:schemeClr>
                </a:solidFill>
                <a:latin typeface="Calibri" panose="020F0502020204030204" pitchFamily="34" charset="0"/>
                <a:cs typeface="Calibri" panose="020F0502020204030204" pitchFamily="34" charset="0"/>
              </a:rPr>
              <a:t>Introduction</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Observations</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Analysis</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Techniques</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Models</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Results</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Challenges</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Future work</a:t>
            </a:r>
          </a:p>
        </p:txBody>
      </p:sp>
    </p:spTree>
    <p:extLst>
      <p:ext uri="{BB962C8B-B14F-4D97-AF65-F5344CB8AC3E}">
        <p14:creationId xmlns:p14="http://schemas.microsoft.com/office/powerpoint/2010/main" val="319287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7BB8-72BE-25C3-01D2-901E32C002D5}"/>
              </a:ext>
            </a:extLst>
          </p:cNvPr>
          <p:cNvSpPr>
            <a:spLocks noGrp="1"/>
          </p:cNvSpPr>
          <p:nvPr>
            <p:ph type="title"/>
          </p:nvPr>
        </p:nvSpPr>
        <p:spPr>
          <a:xfrm>
            <a:off x="677334" y="609599"/>
            <a:ext cx="8596668" cy="5483469"/>
          </a:xfrm>
        </p:spPr>
        <p:txBody>
          <a:bodyPr>
            <a:normAutofit fontScale="90000"/>
          </a:bodyPr>
          <a:lstStyle/>
          <a:p>
            <a:r>
              <a:rPr lang="en-US" sz="4900" dirty="0">
                <a:latin typeface="Calibri" panose="020F0502020204030204" pitchFamily="34" charset="0"/>
                <a:cs typeface="Calibri" panose="020F0502020204030204" pitchFamily="34" charset="0"/>
              </a:rPr>
              <a:t>Introduction</a:t>
            </a:r>
            <a:br>
              <a:rPr lang="en-US" sz="4900" dirty="0">
                <a:latin typeface="Calibri" panose="020F0502020204030204" pitchFamily="34" charset="0"/>
                <a:cs typeface="Calibri" panose="020F0502020204030204" pitchFamily="34" charset="0"/>
              </a:rPr>
            </a:br>
            <a:br>
              <a:rPr lang="en-US" dirty="0"/>
            </a:br>
            <a:r>
              <a:rPr lang="en-IN" sz="27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This project is trained with images where vehicles collided, and accident occurred and in test video if anything such collision happens between vehicles then application detect as accident. Training is done with TensorFlow and CNN Algorithm.</a:t>
            </a:r>
            <a:br>
              <a:rPr lang="en-IN" sz="27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7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br>
              <a:rPr lang="en-IN" sz="2800" dirty="0">
                <a:solidFill>
                  <a:schemeClr val="tx1">
                    <a:lumMod val="65000"/>
                    <a:lumOff val="35000"/>
                  </a:schemeClr>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solidFill>
                <a:schemeClr val="tx1">
                  <a:lumMod val="65000"/>
                  <a:lumOff val="35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FB77BE0-F3AA-FDE9-071D-788EFD2F0D71}"/>
              </a:ext>
            </a:extLst>
          </p:cNvPr>
          <p:cNvPicPr>
            <a:picLocks noChangeAspect="1"/>
          </p:cNvPicPr>
          <p:nvPr/>
        </p:nvPicPr>
        <p:blipFill>
          <a:blip r:embed="rId2"/>
          <a:stretch>
            <a:fillRect/>
          </a:stretch>
        </p:blipFill>
        <p:spPr>
          <a:xfrm>
            <a:off x="747345" y="3960207"/>
            <a:ext cx="6312877" cy="2683848"/>
          </a:xfrm>
          <a:prstGeom prst="rect">
            <a:avLst/>
          </a:prstGeom>
        </p:spPr>
      </p:pic>
    </p:spTree>
    <p:extLst>
      <p:ext uri="{BB962C8B-B14F-4D97-AF65-F5344CB8AC3E}">
        <p14:creationId xmlns:p14="http://schemas.microsoft.com/office/powerpoint/2010/main" val="289221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7BB8-72BE-25C3-01D2-901E32C002D5}"/>
              </a:ext>
            </a:extLst>
          </p:cNvPr>
          <p:cNvSpPr>
            <a:spLocks noGrp="1"/>
          </p:cNvSpPr>
          <p:nvPr>
            <p:ph type="title"/>
          </p:nvPr>
        </p:nvSpPr>
        <p:spPr>
          <a:xfrm>
            <a:off x="677334" y="609599"/>
            <a:ext cx="9174878" cy="5483469"/>
          </a:xfrm>
        </p:spPr>
        <p:txBody>
          <a:bodyPr>
            <a:normAutofit/>
          </a:bodyPr>
          <a:lstStyle/>
          <a:p>
            <a:r>
              <a:rPr lang="en-US" sz="4400" dirty="0">
                <a:latin typeface="Calibri" panose="020F0502020204030204" pitchFamily="34" charset="0"/>
                <a:cs typeface="Calibri" panose="020F0502020204030204" pitchFamily="34" charset="0"/>
              </a:rPr>
              <a:t>Observations/Techniques/Analysis</a:t>
            </a:r>
            <a:br>
              <a:rPr lang="en-US" dirty="0"/>
            </a:br>
            <a:br>
              <a:rPr lang="en-US" sz="2400" dirty="0">
                <a:solidFill>
                  <a:schemeClr val="tx1">
                    <a:lumMod val="95000"/>
                    <a:lumOff val="5000"/>
                  </a:schemeClr>
                </a:solidFill>
              </a:rPr>
            </a:br>
            <a:r>
              <a:rPr lang="en-US" sz="2400" dirty="0">
                <a:solidFill>
                  <a:schemeClr val="tx1">
                    <a:lumMod val="95000"/>
                    <a:lumOff val="5000"/>
                  </a:schemeClr>
                </a:solidFill>
                <a:latin typeface="Calibri" panose="020F0502020204030204" pitchFamily="34" charset="0"/>
                <a:cs typeface="Calibri" panose="020F0502020204030204" pitchFamily="34" charset="0"/>
              </a:rPr>
              <a:t>Programming Language – Python</a:t>
            </a:r>
            <a:br>
              <a:rPr lang="en-US" sz="2400" dirty="0">
                <a:solidFill>
                  <a:schemeClr val="tx1">
                    <a:lumMod val="95000"/>
                    <a:lumOff val="5000"/>
                  </a:schemeClr>
                </a:solidFill>
                <a:latin typeface="Calibri" panose="020F0502020204030204" pitchFamily="34" charset="0"/>
                <a:cs typeface="Calibri" panose="020F0502020204030204" pitchFamily="34" charset="0"/>
              </a:rPr>
            </a:b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Libraries:</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Pandas – To read the data from the database</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NumPy – For the mathematical calculations</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cv2- To read the image</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Willow- To process the images</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TensorFlow </a:t>
            </a:r>
            <a:r>
              <a:rPr lang="en-US" sz="2400" dirty="0" err="1">
                <a:solidFill>
                  <a:schemeClr val="tx1">
                    <a:lumMod val="95000"/>
                    <a:lumOff val="5000"/>
                  </a:schemeClr>
                </a:solidFill>
                <a:latin typeface="Calibri" panose="020F0502020204030204" pitchFamily="34" charset="0"/>
                <a:cs typeface="Calibri" panose="020F0502020204030204" pitchFamily="34" charset="0"/>
              </a:rPr>
              <a:t>keras</a:t>
            </a:r>
            <a:r>
              <a:rPr lang="en-US" sz="2400" dirty="0">
                <a:solidFill>
                  <a:schemeClr val="tx1">
                    <a:lumMod val="95000"/>
                    <a:lumOff val="5000"/>
                  </a:schemeClr>
                </a:solidFill>
                <a:latin typeface="Calibri" panose="020F0502020204030204" pitchFamily="34" charset="0"/>
                <a:cs typeface="Calibri" panose="020F0502020204030204" pitchFamily="34" charset="0"/>
              </a:rPr>
              <a:t> – To create the model</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Play sound library - Easy and simple way to play sound files in  python                    </a:t>
            </a:r>
          </a:p>
        </p:txBody>
      </p:sp>
    </p:spTree>
    <p:extLst>
      <p:ext uri="{BB962C8B-B14F-4D97-AF65-F5344CB8AC3E}">
        <p14:creationId xmlns:p14="http://schemas.microsoft.com/office/powerpoint/2010/main" val="165361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7BB8-72BE-25C3-01D2-901E32C002D5}"/>
              </a:ext>
            </a:extLst>
          </p:cNvPr>
          <p:cNvSpPr>
            <a:spLocks noGrp="1"/>
          </p:cNvSpPr>
          <p:nvPr>
            <p:ph type="title"/>
          </p:nvPr>
        </p:nvSpPr>
        <p:spPr>
          <a:xfrm>
            <a:off x="677334" y="609599"/>
            <a:ext cx="8596668" cy="5483469"/>
          </a:xfrm>
        </p:spPr>
        <p:txBody>
          <a:bodyPr>
            <a:normAutofit/>
          </a:bodyPr>
          <a:lstStyle/>
          <a:p>
            <a:r>
              <a:rPr lang="en-US" sz="4000" dirty="0">
                <a:latin typeface="Calibri" panose="020F0502020204030204" pitchFamily="34" charset="0"/>
                <a:cs typeface="Calibri" panose="020F0502020204030204" pitchFamily="34" charset="0"/>
              </a:rPr>
              <a:t>Model</a:t>
            </a:r>
            <a:br>
              <a:rPr lang="en-US" dirty="0"/>
            </a:br>
            <a:br>
              <a:rPr lang="en-US" sz="2400" dirty="0">
                <a:solidFill>
                  <a:schemeClr val="tx1">
                    <a:lumMod val="95000"/>
                    <a:lumOff val="5000"/>
                  </a:schemeClr>
                </a:solidFill>
              </a:rPr>
            </a:br>
            <a:r>
              <a:rPr lang="en-US" sz="2400" dirty="0">
                <a:solidFill>
                  <a:schemeClr val="tx1">
                    <a:lumMod val="95000"/>
                    <a:lumOff val="5000"/>
                  </a:schemeClr>
                </a:solidFill>
                <a:latin typeface="Calibri" panose="020F0502020204030204" pitchFamily="34" charset="0"/>
                <a:cs typeface="Calibri" panose="020F0502020204030204" pitchFamily="34" charset="0"/>
              </a:rPr>
              <a:t>1. We used CNN (Convolutional Neural Network) Model.</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The CNN is not a model itself. It is an algorithm, and </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it consists of many models.</a:t>
            </a:r>
            <a:br>
              <a:rPr lang="en-US" sz="2400" dirty="0">
                <a:solidFill>
                  <a:schemeClr val="tx1">
                    <a:lumMod val="95000"/>
                    <a:lumOff val="5000"/>
                  </a:schemeClr>
                </a:solidFill>
                <a:latin typeface="Calibri" panose="020F0502020204030204" pitchFamily="34" charset="0"/>
                <a:cs typeface="Calibri" panose="020F0502020204030204" pitchFamily="34" charset="0"/>
              </a:rPr>
            </a:b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2. We used sequential model from the CNN Algorithm for our    </a:t>
            </a:r>
            <a:br>
              <a:rPr lang="en-US" sz="2400" dirty="0">
                <a:solidFill>
                  <a:schemeClr val="tx1">
                    <a:lumMod val="95000"/>
                    <a:lumOff val="5000"/>
                  </a:schemeClr>
                </a:solidFill>
                <a:latin typeface="Calibri" panose="020F0502020204030204" pitchFamily="34" charset="0"/>
                <a:cs typeface="Calibri" panose="020F0502020204030204" pitchFamily="34" charset="0"/>
              </a:rPr>
            </a:br>
            <a:r>
              <a:rPr lang="en-US" sz="2400" dirty="0">
                <a:solidFill>
                  <a:schemeClr val="tx1">
                    <a:lumMod val="95000"/>
                    <a:lumOff val="5000"/>
                  </a:schemeClr>
                </a:solidFill>
                <a:latin typeface="Calibri" panose="020F0502020204030204" pitchFamily="34" charset="0"/>
                <a:cs typeface="Calibri" panose="020F0502020204030204" pitchFamily="34" charset="0"/>
              </a:rPr>
              <a:t>    project</a:t>
            </a:r>
          </a:p>
        </p:txBody>
      </p:sp>
    </p:spTree>
    <p:extLst>
      <p:ext uri="{BB962C8B-B14F-4D97-AF65-F5344CB8AC3E}">
        <p14:creationId xmlns:p14="http://schemas.microsoft.com/office/powerpoint/2010/main" val="157063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DA70-4B2D-51B8-3F18-7B410EF13B97}"/>
              </a:ext>
            </a:extLst>
          </p:cNvPr>
          <p:cNvSpPr>
            <a:spLocks noGrp="1"/>
          </p:cNvSpPr>
          <p:nvPr>
            <p:ph idx="4294967295"/>
          </p:nvPr>
        </p:nvSpPr>
        <p:spPr>
          <a:xfrm>
            <a:off x="606669" y="274514"/>
            <a:ext cx="8634046" cy="6425223"/>
          </a:xfrm>
        </p:spPr>
        <p:txBody>
          <a:bodyPr/>
          <a:lstStyle/>
          <a:p>
            <a:pPr marL="0" indent="0">
              <a:buNone/>
            </a:pPr>
            <a:r>
              <a:rPr lang="en-US" sz="4000" dirty="0">
                <a:solidFill>
                  <a:srgbClr val="92D050"/>
                </a:solidFill>
                <a:latin typeface="Calibri" panose="020F0502020204030204" pitchFamily="34" charset="0"/>
                <a:cs typeface="Calibri" panose="020F0502020204030204" pitchFamily="34" charset="0"/>
              </a:rPr>
              <a:t>Results </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To run the project double click on run.bat file to get below screen.</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Below screen click on ‘Load &amp; Generate CNN Model’ button to trained CNN with dataset and to load CNN model using TensorFlow</a:t>
            </a:r>
            <a:r>
              <a:rPr lang="en-IN" sz="14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pic>
        <p:nvPicPr>
          <p:cNvPr id="4" name="Picture 3">
            <a:extLst>
              <a:ext uri="{FF2B5EF4-FFF2-40B4-BE49-F238E27FC236}">
                <a16:creationId xmlns:a16="http://schemas.microsoft.com/office/drawing/2014/main" id="{7D31857E-3DE0-E68F-53C4-67D1709AD333}"/>
              </a:ext>
            </a:extLst>
          </p:cNvPr>
          <p:cNvPicPr>
            <a:picLocks noChangeAspect="1"/>
          </p:cNvPicPr>
          <p:nvPr/>
        </p:nvPicPr>
        <p:blipFill>
          <a:blip r:embed="rId3"/>
          <a:stretch>
            <a:fillRect/>
          </a:stretch>
        </p:blipFill>
        <p:spPr>
          <a:xfrm>
            <a:off x="1204544" y="2411483"/>
            <a:ext cx="7195475" cy="4172002"/>
          </a:xfrm>
          <a:prstGeom prst="rect">
            <a:avLst/>
          </a:prstGeom>
        </p:spPr>
      </p:pic>
    </p:spTree>
    <p:extLst>
      <p:ext uri="{BB962C8B-B14F-4D97-AF65-F5344CB8AC3E}">
        <p14:creationId xmlns:p14="http://schemas.microsoft.com/office/powerpoint/2010/main" val="7434547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DA70-4B2D-51B8-3F18-7B410EF13B97}"/>
              </a:ext>
            </a:extLst>
          </p:cNvPr>
          <p:cNvSpPr>
            <a:spLocks noGrp="1"/>
          </p:cNvSpPr>
          <p:nvPr>
            <p:ph idx="4294967295"/>
          </p:nvPr>
        </p:nvSpPr>
        <p:spPr>
          <a:xfrm>
            <a:off x="749403" y="430823"/>
            <a:ext cx="8464935" cy="6207369"/>
          </a:xfrm>
        </p:spPr>
        <p:txBody>
          <a:bodyPr/>
          <a:lstStyle/>
          <a:p>
            <a:pPr marL="0" marR="0" indent="0">
              <a:lnSpc>
                <a:spcPct val="107000"/>
              </a:lnSpc>
              <a:spcBef>
                <a:spcPts val="0"/>
              </a:spcBef>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In Below screen TensorFlow model is loaded and now click on ‘Browse System Video’ button to upload video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p>
        </p:txBody>
      </p:sp>
      <p:pic>
        <p:nvPicPr>
          <p:cNvPr id="4" name="Picture 3">
            <a:extLst>
              <a:ext uri="{FF2B5EF4-FFF2-40B4-BE49-F238E27FC236}">
                <a16:creationId xmlns:a16="http://schemas.microsoft.com/office/drawing/2014/main" id="{2BAC7F2E-1468-8CEE-4075-199F23B7BB59}"/>
              </a:ext>
            </a:extLst>
          </p:cNvPr>
          <p:cNvPicPr>
            <a:picLocks noChangeAspect="1"/>
          </p:cNvPicPr>
          <p:nvPr/>
        </p:nvPicPr>
        <p:blipFill>
          <a:blip r:embed="rId2"/>
          <a:stretch>
            <a:fillRect/>
          </a:stretch>
        </p:blipFill>
        <p:spPr>
          <a:xfrm>
            <a:off x="881288" y="1301262"/>
            <a:ext cx="8191875" cy="5235432"/>
          </a:xfrm>
          <a:prstGeom prst="rect">
            <a:avLst/>
          </a:prstGeom>
        </p:spPr>
      </p:pic>
    </p:spTree>
    <p:extLst>
      <p:ext uri="{BB962C8B-B14F-4D97-AF65-F5344CB8AC3E}">
        <p14:creationId xmlns:p14="http://schemas.microsoft.com/office/powerpoint/2010/main" val="240655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DA70-4B2D-51B8-3F18-7B410EF13B97}"/>
              </a:ext>
            </a:extLst>
          </p:cNvPr>
          <p:cNvSpPr>
            <a:spLocks noGrp="1"/>
          </p:cNvSpPr>
          <p:nvPr>
            <p:ph idx="4294967295"/>
          </p:nvPr>
        </p:nvSpPr>
        <p:spPr>
          <a:xfrm>
            <a:off x="814314" y="262058"/>
            <a:ext cx="8487948" cy="6191495"/>
          </a:xfrm>
        </p:spPr>
        <p:txBody>
          <a:bodyPr/>
          <a:lstStyle/>
          <a:p>
            <a:pPr marL="0" marR="0" indent="0">
              <a:lnSpc>
                <a:spcPct val="107000"/>
              </a:lnSpc>
              <a:spcBef>
                <a:spcPts val="0"/>
              </a:spcBef>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Below screen selecting and uploading video and then click on ‘Open’ button to load video.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p>
        </p:txBody>
      </p:sp>
      <p:pic>
        <p:nvPicPr>
          <p:cNvPr id="4" name="Picture 3">
            <a:extLst>
              <a:ext uri="{FF2B5EF4-FFF2-40B4-BE49-F238E27FC236}">
                <a16:creationId xmlns:a16="http://schemas.microsoft.com/office/drawing/2014/main" id="{B7C144B7-1152-D6CD-6AA6-023CE9F08D1F}"/>
              </a:ext>
            </a:extLst>
          </p:cNvPr>
          <p:cNvPicPr>
            <a:picLocks noChangeAspect="1"/>
          </p:cNvPicPr>
          <p:nvPr/>
        </p:nvPicPr>
        <p:blipFill>
          <a:blip r:embed="rId2"/>
          <a:stretch>
            <a:fillRect/>
          </a:stretch>
        </p:blipFill>
        <p:spPr>
          <a:xfrm>
            <a:off x="866721" y="1239715"/>
            <a:ext cx="8265510" cy="5069645"/>
          </a:xfrm>
          <a:prstGeom prst="rect">
            <a:avLst/>
          </a:prstGeom>
        </p:spPr>
      </p:pic>
    </p:spTree>
    <p:extLst>
      <p:ext uri="{BB962C8B-B14F-4D97-AF65-F5344CB8AC3E}">
        <p14:creationId xmlns:p14="http://schemas.microsoft.com/office/powerpoint/2010/main" val="256252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DA70-4B2D-51B8-3F18-7B410EF13B97}"/>
              </a:ext>
            </a:extLst>
          </p:cNvPr>
          <p:cNvSpPr>
            <a:spLocks noGrp="1"/>
          </p:cNvSpPr>
          <p:nvPr>
            <p:ph idx="4294967295"/>
          </p:nvPr>
        </p:nvSpPr>
        <p:spPr>
          <a:xfrm>
            <a:off x="1118681" y="166663"/>
            <a:ext cx="8165996" cy="6225345"/>
          </a:xfrm>
        </p:spPr>
        <p:txBody>
          <a:bodyPr/>
          <a:lstStyle/>
          <a:p>
            <a:pPr marL="0" marR="0" indent="0">
              <a:lnSpc>
                <a:spcPct val="107000"/>
              </a:lnSpc>
              <a:spcBef>
                <a:spcPts val="0"/>
              </a:spcBef>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Below screen video is loaded and now click on ‘Start Accident Detector’ button to play video and detect accident.</a:t>
            </a:r>
          </a:p>
          <a:p>
            <a:pPr marL="0" marR="0" indent="0">
              <a:lnSpc>
                <a:spcPct val="107000"/>
              </a:lnSpc>
              <a:spcBef>
                <a:spcPts val="0"/>
              </a:spcBef>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p>
        </p:txBody>
      </p:sp>
      <p:pic>
        <p:nvPicPr>
          <p:cNvPr id="4" name="Picture 3">
            <a:extLst>
              <a:ext uri="{FF2B5EF4-FFF2-40B4-BE49-F238E27FC236}">
                <a16:creationId xmlns:a16="http://schemas.microsoft.com/office/drawing/2014/main" id="{8C09506D-D77D-A6C1-B5A6-343FC5B30978}"/>
              </a:ext>
            </a:extLst>
          </p:cNvPr>
          <p:cNvPicPr>
            <a:picLocks noChangeAspect="1"/>
          </p:cNvPicPr>
          <p:nvPr/>
        </p:nvPicPr>
        <p:blipFill>
          <a:blip r:embed="rId2"/>
          <a:stretch>
            <a:fillRect/>
          </a:stretch>
        </p:blipFill>
        <p:spPr>
          <a:xfrm>
            <a:off x="1118681" y="1239714"/>
            <a:ext cx="8037248" cy="5033673"/>
          </a:xfrm>
          <a:prstGeom prst="rect">
            <a:avLst/>
          </a:prstGeom>
        </p:spPr>
      </p:pic>
    </p:spTree>
    <p:extLst>
      <p:ext uri="{BB962C8B-B14F-4D97-AF65-F5344CB8AC3E}">
        <p14:creationId xmlns:p14="http://schemas.microsoft.com/office/powerpoint/2010/main" val="18526391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1143</TotalTime>
  <Words>488</Words>
  <Application>Microsoft Office PowerPoint</Application>
  <PresentationFormat>Widescreen</PresentationFormat>
  <Paragraphs>48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Accident Detection</vt:lpstr>
      <vt:lpstr>Overview              Introduction                           Observations                           Analysis                           Techniques                           Models                           Results                           Challenges                           Future work</vt:lpstr>
      <vt:lpstr>Introduction  This project is trained with images where vehicles collided, and accident occurred and in test video if anything such collision happens between vehicles then application detect as accident. Training is done with TensorFlow and CNN Algorithm.            </vt:lpstr>
      <vt:lpstr>Observations/Techniques/Analysis  Programming Language – Python  Libraries:       Pandas – To read the data from the database       NumPy – For the mathematical calculations       cv2- To read the image       Willow- To process the images       TensorFlow keras – To create the model       Play sound library - Easy and simple way to play sound files in  python                    </vt:lpstr>
      <vt:lpstr>Model  1. We used CNN (Convolutional Neural Network) Model.     The CNN is not a model itself. It is an algorithm, and      it consists of many models.  2. We used sequential model from the CNN Algorithm for our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1. Our Model Works only if two vehicles crashed into each other.  2. It can not detect any self-made accidents like falling off the road,     flying and crashing on the road without the  interference of  any other vehicle. </vt:lpstr>
      <vt:lpstr>Future work  1. We will work on our model to detect self made accidents also.  2. We will train our model to differentiate between collision and accidents that are happened without crashing into another vehicle.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STEN</dc:title>
  <dc:creator>vineeth kalyan</dc:creator>
  <cp:lastModifiedBy>Mahesh Babu Potru</cp:lastModifiedBy>
  <cp:revision>61</cp:revision>
  <dcterms:created xsi:type="dcterms:W3CDTF">2019-03-30T00:58:21Z</dcterms:created>
  <dcterms:modified xsi:type="dcterms:W3CDTF">2022-11-15T03:13:24Z</dcterms:modified>
</cp:coreProperties>
</file>