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4"/>
  </p:handoutMasterIdLst>
  <p:sldIdLst>
    <p:sldId id="414" r:id="rId2"/>
    <p:sldId id="403" r:id="rId3"/>
    <p:sldId id="404" r:id="rId4"/>
    <p:sldId id="395" r:id="rId5"/>
    <p:sldId id="396" r:id="rId6"/>
    <p:sldId id="397" r:id="rId7"/>
    <p:sldId id="398" r:id="rId8"/>
    <p:sldId id="401" r:id="rId9"/>
    <p:sldId id="399" r:id="rId10"/>
    <p:sldId id="402" r:id="rId11"/>
    <p:sldId id="40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FA600"/>
    <a:srgbClr val="757575"/>
    <a:srgbClr val="1DAB9E"/>
    <a:srgbClr val="B04D96"/>
    <a:srgbClr val="1D1D1B"/>
    <a:srgbClr val="B14D97"/>
    <a:srgbClr val="E42918"/>
    <a:srgbClr val="F7A6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26" autoAdjust="0"/>
    <p:restoredTop sz="94660"/>
  </p:normalViewPr>
  <p:slideViewPr>
    <p:cSldViewPr snapToGrid="0">
      <p:cViewPr>
        <p:scale>
          <a:sx n="55" d="100"/>
          <a:sy n="55" d="100"/>
        </p:scale>
        <p:origin x="-1757" y="-691"/>
      </p:cViewPr>
      <p:guideLst>
        <p:guide orient="horz" pos="2159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9CF9B-9788-489B-AA5F-D369B980CDA3}" type="datetimeFigureOut">
              <a:rPr lang="en-IN" smtClean="0"/>
              <a:pPr/>
              <a:t>28-08-2022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BE50F-A929-488C-B092-92F5C9B625F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41565" y="-1"/>
            <a:ext cx="12193200" cy="687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8941560" y="330526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9463566" y="5908063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7718872" y="4946336"/>
            <a:ext cx="1748270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5983114" y="4009635"/>
            <a:ext cx="174827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11190412" y="4949911"/>
            <a:ext cx="1004630" cy="9670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7790348" y="4290"/>
            <a:ext cx="1717881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6076043" y="947565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0" name="Freeform 19"/>
          <p:cNvSpPr/>
          <p:nvPr userDrawn="1"/>
        </p:nvSpPr>
        <p:spPr bwMode="auto">
          <a:xfrm>
            <a:off x="-38580" y="-9000"/>
            <a:ext cx="6270890" cy="6876000"/>
          </a:xfrm>
          <a:custGeom>
            <a:avLst/>
            <a:gdLst>
              <a:gd name="T0" fmla="*/ 2319 w 3508"/>
              <a:gd name="T1" fmla="*/ 0 h 3836"/>
              <a:gd name="T2" fmla="*/ 2319 w 3508"/>
              <a:gd name="T3" fmla="*/ 832 h 3836"/>
              <a:gd name="T4" fmla="*/ 1163 w 3508"/>
              <a:gd name="T5" fmla="*/ 3 h 3836"/>
              <a:gd name="T6" fmla="*/ 0 w 3508"/>
              <a:gd name="T7" fmla="*/ 3 h 3836"/>
              <a:gd name="T8" fmla="*/ 0 w 3508"/>
              <a:gd name="T9" fmla="*/ 3836 h 3836"/>
              <a:gd name="T10" fmla="*/ 1189 w 3508"/>
              <a:gd name="T11" fmla="*/ 3836 h 3836"/>
              <a:gd name="T12" fmla="*/ 1189 w 3508"/>
              <a:gd name="T13" fmla="*/ 3167 h 3836"/>
              <a:gd name="T14" fmla="*/ 2326 w 3508"/>
              <a:gd name="T15" fmla="*/ 3833 h 3836"/>
              <a:gd name="T16" fmla="*/ 2331 w 3508"/>
              <a:gd name="T17" fmla="*/ 3836 h 3836"/>
              <a:gd name="T18" fmla="*/ 3508 w 3508"/>
              <a:gd name="T19" fmla="*/ 3836 h 3836"/>
              <a:gd name="T20" fmla="*/ 3508 w 3508"/>
              <a:gd name="T21" fmla="*/ 0 h 3836"/>
              <a:gd name="T22" fmla="*/ 2319 w 3508"/>
              <a:gd name="T23" fmla="*/ 0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8" h="3836">
                <a:moveTo>
                  <a:pt x="2319" y="0"/>
                </a:moveTo>
                <a:lnTo>
                  <a:pt x="2319" y="832"/>
                </a:lnTo>
                <a:lnTo>
                  <a:pt x="1163" y="3"/>
                </a:lnTo>
                <a:lnTo>
                  <a:pt x="0" y="3"/>
                </a:lnTo>
                <a:lnTo>
                  <a:pt x="0" y="3836"/>
                </a:lnTo>
                <a:lnTo>
                  <a:pt x="1189" y="3836"/>
                </a:lnTo>
                <a:lnTo>
                  <a:pt x="1189" y="3167"/>
                </a:lnTo>
                <a:lnTo>
                  <a:pt x="2326" y="3833"/>
                </a:lnTo>
                <a:lnTo>
                  <a:pt x="2331" y="3836"/>
                </a:lnTo>
                <a:lnTo>
                  <a:pt x="3508" y="3836"/>
                </a:lnTo>
                <a:lnTo>
                  <a:pt x="3508" y="0"/>
                </a:lnTo>
                <a:lnTo>
                  <a:pt x="2319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>
                <a:latin typeface="Segoe UI" panose="020B0502040204020203" pitchFamily="34" charset="0"/>
              </a:rPr>
              <a:t>\</a:t>
            </a:r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 userDrawn="1"/>
        </p:nvSpPr>
        <p:spPr bwMode="auto">
          <a:xfrm>
            <a:off x="7023301" y="6359260"/>
            <a:ext cx="513041" cy="4987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2" name="Freeform 21"/>
          <p:cNvSpPr/>
          <p:nvPr userDrawn="1"/>
        </p:nvSpPr>
        <p:spPr bwMode="auto">
          <a:xfrm>
            <a:off x="4364149" y="4436816"/>
            <a:ext cx="2651007" cy="2427557"/>
          </a:xfrm>
          <a:custGeom>
            <a:avLst/>
            <a:gdLst>
              <a:gd name="T0" fmla="*/ 443 w 1483"/>
              <a:gd name="T1" fmla="*/ 0 h 1358"/>
              <a:gd name="T2" fmla="*/ 0 w 1483"/>
              <a:gd name="T3" fmla="*/ 0 h 1358"/>
              <a:gd name="T4" fmla="*/ 0 w 1483"/>
              <a:gd name="T5" fmla="*/ 1358 h 1358"/>
              <a:gd name="T6" fmla="*/ 417 w 1483"/>
              <a:gd name="T7" fmla="*/ 1358 h 1358"/>
              <a:gd name="T8" fmla="*/ 443 w 1483"/>
              <a:gd name="T9" fmla="*/ 1358 h 1358"/>
              <a:gd name="T10" fmla="*/ 1042 w 1483"/>
              <a:gd name="T11" fmla="*/ 1358 h 1358"/>
              <a:gd name="T12" fmla="*/ 1194 w 1483"/>
              <a:gd name="T13" fmla="*/ 1358 h 1358"/>
              <a:gd name="T14" fmla="*/ 1483 w 1483"/>
              <a:gd name="T15" fmla="*/ 1358 h 1358"/>
              <a:gd name="T16" fmla="*/ 1483 w 1483"/>
              <a:gd name="T17" fmla="*/ 0 h 1358"/>
              <a:gd name="T18" fmla="*/ 1042 w 1483"/>
              <a:gd name="T19" fmla="*/ 0 h 1358"/>
              <a:gd name="T20" fmla="*/ 1042 w 1483"/>
              <a:gd name="T21" fmla="*/ 915 h 1358"/>
              <a:gd name="T22" fmla="*/ 966 w 1483"/>
              <a:gd name="T23" fmla="*/ 915 h 1358"/>
              <a:gd name="T24" fmla="*/ 966 w 1483"/>
              <a:gd name="T25" fmla="*/ 0 h 1358"/>
              <a:gd name="T26" fmla="*/ 526 w 1483"/>
              <a:gd name="T27" fmla="*/ 0 h 1358"/>
              <a:gd name="T28" fmla="*/ 526 w 1483"/>
              <a:gd name="T29" fmla="*/ 915 h 1358"/>
              <a:gd name="T30" fmla="*/ 443 w 1483"/>
              <a:gd name="T31" fmla="*/ 915 h 1358"/>
              <a:gd name="T32" fmla="*/ 443 w 1483"/>
              <a:gd name="T3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3" h="1358">
                <a:moveTo>
                  <a:pt x="443" y="0"/>
                </a:moveTo>
                <a:lnTo>
                  <a:pt x="0" y="0"/>
                </a:lnTo>
                <a:lnTo>
                  <a:pt x="0" y="1358"/>
                </a:lnTo>
                <a:lnTo>
                  <a:pt x="417" y="1358"/>
                </a:lnTo>
                <a:lnTo>
                  <a:pt x="443" y="1358"/>
                </a:lnTo>
                <a:lnTo>
                  <a:pt x="1042" y="1358"/>
                </a:lnTo>
                <a:lnTo>
                  <a:pt x="1194" y="1358"/>
                </a:lnTo>
                <a:lnTo>
                  <a:pt x="1483" y="1358"/>
                </a:lnTo>
                <a:lnTo>
                  <a:pt x="1483" y="0"/>
                </a:lnTo>
                <a:lnTo>
                  <a:pt x="1042" y="0"/>
                </a:lnTo>
                <a:lnTo>
                  <a:pt x="1042" y="915"/>
                </a:lnTo>
                <a:lnTo>
                  <a:pt x="966" y="915"/>
                </a:lnTo>
                <a:lnTo>
                  <a:pt x="966" y="0"/>
                </a:lnTo>
                <a:lnTo>
                  <a:pt x="526" y="0"/>
                </a:lnTo>
                <a:lnTo>
                  <a:pt x="526" y="915"/>
                </a:lnTo>
                <a:lnTo>
                  <a:pt x="443" y="915"/>
                </a:lnTo>
                <a:lnTo>
                  <a:pt x="4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>
            <a:off x="4364149" y="1567723"/>
            <a:ext cx="1867539" cy="2869094"/>
          </a:xfrm>
          <a:custGeom>
            <a:avLst/>
            <a:gdLst>
              <a:gd name="T0" fmla="*/ 1037 w 1037"/>
              <a:gd name="T1" fmla="*/ 479 h 1605"/>
              <a:gd name="T2" fmla="*/ 1037 w 1037"/>
              <a:gd name="T3" fmla="*/ 0 h 1605"/>
              <a:gd name="T4" fmla="*/ 0 w 1037"/>
              <a:gd name="T5" fmla="*/ 0 h 1605"/>
              <a:gd name="T6" fmla="*/ 0 w 1037"/>
              <a:gd name="T7" fmla="*/ 450 h 1605"/>
              <a:gd name="T8" fmla="*/ 0 w 1037"/>
              <a:gd name="T9" fmla="*/ 479 h 1605"/>
              <a:gd name="T10" fmla="*/ 0 w 1037"/>
              <a:gd name="T11" fmla="*/ 1126 h 1605"/>
              <a:gd name="T12" fmla="*/ 0 w 1037"/>
              <a:gd name="T13" fmla="*/ 1290 h 1605"/>
              <a:gd name="T14" fmla="*/ 0 w 1037"/>
              <a:gd name="T15" fmla="*/ 1605 h 1605"/>
              <a:gd name="T16" fmla="*/ 1037 w 1037"/>
              <a:gd name="T17" fmla="*/ 1605 h 1605"/>
              <a:gd name="T18" fmla="*/ 1037 w 1037"/>
              <a:gd name="T19" fmla="*/ 1126 h 1605"/>
              <a:gd name="T20" fmla="*/ 476 w 1037"/>
              <a:gd name="T21" fmla="*/ 1126 h 1605"/>
              <a:gd name="T22" fmla="*/ 476 w 1037"/>
              <a:gd name="T23" fmla="*/ 1045 h 1605"/>
              <a:gd name="T24" fmla="*/ 1037 w 1037"/>
              <a:gd name="T25" fmla="*/ 1045 h 1605"/>
              <a:gd name="T26" fmla="*/ 1037 w 1037"/>
              <a:gd name="T27" fmla="*/ 569 h 1605"/>
              <a:gd name="T28" fmla="*/ 476 w 1037"/>
              <a:gd name="T29" fmla="*/ 569 h 1605"/>
              <a:gd name="T30" fmla="*/ 476 w 1037"/>
              <a:gd name="T31" fmla="*/ 479 h 1605"/>
              <a:gd name="T32" fmla="*/ 1037 w 1037"/>
              <a:gd name="T33" fmla="*/ 479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" h="1605">
                <a:moveTo>
                  <a:pt x="1037" y="479"/>
                </a:moveTo>
                <a:lnTo>
                  <a:pt x="1037" y="0"/>
                </a:lnTo>
                <a:lnTo>
                  <a:pt x="0" y="0"/>
                </a:lnTo>
                <a:lnTo>
                  <a:pt x="0" y="450"/>
                </a:lnTo>
                <a:lnTo>
                  <a:pt x="0" y="479"/>
                </a:lnTo>
                <a:lnTo>
                  <a:pt x="0" y="1126"/>
                </a:lnTo>
                <a:lnTo>
                  <a:pt x="0" y="1290"/>
                </a:lnTo>
                <a:lnTo>
                  <a:pt x="0" y="1605"/>
                </a:lnTo>
                <a:lnTo>
                  <a:pt x="1037" y="1605"/>
                </a:lnTo>
                <a:lnTo>
                  <a:pt x="1037" y="1126"/>
                </a:lnTo>
                <a:lnTo>
                  <a:pt x="476" y="1126"/>
                </a:lnTo>
                <a:lnTo>
                  <a:pt x="476" y="1045"/>
                </a:lnTo>
                <a:lnTo>
                  <a:pt x="1037" y="1045"/>
                </a:lnTo>
                <a:lnTo>
                  <a:pt x="1037" y="569"/>
                </a:lnTo>
                <a:lnTo>
                  <a:pt x="476" y="569"/>
                </a:lnTo>
                <a:lnTo>
                  <a:pt x="476" y="479"/>
                </a:lnTo>
                <a:lnTo>
                  <a:pt x="1037" y="4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 userDrawn="1"/>
        </p:nvSpPr>
        <p:spPr bwMode="auto">
          <a:xfrm>
            <a:off x="7159158" y="6492436"/>
            <a:ext cx="241326" cy="2323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11190412" y="1935968"/>
            <a:ext cx="100463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6" name="Freeform 25"/>
          <p:cNvSpPr/>
          <p:nvPr userDrawn="1"/>
        </p:nvSpPr>
        <p:spPr bwMode="auto">
          <a:xfrm>
            <a:off x="11199350" y="4958848"/>
            <a:ext cx="237751" cy="266353"/>
          </a:xfrm>
          <a:custGeom>
            <a:avLst/>
            <a:gdLst>
              <a:gd name="T0" fmla="*/ 133 w 133"/>
              <a:gd name="T1" fmla="*/ 0 h 149"/>
              <a:gd name="T2" fmla="*/ 0 w 133"/>
              <a:gd name="T3" fmla="*/ 0 h 149"/>
              <a:gd name="T4" fmla="*/ 0 w 133"/>
              <a:gd name="T5" fmla="*/ 149 h 149"/>
              <a:gd name="T6" fmla="*/ 133 w 13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0"/>
                </a:moveTo>
                <a:lnTo>
                  <a:pt x="0" y="0"/>
                </a:lnTo>
                <a:lnTo>
                  <a:pt x="0" y="149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11199350" y="1948481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8" name="Freeform 27"/>
          <p:cNvSpPr/>
          <p:nvPr userDrawn="1"/>
        </p:nvSpPr>
        <p:spPr bwMode="auto">
          <a:xfrm>
            <a:off x="7802862" y="7839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29" name="Freeform 28"/>
          <p:cNvSpPr/>
          <p:nvPr userDrawn="1"/>
        </p:nvSpPr>
        <p:spPr bwMode="auto">
          <a:xfrm>
            <a:off x="7718872" y="5645286"/>
            <a:ext cx="237751" cy="266353"/>
          </a:xfrm>
          <a:custGeom>
            <a:avLst/>
            <a:gdLst>
              <a:gd name="T0" fmla="*/ 133 w 133"/>
              <a:gd name="T1" fmla="*/ 149 h 149"/>
              <a:gd name="T2" fmla="*/ 0 w 133"/>
              <a:gd name="T3" fmla="*/ 149 h 149"/>
              <a:gd name="T4" fmla="*/ 0 w 133"/>
              <a:gd name="T5" fmla="*/ 0 h 149"/>
              <a:gd name="T6" fmla="*/ 133 w 133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149"/>
                </a:moveTo>
                <a:lnTo>
                  <a:pt x="0" y="149"/>
                </a:lnTo>
                <a:lnTo>
                  <a:pt x="0" y="0"/>
                </a:lnTo>
                <a:lnTo>
                  <a:pt x="133" y="149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30" name="Freeform 29"/>
          <p:cNvSpPr/>
          <p:nvPr userDrawn="1"/>
        </p:nvSpPr>
        <p:spPr bwMode="auto">
          <a:xfrm>
            <a:off x="10945484" y="6607013"/>
            <a:ext cx="235963" cy="262777"/>
          </a:xfrm>
          <a:custGeom>
            <a:avLst/>
            <a:gdLst>
              <a:gd name="T0" fmla="*/ 0 w 132"/>
              <a:gd name="T1" fmla="*/ 147 h 147"/>
              <a:gd name="T2" fmla="*/ 132 w 132"/>
              <a:gd name="T3" fmla="*/ 147 h 147"/>
              <a:gd name="T4" fmla="*/ 132 w 132"/>
              <a:gd name="T5" fmla="*/ 0 h 147"/>
              <a:gd name="T6" fmla="*/ 0 w 132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47">
                <a:moveTo>
                  <a:pt x="0" y="147"/>
                </a:moveTo>
                <a:lnTo>
                  <a:pt x="132" y="147"/>
                </a:lnTo>
                <a:lnTo>
                  <a:pt x="132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31" name="Freeform 30"/>
          <p:cNvSpPr/>
          <p:nvPr userDrawn="1"/>
        </p:nvSpPr>
        <p:spPr bwMode="auto">
          <a:xfrm>
            <a:off x="7557960" y="1634002"/>
            <a:ext cx="235963" cy="268140"/>
          </a:xfrm>
          <a:custGeom>
            <a:avLst/>
            <a:gdLst>
              <a:gd name="T0" fmla="*/ 0 w 132"/>
              <a:gd name="T1" fmla="*/ 150 h 150"/>
              <a:gd name="T2" fmla="*/ 132 w 132"/>
              <a:gd name="T3" fmla="*/ 150 h 150"/>
              <a:gd name="T4" fmla="*/ 132 w 132"/>
              <a:gd name="T5" fmla="*/ 0 h 150"/>
              <a:gd name="T6" fmla="*/ 0 w 132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50">
                <a:moveTo>
                  <a:pt x="0" y="150"/>
                </a:moveTo>
                <a:lnTo>
                  <a:pt x="132" y="150"/>
                </a:lnTo>
                <a:lnTo>
                  <a:pt x="132" y="0"/>
                </a:lnTo>
                <a:lnTo>
                  <a:pt x="0" y="15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32" name="Freeform 31"/>
          <p:cNvSpPr/>
          <p:nvPr userDrawn="1"/>
        </p:nvSpPr>
        <p:spPr bwMode="auto">
          <a:xfrm>
            <a:off x="7493634" y="4708585"/>
            <a:ext cx="237751" cy="262777"/>
          </a:xfrm>
          <a:custGeom>
            <a:avLst/>
            <a:gdLst>
              <a:gd name="T0" fmla="*/ 0 w 133"/>
              <a:gd name="T1" fmla="*/ 147 h 147"/>
              <a:gd name="T2" fmla="*/ 133 w 133"/>
              <a:gd name="T3" fmla="*/ 147 h 147"/>
              <a:gd name="T4" fmla="*/ 133 w 133"/>
              <a:gd name="T5" fmla="*/ 0 h 147"/>
              <a:gd name="T6" fmla="*/ 0 w 133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0" y="147"/>
                </a:moveTo>
                <a:lnTo>
                  <a:pt x="133" y="147"/>
                </a:lnTo>
                <a:lnTo>
                  <a:pt x="13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781780" y="2336379"/>
            <a:ext cx="3896036" cy="521681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/>
              <a:t>Presentation</a:t>
            </a:r>
            <a:endParaRPr lang="en-IN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6781781" y="2775541"/>
            <a:ext cx="3896036" cy="887422"/>
          </a:xfrm>
        </p:spPr>
        <p:txBody>
          <a:bodyPr wrap="square">
            <a:spAutoFit/>
          </a:bodyPr>
          <a:lstStyle>
            <a:lvl1pPr>
              <a:lnSpc>
                <a:spcPts val="3100"/>
              </a:lnSpc>
              <a:spcBef>
                <a:spcPts val="0"/>
              </a:spcBef>
              <a:defRPr sz="310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Title</a:t>
            </a:r>
            <a:br>
              <a:rPr lang="en-US"/>
            </a:br>
            <a:r>
              <a:rPr lang="en-US"/>
              <a:t>goes here</a:t>
            </a:r>
            <a:endParaRPr lang="en-IN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/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/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Color ref - </a:t>
              </a:r>
              <a:endParaRPr lang="en-IN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/>
            <p:cNvSpPr/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88"/>
            <p:cNvSpPr/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4739" y="5156086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Headline</a:t>
            </a:r>
            <a:br>
              <a:rPr lang="en-IN"/>
            </a:br>
            <a:r>
              <a:rPr lang="en-IN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/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7" name="Freeform 5"/>
          <p:cNvSpPr/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/>
            <p:cNvSpPr/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88"/>
            <p:cNvSpPr/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558094" y="2073457"/>
            <a:ext cx="10982522" cy="38779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2" name="Rectangle 51"/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chemeClr val="accent4">
                  <a:lumMod val="75000"/>
                  <a:lumOff val="25000"/>
                </a:schemeClr>
              </a:solidFill>
              <a:latin typeface="Roboto" panose="02000000000000000000"/>
            </a:endParaRPr>
          </a:p>
        </p:txBody>
      </p:sp>
      <p:sp>
        <p:nvSpPr>
          <p:cNvPr id="54" name="Freeform 5"/>
          <p:cNvSpPr/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icon</a:t>
            </a:r>
            <a:endParaRPr lang="en-IN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7" name="Rectangle 46"/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chemeClr val="accent4">
                  <a:lumMod val="75000"/>
                  <a:lumOff val="25000"/>
                </a:schemeClr>
              </a:solidFill>
              <a:latin typeface="Roboto" panose="02000000000000000000"/>
            </a:endParaRPr>
          </a:p>
        </p:txBody>
      </p:sp>
      <p:sp>
        <p:nvSpPr>
          <p:cNvPr id="49" name="Freeform 5"/>
          <p:cNvSpPr/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icon</a:t>
            </a:r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chemeClr val="accent4">
                  <a:lumMod val="75000"/>
                  <a:lumOff val="25000"/>
                </a:schemeClr>
              </a:solidFill>
              <a:latin typeface="Roboto" panose="02000000000000000000"/>
            </a:endParaRPr>
          </a:p>
        </p:txBody>
      </p:sp>
      <p:sp>
        <p:nvSpPr>
          <p:cNvPr id="13" name="Freeform 5"/>
          <p:cNvSpPr/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icon</a:t>
            </a:r>
            <a:endParaRPr lang="en-IN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7375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Subhead goes here</a:t>
            </a:r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5"/>
          <p:cNvSpPr/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5"/>
          <p:cNvSpPr/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5"/>
          <p:cNvSpPr/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  <a:p>
            <a:endParaRPr lang="en-IN" sz="185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0" name="Freeform 5"/>
          <p:cNvSpPr/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/>
            <p:cNvSpPr/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88"/>
            <p:cNvSpPr/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348913" y="229124"/>
            <a:ext cx="11494174" cy="1336885"/>
            <a:chOff x="367169" y="229124"/>
            <a:chExt cx="11494174" cy="1336885"/>
          </a:xfrm>
        </p:grpSpPr>
        <p:sp>
          <p:nvSpPr>
            <p:cNvPr id="19" name="Freeform 87"/>
            <p:cNvSpPr/>
            <p:nvPr userDrawn="1"/>
          </p:nvSpPr>
          <p:spPr bwMode="auto">
            <a:xfrm>
              <a:off x="11312068" y="229124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88"/>
            <p:cNvSpPr/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33338" y="-38100"/>
            <a:ext cx="5372101" cy="68961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87375" y="635591"/>
            <a:ext cx="2324728" cy="84830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Headline</a:t>
            </a:r>
            <a:br>
              <a:rPr lang="en-IN"/>
            </a:br>
            <a:r>
              <a:rPr lang="en-IN"/>
              <a:t>goes here</a:t>
            </a:r>
          </a:p>
        </p:txBody>
      </p:sp>
      <p:sp>
        <p:nvSpPr>
          <p:cNvPr id="11" name="Freeform 5"/>
          <p:cNvSpPr/>
          <p:nvPr/>
        </p:nvSpPr>
        <p:spPr bwMode="auto">
          <a:xfrm>
            <a:off x="5686599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5"/>
          <p:cNvSpPr/>
          <p:nvPr/>
        </p:nvSpPr>
        <p:spPr bwMode="auto">
          <a:xfrm>
            <a:off x="8695821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5686599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5"/>
          <p:cNvSpPr/>
          <p:nvPr/>
        </p:nvSpPr>
        <p:spPr bwMode="auto">
          <a:xfrm>
            <a:off x="8695821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Placehold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44182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4182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4" name="Text Placehold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53404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5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53404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6" name="Text Placeholder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44182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44182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953404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53404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/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/>
            <p:cNvSpPr/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88"/>
            <p:cNvSpPr/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/>
            <p:cNvSpPr/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88"/>
            <p:cNvSpPr/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13" name="Freeform 5"/>
          <p:cNvSpPr/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9"/>
          <p:cNvSpPr/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13"/>
          <p:cNvSpPr/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Freeform 13"/>
          <p:cNvSpPr/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/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/>
            <p:cNvSpPr/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88"/>
            <p:cNvSpPr/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Freeform 87"/>
          <p:cNvSpPr/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eeform 88"/>
          <p:cNvSpPr/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Section divider</a:t>
            </a:r>
            <a:br>
              <a:rPr lang="en-IN"/>
            </a:br>
            <a:r>
              <a:rPr lang="en-IN"/>
              <a:t>with the appropriate header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1193799"/>
            <a:ext cx="2382612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/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Freeform 9"/>
          <p:cNvSpPr/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Freeform 13"/>
          <p:cNvSpPr/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Freeform 17"/>
          <p:cNvSpPr/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/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/>
            <p:cNvSpPr/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88"/>
            <p:cNvSpPr/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8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" y="0"/>
            <a:ext cx="12192001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sp>
        <p:nvSpPr>
          <p:cNvPr id="64" name="Picture Placeholder 63"/>
          <p:cNvSpPr>
            <a:spLocks noGrp="1"/>
          </p:cNvSpPr>
          <p:nvPr>
            <p:ph type="pic" sz="quarter" idx="17" hasCustomPrompt="1"/>
          </p:nvPr>
        </p:nvSpPr>
        <p:spPr>
          <a:xfrm>
            <a:off x="-12700" y="0"/>
            <a:ext cx="5921375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Image</a:t>
            </a:r>
            <a:endParaRPr lang="en-IN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6468115" y="1829125"/>
            <a:ext cx="4113397" cy="3019346"/>
            <a:chOff x="-38580" y="3575"/>
            <a:chExt cx="9373774" cy="6880602"/>
          </a:xfrm>
        </p:grpSpPr>
        <p:sp>
          <p:nvSpPr>
            <p:cNvPr id="42" name="Freeform 19"/>
            <p:cNvSpPr/>
            <p:nvPr userDrawn="1"/>
          </p:nvSpPr>
          <p:spPr bwMode="auto">
            <a:xfrm>
              <a:off x="-38580" y="3575"/>
              <a:ext cx="6270890" cy="6857222"/>
            </a:xfrm>
            <a:custGeom>
              <a:avLst/>
              <a:gdLst>
                <a:gd name="T0" fmla="*/ 2319 w 3508"/>
                <a:gd name="T1" fmla="*/ 0 h 3836"/>
                <a:gd name="T2" fmla="*/ 2319 w 3508"/>
                <a:gd name="T3" fmla="*/ 832 h 3836"/>
                <a:gd name="T4" fmla="*/ 1163 w 3508"/>
                <a:gd name="T5" fmla="*/ 3 h 3836"/>
                <a:gd name="T6" fmla="*/ 0 w 3508"/>
                <a:gd name="T7" fmla="*/ 3 h 3836"/>
                <a:gd name="T8" fmla="*/ 0 w 3508"/>
                <a:gd name="T9" fmla="*/ 3836 h 3836"/>
                <a:gd name="T10" fmla="*/ 1189 w 3508"/>
                <a:gd name="T11" fmla="*/ 3836 h 3836"/>
                <a:gd name="T12" fmla="*/ 1189 w 3508"/>
                <a:gd name="T13" fmla="*/ 3167 h 3836"/>
                <a:gd name="T14" fmla="*/ 2326 w 3508"/>
                <a:gd name="T15" fmla="*/ 3833 h 3836"/>
                <a:gd name="T16" fmla="*/ 2331 w 3508"/>
                <a:gd name="T17" fmla="*/ 3836 h 3836"/>
                <a:gd name="T18" fmla="*/ 3508 w 3508"/>
                <a:gd name="T19" fmla="*/ 3836 h 3836"/>
                <a:gd name="T20" fmla="*/ 3508 w 3508"/>
                <a:gd name="T21" fmla="*/ 0 h 3836"/>
                <a:gd name="T22" fmla="*/ 2319 w 3508"/>
                <a:gd name="T23" fmla="*/ 0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8" h="3836">
                  <a:moveTo>
                    <a:pt x="2319" y="0"/>
                  </a:moveTo>
                  <a:lnTo>
                    <a:pt x="2319" y="832"/>
                  </a:lnTo>
                  <a:lnTo>
                    <a:pt x="1163" y="3"/>
                  </a:lnTo>
                  <a:lnTo>
                    <a:pt x="0" y="3"/>
                  </a:lnTo>
                  <a:lnTo>
                    <a:pt x="0" y="3836"/>
                  </a:lnTo>
                  <a:lnTo>
                    <a:pt x="1189" y="3836"/>
                  </a:lnTo>
                  <a:lnTo>
                    <a:pt x="1189" y="3167"/>
                  </a:lnTo>
                  <a:lnTo>
                    <a:pt x="2326" y="3833"/>
                  </a:lnTo>
                  <a:lnTo>
                    <a:pt x="2331" y="3836"/>
                  </a:lnTo>
                  <a:lnTo>
                    <a:pt x="3508" y="3836"/>
                  </a:lnTo>
                  <a:lnTo>
                    <a:pt x="3508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010101"/>
            </a:solidFill>
            <a:ln w="6350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latin typeface="Segoe UI" panose="020B0502040204020203" pitchFamily="34" charset="0"/>
              </a:endParaRPr>
            </a:p>
          </p:txBody>
        </p:sp>
        <p:sp>
          <p:nvSpPr>
            <p:cNvPr id="43" name="Freeform 21"/>
            <p:cNvSpPr/>
            <p:nvPr userDrawn="1"/>
          </p:nvSpPr>
          <p:spPr bwMode="auto">
            <a:xfrm>
              <a:off x="6366797" y="4436817"/>
              <a:ext cx="2651006" cy="2427558"/>
            </a:xfrm>
            <a:custGeom>
              <a:avLst/>
              <a:gdLst>
                <a:gd name="T0" fmla="*/ 443 w 1483"/>
                <a:gd name="T1" fmla="*/ 0 h 1358"/>
                <a:gd name="T2" fmla="*/ 0 w 1483"/>
                <a:gd name="T3" fmla="*/ 0 h 1358"/>
                <a:gd name="T4" fmla="*/ 0 w 1483"/>
                <a:gd name="T5" fmla="*/ 1358 h 1358"/>
                <a:gd name="T6" fmla="*/ 417 w 1483"/>
                <a:gd name="T7" fmla="*/ 1358 h 1358"/>
                <a:gd name="T8" fmla="*/ 443 w 1483"/>
                <a:gd name="T9" fmla="*/ 1358 h 1358"/>
                <a:gd name="T10" fmla="*/ 1042 w 1483"/>
                <a:gd name="T11" fmla="*/ 1358 h 1358"/>
                <a:gd name="T12" fmla="*/ 1194 w 1483"/>
                <a:gd name="T13" fmla="*/ 1358 h 1358"/>
                <a:gd name="T14" fmla="*/ 1483 w 1483"/>
                <a:gd name="T15" fmla="*/ 1358 h 1358"/>
                <a:gd name="T16" fmla="*/ 1483 w 1483"/>
                <a:gd name="T17" fmla="*/ 0 h 1358"/>
                <a:gd name="T18" fmla="*/ 1042 w 1483"/>
                <a:gd name="T19" fmla="*/ 0 h 1358"/>
                <a:gd name="T20" fmla="*/ 1042 w 1483"/>
                <a:gd name="T21" fmla="*/ 915 h 1358"/>
                <a:gd name="T22" fmla="*/ 966 w 1483"/>
                <a:gd name="T23" fmla="*/ 915 h 1358"/>
                <a:gd name="T24" fmla="*/ 966 w 1483"/>
                <a:gd name="T25" fmla="*/ 0 h 1358"/>
                <a:gd name="T26" fmla="*/ 526 w 1483"/>
                <a:gd name="T27" fmla="*/ 0 h 1358"/>
                <a:gd name="T28" fmla="*/ 526 w 1483"/>
                <a:gd name="T29" fmla="*/ 915 h 1358"/>
                <a:gd name="T30" fmla="*/ 443 w 1483"/>
                <a:gd name="T31" fmla="*/ 915 h 1358"/>
                <a:gd name="T32" fmla="*/ 443 w 1483"/>
                <a:gd name="T33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3" h="1358">
                  <a:moveTo>
                    <a:pt x="443" y="0"/>
                  </a:moveTo>
                  <a:lnTo>
                    <a:pt x="0" y="0"/>
                  </a:lnTo>
                  <a:lnTo>
                    <a:pt x="0" y="1358"/>
                  </a:lnTo>
                  <a:lnTo>
                    <a:pt x="417" y="1358"/>
                  </a:lnTo>
                  <a:lnTo>
                    <a:pt x="443" y="1358"/>
                  </a:lnTo>
                  <a:lnTo>
                    <a:pt x="1042" y="1358"/>
                  </a:lnTo>
                  <a:lnTo>
                    <a:pt x="1194" y="1358"/>
                  </a:lnTo>
                  <a:lnTo>
                    <a:pt x="1483" y="1358"/>
                  </a:lnTo>
                  <a:lnTo>
                    <a:pt x="1483" y="0"/>
                  </a:lnTo>
                  <a:lnTo>
                    <a:pt x="1042" y="0"/>
                  </a:lnTo>
                  <a:lnTo>
                    <a:pt x="1042" y="915"/>
                  </a:lnTo>
                  <a:lnTo>
                    <a:pt x="966" y="915"/>
                  </a:lnTo>
                  <a:lnTo>
                    <a:pt x="966" y="0"/>
                  </a:lnTo>
                  <a:lnTo>
                    <a:pt x="526" y="0"/>
                  </a:lnTo>
                  <a:lnTo>
                    <a:pt x="526" y="915"/>
                  </a:lnTo>
                  <a:lnTo>
                    <a:pt x="443" y="915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latin typeface="Segoe UI" panose="020B0502040204020203" pitchFamily="34" charset="0"/>
              </a:endParaRPr>
            </a:p>
          </p:txBody>
        </p:sp>
        <p:sp>
          <p:nvSpPr>
            <p:cNvPr id="45" name="Freeform 22"/>
            <p:cNvSpPr/>
            <p:nvPr userDrawn="1"/>
          </p:nvSpPr>
          <p:spPr bwMode="auto">
            <a:xfrm>
              <a:off x="6357830" y="1421858"/>
              <a:ext cx="1867539" cy="2869094"/>
            </a:xfrm>
            <a:custGeom>
              <a:avLst/>
              <a:gdLst>
                <a:gd name="T0" fmla="*/ 1037 w 1037"/>
                <a:gd name="T1" fmla="*/ 479 h 1605"/>
                <a:gd name="T2" fmla="*/ 1037 w 1037"/>
                <a:gd name="T3" fmla="*/ 0 h 1605"/>
                <a:gd name="T4" fmla="*/ 0 w 1037"/>
                <a:gd name="T5" fmla="*/ 0 h 1605"/>
                <a:gd name="T6" fmla="*/ 0 w 1037"/>
                <a:gd name="T7" fmla="*/ 450 h 1605"/>
                <a:gd name="T8" fmla="*/ 0 w 1037"/>
                <a:gd name="T9" fmla="*/ 479 h 1605"/>
                <a:gd name="T10" fmla="*/ 0 w 1037"/>
                <a:gd name="T11" fmla="*/ 1126 h 1605"/>
                <a:gd name="T12" fmla="*/ 0 w 1037"/>
                <a:gd name="T13" fmla="*/ 1290 h 1605"/>
                <a:gd name="T14" fmla="*/ 0 w 1037"/>
                <a:gd name="T15" fmla="*/ 1605 h 1605"/>
                <a:gd name="T16" fmla="*/ 1037 w 1037"/>
                <a:gd name="T17" fmla="*/ 1605 h 1605"/>
                <a:gd name="T18" fmla="*/ 1037 w 1037"/>
                <a:gd name="T19" fmla="*/ 1126 h 1605"/>
                <a:gd name="T20" fmla="*/ 476 w 1037"/>
                <a:gd name="T21" fmla="*/ 1126 h 1605"/>
                <a:gd name="T22" fmla="*/ 476 w 1037"/>
                <a:gd name="T23" fmla="*/ 1045 h 1605"/>
                <a:gd name="T24" fmla="*/ 1037 w 1037"/>
                <a:gd name="T25" fmla="*/ 1045 h 1605"/>
                <a:gd name="T26" fmla="*/ 1037 w 1037"/>
                <a:gd name="T27" fmla="*/ 569 h 1605"/>
                <a:gd name="T28" fmla="*/ 476 w 1037"/>
                <a:gd name="T29" fmla="*/ 569 h 1605"/>
                <a:gd name="T30" fmla="*/ 476 w 1037"/>
                <a:gd name="T31" fmla="*/ 479 h 1605"/>
                <a:gd name="T32" fmla="*/ 1037 w 1037"/>
                <a:gd name="T33" fmla="*/ 479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7" h="1605">
                  <a:moveTo>
                    <a:pt x="1037" y="479"/>
                  </a:moveTo>
                  <a:lnTo>
                    <a:pt x="1037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0" y="479"/>
                  </a:lnTo>
                  <a:lnTo>
                    <a:pt x="0" y="1126"/>
                  </a:lnTo>
                  <a:lnTo>
                    <a:pt x="0" y="1290"/>
                  </a:lnTo>
                  <a:lnTo>
                    <a:pt x="0" y="1605"/>
                  </a:lnTo>
                  <a:lnTo>
                    <a:pt x="1037" y="1605"/>
                  </a:lnTo>
                  <a:lnTo>
                    <a:pt x="1037" y="1126"/>
                  </a:lnTo>
                  <a:lnTo>
                    <a:pt x="476" y="1126"/>
                  </a:lnTo>
                  <a:lnTo>
                    <a:pt x="476" y="1045"/>
                  </a:lnTo>
                  <a:lnTo>
                    <a:pt x="1037" y="1045"/>
                  </a:lnTo>
                  <a:lnTo>
                    <a:pt x="1037" y="569"/>
                  </a:lnTo>
                  <a:lnTo>
                    <a:pt x="476" y="569"/>
                  </a:lnTo>
                  <a:lnTo>
                    <a:pt x="476" y="479"/>
                  </a:lnTo>
                  <a:lnTo>
                    <a:pt x="1037" y="4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latin typeface="Segoe UI" panose="020B0502040204020203" pitchFamily="34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 userDrawn="1"/>
          </p:nvSpPr>
          <p:spPr bwMode="auto">
            <a:xfrm>
              <a:off x="9093867" y="6651789"/>
              <a:ext cx="241327" cy="23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latin typeface="Segoe UI" panose="020B0502040204020203" pitchFamily="34" charset="0"/>
              </a:endParaRPr>
            </a:p>
          </p:txBody>
        </p:sp>
      </p:grp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971" y="5120261"/>
            <a:ext cx="4065409" cy="784830"/>
          </a:xfrm>
        </p:spPr>
        <p:txBody>
          <a:bodyPr wrap="square">
            <a:spAutoFit/>
          </a:bodyPr>
          <a:lstStyle>
            <a:lvl1pPr>
              <a:defRPr sz="2500" b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err="1"/>
              <a:t>Intelliswift</a:t>
            </a:r>
            <a:r>
              <a:rPr lang="en-US"/>
              <a:t> Company and Capabilities Overview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/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/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Color ref - </a:t>
              </a:r>
              <a:endParaRPr lang="en-IN"/>
            </a:p>
          </p:txBody>
        </p:sp>
      </p:grpSp>
      <p:pic>
        <p:nvPicPr>
          <p:cNvPr id="56" name="Picture Placeholder 4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379" b="18379"/>
          <a:stretch>
            <a:fillRect/>
          </a:stretch>
        </p:blipFill>
        <p:spPr>
          <a:xfrm>
            <a:off x="6593461" y="391927"/>
            <a:ext cx="1586220" cy="563728"/>
          </a:xfrm>
          <a:prstGeom prst="rect">
            <a:avLst/>
          </a:prstGeom>
        </p:spPr>
      </p:pic>
      <p:sp>
        <p:nvSpPr>
          <p:cNvPr id="57" name="Rectangle 56"/>
          <p:cNvSpPr/>
          <p:nvPr userDrawn="1"/>
        </p:nvSpPr>
        <p:spPr>
          <a:xfrm>
            <a:off x="6466097" y="325346"/>
            <a:ext cx="1806033" cy="674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8" name="Group 57"/>
          <p:cNvGrpSpPr/>
          <p:nvPr userDrawn="1"/>
        </p:nvGrpSpPr>
        <p:grpSpPr>
          <a:xfrm flipV="1">
            <a:off x="5910488" y="6317826"/>
            <a:ext cx="6281512" cy="53616"/>
            <a:chOff x="515938" y="6180138"/>
            <a:chExt cx="11125200" cy="34925"/>
          </a:xfrm>
        </p:grpSpPr>
        <p:sp>
          <p:nvSpPr>
            <p:cNvPr id="59" name="Rectangle 35"/>
            <p:cNvSpPr>
              <a:spLocks noChangeArrowheads="1"/>
            </p:cNvSpPr>
            <p:nvPr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0" name="Rectangle 36"/>
            <p:cNvSpPr>
              <a:spLocks noChangeArrowheads="1"/>
            </p:cNvSpPr>
            <p:nvPr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Rectangle 37"/>
            <p:cNvSpPr>
              <a:spLocks noChangeArrowheads="1"/>
            </p:cNvSpPr>
            <p:nvPr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2" name="Rectangle 38"/>
            <p:cNvSpPr>
              <a:spLocks noChangeArrowheads="1"/>
            </p:cNvSpPr>
            <p:nvPr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3" name="Rectangle 39"/>
            <p:cNvSpPr>
              <a:spLocks noChangeArrowheads="1"/>
            </p:cNvSpPr>
            <p:nvPr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6" name="Picture Placeholder 65"/>
          <p:cNvSpPr>
            <a:spLocks noGrp="1"/>
          </p:cNvSpPr>
          <p:nvPr>
            <p:ph type="pic" sz="quarter" idx="18" hasCustomPrompt="1"/>
          </p:nvPr>
        </p:nvSpPr>
        <p:spPr>
          <a:xfrm>
            <a:off x="6465888" y="325438"/>
            <a:ext cx="1806575" cy="674687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Company Logo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/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9"/>
          <p:cNvSpPr/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800"/>
            <a:ext cx="5634825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87375" y="2987040"/>
            <a:ext cx="10855324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/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/>
            <p:cNvSpPr/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88"/>
            <p:cNvSpPr/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2577856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/>
            <p:cNvSpPr/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88"/>
            <p:cNvSpPr/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356156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/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/>
            <p:cNvSpPr/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88"/>
            <p:cNvSpPr/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accent4">
                      <a:lumMod val="75000"/>
                      <a:lumOff val="25000"/>
                    </a:schemeClr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/>
          <p:cNvSpPr/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4"/>
          <p:cNvSpPr>
            <a:spLocks noChangeArrowheads="1"/>
          </p:cNvSpPr>
          <p:nvPr userDrawn="1"/>
        </p:nvSpPr>
        <p:spPr bwMode="auto">
          <a:xfrm>
            <a:off x="566071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700" b="1" i="0" u="none" strike="noStrike" cap="none" normalizeH="0" baseline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4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205182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1333881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2800"/>
              <a:t>Agenda</a:t>
            </a:r>
            <a:endParaRPr lang="en-IN" sz="280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9" name="Freeform 336"/>
          <p:cNvSpPr/>
          <p:nvPr userDrawn="1"/>
        </p:nvSpPr>
        <p:spPr bwMode="auto">
          <a:xfrm>
            <a:off x="342122" y="556034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20" name="Freeform 337"/>
          <p:cNvSpPr/>
          <p:nvPr userDrawn="1"/>
        </p:nvSpPr>
        <p:spPr bwMode="auto">
          <a:xfrm>
            <a:off x="5509577" y="825320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30" name="Text Placeholder 41"/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2498367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2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2944913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34" name="Text Placeholder 41"/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3391459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1193799"/>
            <a:ext cx="10978866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/>
            <p:cNvSpPr/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2" name="Freeform 88"/>
            <p:cNvSpPr/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/>
            <p:cNvSpPr/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 88"/>
            <p:cNvSpPr/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Headline goes here</a:t>
            </a:r>
            <a:endParaRPr lang="en-IN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330140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2800"/>
              <a:t>Headline goes here</a:t>
            </a:r>
            <a:endParaRPr lang="en-IN" sz="280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336"/>
          <p:cNvSpPr/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eform 337"/>
          <p:cNvSpPr/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37617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Headline goes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/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 88"/>
            <p:cNvSpPr/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Subhead</a:t>
            </a:r>
            <a:br>
              <a:rPr lang="en-US"/>
            </a:br>
            <a:r>
              <a:rPr lang="en-US"/>
              <a:t>goes here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8826500" y="640761"/>
            <a:ext cx="2628900" cy="5355481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text</a:t>
            </a:r>
            <a:endParaRPr lang="en-IN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000500" y="0"/>
            <a:ext cx="41148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6" name="Rectangle"/>
          <p:cNvSpPr/>
          <p:nvPr userDrawn="1"/>
        </p:nvSpPr>
        <p:spPr>
          <a:xfrm>
            <a:off x="1" y="1"/>
            <a:ext cx="4064000" cy="6858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2" name="Freeform 336"/>
          <p:cNvSpPr/>
          <p:nvPr userDrawn="1"/>
        </p:nvSpPr>
        <p:spPr bwMode="auto">
          <a:xfrm>
            <a:off x="365811" y="639286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3" name="Freeform 337"/>
          <p:cNvSpPr/>
          <p:nvPr userDrawn="1"/>
        </p:nvSpPr>
        <p:spPr bwMode="auto">
          <a:xfrm>
            <a:off x="2942618" y="219306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284462"/>
            <a:ext cx="2533826" cy="1163395"/>
          </a:xfr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dirty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IN"/>
              <a:t>Headline</a:t>
            </a:r>
            <a:br>
              <a:rPr lang="en-IN"/>
            </a:br>
            <a:r>
              <a:rPr lang="en-IN"/>
              <a:t>goes</a:t>
            </a:r>
            <a:br>
              <a:rPr lang="en-IN"/>
            </a:br>
            <a:r>
              <a:rPr lang="en-IN"/>
              <a:t>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1777301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30186" r="74107" b="31306"/>
          <a:stretch>
            <a:fillRect/>
          </a:stretch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39" y="315022"/>
            <a:ext cx="10982522" cy="460502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739" y="1193799"/>
            <a:ext cx="10982522" cy="480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10" name="Rectangle 9"/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/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Color ref - </a:t>
              </a:r>
              <a:endParaRPr lang="en-IN"/>
            </a:p>
          </p:txBody>
        </p:sp>
      </p:grpSp>
      <p:sp>
        <p:nvSpPr>
          <p:cNvPr id="18" name="Google Shape;55;p9"/>
          <p:cNvSpPr txBox="1"/>
          <p:nvPr userDrawn="1"/>
        </p:nvSpPr>
        <p:spPr>
          <a:xfrm>
            <a:off x="958150" y="6444802"/>
            <a:ext cx="2496250" cy="31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</a:pPr>
            <a:r>
              <a:rPr lang="en-US" sz="900" b="0" i="0" u="none" strike="noStrike" cap="none" err="1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Intelliswift</a:t>
            </a:r>
            <a:r>
              <a:rPr lang="en-US" sz="900" b="0" i="0" u="none" strike="noStrike" cap="none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Software Inc. Confidential.</a:t>
            </a:r>
            <a:endParaRPr lang="en-US" sz="1100" b="0" i="0" u="none" strike="noStrike" cap="none">
              <a:solidFill>
                <a:schemeClr val="accent4">
                  <a:lumMod val="75000"/>
                  <a:lumOff val="25000"/>
                </a:schemeClr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325722" y="6454644"/>
            <a:ext cx="340158" cy="28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300" kern="1200" smtClean="0">
                <a:solidFill>
                  <a:srgbClr val="004A77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Aft>
                <a:spcPts val="200"/>
              </a:spcAft>
            </a:pPr>
            <a:fld id="{D8605FA4-F412-44BB-9B30-812870BB5E9B}" type="slidenum">
              <a:rPr lang="en-IN" sz="1000" b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pPr>
                <a:lnSpc>
                  <a:spcPts val="1700"/>
                </a:lnSpc>
                <a:spcAft>
                  <a:spcPts val="200"/>
                </a:spcAft>
              </a:pPr>
              <a:t>‹#›</a:t>
            </a:fld>
            <a:endParaRPr lang="en-IN" sz="1000" b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chemeClr val="accent4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81781" y="2775541"/>
            <a:ext cx="3896036" cy="886460"/>
          </a:xfrm>
        </p:spPr>
        <p:txBody>
          <a:bodyPr/>
          <a:lstStyle/>
          <a:p>
            <a:r>
              <a:rPr lang="en-US" dirty="0">
                <a:sym typeface="+mn-ea"/>
              </a:rPr>
              <a:t>Impact to Business 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6965" y="3489008"/>
            <a:ext cx="3456305" cy="457835"/>
          </a:xfrm>
        </p:spPr>
        <p:txBody>
          <a:bodyPr wrap="square"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Testimony</a:t>
            </a:r>
          </a:p>
        </p:txBody>
      </p:sp>
      <p:pic>
        <p:nvPicPr>
          <p:cNvPr id="9" name="Picture Placeholder 8" descr="Home Screen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4928235" y="1208405"/>
            <a:ext cx="7263765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Elevator Pitch (1-2 </a:t>
            </a:r>
            <a:r>
              <a:rPr lang="en-IN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mins</a:t>
            </a:r>
            <a:r>
              <a:rPr lang="en-I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893945" y="2843530"/>
            <a:ext cx="714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https</a:t>
            </a:r>
            <a:r>
              <a:rPr lang="en-US" smtClean="0"/>
              <a:t>://drive.google.com/file/d/1hUifZ1oyGc2T57xC621DIRTd13OCNNNS/view?usp=sharing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69570" y="383540"/>
            <a:ext cx="2544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Conclusion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79015" y="905510"/>
            <a:ext cx="934529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/>
              <a:t>The employee management system is design for saving </a:t>
            </a:r>
          </a:p>
          <a:p>
            <a:pPr algn="l">
              <a:lnSpc>
                <a:spcPct val="150000"/>
              </a:lnSpc>
            </a:pPr>
            <a:r>
              <a:rPr lang="en-US"/>
              <a:t>money, time and power and work well for the team also. In </a:t>
            </a:r>
          </a:p>
          <a:p>
            <a:pPr algn="l">
              <a:lnSpc>
                <a:spcPct val="150000"/>
              </a:lnSpc>
            </a:pPr>
            <a:r>
              <a:rPr lang="en-US"/>
              <a:t>an organization to simplify the process of record of </a:t>
            </a:r>
          </a:p>
          <a:p>
            <a:pPr algn="l">
              <a:lnSpc>
                <a:spcPct val="150000"/>
              </a:lnSpc>
            </a:pPr>
            <a:r>
              <a:rPr lang="en-US"/>
              <a:t>maintenance it is designed a system of Employee </a:t>
            </a:r>
          </a:p>
          <a:p>
            <a:pPr algn="l">
              <a:lnSpc>
                <a:spcPct val="150000"/>
              </a:lnSpc>
            </a:pPr>
            <a:r>
              <a:rPr lang="en-US"/>
              <a:t>management. For HR function it helps to manage the </a:t>
            </a:r>
          </a:p>
          <a:p>
            <a:pPr algn="l">
              <a:lnSpc>
                <a:spcPct val="150000"/>
              </a:lnSpc>
            </a:pPr>
            <a:r>
              <a:rPr lang="en-US"/>
              <a:t>employee’s information. For improving effectiveness of </a:t>
            </a:r>
          </a:p>
          <a:p>
            <a:pPr algn="l">
              <a:lnSpc>
                <a:spcPct val="150000"/>
              </a:lnSpc>
            </a:pPr>
            <a:r>
              <a:rPr lang="en-US"/>
              <a:t>workplace management an employee management system </a:t>
            </a:r>
          </a:p>
          <a:p>
            <a:pPr algn="l">
              <a:lnSpc>
                <a:spcPct val="150000"/>
              </a:lnSpc>
            </a:pPr>
            <a:r>
              <a:rPr lang="en-US"/>
              <a:t>is implemented. This employee management system </a:t>
            </a:r>
          </a:p>
          <a:p>
            <a:pPr algn="l">
              <a:lnSpc>
                <a:spcPct val="150000"/>
              </a:lnSpc>
            </a:pPr>
            <a:r>
              <a:rPr lang="en-US"/>
              <a:t>manages the overall performance and different aspects of </a:t>
            </a:r>
          </a:p>
          <a:p>
            <a:pPr algn="l">
              <a:lnSpc>
                <a:spcPct val="150000"/>
              </a:lnSpc>
            </a:pPr>
            <a:r>
              <a:rPr lang="en-US"/>
              <a:t>an employee in an organization.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583" r="28867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4738" y="2001581"/>
            <a:ext cx="5201702" cy="268656"/>
          </a:xfrm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en-IN" dirty="0"/>
              <a:t>Team Details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4738" y="2416829"/>
            <a:ext cx="5201702" cy="268656"/>
          </a:xfrm>
        </p:spPr>
        <p:txBody>
          <a:bodyPr wrap="none"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Define – Your Problem Statement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04738" y="2811981"/>
            <a:ext cx="5201702" cy="268656"/>
          </a:xfrm>
        </p:spPr>
        <p:txBody>
          <a:bodyPr wrap="none"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Ideate – Solution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04738" y="3207133"/>
            <a:ext cx="5201702" cy="268656"/>
          </a:xfrm>
        </p:spPr>
        <p:txBody>
          <a:bodyPr wrap="none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Impact to Business and Society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4738" y="233348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4738" y="272863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4738" y="3123789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4738" y="351894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4738" y="3914093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4738" y="430924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38" y="470439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4738" y="5099549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8"/>
          <p:cNvSpPr txBox="1"/>
          <p:nvPr/>
        </p:nvSpPr>
        <p:spPr>
          <a:xfrm>
            <a:off x="604738" y="3602285"/>
            <a:ext cx="5201702" cy="26865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Technical Feasibility</a:t>
            </a:r>
          </a:p>
        </p:txBody>
      </p:sp>
      <p:sp>
        <p:nvSpPr>
          <p:cNvPr id="22" name="Text Placeholder 8"/>
          <p:cNvSpPr txBox="1"/>
          <p:nvPr/>
        </p:nvSpPr>
        <p:spPr>
          <a:xfrm>
            <a:off x="604738" y="3997437"/>
            <a:ext cx="5201702" cy="26865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Financial Feasibility</a:t>
            </a:r>
          </a:p>
        </p:txBody>
      </p:sp>
      <p:sp>
        <p:nvSpPr>
          <p:cNvPr id="23" name="Text Placeholder 8"/>
          <p:cNvSpPr txBox="1"/>
          <p:nvPr/>
        </p:nvSpPr>
        <p:spPr>
          <a:xfrm>
            <a:off x="604738" y="4392589"/>
            <a:ext cx="5201702" cy="26865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What makes your Idea Innovative</a:t>
            </a:r>
          </a:p>
        </p:txBody>
      </p:sp>
      <p:sp>
        <p:nvSpPr>
          <p:cNvPr id="24" name="Text Placeholder 8"/>
          <p:cNvSpPr txBox="1"/>
          <p:nvPr/>
        </p:nvSpPr>
        <p:spPr>
          <a:xfrm>
            <a:off x="604738" y="4787741"/>
            <a:ext cx="5201702" cy="26865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Testimony</a:t>
            </a:r>
          </a:p>
        </p:txBody>
      </p:sp>
      <p:sp>
        <p:nvSpPr>
          <p:cNvPr id="25" name="Text Placeholder 8"/>
          <p:cNvSpPr txBox="1"/>
          <p:nvPr/>
        </p:nvSpPr>
        <p:spPr>
          <a:xfrm>
            <a:off x="604738" y="5162793"/>
            <a:ext cx="5201702" cy="26865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Elevator Pitch – 1 to 2 </a:t>
            </a:r>
            <a:r>
              <a:rPr lang="en-US" dirty="0" err="1"/>
              <a:t>mins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Team Details</a:t>
            </a:r>
          </a:p>
        </p:txBody>
      </p:sp>
      <p:graphicFrame>
        <p:nvGraphicFramePr>
          <p:cNvPr id="9" name="Content Placeholder 20"/>
          <p:cNvGraphicFramePr/>
          <p:nvPr/>
        </p:nvGraphicFramePr>
        <p:xfrm>
          <a:off x="505460" y="1224280"/>
          <a:ext cx="11147425" cy="45758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6255"/>
                <a:gridCol w="3561715"/>
                <a:gridCol w="5799455"/>
              </a:tblGrid>
              <a:tr h="60515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Team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Member Names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Education Institute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75335">
                <a:tc row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Success</a:t>
                      </a:r>
                    </a:p>
                    <a:p>
                      <a:pPr lvl="0" algn="l">
                        <a:buNone/>
                      </a:pPr>
                      <a:endParaRPr lang="en-GB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US" altLang="en-GB" sz="1400" b="0" i="0" u="none" strike="noStrike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D.Navya kala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0" i="1" u="none" strike="noStrike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Ists women’s engineering college</a:t>
                      </a:r>
                      <a:r>
                        <a:rPr lang="en-GB" sz="1400" b="0" i="1" u="none" strike="noStrike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en-GB" sz="1400" b="0" i="0" u="none" strike="noStrike" noProof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9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US" altLang="en-GB" sz="140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T.Tapasvi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GB" sz="1400" i="1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sym typeface="+mn-ea"/>
                        </a:rPr>
                        <a:t>Ists women’s engineering college</a:t>
                      </a:r>
                      <a:r>
                        <a:rPr lang="en-GB" sz="1400" i="1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sym typeface="+mn-ea"/>
                        </a:rPr>
                        <a:t>.</a:t>
                      </a:r>
                      <a:endParaRPr lang="en-GB" sz="1400" b="0" i="0" u="none" strike="noStrike" noProof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  <a:p>
                      <a:pPr lvl="0" algn="ctr">
                        <a:buNone/>
                      </a:pP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400" b="0" i="0" u="none" strike="noStrike" noProof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NA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NA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9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400" b="0" i="0" u="none" strike="noStrike" noProof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  <a:p>
                      <a:pPr algn="ctr" defTabSz="914400">
                        <a:defRPr/>
                      </a:pPr>
                      <a:r>
                        <a:rPr lang="en-US" altLang="en-GB" sz="14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NA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NA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3719" y="-233616"/>
            <a:ext cx="10982522" cy="1548765"/>
          </a:xfrm>
        </p:spPr>
        <p:txBody>
          <a:bodyPr/>
          <a:lstStyle/>
          <a:p>
            <a:r>
              <a:rPr lang="en-US" u="sng">
                <a:sym typeface="+mn-ea"/>
              </a:rPr>
              <a:t/>
            </a:r>
            <a:br>
              <a:rPr lang="en-US" u="sng">
                <a:sym typeface="+mn-ea"/>
              </a:rPr>
            </a:br>
            <a:r>
              <a:rPr lang="en-US" u="sng">
                <a:sym typeface="+mn-ea"/>
              </a:rPr>
              <a:t/>
            </a:r>
            <a:br>
              <a:rPr lang="en-US" u="sng">
                <a:sym typeface="+mn-ea"/>
              </a:rPr>
            </a:br>
            <a:r>
              <a:rPr lang="en-US" u="sng">
                <a:sym typeface="+mn-ea"/>
              </a:rPr>
              <a:t>Define - Advanced employee management system :</a:t>
            </a:r>
            <a:r>
              <a:rPr lang="en-US" b="1" u="sng"/>
              <a:t/>
            </a:r>
            <a:br>
              <a:rPr lang="en-US" b="1" u="sng"/>
            </a:br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36855" y="2136775"/>
            <a:ext cx="114325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In an organization to simplify the process of record of maintenance it is designed a system of Employee management.</a:t>
            </a:r>
          </a:p>
          <a:p>
            <a:pPr algn="l"/>
            <a:endParaRPr lang="en-US"/>
          </a:p>
          <a:p>
            <a:pPr algn="l"/>
            <a:r>
              <a:rPr lang="en-US"/>
              <a:t> For HR </a:t>
            </a:r>
            <a:r>
              <a:rPr lang="en-US">
                <a:sym typeface="+mn-ea"/>
              </a:rPr>
              <a:t>function it helps to manage the employee’s information.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It can consider as a part of comprehensive Human Resource </a:t>
            </a:r>
            <a:r>
              <a:rPr lang="en-US">
                <a:sym typeface="+mn-ea"/>
              </a:rPr>
              <a:t>Management System to employee management system in general. </a:t>
            </a:r>
          </a:p>
          <a:p>
            <a:pPr algn="l"/>
            <a:r>
              <a:rPr lang="en-US"/>
              <a:t> </a:t>
            </a:r>
          </a:p>
          <a:p>
            <a:pPr algn="l"/>
            <a:r>
              <a:rPr lang="en-US">
                <a:sym typeface="+mn-ea"/>
              </a:rPr>
              <a:t>For improving effectiveness of workplace management an  employee management system is implemented.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 This employee management system manages the overall performance and  </a:t>
            </a:r>
            <a:r>
              <a:rPr lang="en-US">
                <a:sym typeface="+mn-ea"/>
              </a:rPr>
              <a:t>different aspects of an employee in an organization.</a:t>
            </a: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3719" y="347409"/>
            <a:ext cx="10982522" cy="386715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Ideate – </a:t>
            </a:r>
            <a:r>
              <a:rPr lang="en-IN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Solution</a:t>
            </a:r>
            <a:endParaRPr lang="en-IN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96085" y="734060"/>
            <a:ext cx="784415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Especially in remote areas the employee management</a:t>
            </a:r>
          </a:p>
          <a:p>
            <a:pPr algn="just"/>
            <a:r>
              <a:rPr lang="en-US"/>
              <a:t>system implementation can be challenging task. Although it</a:t>
            </a:r>
          </a:p>
          <a:p>
            <a:pPr algn="just"/>
            <a:r>
              <a:rPr lang="en-US"/>
              <a:t>cannot deny the benefits. Using the employee management</a:t>
            </a:r>
          </a:p>
          <a:p>
            <a:pPr algn="just"/>
            <a:r>
              <a:rPr lang="en-US"/>
              <a:t>systems provide an easy way to manage admin work and</a:t>
            </a:r>
          </a:p>
          <a:p>
            <a:pPr algn="just"/>
            <a:r>
              <a:rPr lang="en-US"/>
              <a:t>better performance as a team.</a:t>
            </a:r>
          </a:p>
          <a:p>
            <a:pPr algn="just"/>
            <a:endParaRPr lang="en-US"/>
          </a:p>
          <a:p>
            <a:pPr algn="just"/>
            <a:r>
              <a:rPr lang="en-US"/>
              <a:t>Due to streamlines and organizes team management for</a:t>
            </a:r>
          </a:p>
          <a:p>
            <a:pPr algn="just"/>
            <a:r>
              <a:rPr lang="en-US"/>
              <a:t>HR professionals, business owners and other managers it</a:t>
            </a:r>
          </a:p>
          <a:p>
            <a:pPr algn="just"/>
            <a:r>
              <a:rPr lang="en-US"/>
              <a:t>can consider as a useful tool to an employee management</a:t>
            </a:r>
          </a:p>
          <a:p>
            <a:pPr algn="just"/>
            <a:r>
              <a:rPr lang="en-US"/>
              <a:t>system. From payroll and onboarding to time off tracking</a:t>
            </a:r>
          </a:p>
          <a:p>
            <a:pPr algn="just"/>
            <a:r>
              <a:rPr lang="en-US"/>
              <a:t>and performance is the range of this system, but it always</a:t>
            </a:r>
          </a:p>
          <a:p>
            <a:pPr algn="just"/>
            <a:r>
              <a:rPr lang="en-US"/>
              <a:t>should cover the necessary HR feature. The employee</a:t>
            </a:r>
          </a:p>
          <a:p>
            <a:pPr algn="just"/>
            <a:r>
              <a:rPr lang="en-US"/>
              <a:t>management system is design for saving money, time and</a:t>
            </a:r>
          </a:p>
          <a:p>
            <a:pPr algn="just"/>
            <a:r>
              <a:rPr lang="en-US"/>
              <a:t>power and work well for the team also. Particularly in for</a:t>
            </a:r>
          </a:p>
          <a:p>
            <a:pPr algn="just"/>
            <a:r>
              <a:rPr lang="en-US"/>
              <a:t>remote workers for managing the team it uses the regular</a:t>
            </a:r>
          </a:p>
          <a:p>
            <a:pPr algn="just"/>
            <a:r>
              <a:rPr lang="en-US"/>
              <a:t>reporting through email. Although this method is messy</a:t>
            </a:r>
          </a:p>
          <a:p>
            <a:pPr algn="just"/>
            <a:r>
              <a:rPr lang="en-US"/>
              <a:t>and cumbersome. It is a time consuming admin task to</a:t>
            </a:r>
          </a:p>
          <a:p>
            <a:pPr algn="just"/>
            <a:r>
              <a:rPr lang="en-US"/>
              <a:t>optimize the performance of the team, so it can focus on</a:t>
            </a:r>
          </a:p>
          <a:p>
            <a:pPr algn="just"/>
            <a:r>
              <a:rPr lang="en-US"/>
              <a:t>achieving the goal . Following the time spent on a</a:t>
            </a:r>
          </a:p>
          <a:p>
            <a:pPr algn="just"/>
            <a:r>
              <a:rPr lang="en-US"/>
              <a:t>work will furnish with data that can use to advance every</a:t>
            </a:r>
          </a:p>
          <a:p>
            <a:pPr algn="just"/>
            <a:r>
              <a:rPr lang="en-US"/>
              <a:t>working hour inside the association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1478895" y="40024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Impact to Business and Society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622425" y="1169670"/>
            <a:ext cx="89477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/>
          </a:p>
          <a:p>
            <a:pPr algn="just"/>
            <a:r>
              <a:rPr lang="en-US"/>
              <a:t>The employee management system is essential for</a:t>
            </a:r>
          </a:p>
          <a:p>
            <a:pPr algn="just"/>
            <a:r>
              <a:rPr lang="en-US"/>
              <a:t>business. The reason is as follows:</a:t>
            </a:r>
          </a:p>
          <a:p>
            <a:pPr algn="just"/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It allows confidentiality: The specific data of</a:t>
            </a:r>
          </a:p>
          <a:p>
            <a:pPr algn="just"/>
            <a:r>
              <a:rPr lang="en-US"/>
              <a:t>employee sent through a private channel so it can keep the</a:t>
            </a:r>
          </a:p>
          <a:p>
            <a:pPr algn="just"/>
            <a:r>
              <a:rPr lang="en-US"/>
              <a:t>information private so it can view by only head of the</a:t>
            </a:r>
          </a:p>
          <a:p>
            <a:pPr algn="just"/>
            <a:r>
              <a:rPr lang="en-US"/>
              <a:t>organization or admin of the software. Subsequently, it is</a:t>
            </a:r>
          </a:p>
          <a:p>
            <a:pPr algn="just"/>
            <a:r>
              <a:rPr lang="en-US"/>
              <a:t>more secure to have a employee management system in an</a:t>
            </a:r>
          </a:p>
          <a:p>
            <a:pPr algn="just"/>
            <a:r>
              <a:rPr lang="en-US"/>
              <a:t>association, huge or little, than have financial balance data</a:t>
            </a:r>
          </a:p>
          <a:p>
            <a:pPr algn="just"/>
            <a:r>
              <a:rPr lang="en-US"/>
              <a:t>lying in some cabinet. The software like sumHR effectively</a:t>
            </a:r>
          </a:p>
          <a:p>
            <a:pPr algn="just"/>
            <a:r>
              <a:rPr lang="en-US"/>
              <a:t>accessible on the web. It can guarantee confidentiality,</a:t>
            </a:r>
          </a:p>
          <a:p>
            <a:pPr algn="just"/>
            <a:r>
              <a:rPr lang="en-US"/>
              <a:t>efficiency, accuracy, availability, updates on time-bound</a:t>
            </a:r>
          </a:p>
          <a:p>
            <a:pPr algn="just"/>
            <a:r>
              <a:rPr lang="en-US"/>
              <a:t>information etc.</a:t>
            </a:r>
          </a:p>
          <a:p>
            <a:pPr algn="just"/>
            <a:r>
              <a:rPr lang="en-US"/>
              <a:t>Software such as sum HR is easily available online. It</a:t>
            </a:r>
          </a:p>
          <a:p>
            <a:pPr algn="just"/>
            <a:r>
              <a:rPr lang="en-US"/>
              <a:t>can ensure availability, efficiency, accuracy, updates on</a:t>
            </a:r>
          </a:p>
          <a:p>
            <a:pPr algn="just"/>
            <a:r>
              <a:rPr lang="en-US"/>
              <a:t>time-bound information, confidentiality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Technical Feasibility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10895" y="1493520"/>
            <a:ext cx="111969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 Reliable accuracy: Since the data is for the most part</a:t>
            </a:r>
          </a:p>
          <a:p>
            <a:pPr algn="l"/>
            <a:r>
              <a:rPr lang="en-US"/>
              <a:t>sustained in by the representatives themselves it can be</a:t>
            </a:r>
          </a:p>
          <a:p>
            <a:pPr algn="l"/>
            <a:r>
              <a:rPr lang="en-US"/>
              <a:t>certain the data is exact since it's directly from the source.</a:t>
            </a:r>
          </a:p>
          <a:p>
            <a:pPr algn="l"/>
            <a:r>
              <a:rPr lang="en-US"/>
              <a:t>Also, a worker can get to their data at whenever. Along</a:t>
            </a:r>
          </a:p>
          <a:p>
            <a:pPr algn="l"/>
            <a:r>
              <a:rPr lang="en-US"/>
              <a:t>these lines, he/she can keep it refreshed and right botches,</a:t>
            </a:r>
          </a:p>
          <a:p>
            <a:pPr algn="l"/>
            <a:r>
              <a:rPr lang="en-US"/>
              <a:t>assuming any.</a:t>
            </a:r>
          </a:p>
          <a:p>
            <a:pPr algn="l"/>
            <a:endParaRPr lang="en-US"/>
          </a:p>
          <a:p>
            <a:pPr algn="l"/>
            <a:r>
              <a:rPr lang="en-US"/>
              <a:t>It provides a ready source of information: Between</a:t>
            </a:r>
          </a:p>
          <a:p>
            <a:pPr algn="l"/>
            <a:r>
              <a:rPr lang="en-US"/>
              <a:t>the employee and organization Employee Management</a:t>
            </a:r>
          </a:p>
          <a:p>
            <a:pPr algn="l"/>
            <a:r>
              <a:rPr lang="en-US"/>
              <a:t>System executes as a promptly accessible source of information. The most database systems that consist are</a:t>
            </a:r>
          </a:p>
          <a:p>
            <a:pPr algn="l"/>
            <a:r>
              <a:rPr lang="en-US"/>
              <a:t>work schedule, salary information, education information,</a:t>
            </a:r>
          </a:p>
          <a:p>
            <a:pPr algn="l"/>
            <a:r>
              <a:rPr lang="en-US"/>
              <a:t>posts, Contact information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Financial Feasibility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951355" y="1210945"/>
            <a:ext cx="899795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When we use a performance management system of</a:t>
            </a:r>
          </a:p>
          <a:p>
            <a:pPr algn="l"/>
            <a:r>
              <a:rPr lang="en-US"/>
              <a:t>employee like Hubstaff it can track the spending of time on</a:t>
            </a:r>
          </a:p>
          <a:p>
            <a:pPr algn="l"/>
            <a:r>
              <a:rPr lang="en-US"/>
              <a:t>a particular task. So the managers and client can effectively</a:t>
            </a:r>
          </a:p>
          <a:p>
            <a:pPr algn="l"/>
            <a:r>
              <a:rPr lang="en-US"/>
              <a:t>defined the time slot on a particular project and more</a:t>
            </a:r>
          </a:p>
          <a:p>
            <a:pPr algn="l"/>
            <a:r>
              <a:rPr lang="en-US"/>
              <a:t>certainly agree on budget . Employee Management</a:t>
            </a:r>
          </a:p>
          <a:p>
            <a:pPr algn="l"/>
            <a:r>
              <a:rPr lang="en-US"/>
              <a:t>System Integration with other Platform and Applications.</a:t>
            </a:r>
          </a:p>
          <a:p>
            <a:pPr algn="l"/>
            <a:endParaRPr lang="en-US"/>
          </a:p>
          <a:p>
            <a:pPr algn="l"/>
            <a:r>
              <a:rPr lang="en-US"/>
              <a:t>Combinations empower the management systems to</a:t>
            </a:r>
          </a:p>
          <a:p>
            <a:pPr algn="l"/>
            <a:r>
              <a:rPr lang="en-US"/>
              <a:t>cooperate so it get all the usefulness that need to work at</a:t>
            </a:r>
          </a:p>
          <a:p>
            <a:pPr algn="l"/>
            <a:r>
              <a:rPr lang="en-US"/>
              <a:t>pinnacle limit. Regardless of whether they're utilizing</a:t>
            </a:r>
          </a:p>
          <a:p>
            <a:pPr algn="l"/>
            <a:r>
              <a:rPr lang="en-US"/>
              <a:t>Asana or other venture the executives apparatuses, for</a:t>
            </a:r>
          </a:p>
          <a:p>
            <a:pPr algn="l"/>
            <a:r>
              <a:rPr lang="en-US"/>
              <a:t>example, Hubstaff Tasks, it ought to have the option to</a:t>
            </a:r>
          </a:p>
          <a:p>
            <a:pPr algn="l"/>
            <a:r>
              <a:rPr lang="en-US"/>
              <a:t>incorporate consistently. Staying with one stage may spare</a:t>
            </a:r>
          </a:p>
          <a:p>
            <a:pPr algn="l"/>
            <a:r>
              <a:rPr lang="en-US"/>
              <a:t>the issue of coordinating and bringing in undertakings,</a:t>
            </a:r>
          </a:p>
          <a:p>
            <a:pPr algn="l"/>
            <a:r>
              <a:rPr lang="en-US"/>
              <a:t>ventures, and other data. In any case, mix causes it so it to</a:t>
            </a:r>
          </a:p>
          <a:p>
            <a:pPr algn="l"/>
            <a:r>
              <a:rPr lang="en-US"/>
              <a:t>can utilize numerous devices all the while with little</a:t>
            </a:r>
          </a:p>
          <a:p>
            <a:pPr algn="l"/>
            <a:r>
              <a:rPr lang="en-US"/>
              <a:t>exertion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4">
                    <a:lumMod val="75000"/>
                    <a:lumOff val="25000"/>
                  </a:schemeClr>
                </a:solidFill>
              </a:rPr>
              <a:t>What makes your solution/idea innovative?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267460" y="2265680"/>
            <a:ext cx="9033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/>
              <a:t>when it stands out from the rest and truly makes the persons' lives easier.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392555" y="2992120"/>
            <a:ext cx="9406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A successful change that can convert knowledge and ideas into benefit – in the form of</a:t>
            </a:r>
          </a:p>
          <a:p>
            <a:pPr algn="l"/>
            <a:r>
              <a:rPr lang="en-US"/>
              <a:t> new or improved products / services is capable of being innovative.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D1D1B"/>
      </a:dk1>
      <a:lt1>
        <a:srgbClr val="FFFFFF"/>
      </a:lt1>
      <a:dk2>
        <a:srgbClr val="1D1D1B"/>
      </a:dk2>
      <a:lt2>
        <a:srgbClr val="FFFFFF"/>
      </a:lt2>
      <a:accent1>
        <a:srgbClr val="FF0000"/>
      </a:accent1>
      <a:accent2>
        <a:srgbClr val="F7A600"/>
      </a:accent2>
      <a:accent3>
        <a:srgbClr val="000000"/>
      </a:accent3>
      <a:accent4>
        <a:srgbClr val="000000"/>
      </a:accent4>
      <a:accent5>
        <a:srgbClr val="919189"/>
      </a:accent5>
      <a:accent6>
        <a:srgbClr val="BFBFBF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885</Words>
  <Application>WPS Presentation</Application>
  <PresentationFormat>Custom</PresentationFormat>
  <Paragraphs>125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Table of Contents</vt:lpstr>
      <vt:lpstr>Team Details</vt:lpstr>
      <vt:lpstr>  Define - Advanced employee management system : </vt:lpstr>
      <vt:lpstr>Ideate – Solution</vt:lpstr>
      <vt:lpstr>Impact to Business and Society</vt:lpstr>
      <vt:lpstr>Technical Feasibility</vt:lpstr>
      <vt:lpstr>Financial Feasibility</vt:lpstr>
      <vt:lpstr>What makes your solution/idea innovative?</vt:lpstr>
      <vt:lpstr>Testimony</vt:lpstr>
      <vt:lpstr>Elevator Pitch (1-2 mins)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 Ramani</dc:creator>
  <cp:lastModifiedBy>admin</cp:lastModifiedBy>
  <cp:revision>27</cp:revision>
  <dcterms:created xsi:type="dcterms:W3CDTF">2021-07-19T11:30:00Z</dcterms:created>
  <dcterms:modified xsi:type="dcterms:W3CDTF">2022-08-28T09:39:44Z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0x010100F8D69EE4CC889C42943315F96FC64B7F</vt:lpwstr>
  </property>
  <property fmtid="{D5CDD505-2E9C-101B-9397-08002B2CF9AE}" pid="3" name="_dlc_DocIdItemGuid">
    <vt:lpwstr>ce3d598f-6648-404e-bafa-fbfa271d81ee</vt:lpwstr>
  </property>
  <property fmtid="{D5CDD505-2E9C-101B-9397-08002B2CF9AE}" pid="4" name="ICV">
    <vt:lpwstr>A811AE62ACEB4515B1C1BCB33A98B435</vt:lpwstr>
  </property>
  <property fmtid="{D5CDD505-2E9C-101B-9397-08002B2CF9AE}" pid="5" name="KSOProductBuildVer">
    <vt:lpwstr>1033-11.2.0.11254</vt:lpwstr>
  </property>
</Properties>
</file>