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77" d="100"/>
          <a:sy n="77" d="100"/>
        </p:scale>
        <p:origin x="91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DAD18-AC50-19CC-D6D1-E65D46EF0E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9D245F-5989-1F0C-D07B-48C3A2D4A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ECA62-9AAF-4B09-7F10-4F052B29D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0B932-B084-4369-8DDA-CD018696BDBF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EDDE54-31BC-0ACD-DA81-6772728E0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751BE4-E7C3-9A0C-67DF-C3E0E34E3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86457-2A10-4856-89A4-E6E7A4A390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105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D0CAF-C7E8-CF19-68DE-BCF8F23E9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670E54-256A-BDF9-F777-41571C0AA2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2E723-5BA7-6400-1E42-A70CA3A2C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0B932-B084-4369-8DDA-CD018696BDBF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43EB10-F0C9-C637-6D7F-D4821C523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4FEC2-049B-FBE7-1CF0-DC80E4989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86457-2A10-4856-89A4-E6E7A4A390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6864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003398-A662-2AC1-E0AA-A7F026C166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9263-4A5F-EEDB-A822-E17A64C164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09DFA4-F464-3B78-429B-37D9EA6A6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0B932-B084-4369-8DDA-CD018696BDBF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039CE5-AA6A-48B4-FFC0-753BFF9A8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2293D-39CC-AA57-61C8-D87F0AC5C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86457-2A10-4856-89A4-E6E7A4A390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6538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675C2-0CA1-C85D-1787-ABF679DFF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A4E7F-D6CC-5706-48DA-13719A4C5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D7016-E589-3311-76E5-3EFF8DB22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0B932-B084-4369-8DDA-CD018696BDBF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C7D4F-EEF6-F031-870C-26091D771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448FD-5673-69F6-3ADD-513663096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86457-2A10-4856-89A4-E6E7A4A390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5938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812E8-FBD8-3983-021A-F40C925B7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96A29C-B15D-5101-6519-4AAEC4BC0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91343-8390-7CAD-A8AA-19119207E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0B932-B084-4369-8DDA-CD018696BDBF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E2706-8C49-4898-C8C3-F4CCA2BA4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9CB55C-ED50-885A-8A74-968DA282D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86457-2A10-4856-89A4-E6E7A4A390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908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B14D4-8728-4EE6-0FEB-0783A12AF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4E670-2AA1-42C9-DD09-EC5DE58E61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346DAF-3B6A-AA84-8975-4E54D44ED6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F2A79A-0594-4BBF-FEB5-A832CA99F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0B932-B084-4369-8DDA-CD018696BDBF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9EFFB4-B026-EC99-2A96-85E34B65B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65F59C-8820-3E5F-221F-9DB77D705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86457-2A10-4856-89A4-E6E7A4A390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857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9944C-10FD-DE6B-DAE5-19D04E52B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3CCB89-6E88-50B3-39F0-C5BD8D2AAA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A2D60B-111D-BB55-E777-E074D7370A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670A1A-517A-9F98-71B6-D679AF75BA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822831-74B8-0A76-B111-C418E7B53F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2C46A5-9C99-881E-EB48-A8319BF5F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0B932-B084-4369-8DDA-CD018696BDBF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421E80-C7A2-84AB-11CA-DC7164BB8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09AE21-C6E7-099D-E8BB-FBB365FC8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86457-2A10-4856-89A4-E6E7A4A390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8453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9E338-7560-3F69-4F68-13CB6D250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170231-E798-A4C4-6185-DAB0663D9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0B932-B084-4369-8DDA-CD018696BDBF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11B660-F681-9602-10AE-3483D5696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0D9A5E-B1BA-03EA-DDA9-0C7FC1512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86457-2A10-4856-89A4-E6E7A4A390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5497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401D0E-1973-2E2E-929F-349AA8552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0B932-B084-4369-8DDA-CD018696BDBF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AFD0E2-0652-D398-F66F-0093B16ED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F722D4-4E88-B865-94EE-6AB8B0793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86457-2A10-4856-89A4-E6E7A4A390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8721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1CAFC-8719-7B34-F1D3-5443AB70D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EEE45-F358-BA5A-F755-D3466EBF1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08BBF1-F433-8B0B-306B-4598592789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692167-7ACA-EE08-CEAE-5195EB9F9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0B932-B084-4369-8DDA-CD018696BDBF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F8690A-AE0B-EB5D-56F3-0EA6AFD5A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2256F0-848F-FC9F-F085-6B19AFD55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86457-2A10-4856-89A4-E6E7A4A390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2382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57FE9-D592-8AB0-D8B1-EE91897B4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06511F-D5D6-D5B5-39D8-DB561D5EC9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1A6DEF-0337-2708-4134-AE6DEAA600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CD9F24-41AD-B9DA-B011-D07DBC0E7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0B932-B084-4369-8DDA-CD018696BDBF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09ED8E-C0AB-AAB2-ADE5-170A8695B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3AB241-539C-C0BD-D97F-1D99523C2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86457-2A10-4856-89A4-E6E7A4A390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6710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9F768D-6BF1-B143-B73D-F589DF81C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F34269-0BC6-D809-CD0D-9E3E9358D4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E2B79-84BD-D8BC-B0E1-1F251DEA39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0B932-B084-4369-8DDA-CD018696BDBF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9C62D-4874-2278-2315-FF788FDE8C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A38036-C319-EAAA-754E-D9B5D5E836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286457-2A10-4856-89A4-E6E7A4A390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1387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eeksforgeeks.org/ultimate-guide-git-github/" TargetMode="External"/><Relationship Id="rId13" Type="http://schemas.openxmlformats.org/officeDocument/2006/relationships/image" Target="../media/image10.png"/><Relationship Id="rId3" Type="http://schemas.openxmlformats.org/officeDocument/2006/relationships/hyperlink" Target="https://www.geeksforgeeks.org/html-tutorial/" TargetMode="External"/><Relationship Id="rId7" Type="http://schemas.openxmlformats.org/officeDocument/2006/relationships/hyperlink" Target="https://www.geeksforgeeks.org/nodejs/" TargetMode="External"/><Relationship Id="rId12" Type="http://schemas.openxmlformats.org/officeDocument/2006/relationships/image" Target="../media/image9.png"/><Relationship Id="rId2" Type="http://schemas.openxmlformats.org/officeDocument/2006/relationships/hyperlink" Target="https://www.geeksforgeeks.org/reactjs-virtual-d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eeksforgeeks.org/reactjs-jsx-introduction/" TargetMode="External"/><Relationship Id="rId11" Type="http://schemas.openxmlformats.org/officeDocument/2006/relationships/image" Target="../media/image8.png"/><Relationship Id="rId5" Type="http://schemas.openxmlformats.org/officeDocument/2006/relationships/hyperlink" Target="https://www.geeksforgeeks.org/javascript/" TargetMode="External"/><Relationship Id="rId10" Type="http://schemas.openxmlformats.org/officeDocument/2006/relationships/image" Target="../media/image7.png"/><Relationship Id="rId4" Type="http://schemas.openxmlformats.org/officeDocument/2006/relationships/hyperlink" Target="https://www.geeksforgeeks.org/css-tutorial/" TargetMode="External"/><Relationship Id="rId9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oes MERN Stack Make Sense in 2023?">
            <a:extLst>
              <a:ext uri="{FF2B5EF4-FFF2-40B4-BE49-F238E27FC236}">
                <a16:creationId xmlns:a16="http://schemas.microsoft.com/office/drawing/2014/main" id="{7871845C-59E0-8752-D34B-6982FED982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3788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4" descr="Premium Vector | Thank You Hand Drawn Premium Quality Vector Lettering  White Quote on Black Background">
            <a:extLst>
              <a:ext uri="{FF2B5EF4-FFF2-40B4-BE49-F238E27FC236}">
                <a16:creationId xmlns:a16="http://schemas.microsoft.com/office/drawing/2014/main" id="{FC044763-296E-C6A0-EB15-65693F4508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4675" y="447675"/>
            <a:ext cx="5962650" cy="596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068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54ABAAE-F6CC-3F86-15A0-D2970196409D}"/>
              </a:ext>
            </a:extLst>
          </p:cNvPr>
          <p:cNvSpPr txBox="1"/>
          <p:nvPr/>
        </p:nvSpPr>
        <p:spPr>
          <a:xfrm>
            <a:off x="875071" y="-88490"/>
            <a:ext cx="10441857" cy="7448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00" b="1" dirty="0">
                <a:latin typeface="Aptos Display" panose="020B0004020202020204" pitchFamily="34" charset="0"/>
              </a:rPr>
              <a:t>What is MERN?</a:t>
            </a:r>
            <a:endParaRPr lang="en-IN" sz="23900" b="1" dirty="0">
              <a:latin typeface="Aptos Display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7967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itle: What is MERN Development? Everything YouNeed to Know!">
            <a:extLst>
              <a:ext uri="{FF2B5EF4-FFF2-40B4-BE49-F238E27FC236}">
                <a16:creationId xmlns:a16="http://schemas.microsoft.com/office/drawing/2014/main" id="{D3218F6E-E083-B1BB-EDC6-085973C469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8536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MERN Stack - GeeksforGeeks">
            <a:extLst>
              <a:ext uri="{FF2B5EF4-FFF2-40B4-BE49-F238E27FC236}">
                <a16:creationId xmlns:a16="http://schemas.microsoft.com/office/drawing/2014/main" id="{1AAB915A-40AF-6A6B-97BE-44DCA57834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443" y="1580322"/>
            <a:ext cx="6361044" cy="3180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8146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AEA44-A5A6-8802-C26A-6E0DE30D6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6" name="Picture 4" descr="How do MERN stack technologies work together?">
            <a:extLst>
              <a:ext uri="{FF2B5EF4-FFF2-40B4-BE49-F238E27FC236}">
                <a16:creationId xmlns:a16="http://schemas.microsoft.com/office/drawing/2014/main" id="{6631F644-2A42-1ADA-2BFC-5101BC01CA5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0402"/>
            <a:ext cx="12192000" cy="6697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5354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Main Features of React That Developers Must Know | Medium">
            <a:extLst>
              <a:ext uri="{FF2B5EF4-FFF2-40B4-BE49-F238E27FC236}">
                <a16:creationId xmlns:a16="http://schemas.microsoft.com/office/drawing/2014/main" id="{C7CEF658-A792-8789-CCAA-5E33F19DC9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1218406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8484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7E64A23-761B-0B65-1055-38BB604A7D05}"/>
              </a:ext>
            </a:extLst>
          </p:cNvPr>
          <p:cNvSpPr txBox="1"/>
          <p:nvPr/>
        </p:nvSpPr>
        <p:spPr>
          <a:xfrm>
            <a:off x="2948609" y="444742"/>
            <a:ext cx="924339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FFFFFF"/>
                </a:solidFill>
                <a:effectLst/>
                <a:latin typeface="Nunito" pitchFamily="2" charset="0"/>
              </a:rPr>
              <a:t>ReactJS</a:t>
            </a:r>
            <a:r>
              <a:rPr lang="en-US" b="0" i="0" dirty="0">
                <a:solidFill>
                  <a:srgbClr val="FFFFFF"/>
                </a:solidFill>
                <a:effectLst/>
                <a:latin typeface="Nunito" pitchFamily="2" charset="0"/>
              </a:rPr>
              <a:t>, also known as </a:t>
            </a:r>
            <a:r>
              <a:rPr lang="en-US" b="1" i="0" dirty="0">
                <a:solidFill>
                  <a:srgbClr val="FFFFFF"/>
                </a:solidFill>
                <a:effectLst/>
                <a:latin typeface="Nunito" pitchFamily="2" charset="0"/>
              </a:rPr>
              <a:t>React</a:t>
            </a:r>
            <a:r>
              <a:rPr lang="en-US" b="0" i="0" dirty="0">
                <a:solidFill>
                  <a:srgbClr val="FFFFFF"/>
                </a:solidFill>
                <a:effectLst/>
                <a:latin typeface="Nunito" pitchFamily="2" charset="0"/>
              </a:rPr>
              <a:t>, is a popular JavaScript library for building user interfaces. It is also referred to as a front-end JavaScript library. It was developed by Facebook and is widely used for creating dynamic and interactive web applications. In this article, we’ll explore the key concepts of React.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8240F0-9969-6DBE-5EE4-14086F37ACA4}"/>
              </a:ext>
            </a:extLst>
          </p:cNvPr>
          <p:cNvSpPr txBox="1"/>
          <p:nvPr/>
        </p:nvSpPr>
        <p:spPr>
          <a:xfrm>
            <a:off x="178904" y="2284777"/>
            <a:ext cx="898994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FFFFFF"/>
                </a:solidFill>
                <a:effectLst/>
                <a:latin typeface="Nunito" pitchFamily="2" charset="0"/>
              </a:rPr>
              <a:t>React</a:t>
            </a:r>
            <a:r>
              <a:rPr lang="en-US" b="0" i="0" dirty="0">
                <a:solidFill>
                  <a:srgbClr val="FFFFFF"/>
                </a:solidFill>
                <a:effectLst/>
                <a:latin typeface="Nunito" pitchFamily="2" charset="0"/>
              </a:rPr>
              <a:t> is a </a:t>
            </a:r>
            <a:r>
              <a:rPr lang="en-US" b="1" i="0" dirty="0">
                <a:solidFill>
                  <a:srgbClr val="FFFFFF"/>
                </a:solidFill>
                <a:effectLst/>
                <a:latin typeface="Nunito" pitchFamily="2" charset="0"/>
              </a:rPr>
              <a:t>JavaScript library</a:t>
            </a:r>
            <a:r>
              <a:rPr lang="en-US" b="0" i="0" dirty="0">
                <a:solidFill>
                  <a:srgbClr val="FFFFFF"/>
                </a:solidFill>
                <a:effectLst/>
                <a:latin typeface="Nunito" pitchFamily="2" charset="0"/>
              </a:rPr>
              <a:t> for building </a:t>
            </a:r>
            <a:r>
              <a:rPr lang="en-US" b="1" i="0" dirty="0">
                <a:solidFill>
                  <a:srgbClr val="FFFFFF"/>
                </a:solidFill>
                <a:effectLst/>
                <a:latin typeface="Nunito" pitchFamily="2" charset="0"/>
              </a:rPr>
              <a:t>user interfaces</a:t>
            </a:r>
            <a:r>
              <a:rPr lang="en-US" b="0" i="0" dirty="0">
                <a:solidFill>
                  <a:srgbClr val="FFFFFF"/>
                </a:solidFill>
                <a:effectLst/>
                <a:latin typeface="Nunito" pitchFamily="2" charset="0"/>
              </a:rPr>
              <a:t> (UIs) on the web. React is a declarative, component based library that allows developers to build reusable UI components and It follows the </a:t>
            </a:r>
            <a:r>
              <a:rPr lang="en-US" b="0" i="0" u="sng" dirty="0">
                <a:effectLst/>
                <a:latin typeface="Nunito" pitchFamily="2" charset="0"/>
                <a:hlinkClick r:id="rId2"/>
              </a:rPr>
              <a:t>Virtual DOM</a:t>
            </a:r>
            <a:r>
              <a:rPr lang="en-US" b="0" i="0" dirty="0">
                <a:solidFill>
                  <a:srgbClr val="FFFFFF"/>
                </a:solidFill>
                <a:effectLst/>
                <a:latin typeface="Nunito" pitchFamily="2" charset="0"/>
              </a:rPr>
              <a:t> (Document Object Model) approach, which optimizes rendering performance by minimizing DOM updates. React is </a:t>
            </a:r>
            <a:r>
              <a:rPr lang="en-US" b="1" i="0" dirty="0">
                <a:solidFill>
                  <a:srgbClr val="FFFFFF"/>
                </a:solidFill>
                <a:effectLst/>
                <a:latin typeface="Nunito" pitchFamily="2" charset="0"/>
              </a:rPr>
              <a:t>fast</a:t>
            </a:r>
            <a:r>
              <a:rPr lang="en-US" b="0" i="0" dirty="0">
                <a:solidFill>
                  <a:srgbClr val="FFFFFF"/>
                </a:solidFill>
                <a:effectLst/>
                <a:latin typeface="Nunito" pitchFamily="2" charset="0"/>
              </a:rPr>
              <a:t> and works well with other tools and libraries.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8131FD-46B6-E86B-56EF-D7BA03756160}"/>
              </a:ext>
            </a:extLst>
          </p:cNvPr>
          <p:cNvSpPr txBox="1"/>
          <p:nvPr/>
        </p:nvSpPr>
        <p:spPr>
          <a:xfrm>
            <a:off x="5670274" y="3762105"/>
            <a:ext cx="634282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b="1" i="1" dirty="0">
                <a:solidFill>
                  <a:srgbClr val="FFFFFF"/>
                </a:solidFill>
                <a:effectLst/>
                <a:latin typeface="Nunito" pitchFamily="2" charset="0"/>
              </a:rPr>
              <a:t>Prerequisite of React</a:t>
            </a:r>
          </a:p>
          <a:p>
            <a:pPr algn="just" rtl="0" fontAlgn="base"/>
            <a:r>
              <a:rPr lang="en-US" b="0" i="1" dirty="0">
                <a:solidFill>
                  <a:srgbClr val="FFFFFF"/>
                </a:solidFill>
                <a:effectLst/>
                <a:latin typeface="Nunito" pitchFamily="2" charset="0"/>
              </a:rPr>
              <a:t>For learning React first you have a clear understanding of HTML, CSS and JavaScript. As React is a JavaScript library and uses most of its concept so you really have to understands the major concepts of it.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1" u="sng" dirty="0">
                <a:solidFill>
                  <a:srgbClr val="FFFFFF"/>
                </a:solidFill>
                <a:effectLst/>
                <a:latin typeface="Nunito" pitchFamily="2" charset="0"/>
                <a:hlinkClick r:id="rId3"/>
              </a:rPr>
              <a:t>HTML</a:t>
            </a:r>
            <a:r>
              <a:rPr lang="en-US" b="1" i="1" dirty="0">
                <a:solidFill>
                  <a:srgbClr val="FFFFFF"/>
                </a:solidFill>
                <a:effectLst/>
                <a:latin typeface="Nunito" pitchFamily="2" charset="0"/>
              </a:rPr>
              <a:t> and </a:t>
            </a:r>
            <a:r>
              <a:rPr lang="en-US" b="1" i="1" u="sng" dirty="0">
                <a:solidFill>
                  <a:srgbClr val="FFFFFF"/>
                </a:solidFill>
                <a:effectLst/>
                <a:latin typeface="Nunito" pitchFamily="2" charset="0"/>
                <a:hlinkClick r:id="rId4"/>
              </a:rPr>
              <a:t>CSS</a:t>
            </a:r>
            <a:endParaRPr lang="en-US" b="0" i="1" dirty="0">
              <a:solidFill>
                <a:srgbClr val="FFFFFF"/>
              </a:solidFill>
              <a:effectLst/>
              <a:latin typeface="Nunito" pitchFamily="2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1" u="sng" dirty="0">
                <a:solidFill>
                  <a:srgbClr val="FFFFFF"/>
                </a:solidFill>
                <a:effectLst/>
                <a:latin typeface="Nunito" pitchFamily="2" charset="0"/>
                <a:hlinkClick r:id="rId5"/>
              </a:rPr>
              <a:t>JavaScript</a:t>
            </a:r>
            <a:r>
              <a:rPr lang="en-US" b="1" i="1" dirty="0">
                <a:solidFill>
                  <a:srgbClr val="FFFFFF"/>
                </a:solidFill>
                <a:effectLst/>
                <a:latin typeface="Nunito" pitchFamily="2" charset="0"/>
              </a:rPr>
              <a:t> and ES6</a:t>
            </a:r>
            <a:endParaRPr lang="en-US" b="0" i="1" dirty="0">
              <a:solidFill>
                <a:srgbClr val="FFFFFF"/>
              </a:solidFill>
              <a:effectLst/>
              <a:latin typeface="Nunito" pitchFamily="2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1" u="sng" dirty="0">
                <a:solidFill>
                  <a:srgbClr val="FFFFFF"/>
                </a:solidFill>
                <a:effectLst/>
                <a:latin typeface="Nunito" pitchFamily="2" charset="0"/>
                <a:hlinkClick r:id="rId6"/>
              </a:rPr>
              <a:t>JSX (</a:t>
            </a:r>
            <a:r>
              <a:rPr lang="en-US" b="1" i="1" u="sng" dirty="0" err="1">
                <a:solidFill>
                  <a:srgbClr val="FFFFFF"/>
                </a:solidFill>
                <a:effectLst/>
                <a:latin typeface="Nunito" pitchFamily="2" charset="0"/>
                <a:hlinkClick r:id="rId6"/>
              </a:rPr>
              <a:t>Javascript</a:t>
            </a:r>
            <a:r>
              <a:rPr lang="en-US" b="1" i="1" u="sng" dirty="0">
                <a:solidFill>
                  <a:srgbClr val="FFFFFF"/>
                </a:solidFill>
                <a:effectLst/>
                <a:latin typeface="Nunito" pitchFamily="2" charset="0"/>
                <a:hlinkClick r:id="rId6"/>
              </a:rPr>
              <a:t> XML) </a:t>
            </a:r>
            <a:r>
              <a:rPr lang="en-US" b="1" i="1" dirty="0">
                <a:solidFill>
                  <a:srgbClr val="FFFFFF"/>
                </a:solidFill>
                <a:effectLst/>
                <a:latin typeface="Nunito" pitchFamily="2" charset="0"/>
              </a:rPr>
              <a:t>&amp; Babel</a:t>
            </a:r>
            <a:endParaRPr lang="en-US" b="0" i="1" dirty="0">
              <a:solidFill>
                <a:srgbClr val="FFFFFF"/>
              </a:solidFill>
              <a:effectLst/>
              <a:latin typeface="Nunito" pitchFamily="2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1" u="sng" dirty="0" err="1">
                <a:solidFill>
                  <a:srgbClr val="FFFFFF"/>
                </a:solidFill>
                <a:effectLst/>
                <a:latin typeface="Nunito" pitchFamily="2" charset="0"/>
                <a:hlinkClick r:id="rId7"/>
              </a:rPr>
              <a:t>Node</a:t>
            </a:r>
            <a:r>
              <a:rPr lang="en-US" b="1" i="1" dirty="0" err="1">
                <a:solidFill>
                  <a:srgbClr val="FFFFFF"/>
                </a:solidFill>
                <a:effectLst/>
                <a:latin typeface="Nunito" pitchFamily="2" charset="0"/>
              </a:rPr>
              <a:t>+Npm</a:t>
            </a:r>
            <a:endParaRPr lang="en-US" b="0" i="1" dirty="0">
              <a:solidFill>
                <a:srgbClr val="FFFFFF"/>
              </a:solidFill>
              <a:effectLst/>
              <a:latin typeface="Nunito" pitchFamily="2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1" u="sng" dirty="0">
                <a:solidFill>
                  <a:srgbClr val="FFFFFF"/>
                </a:solidFill>
                <a:effectLst/>
                <a:latin typeface="Nunito" pitchFamily="2" charset="0"/>
                <a:hlinkClick r:id="rId8"/>
              </a:rPr>
              <a:t>Git</a:t>
            </a:r>
            <a:r>
              <a:rPr lang="en-US" b="1" i="1" dirty="0">
                <a:solidFill>
                  <a:srgbClr val="FFFFFF"/>
                </a:solidFill>
                <a:effectLst/>
                <a:latin typeface="Nunito" pitchFamily="2" charset="0"/>
              </a:rPr>
              <a:t> and CLI (Command Line Interface).</a:t>
            </a:r>
            <a:endParaRPr lang="en-US" b="0" i="1" dirty="0">
              <a:solidFill>
                <a:srgbClr val="FFFFFF"/>
              </a:solidFill>
              <a:effectLst/>
              <a:latin typeface="Nunito" pitchFamily="2" charset="0"/>
            </a:endParaRPr>
          </a:p>
        </p:txBody>
      </p:sp>
      <p:pic>
        <p:nvPicPr>
          <p:cNvPr id="6150" name="Picture 6" descr="React.js Developer - SHETHINK">
            <a:extLst>
              <a:ext uri="{FF2B5EF4-FFF2-40B4-BE49-F238E27FC236}">
                <a16:creationId xmlns:a16="http://schemas.microsoft.com/office/drawing/2014/main" id="{579548E4-4501-E43B-7F61-42F75C6D51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69" r="22514"/>
          <a:stretch/>
        </p:blipFill>
        <p:spPr bwMode="auto">
          <a:xfrm>
            <a:off x="1053547" y="222370"/>
            <a:ext cx="1550505" cy="1645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>
            <a:extLst>
              <a:ext uri="{FF2B5EF4-FFF2-40B4-BE49-F238E27FC236}">
                <a16:creationId xmlns:a16="http://schemas.microsoft.com/office/drawing/2014/main" id="{B666CE6D-FBC1-CD5C-ED6B-FD024BBFF3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6095" y="1958008"/>
            <a:ext cx="1645071" cy="1645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 descr="HTML CSS JavaScript">
            <a:extLst>
              <a:ext uri="{FF2B5EF4-FFF2-40B4-BE49-F238E27FC236}">
                <a16:creationId xmlns:a16="http://schemas.microsoft.com/office/drawing/2014/main" id="{DB8A6B22-D617-97D8-0288-BB91DBF000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927" y="4126466"/>
            <a:ext cx="2143125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8" name="Picture 14" descr="100+] Github Logo Png Images | Wallpapers.com">
            <a:extLst>
              <a:ext uri="{FF2B5EF4-FFF2-40B4-BE49-F238E27FC236}">
                <a16:creationId xmlns:a16="http://schemas.microsoft.com/office/drawing/2014/main" id="{9588F884-1CC2-4E7E-2F04-FA3E22A43D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4609" y="4018234"/>
            <a:ext cx="1172554" cy="1146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0" name="Picture 16" descr="Code, development, logo, nodejs icon - Free download">
            <a:extLst>
              <a:ext uri="{FF2B5EF4-FFF2-40B4-BE49-F238E27FC236}">
                <a16:creationId xmlns:a16="http://schemas.microsoft.com/office/drawing/2014/main" id="{B3C3DC9F-6D74-E302-2527-A955E0BC89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9974" y="4972391"/>
            <a:ext cx="1898374" cy="1898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1800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4450E76D-94E1-933D-F2BD-60FB519C1E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23110"/>
            <a:ext cx="12192000" cy="6986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Installing Node.js on Windows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Step 1: Download Node.js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Go to the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Node.js official website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(https://nodejs.org/en/download/prebuilt-installer).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Choose either: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LTS (Long-Term Support)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Recommended for most users, especially for production.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Current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Includes the latest features but may not be as stable.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Click the appropriate version for your system (most likely 64-bit).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Step 2: Install Node.js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Once downloaded, run the installer 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msi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file).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Follow the installation wizard: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Accept the license agreement.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Choose the installation path (default path is recommended).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Choose components: Ensure that the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Node.js runtime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npm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package manager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Add to PATH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are selected.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Click "Next" and install.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Step 3: Verify Installation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Open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Command Prompt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or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PowerShell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Run the following commands to verify Node.js and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npm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installation: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bash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node –v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npm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-v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This will display the installed version of Node.js and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npm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731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F992A10-085D-81D5-BCCE-545876CCC63C}"/>
              </a:ext>
            </a:extLst>
          </p:cNvPr>
          <p:cNvSpPr txBox="1"/>
          <p:nvPr/>
        </p:nvSpPr>
        <p:spPr>
          <a:xfrm>
            <a:off x="381000" y="944217"/>
            <a:ext cx="113439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Moving on to the React documentation </a:t>
            </a:r>
            <a:endParaRPr lang="en-IN" sz="4000" dirty="0">
              <a:solidFill>
                <a:schemeClr val="bg1"/>
              </a:solidFill>
            </a:endParaRPr>
          </a:p>
        </p:txBody>
      </p:sp>
      <p:pic>
        <p:nvPicPr>
          <p:cNvPr id="8194" name="Picture 2" descr="GitHub - reactjs/react.dev: The React documentation website">
            <a:extLst>
              <a:ext uri="{FF2B5EF4-FFF2-40B4-BE49-F238E27FC236}">
                <a16:creationId xmlns:a16="http://schemas.microsoft.com/office/drawing/2014/main" id="{35A5C154-6FC1-BB1C-D6F0-B346EC0E38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032"/>
          <a:stretch/>
        </p:blipFill>
        <p:spPr bwMode="auto">
          <a:xfrm>
            <a:off x="381000" y="2252816"/>
            <a:ext cx="11430000" cy="3484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5360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387</Words>
  <Application>Microsoft Office PowerPoint</Application>
  <PresentationFormat>Widescreen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Aptos Display</vt:lpstr>
      <vt:lpstr>Arial</vt:lpstr>
      <vt:lpstr>Arial Unicode MS</vt:lpstr>
      <vt:lpstr>Calibri</vt:lpstr>
      <vt:lpstr>Calibri Light</vt:lpstr>
      <vt:lpstr>Nunito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Gàuresh Pai</dc:creator>
  <cp:lastModifiedBy>Gàuresh Pai</cp:lastModifiedBy>
  <cp:revision>2</cp:revision>
  <dcterms:created xsi:type="dcterms:W3CDTF">2024-09-27T11:58:10Z</dcterms:created>
  <dcterms:modified xsi:type="dcterms:W3CDTF">2024-09-27T12:30:46Z</dcterms:modified>
</cp:coreProperties>
</file>