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300" r:id="rId2"/>
    <p:sldId id="291" r:id="rId3"/>
    <p:sldId id="281" r:id="rId4"/>
    <p:sldId id="301" r:id="rId5"/>
    <p:sldId id="290" r:id="rId6"/>
    <p:sldId id="293" r:id="rId7"/>
    <p:sldId id="294"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370" y="8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4</a:t>
            </a:fld>
            <a:endParaRPr lang="en-US"/>
          </a:p>
        </p:txBody>
      </p:sp>
    </p:spTree>
    <p:extLst>
      <p:ext uri="{BB962C8B-B14F-4D97-AF65-F5344CB8AC3E}">
        <p14:creationId xmlns:p14="http://schemas.microsoft.com/office/powerpoint/2010/main" val="244537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5</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9/4/2024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9/4/2024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9/4/2024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9/4/2024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5.png"/><Relationship Id="rId21" Type="http://schemas.openxmlformats.org/officeDocument/2006/relationships/image" Target="../media/image22.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6.jpe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Del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263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92277"/>
          <a:stretch/>
        </p:blipFill>
        <p:spPr bwMode="auto">
          <a:xfrm>
            <a:off x="-3175" y="6523630"/>
            <a:ext cx="12193588" cy="564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19367" y="4940490"/>
            <a:ext cx="9990161" cy="1015663"/>
          </a:xfrm>
          <a:prstGeom prst="rect">
            <a:avLst/>
          </a:prstGeom>
          <a:noFill/>
        </p:spPr>
        <p:txBody>
          <a:bodyPr wrap="square" rtlCol="0">
            <a:spAutoFit/>
          </a:bodyPr>
          <a:lstStyle/>
          <a:p>
            <a:pPr algn="ctr"/>
            <a:r>
              <a:rPr lang="en-IN" sz="6000" b="1" dirty="0" err="1">
                <a:solidFill>
                  <a:srgbClr val="FFC000"/>
                </a:solidFill>
                <a:latin typeface="Times New Roman" panose="02020603050405020304" pitchFamily="18" charset="0"/>
                <a:cs typeface="Times New Roman" panose="02020603050405020304" pitchFamily="18" charset="0"/>
              </a:rPr>
              <a:t>AyuVikas</a:t>
            </a:r>
            <a:endParaRPr lang="en-IN" sz="60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82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998824"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5" y="2070100"/>
            <a:ext cx="7754381" cy="4686668"/>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1597</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Student Innovation</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t>
            </a:r>
            <a:r>
              <a:rPr lang="en-IN" sz="2400" b="1" i="0" dirty="0">
                <a:solidFill>
                  <a:srgbClr val="212529"/>
                </a:solidFill>
                <a:effectLst/>
                <a:latin typeface="montserratregular"/>
              </a:rPr>
              <a:t>MedTech / </a:t>
            </a:r>
            <a:r>
              <a:rPr lang="en-IN" sz="2400" b="1" i="0" dirty="0" err="1">
                <a:solidFill>
                  <a:srgbClr val="212529"/>
                </a:solidFill>
                <a:effectLst/>
                <a:latin typeface="montserratregular"/>
              </a:rPr>
              <a:t>BioTech</a:t>
            </a:r>
            <a:r>
              <a:rPr lang="en-IN" sz="2400" b="1" i="0" dirty="0">
                <a:solidFill>
                  <a:srgbClr val="212529"/>
                </a:solidFill>
                <a:effectLst/>
                <a:latin typeface="montserratregular"/>
              </a:rPr>
              <a:t> / </a:t>
            </a:r>
            <a:r>
              <a:rPr lang="en-IN" sz="2400" b="1" i="0" dirty="0" err="1">
                <a:solidFill>
                  <a:srgbClr val="212529"/>
                </a:solidFill>
                <a:effectLst/>
                <a:latin typeface="montserratregular"/>
              </a:rPr>
              <a:t>HealthTech</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 5 plus 1</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329773" y="-415788"/>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err="1">
                <a:latin typeface="Times New Roman" panose="02020603050405020304" pitchFamily="18" charset="0"/>
                <a:ea typeface="ＭＳ Ｐゴシック" pitchFamily="1" charset="-128"/>
                <a:cs typeface="Times New Roman" panose="02020603050405020304" pitchFamily="18" charset="0"/>
              </a:rPr>
              <a:t>AyuVikas</a:t>
            </a: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1" y="973465"/>
            <a:ext cx="12191999" cy="769441"/>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Proposed System</a:t>
            </a:r>
            <a:r>
              <a:rPr lang="en-US" sz="2400" b="1" u="sng" dirty="0">
                <a:solidFill>
                  <a:schemeClr val="tx2"/>
                </a:solidFill>
                <a:latin typeface="Arial" pitchFamily="34" charset="0"/>
                <a:cs typeface="Arial" pitchFamily="34" charset="0"/>
              </a:rPr>
              <a:t>:</a:t>
            </a:r>
            <a:endParaRPr lang="en-US" sz="24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81375"/>
            <a:ext cx="156875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5PLUS1</a:t>
            </a:r>
            <a:endParaRPr lang="en-IN" b="1" dirty="0">
              <a:latin typeface="Times New Roman" panose="02020603050405020304" pitchFamily="18" charset="0"/>
              <a:cs typeface="Times New Roman" panose="02020603050405020304" pitchFamily="18" charset="0"/>
            </a:endParaRPr>
          </a:p>
        </p:txBody>
      </p:sp>
      <p:pic>
        <p:nvPicPr>
          <p:cNvPr id="11" name="Google Shape;93;p2"/>
          <p:cNvPicPr preferRelativeResize="0"/>
          <p:nvPr/>
        </p:nvPicPr>
        <p:blipFill rotWithShape="1">
          <a:blip r:embed="rId3">
            <a:alphaModFix/>
          </a:blip>
          <a:srcRect/>
          <a:stretch/>
        </p:blipFill>
        <p:spPr>
          <a:xfrm>
            <a:off x="9803911" y="-89495"/>
            <a:ext cx="2246575" cy="1149075"/>
          </a:xfrm>
          <a:prstGeom prst="rect">
            <a:avLst/>
          </a:prstGeom>
          <a:noFill/>
          <a:ln>
            <a:noFill/>
          </a:ln>
        </p:spPr>
      </p:pic>
      <p:sp>
        <p:nvSpPr>
          <p:cNvPr id="2" name="TextBox 1">
            <a:extLst>
              <a:ext uri="{FF2B5EF4-FFF2-40B4-BE49-F238E27FC236}">
                <a16:creationId xmlns:a16="http://schemas.microsoft.com/office/drawing/2014/main" id="{E3906D92-F252-7469-D7FA-DBB77D4044B6}"/>
              </a:ext>
            </a:extLst>
          </p:cNvPr>
          <p:cNvSpPr txBox="1"/>
          <p:nvPr/>
        </p:nvSpPr>
        <p:spPr>
          <a:xfrm>
            <a:off x="270506" y="1463942"/>
            <a:ext cx="5136817" cy="157286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t>
            </a:r>
            <a:r>
              <a:rPr lang="en-US" sz="1600" b="1" dirty="0" err="1">
                <a:latin typeface="Times New Roman" panose="02020603050405020304" pitchFamily="18" charset="0"/>
                <a:cs typeface="Times New Roman" panose="02020603050405020304" pitchFamily="18" charset="0"/>
              </a:rPr>
              <a:t>AyuVikas</a:t>
            </a:r>
            <a:r>
              <a:rPr lang="en-US" sz="1600" dirty="0">
                <a:latin typeface="Times New Roman" panose="02020603050405020304" pitchFamily="18" charset="0"/>
                <a:cs typeface="Times New Roman" panose="02020603050405020304" pitchFamily="18" charset="0"/>
              </a:rPr>
              <a:t> is a comprehensive web application designed to manage </a:t>
            </a:r>
            <a:r>
              <a:rPr lang="en-US" sz="1600" dirty="0">
                <a:solidFill>
                  <a:srgbClr val="FF0000"/>
                </a:solidFill>
                <a:latin typeface="Times New Roman" panose="02020603050405020304" pitchFamily="18" charset="0"/>
                <a:cs typeface="Times New Roman" panose="02020603050405020304" pitchFamily="18" charset="0"/>
              </a:rPr>
              <a:t>patient medical records efficiently and securely across India</a:t>
            </a:r>
            <a:r>
              <a:rPr lang="en-US" sz="1600" dirty="0">
                <a:latin typeface="Times New Roman" panose="02020603050405020304" pitchFamily="18" charset="0"/>
                <a:cs typeface="Times New Roman" panose="02020603050405020304" pitchFamily="18" charset="0"/>
              </a:rPr>
              <a:t>. The system will be built using a modern tech stack to ensure scalability, reliability, and robust security</a:t>
            </a:r>
            <a:r>
              <a:rPr lang="en-US" dirty="0"/>
              <a:t>.</a:t>
            </a:r>
            <a:endParaRPr lang="en-IN" dirty="0"/>
          </a:p>
        </p:txBody>
      </p:sp>
      <p:sp>
        <p:nvSpPr>
          <p:cNvPr id="12" name="TextBox 11">
            <a:extLst>
              <a:ext uri="{FF2B5EF4-FFF2-40B4-BE49-F238E27FC236}">
                <a16:creationId xmlns:a16="http://schemas.microsoft.com/office/drawing/2014/main" id="{A194867C-4EBA-E837-E454-BF7D16092024}"/>
              </a:ext>
            </a:extLst>
          </p:cNvPr>
          <p:cNvSpPr txBox="1"/>
          <p:nvPr/>
        </p:nvSpPr>
        <p:spPr>
          <a:xfrm>
            <a:off x="299081" y="3511843"/>
            <a:ext cx="5461425" cy="1894749"/>
          </a:xfrm>
          <a:prstGeom prst="rect">
            <a:avLst/>
          </a:prstGeom>
          <a:noFill/>
        </p:spPr>
        <p:txBody>
          <a:bodyPr wrap="square" rtlCol="0">
            <a:spAutoFit/>
          </a:bodyPr>
          <a:lstStyle/>
          <a:p>
            <a:pPr marL="342900"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User Authentication and Identity Management</a:t>
            </a:r>
          </a:p>
          <a:p>
            <a:pPr marL="342900" indent="-3429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Data Management and Access</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Data Security and Privacy</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Data Analysis and Visualization</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Geographical and </a:t>
            </a:r>
            <a:r>
              <a:rPr lang="en-IN" sz="1600">
                <a:latin typeface="Times New Roman" panose="02020603050405020304" pitchFamily="18" charset="0"/>
                <a:cs typeface="Times New Roman" panose="02020603050405020304" pitchFamily="18" charset="0"/>
              </a:rPr>
              <a:t>Legal Compliance</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B8B6EBF-4BA0-6487-0330-2BDF28875A3A}"/>
              </a:ext>
            </a:extLst>
          </p:cNvPr>
          <p:cNvSpPr txBox="1"/>
          <p:nvPr/>
        </p:nvSpPr>
        <p:spPr>
          <a:xfrm>
            <a:off x="5760506" y="888709"/>
            <a:ext cx="6318554" cy="4710905"/>
          </a:xfrm>
          <a:prstGeom prst="rect">
            <a:avLst/>
          </a:prstGeom>
          <a:noFill/>
        </p:spPr>
        <p:txBody>
          <a:bodyPr wrap="square" rtlCol="0">
            <a:spAutoFit/>
          </a:bodyPr>
          <a:lstStyle/>
          <a:p>
            <a:pPr algn="just">
              <a:lnSpc>
                <a:spcPct val="150000"/>
              </a:lnSpc>
            </a:pPr>
            <a:r>
              <a:rPr lang="en-US" sz="2400" b="1" u="sng" dirty="0">
                <a:solidFill>
                  <a:schemeClr val="tx2">
                    <a:lumMod val="75000"/>
                  </a:schemeClr>
                </a:solidFill>
                <a:latin typeface="Times New Roman" panose="02020603050405020304" pitchFamily="18" charset="0"/>
                <a:cs typeface="Times New Roman" panose="02020603050405020304" pitchFamily="18" charset="0"/>
              </a:rPr>
              <a:t>How It Addresses the Problem</a:t>
            </a:r>
          </a:p>
          <a:p>
            <a:pPr algn="just">
              <a:lnSpc>
                <a:spcPct val="150000"/>
              </a:lnSpc>
              <a:buFont typeface="+mj-lt"/>
              <a:buAutoNum type="arabicPeriod"/>
            </a:pPr>
            <a:r>
              <a:rPr lang="en-US" sz="1600" b="1" dirty="0">
                <a:latin typeface="Times New Roman" panose="02020603050405020304" pitchFamily="18" charset="0"/>
                <a:ea typeface="Tahoma" panose="020B0604030504040204" pitchFamily="34" charset="0"/>
                <a:cs typeface="Times New Roman" panose="02020603050405020304" pitchFamily="18" charset="0"/>
              </a:rPr>
              <a:t> Continuity of Care</a:t>
            </a:r>
            <a:r>
              <a:rPr lang="en-US" sz="1600" dirty="0">
                <a:latin typeface="Times New Roman" panose="02020603050405020304" pitchFamily="18" charset="0"/>
                <a:ea typeface="Tahoma" panose="020B0604030504040204" pitchFamily="34" charset="0"/>
                <a:cs typeface="Times New Roman" panose="02020603050405020304" pitchFamily="18" charset="0"/>
              </a:rPr>
              <a:t>: By allowing seamless access to a patient’s medical history across different hospitals</a:t>
            </a:r>
            <a:r>
              <a:rPr lang="en-US" dirty="0">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 Enhanced Data Security</a:t>
            </a:r>
            <a:r>
              <a:rPr lang="en-US" sz="1600" dirty="0">
                <a:latin typeface="Times New Roman" panose="02020603050405020304" pitchFamily="18" charset="0"/>
                <a:cs typeface="Times New Roman" panose="02020603050405020304" pitchFamily="18" charset="0"/>
              </a:rPr>
              <a:t>: With robust encryption and secure authentication mechanisms, patient data is protected against unauthorized access and breaches.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 Efficient Data Management</a:t>
            </a:r>
            <a:r>
              <a:rPr lang="en-US" sz="1600" dirty="0">
                <a:latin typeface="Times New Roman" panose="02020603050405020304" pitchFamily="18" charset="0"/>
                <a:cs typeface="Times New Roman" panose="02020603050405020304" pitchFamily="18" charset="0"/>
              </a:rPr>
              <a:t>: The system streamlines the process of updating and accessing medical records, reducing administrative burden and potential errors.</a:t>
            </a:r>
          </a:p>
          <a:p>
            <a:pPr algn="just">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 Informed Public Health Interventions</a:t>
            </a:r>
            <a:r>
              <a:rPr lang="en-US" sz="1600" dirty="0">
                <a:latin typeface="Times New Roman" panose="02020603050405020304" pitchFamily="18" charset="0"/>
                <a:cs typeface="Times New Roman" panose="02020603050405020304" pitchFamily="18" charset="0"/>
              </a:rPr>
              <a:t>: Aggregated disease data and visualizations enable government officials to make data-driven decisions and respond to public health issues more effectively.</a:t>
            </a:r>
          </a:p>
        </p:txBody>
      </p:sp>
      <p:cxnSp>
        <p:nvCxnSpPr>
          <p:cNvPr id="3" name="Straight Connector 2">
            <a:extLst>
              <a:ext uri="{FF2B5EF4-FFF2-40B4-BE49-F238E27FC236}">
                <a16:creationId xmlns:a16="http://schemas.microsoft.com/office/drawing/2014/main" id="{E48EC7DE-F070-AF24-3AF8-41197FB3B612}"/>
              </a:ext>
            </a:extLst>
          </p:cNvPr>
          <p:cNvCxnSpPr>
            <a:cxnSpLocks/>
          </p:cNvCxnSpPr>
          <p:nvPr/>
        </p:nvCxnSpPr>
        <p:spPr>
          <a:xfrm>
            <a:off x="5520266" y="973465"/>
            <a:ext cx="0" cy="5259387"/>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329773" y="-415788"/>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 y="973465"/>
            <a:ext cx="12191999" cy="769441"/>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Innovation and Uniqueness of the Solution</a:t>
            </a:r>
            <a:r>
              <a:rPr lang="en-US" sz="2400" b="1" u="sng" dirty="0">
                <a:solidFill>
                  <a:schemeClr val="tx2"/>
                </a:solidFill>
                <a:latin typeface="Arial" pitchFamily="34" charset="0"/>
                <a:cs typeface="Arial" pitchFamily="34" charset="0"/>
              </a:rPr>
              <a:t>:</a:t>
            </a:r>
            <a:endParaRPr lang="en-US" sz="24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81375"/>
            <a:ext cx="156875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5PLUS1</a:t>
            </a:r>
            <a:endParaRPr lang="en-IN" b="1" dirty="0">
              <a:latin typeface="Times New Roman" panose="02020603050405020304" pitchFamily="18" charset="0"/>
              <a:cs typeface="Times New Roman" panose="02020603050405020304" pitchFamily="18" charset="0"/>
            </a:endParaRPr>
          </a:p>
        </p:txBody>
      </p:sp>
      <p:pic>
        <p:nvPicPr>
          <p:cNvPr id="11" name="Google Shape;93;p2"/>
          <p:cNvPicPr preferRelativeResize="0"/>
          <p:nvPr/>
        </p:nvPicPr>
        <p:blipFill rotWithShape="1">
          <a:blip r:embed="rId3">
            <a:alphaModFix/>
          </a:blip>
          <a:srcRect/>
          <a:stretch/>
        </p:blipFill>
        <p:spPr>
          <a:xfrm>
            <a:off x="9803911" y="-89495"/>
            <a:ext cx="2246575" cy="1149075"/>
          </a:xfrm>
          <a:prstGeom prst="rect">
            <a:avLst/>
          </a:prstGeom>
          <a:noFill/>
          <a:ln>
            <a:noFill/>
          </a:ln>
        </p:spPr>
      </p:pic>
      <p:sp>
        <p:nvSpPr>
          <p:cNvPr id="2" name="TextBox 1">
            <a:extLst>
              <a:ext uri="{FF2B5EF4-FFF2-40B4-BE49-F238E27FC236}">
                <a16:creationId xmlns:a16="http://schemas.microsoft.com/office/drawing/2014/main" id="{E3906D92-F252-7469-D7FA-DBB77D4044B6}"/>
              </a:ext>
            </a:extLst>
          </p:cNvPr>
          <p:cNvSpPr txBox="1"/>
          <p:nvPr/>
        </p:nvSpPr>
        <p:spPr>
          <a:xfrm>
            <a:off x="270507" y="1479293"/>
            <a:ext cx="5452960" cy="3373359"/>
          </a:xfrm>
          <a:prstGeom prst="rect">
            <a:avLst/>
          </a:prstGeom>
          <a:noFill/>
        </p:spPr>
        <p:txBody>
          <a:bodyPr wrap="square" rtlCol="0">
            <a:spAutoFit/>
          </a:bodyPr>
          <a:lstStyle/>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Aadhaar Integration</a:t>
            </a:r>
            <a:r>
              <a:rPr lang="en-US" dirty="0">
                <a:latin typeface="Times New Roman" panose="02020603050405020304" pitchFamily="18" charset="0"/>
                <a:cs typeface="Times New Roman" panose="02020603050405020304" pitchFamily="18" charset="0"/>
              </a:rPr>
              <a:t>: Utilizing Aadhaar as a unique identifier for patients is a unique feature that ensures </a:t>
            </a:r>
            <a:r>
              <a:rPr lang="en-US" dirty="0">
                <a:solidFill>
                  <a:srgbClr val="FF0000"/>
                </a:solidFill>
                <a:latin typeface="Times New Roman" panose="02020603050405020304" pitchFamily="18" charset="0"/>
                <a:cs typeface="Times New Roman" panose="02020603050405020304" pitchFamily="18" charset="0"/>
              </a:rPr>
              <a:t>secure and reliable authentication </a:t>
            </a:r>
            <a:r>
              <a:rPr lang="en-US" dirty="0">
                <a:latin typeface="Times New Roman" panose="02020603050405020304" pitchFamily="18" charset="0"/>
                <a:cs typeface="Times New Roman" panose="02020603050405020304" pitchFamily="18" charset="0"/>
              </a:rPr>
              <a:t>while leveraging existing national infrastructure.</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Role-Based Access with Advanced Security</a:t>
            </a:r>
            <a:r>
              <a:rPr lang="en-US" dirty="0">
                <a:latin typeface="Times New Roman" panose="02020603050405020304" pitchFamily="18" charset="0"/>
                <a:cs typeface="Times New Roman" panose="02020603050405020304" pitchFamily="18" charset="0"/>
              </a:rPr>
              <a:t>: The implementation of RBAC combined with </a:t>
            </a:r>
            <a:r>
              <a:rPr lang="en-US" dirty="0">
                <a:solidFill>
                  <a:srgbClr val="FF0000"/>
                </a:solidFill>
                <a:latin typeface="Times New Roman" panose="02020603050405020304" pitchFamily="18" charset="0"/>
                <a:cs typeface="Times New Roman" panose="02020603050405020304" pitchFamily="18" charset="0"/>
              </a:rPr>
              <a:t>MFA and encryption </a:t>
            </a:r>
            <a:r>
              <a:rPr lang="en-US" dirty="0">
                <a:latin typeface="Times New Roman" panose="02020603050405020304" pitchFamily="18" charset="0"/>
                <a:cs typeface="Times New Roman" panose="02020603050405020304" pitchFamily="18" charset="0"/>
              </a:rPr>
              <a:t>sets a high standard for security and data integrity in medical records management.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16110E-F9E1-8785-B891-A5C819A433DB}"/>
              </a:ext>
            </a:extLst>
          </p:cNvPr>
          <p:cNvSpPr txBox="1"/>
          <p:nvPr/>
        </p:nvSpPr>
        <p:spPr>
          <a:xfrm>
            <a:off x="5816173" y="1463151"/>
            <a:ext cx="5766227" cy="3788858"/>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3. Dynamic Data Visualization</a:t>
            </a:r>
            <a:r>
              <a:rPr lang="en-US" dirty="0">
                <a:latin typeface="Times New Roman" panose="02020603050405020304" pitchFamily="18" charset="0"/>
                <a:cs typeface="Times New Roman" panose="02020603050405020304" pitchFamily="18" charset="0"/>
              </a:rPr>
              <a:t>: The integration of real-time data analysis and visualization tools allows for </a:t>
            </a:r>
            <a:r>
              <a:rPr lang="en-US" dirty="0">
                <a:solidFill>
                  <a:srgbClr val="FF0000"/>
                </a:solidFill>
                <a:latin typeface="Times New Roman" panose="02020603050405020304" pitchFamily="18" charset="0"/>
                <a:cs typeface="Times New Roman" panose="02020603050405020304" pitchFamily="18" charset="0"/>
              </a:rPr>
              <a:t>proactive monitoring of public health trends </a:t>
            </a:r>
            <a:r>
              <a:rPr lang="en-US" dirty="0">
                <a:latin typeface="Times New Roman" panose="02020603050405020304" pitchFamily="18" charset="0"/>
                <a:cs typeface="Times New Roman" panose="02020603050405020304" pitchFamily="18" charset="0"/>
              </a:rPr>
              <a:t>and 	action in </a:t>
            </a:r>
            <a:r>
              <a:rPr lang="en-US" dirty="0">
                <a:solidFill>
                  <a:srgbClr val="FF0000"/>
                </a:solidFill>
                <a:latin typeface="Times New Roman" panose="02020603050405020304" pitchFamily="18" charset="0"/>
                <a:cs typeface="Times New Roman" panose="02020603050405020304" pitchFamily="18" charset="0"/>
              </a:rPr>
              <a:t>response to disease outbreaks</a:t>
            </a:r>
            <a:r>
              <a:rPr lang="en-US" dirty="0">
                <a:latin typeface="Times New Roman" panose="02020603050405020304" pitchFamily="18" charset="0"/>
                <a:cs typeface="Times New Roman" panose="02020603050405020304" pitchFamily="18" charset="0"/>
              </a:rPr>
              <a:t>.</a:t>
            </a:r>
          </a:p>
          <a:p>
            <a:pPr algn="just">
              <a:lnSpc>
                <a:spcPct val="150000"/>
              </a:lnSpc>
            </a:pPr>
            <a:r>
              <a:rPr lang="en-US" b="1" dirty="0">
                <a:latin typeface="Times New Roman" panose="02020603050405020304" pitchFamily="18" charset="0"/>
                <a:cs typeface="Times New Roman" panose="02020603050405020304" pitchFamily="18" charset="0"/>
              </a:rPr>
              <a:t>4. Scalability and Flexibility</a:t>
            </a:r>
            <a:r>
              <a:rPr lang="en-US" dirty="0">
                <a:latin typeface="Times New Roman" panose="02020603050405020304" pitchFamily="18" charset="0"/>
                <a:cs typeface="Times New Roman" panose="02020603050405020304" pitchFamily="18" charset="0"/>
              </a:rPr>
              <a:t>: The application is designed to be scalable, accommodating the large number of users and data expected across India. It also includes flexibility for future enhancements and integration with other health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38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4" name="Picture 50" descr="How to upgrade the Laravel Breeze on the existing application | by Balaji  Dharma | Dev Genius">
            <a:extLst>
              <a:ext uri="{FF2B5EF4-FFF2-40B4-BE49-F238E27FC236}">
                <a16:creationId xmlns:a16="http://schemas.microsoft.com/office/drawing/2014/main" id="{D1AD1C90-1A0B-5D46-9539-A8FDF00095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87" t="32787" r="73779" b="35739"/>
          <a:stretch/>
        </p:blipFill>
        <p:spPr bwMode="auto">
          <a:xfrm>
            <a:off x="4508693" y="4847359"/>
            <a:ext cx="726481" cy="764453"/>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How AWS Elastic Beanstalk and Amazon DynamoDB make it simple to scale your  application and database with traffic | AWS Startups Blog">
            <a:extLst>
              <a:ext uri="{FF2B5EF4-FFF2-40B4-BE49-F238E27FC236}">
                <a16:creationId xmlns:a16="http://schemas.microsoft.com/office/drawing/2014/main" id="{E24B11D7-E667-3A1E-4B0B-CB0770E884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32" t="10622" r="29000" b="12391"/>
          <a:stretch/>
        </p:blipFill>
        <p:spPr bwMode="auto">
          <a:xfrm>
            <a:off x="4770755" y="2633345"/>
            <a:ext cx="1168389" cy="10665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1891" y="6507055"/>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794331" y="-73748"/>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a:xfrm>
            <a:off x="8737600" y="6538915"/>
            <a:ext cx="2844800" cy="365125"/>
          </a:xfrm>
        </p:spPr>
        <p:txBody>
          <a:bodyPr/>
          <a:lstStyle/>
          <a:p>
            <a:fld id="{677C3CE7-23F7-4828-823C-E0205DF2CF97}" type="slidenum">
              <a:rPr lang="en-US" b="1">
                <a:solidFill>
                  <a:schemeClr val="bg1"/>
                </a:solidFill>
              </a:rPr>
              <a:pPr/>
              <a:t>5</a:t>
            </a:fld>
            <a:endParaRPr lang="en-US" b="1" dirty="0">
              <a:solidFill>
                <a:schemeClr val="bg1"/>
              </a:solidFill>
            </a:endParaRPr>
          </a:p>
        </p:txBody>
      </p:sp>
      <p:sp>
        <p:nvSpPr>
          <p:cNvPr id="7" name="Footer Placeholder 6"/>
          <p:cNvSpPr>
            <a:spLocks noGrp="1"/>
          </p:cNvSpPr>
          <p:nvPr>
            <p:ph type="ftr" sz="quarter" idx="11"/>
          </p:nvPr>
        </p:nvSpPr>
        <p:spPr>
          <a:xfrm>
            <a:off x="4576778" y="6564808"/>
            <a:ext cx="3204000" cy="365125"/>
          </a:xfrm>
        </p:spPr>
        <p:txBody>
          <a:bodyPr/>
          <a:lstStyle/>
          <a:p>
            <a:pPr>
              <a:defRPr/>
            </a:pPr>
            <a:r>
              <a:rPr lang="en-US" dirty="0">
                <a:solidFill>
                  <a:schemeClr val="bg1"/>
                </a:solidFill>
              </a:rPr>
              <a:t>@SIH Idea submission</a:t>
            </a:r>
          </a:p>
        </p:txBody>
      </p:sp>
      <p:pic>
        <p:nvPicPr>
          <p:cNvPr id="8" name="Google Shape;93;p2"/>
          <p:cNvPicPr preferRelativeResize="0"/>
          <p:nvPr/>
        </p:nvPicPr>
        <p:blipFill rotWithShape="1">
          <a:blip r:embed="rId5">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31109"/>
            <a:ext cx="146715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PLUS</a:t>
            </a:r>
            <a:r>
              <a:rPr lang="en-US" sz="1800" b="1" dirty="0">
                <a:latin typeface="Times New Roman" panose="02020603050405020304" pitchFamily="18" charset="0"/>
                <a:cs typeface="Times New Roman" panose="02020603050405020304" pitchFamily="18" charset="0"/>
              </a:rPr>
              <a:t>1</a:t>
            </a:r>
            <a:endParaRPr lang="en-IN" dirty="0"/>
          </a:p>
        </p:txBody>
      </p:sp>
      <p:sp>
        <p:nvSpPr>
          <p:cNvPr id="2" name="TextBox 1">
            <a:extLst>
              <a:ext uri="{FF2B5EF4-FFF2-40B4-BE49-F238E27FC236}">
                <a16:creationId xmlns:a16="http://schemas.microsoft.com/office/drawing/2014/main" id="{B4A03765-37CE-02B1-E22E-536A74318B71}"/>
              </a:ext>
            </a:extLst>
          </p:cNvPr>
          <p:cNvSpPr txBox="1"/>
          <p:nvPr/>
        </p:nvSpPr>
        <p:spPr>
          <a:xfrm>
            <a:off x="609600" y="1422400"/>
            <a:ext cx="184731" cy="369332"/>
          </a:xfrm>
          <a:prstGeom prst="rect">
            <a:avLst/>
          </a:prstGeom>
          <a:noFill/>
        </p:spPr>
        <p:txBody>
          <a:bodyPr wrap="none" rtlCol="0">
            <a:spAutoFit/>
          </a:bodyPr>
          <a:lstStyle/>
          <a:p>
            <a:endParaRPr lang="en-IN" dirty="0"/>
          </a:p>
        </p:txBody>
      </p:sp>
      <p:pic>
        <p:nvPicPr>
          <p:cNvPr id="1026" name="Picture 2" descr="DevOps Methodology Company - Techsaga USA">
            <a:extLst>
              <a:ext uri="{FF2B5EF4-FFF2-40B4-BE49-F238E27FC236}">
                <a16:creationId xmlns:a16="http://schemas.microsoft.com/office/drawing/2014/main" id="{B794522A-F7C2-8BC0-75C0-A238BE725E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1" y="820467"/>
            <a:ext cx="3527787" cy="18155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7928DE-6771-8E80-6765-F2F04ACEE011}"/>
              </a:ext>
            </a:extLst>
          </p:cNvPr>
          <p:cNvSpPr txBox="1"/>
          <p:nvPr/>
        </p:nvSpPr>
        <p:spPr>
          <a:xfrm>
            <a:off x="1011803" y="2514404"/>
            <a:ext cx="1448217" cy="369332"/>
          </a:xfrm>
          <a:prstGeom prst="rect">
            <a:avLst/>
          </a:prstGeom>
          <a:noFill/>
        </p:spPr>
        <p:txBody>
          <a:bodyPr wrap="none" rtlCol="0">
            <a:spAutoFit/>
          </a:bodyPr>
          <a:lstStyle/>
          <a:p>
            <a:r>
              <a:rPr lang="en-IN" dirty="0"/>
              <a:t>Methodology</a:t>
            </a:r>
          </a:p>
        </p:txBody>
      </p:sp>
      <p:pic>
        <p:nvPicPr>
          <p:cNvPr id="1032" name="Picture 8" descr="Learn how powerful NextJS is and how it can improve your web development |  by AllThingsTech | Frontend Weekly | Medium">
            <a:extLst>
              <a:ext uri="{FF2B5EF4-FFF2-40B4-BE49-F238E27FC236}">
                <a16:creationId xmlns:a16="http://schemas.microsoft.com/office/drawing/2014/main" id="{AF27EEC9-BC6E-536F-60BB-4E97B4B80E3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2489" t="33966" r="34000" b="32652"/>
          <a:stretch/>
        </p:blipFill>
        <p:spPr bwMode="auto">
          <a:xfrm>
            <a:off x="141514" y="2945545"/>
            <a:ext cx="1560286" cy="8874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894D5F5-C0D2-73AB-09F7-DF57D25EE9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959" y="2869853"/>
            <a:ext cx="1143111" cy="118907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etting started with Terraform in DevOps - Aviator Blog">
            <a:extLst>
              <a:ext uri="{FF2B5EF4-FFF2-40B4-BE49-F238E27FC236}">
                <a16:creationId xmlns:a16="http://schemas.microsoft.com/office/drawing/2014/main" id="{EDC45343-304F-1355-540F-55B3CBBB08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1121" y="2785535"/>
            <a:ext cx="1697265" cy="12733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B33AEA-766B-FC5B-A579-35DB0AAAA76B}"/>
              </a:ext>
            </a:extLst>
          </p:cNvPr>
          <p:cNvSpPr txBox="1"/>
          <p:nvPr/>
        </p:nvSpPr>
        <p:spPr>
          <a:xfrm>
            <a:off x="1297612" y="4004465"/>
            <a:ext cx="1331903" cy="369332"/>
          </a:xfrm>
          <a:prstGeom prst="rect">
            <a:avLst/>
          </a:prstGeom>
          <a:noFill/>
        </p:spPr>
        <p:txBody>
          <a:bodyPr wrap="none" rtlCol="0">
            <a:spAutoFit/>
          </a:bodyPr>
          <a:lstStyle/>
          <a:p>
            <a:r>
              <a:rPr lang="en-IN" dirty="0"/>
              <a:t>Frameworks</a:t>
            </a:r>
          </a:p>
        </p:txBody>
      </p:sp>
      <p:cxnSp>
        <p:nvCxnSpPr>
          <p:cNvPr id="12" name="Straight Connector 11">
            <a:extLst>
              <a:ext uri="{FF2B5EF4-FFF2-40B4-BE49-F238E27FC236}">
                <a16:creationId xmlns:a16="http://schemas.microsoft.com/office/drawing/2014/main" id="{E93BBF2F-9E29-92A6-1926-4A6775623527}"/>
              </a:ext>
            </a:extLst>
          </p:cNvPr>
          <p:cNvCxnSpPr>
            <a:cxnSpLocks/>
          </p:cNvCxnSpPr>
          <p:nvPr/>
        </p:nvCxnSpPr>
        <p:spPr>
          <a:xfrm>
            <a:off x="6096000" y="1095375"/>
            <a:ext cx="0" cy="5259387"/>
          </a:xfrm>
          <a:prstGeom prst="line">
            <a:avLst/>
          </a:prstGeom>
        </p:spPr>
        <p:style>
          <a:lnRef idx="2">
            <a:schemeClr val="dk1"/>
          </a:lnRef>
          <a:fillRef idx="0">
            <a:schemeClr val="dk1"/>
          </a:fillRef>
          <a:effectRef idx="1">
            <a:schemeClr val="dk1"/>
          </a:effectRef>
          <a:fontRef idx="minor">
            <a:schemeClr val="tx1"/>
          </a:fontRef>
        </p:style>
      </p:cxnSp>
      <p:pic>
        <p:nvPicPr>
          <p:cNvPr id="1042" name="Picture 18" descr="Home - The GitHub Blog">
            <a:extLst>
              <a:ext uri="{FF2B5EF4-FFF2-40B4-BE49-F238E27FC236}">
                <a16:creationId xmlns:a16="http://schemas.microsoft.com/office/drawing/2014/main" id="{173F5C11-BCD4-FA9D-07C0-9DB6271B6F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672" y="5547632"/>
            <a:ext cx="1534351" cy="9651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itHub Actions SVG and transparent PNG icons | TechIcons">
            <a:extLst>
              <a:ext uri="{FF2B5EF4-FFF2-40B4-BE49-F238E27FC236}">
                <a16:creationId xmlns:a16="http://schemas.microsoft.com/office/drawing/2014/main" id="{93FAB0F3-9901-2C43-4AEA-76466C3D66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964" y="5779560"/>
            <a:ext cx="597430" cy="59743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Beginners Track - What is Docker? | dockerlabs">
            <a:extLst>
              <a:ext uri="{FF2B5EF4-FFF2-40B4-BE49-F238E27FC236}">
                <a16:creationId xmlns:a16="http://schemas.microsoft.com/office/drawing/2014/main" id="{A03EC8D4-6F7D-4787-D803-F39BBF3DBF9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0862" y="5547751"/>
            <a:ext cx="1153678" cy="98543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Kubernetes Logo, symbol, meaning, history, PNG, brand">
            <a:extLst>
              <a:ext uri="{FF2B5EF4-FFF2-40B4-BE49-F238E27FC236}">
                <a16:creationId xmlns:a16="http://schemas.microsoft.com/office/drawing/2014/main" id="{8BE87CE5-98EC-0311-2AC9-5E31130DD2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9010" y="5570032"/>
            <a:ext cx="1656112" cy="93156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Kafka&quot; Icon - Download for free – Iconduck">
            <a:extLst>
              <a:ext uri="{FF2B5EF4-FFF2-40B4-BE49-F238E27FC236}">
                <a16:creationId xmlns:a16="http://schemas.microsoft.com/office/drawing/2014/main" id="{643ABF94-52F6-7E95-06E8-77640BB424F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1452" y="5909548"/>
            <a:ext cx="1298833" cy="592931"/>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Sentry logo - Social media &amp; Logos Icons">
            <a:extLst>
              <a:ext uri="{FF2B5EF4-FFF2-40B4-BE49-F238E27FC236}">
                <a16:creationId xmlns:a16="http://schemas.microsoft.com/office/drawing/2014/main" id="{2AFABD7F-5C80-D74D-BF83-C3823A49A4A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7030" y="5545465"/>
            <a:ext cx="929748" cy="929748"/>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Overview - Trivy">
            <a:extLst>
              <a:ext uri="{FF2B5EF4-FFF2-40B4-BE49-F238E27FC236}">
                <a16:creationId xmlns:a16="http://schemas.microsoft.com/office/drawing/2014/main" id="{9FF2EB9E-D020-6D00-E4DC-6128C59A2565}"/>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13300" t="4341" r="15529" b="-336"/>
          <a:stretch/>
        </p:blipFill>
        <p:spPr bwMode="auto">
          <a:xfrm>
            <a:off x="5132882" y="4669220"/>
            <a:ext cx="963118" cy="1363132"/>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487753BF-0600-9C19-A759-0C88C6913A2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79" y="4721359"/>
            <a:ext cx="684663" cy="684663"/>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PHP - Wikipedia">
            <a:extLst>
              <a:ext uri="{FF2B5EF4-FFF2-40B4-BE49-F238E27FC236}">
                <a16:creationId xmlns:a16="http://schemas.microsoft.com/office/drawing/2014/main" id="{CC63FC7C-0AB2-FB00-1983-9FC91D2FF2E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1898" y="4861886"/>
            <a:ext cx="1066170" cy="575732"/>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Vue.js Development Environment - Vuejs Online Editor &amp; Compiler | RunCode">
            <a:extLst>
              <a:ext uri="{FF2B5EF4-FFF2-40B4-BE49-F238E27FC236}">
                <a16:creationId xmlns:a16="http://schemas.microsoft.com/office/drawing/2014/main" id="{E6FC0F4B-0C9B-2FA7-4207-2831279758BA}"/>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r="55703"/>
          <a:stretch/>
        </p:blipFill>
        <p:spPr bwMode="auto">
          <a:xfrm>
            <a:off x="1891293" y="4701749"/>
            <a:ext cx="783248" cy="8841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Unleashing the Power of AWS: Revolutionizing Cloud Computing">
            <a:extLst>
              <a:ext uri="{FF2B5EF4-FFF2-40B4-BE49-F238E27FC236}">
                <a16:creationId xmlns:a16="http://schemas.microsoft.com/office/drawing/2014/main" id="{0AE50D4D-5B58-799B-E59E-18A3CD10053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2623" y="785702"/>
            <a:ext cx="1697861" cy="127339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BEDC3C5-711C-00FE-035D-5F928D22344F}"/>
              </a:ext>
            </a:extLst>
          </p:cNvPr>
          <p:cNvSpPr txBox="1"/>
          <p:nvPr/>
        </p:nvSpPr>
        <p:spPr>
          <a:xfrm>
            <a:off x="4640684" y="1874432"/>
            <a:ext cx="726481" cy="369332"/>
          </a:xfrm>
          <a:prstGeom prst="rect">
            <a:avLst/>
          </a:prstGeom>
          <a:noFill/>
        </p:spPr>
        <p:txBody>
          <a:bodyPr wrap="none" rtlCol="0">
            <a:spAutoFit/>
          </a:bodyPr>
          <a:lstStyle/>
          <a:p>
            <a:r>
              <a:rPr lang="en-IN" dirty="0"/>
              <a:t>Cloud</a:t>
            </a:r>
          </a:p>
        </p:txBody>
      </p:sp>
      <p:pic>
        <p:nvPicPr>
          <p:cNvPr id="1078" name="Picture 54" descr="Laravel Octane &amp; FrankenPHP 🧟 - YouTube">
            <a:extLst>
              <a:ext uri="{FF2B5EF4-FFF2-40B4-BE49-F238E27FC236}">
                <a16:creationId xmlns:a16="http://schemas.microsoft.com/office/drawing/2014/main" id="{460DAE04-F4D1-BFE4-DA09-1B1F75C4EC82}"/>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54294" t="21778" r="1250" b="19457"/>
          <a:stretch/>
        </p:blipFill>
        <p:spPr bwMode="auto">
          <a:xfrm>
            <a:off x="2750256" y="4827403"/>
            <a:ext cx="660974" cy="65528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50B686D-7E2D-7F6C-870A-4184AB496796}"/>
              </a:ext>
            </a:extLst>
          </p:cNvPr>
          <p:cNvSpPr txBox="1"/>
          <p:nvPr/>
        </p:nvSpPr>
        <p:spPr>
          <a:xfrm>
            <a:off x="1256965" y="4408968"/>
            <a:ext cx="2906308" cy="369332"/>
          </a:xfrm>
          <a:prstGeom prst="rect">
            <a:avLst/>
          </a:prstGeom>
          <a:noFill/>
        </p:spPr>
        <p:txBody>
          <a:bodyPr wrap="none" rtlCol="0">
            <a:spAutoFit/>
          </a:bodyPr>
          <a:lstStyle/>
          <a:p>
            <a:r>
              <a:rPr lang="en-IN" dirty="0"/>
              <a:t>Other software and services</a:t>
            </a:r>
          </a:p>
        </p:txBody>
      </p:sp>
      <p:sp>
        <p:nvSpPr>
          <p:cNvPr id="17" name="TextBox 16">
            <a:extLst>
              <a:ext uri="{FF2B5EF4-FFF2-40B4-BE49-F238E27FC236}">
                <a16:creationId xmlns:a16="http://schemas.microsoft.com/office/drawing/2014/main" id="{42C187BD-8592-2DE6-8DF8-9171F7213DA9}"/>
              </a:ext>
            </a:extLst>
          </p:cNvPr>
          <p:cNvSpPr txBox="1"/>
          <p:nvPr/>
        </p:nvSpPr>
        <p:spPr>
          <a:xfrm>
            <a:off x="4750656" y="3704417"/>
            <a:ext cx="1398075" cy="369332"/>
          </a:xfrm>
          <a:prstGeom prst="rect">
            <a:avLst/>
          </a:prstGeom>
          <a:noFill/>
        </p:spPr>
        <p:txBody>
          <a:bodyPr wrap="none" rtlCol="0">
            <a:spAutoFit/>
          </a:bodyPr>
          <a:lstStyle/>
          <a:p>
            <a:r>
              <a:rPr lang="en-IN" dirty="0"/>
              <a:t>AWS Service </a:t>
            </a:r>
          </a:p>
        </p:txBody>
      </p:sp>
      <p:pic>
        <p:nvPicPr>
          <p:cNvPr id="5" name="Picture 4">
            <a:extLst>
              <a:ext uri="{FF2B5EF4-FFF2-40B4-BE49-F238E27FC236}">
                <a16:creationId xmlns:a16="http://schemas.microsoft.com/office/drawing/2014/main" id="{79762DC1-ED63-1832-4350-F27F087309C2}"/>
              </a:ext>
            </a:extLst>
          </p:cNvPr>
          <p:cNvPicPr>
            <a:picLocks noChangeAspect="1"/>
          </p:cNvPicPr>
          <p:nvPr/>
        </p:nvPicPr>
        <p:blipFill>
          <a:blip r:embed="rId22"/>
          <a:stretch>
            <a:fillRect/>
          </a:stretch>
        </p:blipFill>
        <p:spPr>
          <a:xfrm>
            <a:off x="6508155" y="1143991"/>
            <a:ext cx="5098319" cy="5098319"/>
          </a:xfrm>
          <a:prstGeom prst="rect">
            <a:avLst/>
          </a:prstGeom>
        </p:spPr>
      </p:pic>
      <p:sp>
        <p:nvSpPr>
          <p:cNvPr id="13" name="TextBox 12">
            <a:extLst>
              <a:ext uri="{FF2B5EF4-FFF2-40B4-BE49-F238E27FC236}">
                <a16:creationId xmlns:a16="http://schemas.microsoft.com/office/drawing/2014/main" id="{1C9C6138-1F3B-DFAC-1117-9B0F53A04039}"/>
              </a:ext>
            </a:extLst>
          </p:cNvPr>
          <p:cNvSpPr txBox="1"/>
          <p:nvPr/>
        </p:nvSpPr>
        <p:spPr>
          <a:xfrm>
            <a:off x="8415867" y="6121400"/>
            <a:ext cx="1837106" cy="369332"/>
          </a:xfrm>
          <a:prstGeom prst="rect">
            <a:avLst/>
          </a:prstGeom>
          <a:noFill/>
        </p:spPr>
        <p:txBody>
          <a:bodyPr wrap="none" rtlCol="0">
            <a:spAutoFit/>
          </a:bodyPr>
          <a:lstStyle/>
          <a:p>
            <a:r>
              <a:rPr lang="en-IN" dirty="0"/>
              <a:t>Simple workflows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417286" y="-118828"/>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a:t>
            </a:r>
          </a:p>
        </p:txBody>
      </p:sp>
      <p:pic>
        <p:nvPicPr>
          <p:cNvPr id="8" name="Google Shape;93;p2"/>
          <p:cNvPicPr preferRelativeResize="0"/>
          <p:nvPr/>
        </p:nvPicPr>
        <p:blipFill rotWithShape="1">
          <a:blip r:embed="rId3">
            <a:alphaModFix/>
          </a:blip>
          <a:srcRect/>
          <a:stretch/>
        </p:blipFill>
        <p:spPr>
          <a:xfrm>
            <a:off x="9840431" y="44228"/>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02426"/>
            <a:ext cx="142481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5PLUS1</a:t>
            </a:r>
            <a:endParaRPr lang="en-IN" dirty="0"/>
          </a:p>
        </p:txBody>
      </p:sp>
      <p:sp>
        <p:nvSpPr>
          <p:cNvPr id="2" name="TextBox 2">
            <a:extLst>
              <a:ext uri="{FF2B5EF4-FFF2-40B4-BE49-F238E27FC236}">
                <a16:creationId xmlns:a16="http://schemas.microsoft.com/office/drawing/2014/main" id="{D62E30C8-ABF6-D15F-5E9B-828825C35D46}"/>
              </a:ext>
            </a:extLst>
          </p:cNvPr>
          <p:cNvSpPr txBox="1"/>
          <p:nvPr/>
        </p:nvSpPr>
        <p:spPr>
          <a:xfrm>
            <a:off x="141514" y="1123395"/>
            <a:ext cx="5849492" cy="3920560"/>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just">
              <a:lnSpc>
                <a:spcPct val="150000"/>
              </a:lnSpc>
            </a:pPr>
            <a:r>
              <a:rPr kumimoji="0" lang="en-US" sz="2400" b="0" i="0" u="sng" strike="noStrike" kern="1200" cap="none" spc="0" normalizeH="0" baseline="0" noProof="0" dirty="0">
                <a:ln>
                  <a:noFill/>
                </a:ln>
                <a:solidFill>
                  <a:schemeClr val="tx2">
                    <a:lumMod val="75000"/>
                  </a:schemeClr>
                </a:solidFill>
                <a:effectLst/>
                <a:uLnTx/>
                <a:uFillTx/>
                <a:latin typeface="Times New Roman" panose="02020603050405020304" pitchFamily="18" charset="0"/>
                <a:cs typeface="Times New Roman" panose="02020603050405020304" pitchFamily="18" charset="0"/>
              </a:rPr>
              <a:t>Analysis of the feasibility of the idea</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Potential to significantly </a:t>
            </a:r>
            <a:r>
              <a:rPr lang="en-US" dirty="0">
                <a:solidFill>
                  <a:srgbClr val="FF0000"/>
                </a:solidFill>
                <a:latin typeface="Times New Roman" panose="02020603050405020304" pitchFamily="18" charset="0"/>
                <a:cs typeface="Times New Roman" panose="02020603050405020304" pitchFamily="18" charset="0"/>
              </a:rPr>
              <a:t>improve healthcare </a:t>
            </a:r>
            <a:r>
              <a:rPr lang="en-US" dirty="0">
                <a:latin typeface="Times New Roman" panose="02020603050405020304" pitchFamily="18" charset="0"/>
                <a:cs typeface="Times New Roman" panose="02020603050405020304" pitchFamily="18" charset="0"/>
              </a:rPr>
              <a:t>accessibility and </a:t>
            </a:r>
            <a:r>
              <a:rPr lang="en-US" dirty="0">
                <a:solidFill>
                  <a:srgbClr val="FF0000"/>
                </a:solidFill>
                <a:latin typeface="Times New Roman" panose="02020603050405020304" pitchFamily="18" charset="0"/>
                <a:cs typeface="Times New Roman" panose="02020603050405020304" pitchFamily="18" charset="0"/>
              </a:rPr>
              <a:t>quality</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Existing technologies </a:t>
            </a:r>
            <a:r>
              <a:rPr lang="en-US" dirty="0">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India's growing digital infrastructure</a:t>
            </a:r>
            <a:r>
              <a:rPr lang="en-US" dirty="0">
                <a:latin typeface="Times New Roman" panose="02020603050405020304" pitchFamily="18" charset="0"/>
                <a:cs typeface="Times New Roman" panose="02020603050405020304" pitchFamily="18" charset="0"/>
              </a:rPr>
              <a:t> provides a foundation for implementation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Aligns with India's Digital India initiative, suggesting potential government support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offers </a:t>
            </a:r>
            <a:r>
              <a:rPr lang="en-US" dirty="0">
                <a:solidFill>
                  <a:srgbClr val="FF0000"/>
                </a:solidFill>
                <a:latin typeface="Times New Roman" panose="02020603050405020304" pitchFamily="18" charset="0"/>
                <a:cs typeface="Times New Roman" panose="02020603050405020304" pitchFamily="18" charset="0"/>
              </a:rPr>
              <a:t>potential long-term cost savings </a:t>
            </a:r>
            <a:r>
              <a:rPr lang="en-US" dirty="0">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improved healthcare administration </a:t>
            </a:r>
            <a:r>
              <a:rPr lang="en-US" dirty="0">
                <a:latin typeface="Times New Roman" panose="02020603050405020304" pitchFamily="18" charset="0"/>
                <a:cs typeface="Times New Roman" panose="02020603050405020304" pitchFamily="18" charset="0"/>
              </a:rPr>
              <a:t>efficiency.</a:t>
            </a:r>
          </a:p>
        </p:txBody>
      </p:sp>
      <p:sp>
        <p:nvSpPr>
          <p:cNvPr id="3" name="TextBox 8">
            <a:extLst>
              <a:ext uri="{FF2B5EF4-FFF2-40B4-BE49-F238E27FC236}">
                <a16:creationId xmlns:a16="http://schemas.microsoft.com/office/drawing/2014/main" id="{3B205A43-E473-858F-1D3C-4C104978EF91}"/>
              </a:ext>
            </a:extLst>
          </p:cNvPr>
          <p:cNvSpPr txBox="1">
            <a:spLocks noChangeArrowheads="1"/>
          </p:cNvSpPr>
          <p:nvPr/>
        </p:nvSpPr>
        <p:spPr bwMode="auto">
          <a:xfrm>
            <a:off x="6392183" y="1132554"/>
            <a:ext cx="4997903" cy="2258567"/>
          </a:xfrm>
          <a:prstGeom prst="rect">
            <a:avLst/>
          </a:prstGeom>
          <a:noFill/>
          <a:ln w="9525">
            <a:noFill/>
            <a:miter lim="800000"/>
            <a:headEnd/>
            <a:tailEnd/>
          </a:ln>
        </p:spPr>
        <p:txBody>
          <a:bodyPr wrap="square">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R="0" lvl="0" algn="just" defTabSz="457200" rtl="0" eaLnBrk="1" fontAlgn="base" latinLnBrk="0" hangingPunct="1">
              <a:lnSpc>
                <a:spcPct val="150000"/>
              </a:lnSpc>
              <a:spcBef>
                <a:spcPct val="0"/>
              </a:spcBef>
              <a:spcAft>
                <a:spcPct val="0"/>
              </a:spcAft>
              <a:buClrTx/>
              <a:buSzTx/>
              <a:tabLst/>
              <a:defRPr/>
            </a:pPr>
            <a:r>
              <a:rPr lang="en-US" sz="2400" u="sng" dirty="0">
                <a:solidFill>
                  <a:schemeClr val="tx2">
                    <a:lumMod val="75000"/>
                  </a:schemeClr>
                </a:solidFill>
                <a:latin typeface="Times New Roman" panose="02020603050405020304" pitchFamily="18" charset="0"/>
                <a:cs typeface="Times New Roman" panose="02020603050405020304" pitchFamily="18" charset="0"/>
              </a:rPr>
              <a:t>Potential challenges and risks</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Scalability for India's large population</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IN" dirty="0">
                <a:latin typeface="Times New Roman" panose="02020603050405020304" pitchFamily="18" charset="0"/>
                <a:cs typeface="Times New Roman" panose="02020603050405020304" pitchFamily="18" charset="0"/>
              </a:rPr>
              <a:t>Data accuracy and standardization</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Data privacy and security concerns</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Resistance from traditional healthcare providers</a:t>
            </a:r>
          </a:p>
        </p:txBody>
      </p:sp>
      <p:sp>
        <p:nvSpPr>
          <p:cNvPr id="4" name="TextBox 1">
            <a:extLst>
              <a:ext uri="{FF2B5EF4-FFF2-40B4-BE49-F238E27FC236}">
                <a16:creationId xmlns:a16="http://schemas.microsoft.com/office/drawing/2014/main" id="{F40C8D31-FCBA-DBD6-D371-75214F6E478C}"/>
              </a:ext>
            </a:extLst>
          </p:cNvPr>
          <p:cNvSpPr txBox="1"/>
          <p:nvPr/>
        </p:nvSpPr>
        <p:spPr>
          <a:xfrm>
            <a:off x="6250200" y="3560252"/>
            <a:ext cx="5809982" cy="2674065"/>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R="0" lvl="0" algn="just" defTabSz="457200" rtl="0" eaLnBrk="1" fontAlgn="base" latinLnBrk="0" hangingPunct="1">
              <a:lnSpc>
                <a:spcPct val="150000"/>
              </a:lnSpc>
              <a:spcBef>
                <a:spcPct val="0"/>
              </a:spcBef>
              <a:spcAft>
                <a:spcPct val="0"/>
              </a:spcAft>
              <a:buClrTx/>
              <a:buSzTx/>
              <a:tabLst/>
              <a:defRPr/>
            </a:pPr>
            <a:r>
              <a:rPr kumimoji="0" lang="en-US" sz="2400" b="0" i="0" u="sng" strike="noStrike" kern="1200" cap="none" spc="0" normalizeH="0" baseline="0" noProof="0" dirty="0">
                <a:ln>
                  <a:noFill/>
                </a:ln>
                <a:solidFill>
                  <a:schemeClr val="tx2">
                    <a:lumMod val="75000"/>
                  </a:schemeClr>
                </a:solidFill>
                <a:effectLst/>
                <a:uLnTx/>
                <a:uFillTx/>
                <a:latin typeface="Times New Roman" panose="02020603050405020304" pitchFamily="18" charset="0"/>
                <a:cs typeface="Times New Roman" panose="02020603050405020304" pitchFamily="18" charset="0"/>
              </a:rPr>
              <a:t>Strategies for overcoming these challenges</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t>
            </a:r>
            <a:r>
              <a:rPr lang="en-US" dirty="0">
                <a:solidFill>
                  <a:srgbClr val="FF0000"/>
                </a:solidFill>
                <a:latin typeface="Times New Roman" panose="02020603050405020304" pitchFamily="18" charset="0"/>
                <a:cs typeface="Times New Roman" panose="02020603050405020304" pitchFamily="18" charset="0"/>
              </a:rPr>
              <a:t>distributed cloud architecture </a:t>
            </a:r>
            <a:r>
              <a:rPr lang="en-US" dirty="0">
                <a:latin typeface="Times New Roman" panose="02020603050405020304" pitchFamily="18" charset="0"/>
                <a:cs typeface="Times New Roman" panose="02020603050405020304" pitchFamily="18" charset="0"/>
              </a:rPr>
              <a:t>for scalability</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Establish </a:t>
            </a:r>
            <a:r>
              <a:rPr lang="en-US" dirty="0">
                <a:solidFill>
                  <a:srgbClr val="FF0000"/>
                </a:solidFill>
                <a:latin typeface="Times New Roman" panose="02020603050405020304" pitchFamily="18" charset="0"/>
                <a:cs typeface="Times New Roman" panose="02020603050405020304" pitchFamily="18" charset="0"/>
              </a:rPr>
              <a:t>strict data entry guidelines </a:t>
            </a:r>
            <a:r>
              <a:rPr lang="en-US" dirty="0">
                <a:latin typeface="Times New Roman" panose="02020603050405020304" pitchFamily="18" charset="0"/>
                <a:cs typeface="Times New Roman" panose="02020603050405020304" pitchFamily="18" charset="0"/>
              </a:rPr>
              <a:t>and validation processes</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robust </a:t>
            </a:r>
            <a:r>
              <a:rPr lang="en-US" dirty="0">
                <a:solidFill>
                  <a:srgbClr val="FF0000"/>
                </a:solidFill>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measures and encryption</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 </a:t>
            </a:r>
            <a:r>
              <a:rPr lang="en-US" dirty="0">
                <a:solidFill>
                  <a:srgbClr val="FF0000"/>
                </a:solidFill>
                <a:latin typeface="Times New Roman" panose="02020603050405020304" pitchFamily="18" charset="0"/>
                <a:cs typeface="Times New Roman" panose="02020603050405020304" pitchFamily="18" charset="0"/>
              </a:rPr>
              <a:t>stakeholder engagement </a:t>
            </a:r>
            <a:r>
              <a:rPr lang="en-US" dirty="0">
                <a:latin typeface="Times New Roman" panose="02020603050405020304" pitchFamily="18" charset="0"/>
                <a:cs typeface="Times New Roman" panose="02020603050405020304" pitchFamily="18" charset="0"/>
              </a:rPr>
              <a:t>and training programs.</a:t>
            </a:r>
          </a:p>
        </p:txBody>
      </p:sp>
      <p:cxnSp>
        <p:nvCxnSpPr>
          <p:cNvPr id="5" name="Straight Connector 4">
            <a:extLst>
              <a:ext uri="{FF2B5EF4-FFF2-40B4-BE49-F238E27FC236}">
                <a16:creationId xmlns:a16="http://schemas.microsoft.com/office/drawing/2014/main" id="{09212CAB-BE19-7299-FF81-FB187E049A23}"/>
              </a:ext>
            </a:extLst>
          </p:cNvPr>
          <p:cNvCxnSpPr>
            <a:cxnSpLocks/>
          </p:cNvCxnSpPr>
          <p:nvPr/>
        </p:nvCxnSpPr>
        <p:spPr>
          <a:xfrm>
            <a:off x="6096000" y="1095375"/>
            <a:ext cx="0" cy="525938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5338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a:t>
            </a:r>
          </a:p>
        </p:txBody>
      </p:sp>
      <p:pic>
        <p:nvPicPr>
          <p:cNvPr id="8" name="Google Shape;93;p2"/>
          <p:cNvPicPr preferRelativeResize="0"/>
          <p:nvPr/>
        </p:nvPicPr>
        <p:blipFill rotWithShape="1">
          <a:blip r:embed="rId3">
            <a:alphaModFix/>
          </a:blip>
          <a:srcRect/>
          <a:stretch/>
        </p:blipFill>
        <p:spPr>
          <a:xfrm>
            <a:off x="9891091" y="-25105"/>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00326"/>
            <a:ext cx="146715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5PLUS1</a:t>
            </a:r>
            <a:endParaRPr lang="en-IN" dirty="0"/>
          </a:p>
        </p:txBody>
      </p:sp>
      <p:sp>
        <p:nvSpPr>
          <p:cNvPr id="2" name="TextBox 1">
            <a:extLst>
              <a:ext uri="{FF2B5EF4-FFF2-40B4-BE49-F238E27FC236}">
                <a16:creationId xmlns:a16="http://schemas.microsoft.com/office/drawing/2014/main" id="{D1288702-B309-41EE-3D8B-4A34A246624C}"/>
              </a:ext>
            </a:extLst>
          </p:cNvPr>
          <p:cNvSpPr txBox="1"/>
          <p:nvPr/>
        </p:nvSpPr>
        <p:spPr>
          <a:xfrm>
            <a:off x="141514" y="1024859"/>
            <a:ext cx="4964051" cy="954107"/>
          </a:xfrm>
          <a:prstGeom prst="rect">
            <a:avLst/>
          </a:prstGeom>
          <a:noFill/>
        </p:spPr>
        <p:txBody>
          <a:bodyPr wrap="none" rtlCol="0">
            <a:spAutoFit/>
          </a:bodyPr>
          <a:lstStyle/>
          <a:p>
            <a:pPr>
              <a:lnSpc>
                <a:spcPct val="150000"/>
              </a:lnSpc>
            </a:pPr>
            <a:r>
              <a:rPr kumimoji="0" lang="en-US" sz="2400" b="0" i="0" u="sng" strike="noStrike" kern="1200" cap="none" spc="0" normalizeH="0" baseline="0" noProof="0" dirty="0">
                <a:ln>
                  <a:noFill/>
                </a:ln>
                <a:solidFill>
                  <a:schemeClr val="tx2">
                    <a:lumMod val="75000"/>
                  </a:schemeClr>
                </a:solidFill>
                <a:effectLst/>
                <a:uLnTx/>
                <a:uFillTx/>
                <a:latin typeface="Times New Roman" panose="02020603050405020304" pitchFamily="18" charset="0"/>
                <a:cs typeface="Times New Roman" panose="02020603050405020304" pitchFamily="18" charset="0"/>
              </a:rPr>
              <a:t>Potential impact on the target audience</a:t>
            </a:r>
          </a:p>
          <a:p>
            <a:endParaRPr lang="en-IN" sz="2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140AD0-6D1A-BA8E-DD1A-0DA69431DED0}"/>
              </a:ext>
            </a:extLst>
          </p:cNvPr>
          <p:cNvSpPr txBox="1"/>
          <p:nvPr/>
        </p:nvSpPr>
        <p:spPr>
          <a:xfrm>
            <a:off x="127117" y="1594557"/>
            <a:ext cx="5909500" cy="4662815"/>
          </a:xfrm>
          <a:prstGeom prst="rect">
            <a:avLst/>
          </a:prstGeom>
          <a:noFill/>
        </p:spPr>
        <p:txBody>
          <a:bodyPr wrap="square" rtlCol="0">
            <a:spAutoFit/>
          </a:bodyPr>
          <a:lstStyle/>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The system will empower patients with </a:t>
            </a:r>
            <a:r>
              <a:rPr lang="en-US" dirty="0">
                <a:solidFill>
                  <a:srgbClr val="FF0000"/>
                </a:solidFill>
                <a:latin typeface="Times New Roman" panose="02020603050405020304" pitchFamily="18" charset="0"/>
                <a:cs typeface="Times New Roman" panose="02020603050405020304" pitchFamily="18" charset="0"/>
              </a:rPr>
              <a:t>seamless access to their medical history, regardless of geographic location</a:t>
            </a:r>
            <a:r>
              <a:rPr lang="en-US" dirty="0">
                <a:latin typeface="Times New Roman" panose="02020603050405020304" pitchFamily="18" charset="0"/>
                <a:cs typeface="Times New Roman" panose="02020603050405020304" pitchFamily="18" charset="0"/>
              </a:rPr>
              <a:t>. </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Doctors, hospitals, and clinics will benefit from </a:t>
            </a:r>
            <a:r>
              <a:rPr lang="en-US" dirty="0">
                <a:solidFill>
                  <a:srgbClr val="FF0000"/>
                </a:solidFill>
                <a:latin typeface="Times New Roman" panose="02020603050405020304" pitchFamily="18" charset="0"/>
                <a:cs typeface="Times New Roman" panose="02020603050405020304" pitchFamily="18" charset="0"/>
              </a:rPr>
              <a:t>quick and reliable access to patient records, reducing administrative burdens</a:t>
            </a:r>
            <a:r>
              <a:rPr lang="en-US" dirty="0">
                <a:latin typeface="Times New Roman" panose="02020603050405020304" pitchFamily="18" charset="0"/>
                <a:cs typeface="Times New Roman" panose="02020603050405020304" pitchFamily="18" charset="0"/>
              </a:rPr>
              <a:t> and enabling more </a:t>
            </a:r>
            <a:r>
              <a:rPr lang="en-US" dirty="0">
                <a:solidFill>
                  <a:srgbClr val="FF0000"/>
                </a:solidFill>
                <a:latin typeface="Times New Roman" panose="02020603050405020304" pitchFamily="18" charset="0"/>
                <a:cs typeface="Times New Roman" panose="02020603050405020304" pitchFamily="18" charset="0"/>
              </a:rPr>
              <a:t>personalized</a:t>
            </a:r>
            <a:r>
              <a:rPr lang="en-US" dirty="0">
                <a:latin typeface="Times New Roman" panose="02020603050405020304" pitchFamily="18" charset="0"/>
                <a:cs typeface="Times New Roman" panose="02020603050405020304" pitchFamily="18" charset="0"/>
              </a:rPr>
              <a:t> and effective care.</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The application will provide government bodies </a:t>
            </a:r>
            <a:r>
              <a:rPr lang="en-US" dirty="0">
                <a:solidFill>
                  <a:srgbClr val="FF0000"/>
                </a:solidFill>
                <a:latin typeface="Times New Roman" panose="02020603050405020304" pitchFamily="18" charset="0"/>
                <a:cs typeface="Times New Roman" panose="02020603050405020304" pitchFamily="18" charset="0"/>
              </a:rPr>
              <a:t>with real-time data on public health trends,</a:t>
            </a:r>
            <a:r>
              <a:rPr lang="en-US" dirty="0">
                <a:latin typeface="Times New Roman" panose="02020603050405020304" pitchFamily="18" charset="0"/>
                <a:cs typeface="Times New Roman" panose="02020603050405020304" pitchFamily="18" charset="0"/>
              </a:rPr>
              <a:t> enabling them to make informed decisions and implement timely interventions, especially in </a:t>
            </a:r>
            <a:r>
              <a:rPr lang="en-US" dirty="0">
                <a:solidFill>
                  <a:srgbClr val="FF0000"/>
                </a:solidFill>
                <a:latin typeface="Times New Roman" panose="02020603050405020304" pitchFamily="18" charset="0"/>
                <a:cs typeface="Times New Roman" panose="02020603050405020304" pitchFamily="18" charset="0"/>
              </a:rPr>
              <a:t>remote and underserved areas.</a:t>
            </a:r>
            <a:endParaRPr kumimoji="0" lang="en-US"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4DDD5889-974F-0DB0-98B5-F65383C9FE0C}"/>
              </a:ext>
            </a:extLst>
          </p:cNvPr>
          <p:cNvSpPr txBox="1"/>
          <p:nvPr/>
        </p:nvSpPr>
        <p:spPr>
          <a:xfrm>
            <a:off x="6518414" y="796727"/>
            <a:ext cx="3139001" cy="579967"/>
          </a:xfrm>
          <a:prstGeom prst="rect">
            <a:avLst/>
          </a:prstGeom>
          <a:noFill/>
        </p:spPr>
        <p:txBody>
          <a:bodyPr wrap="none" rtlCol="0">
            <a:spAutoFit/>
          </a:bodyPr>
          <a:lstStyle/>
          <a:p>
            <a:pPr>
              <a:lnSpc>
                <a:spcPct val="150000"/>
              </a:lnSpc>
            </a:pPr>
            <a:r>
              <a:rPr lang="en-US" sz="2400" u="sng" dirty="0">
                <a:solidFill>
                  <a:schemeClr val="tx2">
                    <a:lumMod val="75000"/>
                  </a:schemeClr>
                </a:solidFill>
                <a:latin typeface="Times New Roman" panose="02020603050405020304" pitchFamily="18" charset="0"/>
                <a:cs typeface="Times New Roman" panose="02020603050405020304" pitchFamily="18" charset="0"/>
              </a:rPr>
              <a:t>Benefits of the solution </a:t>
            </a:r>
            <a:endParaRPr lang="en-IN" sz="2000" u="sng"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98DFAD-9D27-DF5A-0FF0-0F28B67735F4}"/>
              </a:ext>
            </a:extLst>
          </p:cNvPr>
          <p:cNvSpPr txBox="1"/>
          <p:nvPr/>
        </p:nvSpPr>
        <p:spPr>
          <a:xfrm>
            <a:off x="6169781" y="1283249"/>
            <a:ext cx="5895102" cy="5028556"/>
          </a:xfrm>
          <a:prstGeom prst="rect">
            <a:avLst/>
          </a:prstGeom>
          <a:noFill/>
        </p:spPr>
        <p:txBody>
          <a:bodyPr wrap="square" rtlCol="0">
            <a:spAutoFit/>
          </a:bodyPr>
          <a:lstStyle/>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The system will </a:t>
            </a:r>
            <a:r>
              <a:rPr lang="en-US" sz="1800" dirty="0">
                <a:solidFill>
                  <a:srgbClr val="FF0000"/>
                </a:solidFill>
                <a:latin typeface="Times New Roman" panose="02020603050405020304" pitchFamily="18" charset="0"/>
                <a:cs typeface="Times New Roman" panose="02020603050405020304" pitchFamily="18" charset="0"/>
              </a:rPr>
              <a:t>minimize the need for repeated medical tests </a:t>
            </a:r>
            <a:r>
              <a:rPr lang="en-US" sz="1800" dirty="0">
                <a:latin typeface="Times New Roman" panose="02020603050405020304" pitchFamily="18" charset="0"/>
                <a:cs typeface="Times New Roman" panose="02020603050405020304" pitchFamily="18" charset="0"/>
              </a:rPr>
              <a:t>and procedures by </a:t>
            </a:r>
            <a:r>
              <a:rPr lang="en-US" sz="1800" dirty="0">
                <a:solidFill>
                  <a:srgbClr val="FF0000"/>
                </a:solidFill>
                <a:latin typeface="Times New Roman" panose="02020603050405020304" pitchFamily="18" charset="0"/>
                <a:cs typeface="Times New Roman" panose="02020603050405020304" pitchFamily="18" charset="0"/>
              </a:rPr>
              <a:t>making past records available</a:t>
            </a:r>
            <a:r>
              <a:rPr lang="en-US" sz="1800" dirty="0">
                <a:latin typeface="Times New Roman" panose="02020603050405020304" pitchFamily="18" charset="0"/>
                <a:cs typeface="Times New Roman" panose="02020603050405020304" pitchFamily="18" charset="0"/>
              </a:rPr>
              <a:t>, thus reducing healthcare costs for both patients and providers.</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Healthcare facilities will experience increased </a:t>
            </a:r>
            <a:r>
              <a:rPr lang="en-US" sz="1800" dirty="0">
                <a:solidFill>
                  <a:srgbClr val="FF0000"/>
                </a:solidFill>
                <a:latin typeface="Times New Roman" panose="02020603050405020304" pitchFamily="18" charset="0"/>
                <a:cs typeface="Times New Roman" panose="02020603050405020304" pitchFamily="18" charset="0"/>
              </a:rPr>
              <a:t>efficiency in managing patient data</a:t>
            </a:r>
            <a:r>
              <a:rPr lang="en-US" sz="1800" dirty="0">
                <a:latin typeface="Times New Roman" panose="02020603050405020304" pitchFamily="18" charset="0"/>
                <a:cs typeface="Times New Roman" panose="02020603050405020304" pitchFamily="18" charset="0"/>
              </a:rPr>
              <a:t>, allowing them to focus more on patient care and less on administrative tasks.</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By ensuring that patient records are easily accessible across the country, the system will help </a:t>
            </a:r>
            <a:r>
              <a:rPr lang="en-US" sz="1800" dirty="0">
                <a:solidFill>
                  <a:srgbClr val="FF0000"/>
                </a:solidFill>
                <a:latin typeface="Times New Roman" panose="02020603050405020304" pitchFamily="18" charset="0"/>
                <a:cs typeface="Times New Roman" panose="02020603050405020304" pitchFamily="18" charset="0"/>
              </a:rPr>
              <a:t>bridge the gap between rural and urban healthcare services</a:t>
            </a:r>
            <a:r>
              <a:rPr lang="en-US" sz="1800" dirty="0">
                <a:latin typeface="Times New Roman" panose="02020603050405020304" pitchFamily="18" charset="0"/>
                <a:cs typeface="Times New Roman" panose="02020603050405020304" pitchFamily="18" charset="0"/>
              </a:rPr>
              <a:t>.</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The system will significantly </a:t>
            </a:r>
            <a:r>
              <a:rPr lang="en-US" sz="1800" dirty="0">
                <a:solidFill>
                  <a:srgbClr val="FF0000"/>
                </a:solidFill>
                <a:latin typeface="Times New Roman" panose="02020603050405020304" pitchFamily="18" charset="0"/>
                <a:cs typeface="Times New Roman" panose="02020603050405020304" pitchFamily="18" charset="0"/>
              </a:rPr>
              <a:t>reduce the reliance on paper-based documentation</a:t>
            </a:r>
            <a:r>
              <a:rPr lang="en-IN" sz="1800" dirty="0">
                <a:latin typeface="Times New Roman" panose="02020603050405020304" pitchFamily="18" charset="0"/>
                <a:cs typeface="Times New Roman" panose="02020603050405020304" pitchFamily="18" charset="0"/>
              </a:rPr>
              <a:t>.</a:t>
            </a:r>
            <a:endParaRPr lang="en-US" sz="1800" dirty="0">
              <a:solidFill>
                <a:prstClr val="black"/>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C6EA5948-751B-E2ED-173C-97A5CBC352CB}"/>
              </a:ext>
            </a:extLst>
          </p:cNvPr>
          <p:cNvCxnSpPr>
            <a:cxnSpLocks/>
            <a:stCxn id="17409" idx="2"/>
            <a:endCxn id="10" idx="0"/>
          </p:cNvCxnSpPr>
          <p:nvPr/>
        </p:nvCxnSpPr>
        <p:spPr>
          <a:xfrm>
            <a:off x="6096000" y="1095375"/>
            <a:ext cx="0" cy="525938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97144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7752</TotalTime>
  <Words>672</Words>
  <Application>Microsoft Office PowerPoint</Application>
  <PresentationFormat>Widescreen</PresentationFormat>
  <Paragraphs>83</Paragraphs>
  <Slides>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Arial</vt:lpstr>
      <vt:lpstr>Calibri</vt:lpstr>
      <vt:lpstr>Garamond</vt:lpstr>
      <vt:lpstr>montserratregular</vt:lpstr>
      <vt:lpstr>Times New Roman</vt:lpstr>
      <vt:lpstr>TradeGothic</vt:lpstr>
      <vt:lpstr>Wingdings</vt:lpstr>
      <vt:lpstr>Office Theme</vt:lpstr>
      <vt:lpstr>PowerPoint Presentation</vt:lpstr>
      <vt:lpstr>SMART INDIA HACKATHON 2024</vt:lpstr>
      <vt:lpstr> AyuVikas</vt:lpstr>
      <vt:lpstr> IDEA TITLE</vt:lpstr>
      <vt:lpstr>TECHNICAL APPROACH</vt:lpstr>
      <vt:lpstr>FEASIBILITY AND VIABILITY</vt:lpstr>
      <vt:lpstr>IMPACT AND BENEFITS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Darshan Bhandary</cp:lastModifiedBy>
  <cp:revision>157</cp:revision>
  <dcterms:created xsi:type="dcterms:W3CDTF">2013-12-12T18:46:50Z</dcterms:created>
  <dcterms:modified xsi:type="dcterms:W3CDTF">2024-09-04T06:24:40Z</dcterms:modified>
  <cp:category/>
</cp:coreProperties>
</file>