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44" autoAdjust="0"/>
    <p:restoredTop sz="94660"/>
  </p:normalViewPr>
  <p:slideViewPr>
    <p:cSldViewPr snapToGrid="0">
      <p:cViewPr varScale="1">
        <p:scale>
          <a:sx n="72" d="100"/>
          <a:sy n="72" d="100"/>
        </p:scale>
        <p:origin x="654"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2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596" name="Footer Placeholder 4"/>
          <p:cNvSpPr>
            <a:spLocks noGrp="1"/>
          </p:cNvSpPr>
          <p:nvPr>
            <p:ph type="ftr" sz="quarter" idx="11"/>
          </p:nvPr>
        </p:nvSpPr>
        <p:spPr>
          <a:xfrm>
            <a:off x="5332412" y="5883275"/>
            <a:ext cx="4324044" cy="365125"/>
          </a:xfrm>
        </p:spPr>
        <p:txBody>
          <a:bodyPr/>
          <a:p>
            <a:endParaRPr lang="en-IN"/>
          </a:p>
        </p:txBody>
      </p:sp>
      <p:sp>
        <p:nvSpPr>
          <p:cNvPr id="1048597"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9" name=""/>
        <p:cNvGrpSpPr/>
        <p:nvPr/>
      </p:nvGrpSpPr>
      <p:grpSpPr>
        <a:xfrm>
          <a:off x="0" y="0"/>
          <a:ext cx="0" cy="0"/>
          <a:chOff x="0" y="0"/>
          <a:chExt cx="0" cy="0"/>
        </a:xfrm>
      </p:grpSpPr>
      <p:sp>
        <p:nvSpPr>
          <p:cNvPr id="1048694"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95"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6"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7" name="Date Placeholder 4"/>
          <p:cNvSpPr>
            <a:spLocks noGrp="1"/>
          </p:cNvSpPr>
          <p:nvPr>
            <p:ph type="dt" sz="half" idx="10"/>
          </p:nvPr>
        </p:nvSpPr>
        <p:spPr/>
        <p:txBody>
          <a:bodyPr/>
          <a:p>
            <a:fld id="{09344FFD-3BD8-4D8C-B737-4015A1BF5259}" type="datetimeFigureOut">
              <a:rPr lang="en-IN" smtClean="0"/>
              <a:t>07-07-2023</a:t>
            </a:fld>
            <a:endParaRPr lang="en-IN"/>
          </a:p>
        </p:txBody>
      </p:sp>
      <p:sp>
        <p:nvSpPr>
          <p:cNvPr id="1048698" name="Footer Placeholder 5"/>
          <p:cNvSpPr>
            <a:spLocks noGrp="1"/>
          </p:cNvSpPr>
          <p:nvPr>
            <p:ph type="ftr" sz="quarter" idx="11"/>
          </p:nvPr>
        </p:nvSpPr>
        <p:spPr/>
        <p:txBody>
          <a:bodyPr/>
          <a:p>
            <a:endParaRPr lang="en-IN"/>
          </a:p>
        </p:txBody>
      </p:sp>
      <p:sp>
        <p:nvSpPr>
          <p:cNvPr id="1048699" name="Slide Number Placeholder 6"/>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648"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9"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51" name="Footer Placeholder 4"/>
          <p:cNvSpPr>
            <a:spLocks noGrp="1"/>
          </p:cNvSpPr>
          <p:nvPr>
            <p:ph type="ftr" sz="quarter" idx="11"/>
          </p:nvPr>
        </p:nvSpPr>
        <p:spPr/>
        <p:txBody>
          <a:bodyPr/>
          <a:p>
            <a:endParaRPr lang="en-IN"/>
          </a:p>
        </p:txBody>
      </p:sp>
      <p:sp>
        <p:nvSpPr>
          <p:cNvPr id="1048652"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686"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7"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8"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9"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0"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92" name="Footer Placeholder 4"/>
          <p:cNvSpPr>
            <a:spLocks noGrp="1"/>
          </p:cNvSpPr>
          <p:nvPr>
            <p:ph type="ftr" sz="quarter" idx="11"/>
          </p:nvPr>
        </p:nvSpPr>
        <p:spPr/>
        <p:txBody>
          <a:bodyPr/>
          <a:p>
            <a:endParaRPr lang="en-IN"/>
          </a:p>
        </p:txBody>
      </p:sp>
      <p:sp>
        <p:nvSpPr>
          <p:cNvPr id="1048693"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43"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44"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1" name=""/>
        <p:cNvGrpSpPr/>
        <p:nvPr/>
      </p:nvGrpSpPr>
      <p:grpSpPr>
        <a:xfrm>
          <a:off x="0" y="0"/>
          <a:ext cx="0" cy="0"/>
          <a:chOff x="0" y="0"/>
          <a:chExt cx="0" cy="0"/>
        </a:xfrm>
      </p:grpSpPr>
      <p:sp>
        <p:nvSpPr>
          <p:cNvPr id="1048706"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7"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8"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9"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0"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712" name="Footer Placeholder 4"/>
          <p:cNvSpPr>
            <a:spLocks noGrp="1"/>
          </p:cNvSpPr>
          <p:nvPr>
            <p:ph type="ftr" sz="quarter" idx="11"/>
          </p:nvPr>
        </p:nvSpPr>
        <p:spPr/>
        <p:txBody>
          <a:bodyPr/>
          <a:p>
            <a:endParaRPr lang="en-IN"/>
          </a:p>
        </p:txBody>
      </p:sp>
      <p:sp>
        <p:nvSpPr>
          <p:cNvPr id="1048713"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59"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0"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1"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63" name="Footer Placeholder 4"/>
          <p:cNvSpPr>
            <a:spLocks noGrp="1"/>
          </p:cNvSpPr>
          <p:nvPr>
            <p:ph type="ftr" sz="quarter" idx="11"/>
          </p:nvPr>
        </p:nvSpPr>
        <p:spPr/>
        <p:txBody>
          <a:bodyPr/>
          <a:p>
            <a:endParaRPr lang="en-IN"/>
          </a:p>
        </p:txBody>
      </p:sp>
      <p:sp>
        <p:nvSpPr>
          <p:cNvPr id="1048664"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720" name="Title 1"/>
          <p:cNvSpPr>
            <a:spLocks noGrp="1"/>
          </p:cNvSpPr>
          <p:nvPr>
            <p:ph type="title"/>
          </p:nvPr>
        </p:nvSpPr>
        <p:spPr/>
        <p:txBody>
          <a:bodyPr/>
          <a:lstStyle>
            <a:lvl1pPr algn="ctr"/>
          </a:lstStyle>
          <a:p>
            <a:r>
              <a:rPr lang="en-US"/>
              <a:t>Click to edit Master title style</a:t>
            </a:r>
            <a:endParaRPr dirty="0" lang="en-US"/>
          </a:p>
        </p:txBody>
      </p:sp>
      <p:sp>
        <p:nvSpPr>
          <p:cNvPr id="1048721"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723" name="Footer Placeholder 4"/>
          <p:cNvSpPr>
            <a:spLocks noGrp="1"/>
          </p:cNvSpPr>
          <p:nvPr>
            <p:ph type="ftr" sz="quarter" idx="11"/>
          </p:nvPr>
        </p:nvSpPr>
        <p:spPr/>
        <p:txBody>
          <a:bodyPr/>
          <a:p>
            <a:endParaRPr lang="en-IN"/>
          </a:p>
        </p:txBody>
      </p:sp>
      <p:sp>
        <p:nvSpPr>
          <p:cNvPr id="1048724"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81"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82"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2"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03" name="Footer Placeholder 4"/>
          <p:cNvSpPr>
            <a:spLocks noGrp="1"/>
          </p:cNvSpPr>
          <p:nvPr>
            <p:ph type="ftr" sz="quarter" idx="11"/>
          </p:nvPr>
        </p:nvSpPr>
        <p:spPr/>
        <p:txBody>
          <a:bodyPr/>
          <a:p>
            <a:endParaRPr lang="en-IN"/>
          </a:p>
        </p:txBody>
      </p:sp>
      <p:sp>
        <p:nvSpPr>
          <p:cNvPr id="1048604" name="Slide Number Placeholder 5"/>
          <p:cNvSpPr>
            <a:spLocks noGrp="1"/>
          </p:cNvSpPr>
          <p:nvPr>
            <p:ph type="sldNum" sz="quarter" idx="12"/>
          </p:nvPr>
        </p:nvSpPr>
        <p:spPr>
          <a:xfrm>
            <a:off x="10951856" y="5867131"/>
            <a:ext cx="551167" cy="365125"/>
          </a:xfrm>
        </p:spPr>
        <p:txBody>
          <a:bodyPr/>
          <a:p>
            <a:fld id="{13FBA5C1-64ED-4F6E-8B2B-DFBD31E3174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665"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66"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p>
            <a:fld id="{09344FFD-3BD8-4D8C-B737-4015A1BF5259}" type="datetimeFigureOut">
              <a:rPr lang="en-IN" smtClean="0"/>
              <a:t>07-07-2023</a:t>
            </a:fld>
            <a:endParaRPr lang="en-IN"/>
          </a:p>
        </p:txBody>
      </p:sp>
      <p:sp>
        <p:nvSpPr>
          <p:cNvPr id="1048668" name="Footer Placeholder 4"/>
          <p:cNvSpPr>
            <a:spLocks noGrp="1"/>
          </p:cNvSpPr>
          <p:nvPr>
            <p:ph type="ftr" sz="quarter" idx="11"/>
          </p:nvPr>
        </p:nvSpPr>
        <p:spPr/>
        <p:txBody>
          <a:bodyPr/>
          <a:p>
            <a:endParaRPr lang="en-IN"/>
          </a:p>
        </p:txBody>
      </p:sp>
      <p:sp>
        <p:nvSpPr>
          <p:cNvPr id="1048669" name="Slide Number Placeholder 5"/>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00"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701"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4"/>
          <p:cNvSpPr>
            <a:spLocks noGrp="1"/>
          </p:cNvSpPr>
          <p:nvPr>
            <p:ph type="dt" sz="half" idx="10"/>
          </p:nvPr>
        </p:nvSpPr>
        <p:spPr/>
        <p:txBody>
          <a:bodyPr/>
          <a:p>
            <a:fld id="{09344FFD-3BD8-4D8C-B737-4015A1BF5259}" type="datetimeFigureOut">
              <a:rPr lang="en-IN" smtClean="0"/>
              <a:t>07-07-2023</a:t>
            </a:fld>
            <a:endParaRPr lang="en-IN"/>
          </a:p>
        </p:txBody>
      </p:sp>
      <p:sp>
        <p:nvSpPr>
          <p:cNvPr id="1048704" name="Footer Placeholder 5"/>
          <p:cNvSpPr>
            <a:spLocks noGrp="1"/>
          </p:cNvSpPr>
          <p:nvPr>
            <p:ph type="ftr" sz="quarter" idx="11"/>
          </p:nvPr>
        </p:nvSpPr>
        <p:spPr/>
        <p:txBody>
          <a:bodyPr/>
          <a:p>
            <a:endParaRPr lang="en-IN"/>
          </a:p>
        </p:txBody>
      </p:sp>
      <p:sp>
        <p:nvSpPr>
          <p:cNvPr id="1048705" name="Slide Number Placeholder 6"/>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70" name="Title 1"/>
          <p:cNvSpPr>
            <a:spLocks noGrp="1"/>
          </p:cNvSpPr>
          <p:nvPr>
            <p:ph type="title"/>
          </p:nvPr>
        </p:nvSpPr>
        <p:spPr/>
        <p:txBody>
          <a:bodyPr/>
          <a:p>
            <a:r>
              <a:rPr lang="en-US"/>
              <a:t>Click to edit Master title style</a:t>
            </a:r>
            <a:endParaRPr dirty="0" lang="en-US"/>
          </a:p>
        </p:txBody>
      </p:sp>
      <p:sp>
        <p:nvSpPr>
          <p:cNvPr id="1048671"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6"/>
          <p:cNvSpPr>
            <a:spLocks noGrp="1"/>
          </p:cNvSpPr>
          <p:nvPr>
            <p:ph type="dt" sz="half" idx="10"/>
          </p:nvPr>
        </p:nvSpPr>
        <p:spPr/>
        <p:txBody>
          <a:bodyPr/>
          <a:p>
            <a:fld id="{09344FFD-3BD8-4D8C-B737-4015A1BF5259}" type="datetimeFigureOut">
              <a:rPr lang="en-IN" smtClean="0"/>
              <a:t>07-07-2023</a:t>
            </a:fld>
            <a:endParaRPr lang="en-IN"/>
          </a:p>
        </p:txBody>
      </p:sp>
      <p:sp>
        <p:nvSpPr>
          <p:cNvPr id="1048676" name="Footer Placeholder 7"/>
          <p:cNvSpPr>
            <a:spLocks noGrp="1"/>
          </p:cNvSpPr>
          <p:nvPr>
            <p:ph type="ftr" sz="quarter" idx="11"/>
          </p:nvPr>
        </p:nvSpPr>
        <p:spPr/>
        <p:txBody>
          <a:bodyPr/>
          <a:p>
            <a:endParaRPr lang="en-IN"/>
          </a:p>
        </p:txBody>
      </p:sp>
      <p:sp>
        <p:nvSpPr>
          <p:cNvPr id="1048677" name="Slide Number Placeholder 8"/>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9" name="Title 1"/>
          <p:cNvSpPr>
            <a:spLocks noGrp="1"/>
          </p:cNvSpPr>
          <p:nvPr>
            <p:ph type="title"/>
          </p:nvPr>
        </p:nvSpPr>
        <p:spPr/>
        <p:txBody>
          <a:bodyPr/>
          <a:p>
            <a:r>
              <a:rPr lang="en-US"/>
              <a:t>Click to edit Master title style</a:t>
            </a:r>
            <a:endParaRPr dirty="0" lang="en-US"/>
          </a:p>
        </p:txBody>
      </p:sp>
      <p:sp>
        <p:nvSpPr>
          <p:cNvPr id="1048640" name="Date Placeholder 2"/>
          <p:cNvSpPr>
            <a:spLocks noGrp="1"/>
          </p:cNvSpPr>
          <p:nvPr>
            <p:ph type="dt" sz="half" idx="10"/>
          </p:nvPr>
        </p:nvSpPr>
        <p:spPr/>
        <p:txBody>
          <a:bodyPr/>
          <a:p>
            <a:fld id="{09344FFD-3BD8-4D8C-B737-4015A1BF5259}" type="datetimeFigureOut">
              <a:rPr lang="en-IN" smtClean="0"/>
              <a:t>07-07-2023</a:t>
            </a:fld>
            <a:endParaRPr lang="en-IN"/>
          </a:p>
        </p:txBody>
      </p:sp>
      <p:sp>
        <p:nvSpPr>
          <p:cNvPr id="1048641" name="Footer Placeholder 3"/>
          <p:cNvSpPr>
            <a:spLocks noGrp="1"/>
          </p:cNvSpPr>
          <p:nvPr>
            <p:ph type="ftr" sz="quarter" idx="11"/>
          </p:nvPr>
        </p:nvSpPr>
        <p:spPr/>
        <p:txBody>
          <a:bodyPr/>
          <a:p>
            <a:endParaRPr lang="en-IN"/>
          </a:p>
        </p:txBody>
      </p:sp>
      <p:sp>
        <p:nvSpPr>
          <p:cNvPr id="1048642" name="Slide Number Placeholder 4"/>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678" name="Date Placeholder 1"/>
          <p:cNvSpPr>
            <a:spLocks noGrp="1"/>
          </p:cNvSpPr>
          <p:nvPr>
            <p:ph type="dt" sz="half" idx="10"/>
          </p:nvPr>
        </p:nvSpPr>
        <p:spPr/>
        <p:txBody>
          <a:bodyPr/>
          <a:p>
            <a:fld id="{09344FFD-3BD8-4D8C-B737-4015A1BF5259}" type="datetimeFigureOut">
              <a:rPr lang="en-IN" smtClean="0"/>
              <a:t>07-07-2023</a:t>
            </a:fld>
            <a:endParaRPr lang="en-IN"/>
          </a:p>
        </p:txBody>
      </p:sp>
      <p:sp>
        <p:nvSpPr>
          <p:cNvPr id="1048679" name="Footer Placeholder 2"/>
          <p:cNvSpPr>
            <a:spLocks noGrp="1"/>
          </p:cNvSpPr>
          <p:nvPr>
            <p:ph type="ftr" sz="quarter" idx="11"/>
          </p:nvPr>
        </p:nvSpPr>
        <p:spPr/>
        <p:txBody>
          <a:bodyPr/>
          <a:p>
            <a:endParaRPr lang="en-IN"/>
          </a:p>
        </p:txBody>
      </p:sp>
      <p:sp>
        <p:nvSpPr>
          <p:cNvPr id="1048680" name="Slide Number Placeholder 3"/>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14"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15"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7" name="Date Placeholder 4"/>
          <p:cNvSpPr>
            <a:spLocks noGrp="1"/>
          </p:cNvSpPr>
          <p:nvPr>
            <p:ph type="dt" sz="half" idx="10"/>
          </p:nvPr>
        </p:nvSpPr>
        <p:spPr/>
        <p:txBody>
          <a:bodyPr/>
          <a:p>
            <a:fld id="{09344FFD-3BD8-4D8C-B737-4015A1BF5259}" type="datetimeFigureOut">
              <a:rPr lang="en-IN" smtClean="0"/>
              <a:t>07-07-2023</a:t>
            </a:fld>
            <a:endParaRPr lang="en-IN"/>
          </a:p>
        </p:txBody>
      </p:sp>
      <p:sp>
        <p:nvSpPr>
          <p:cNvPr id="1048718" name="Footer Placeholder 5"/>
          <p:cNvSpPr>
            <a:spLocks noGrp="1"/>
          </p:cNvSpPr>
          <p:nvPr>
            <p:ph type="ftr" sz="quarter" idx="11"/>
          </p:nvPr>
        </p:nvSpPr>
        <p:spPr/>
        <p:txBody>
          <a:bodyPr/>
          <a:p>
            <a:endParaRPr lang="en-IN"/>
          </a:p>
        </p:txBody>
      </p:sp>
      <p:sp>
        <p:nvSpPr>
          <p:cNvPr id="1048719" name="Slide Number Placeholder 6"/>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53"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54"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5"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6" name="Date Placeholder 4"/>
          <p:cNvSpPr>
            <a:spLocks noGrp="1"/>
          </p:cNvSpPr>
          <p:nvPr>
            <p:ph type="dt" sz="half" idx="10"/>
          </p:nvPr>
        </p:nvSpPr>
        <p:spPr/>
        <p:txBody>
          <a:bodyPr/>
          <a:p>
            <a:fld id="{09344FFD-3BD8-4D8C-B737-4015A1BF5259}" type="datetimeFigureOut">
              <a:rPr lang="en-IN" smtClean="0"/>
              <a:t>07-07-2023</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13FBA5C1-64ED-4F6E-8B2B-DFBD31E3174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09344FFD-3BD8-4D8C-B737-4015A1BF5259}" type="datetimeFigureOut">
              <a:rPr lang="en-IN" smtClean="0"/>
              <a:t>07-07-2023</a:t>
            </a:fld>
            <a:endParaRPr lang="en-IN"/>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13FBA5C1-64ED-4F6E-8B2B-DFBD31E31745}"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Title 1"/>
          <p:cNvSpPr>
            <a:spLocks noGrp="1"/>
          </p:cNvSpPr>
          <p:nvPr>
            <p:ph type="ctrTitle"/>
          </p:nvPr>
        </p:nvSpPr>
        <p:spPr/>
        <p:txBody>
          <a:bodyPr/>
          <a:p>
            <a:r>
              <a:rPr b="1" dirty="0" lang="en-IN"/>
              <a:t>Tell Me About Yourself</a:t>
            </a:r>
          </a:p>
        </p:txBody>
      </p:sp>
      <p:sp>
        <p:nvSpPr>
          <p:cNvPr id="1048599" name="Subtitle 2"/>
          <p:cNvSpPr>
            <a:spLocks noGrp="1"/>
          </p:cNvSpPr>
          <p:nvPr>
            <p:ph type="subTitle" idx="1"/>
          </p:nvPr>
        </p:nvSpPr>
        <p:spPr/>
        <p:txBody>
          <a:bodyPr>
            <a:normAutofit/>
          </a:bodyPr>
          <a:p>
            <a:r>
              <a:rPr dirty="0" lang="en-IN"/>
              <a:t>By:</a:t>
            </a:r>
          </a:p>
          <a:p>
            <a:r>
              <a:rPr dirty="0" lang="en-IN"/>
              <a:t>Anindita Paul</a:t>
            </a:r>
          </a:p>
          <a:p>
            <a:r>
              <a:rPr dirty="0" lang="en-IN"/>
              <a:t>Soft Skill Trainer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a:xfrm>
            <a:off x="838200" y="203002"/>
            <a:ext cx="10018713" cy="1752599"/>
          </a:xfrm>
        </p:spPr>
        <p:txBody>
          <a:bodyPr/>
          <a:p>
            <a:r>
              <a:rPr b="1" dirty="0" lang="en-IN">
                <a:solidFill>
                  <a:srgbClr val="FF0000"/>
                </a:solidFill>
              </a:rPr>
              <a:t>Example for Experienced:</a:t>
            </a:r>
          </a:p>
        </p:txBody>
      </p:sp>
      <p:sp>
        <p:nvSpPr>
          <p:cNvPr id="1048622" name="Content Placeholder 2"/>
          <p:cNvSpPr>
            <a:spLocks noGrp="1"/>
          </p:cNvSpPr>
          <p:nvPr>
            <p:ph idx="1"/>
          </p:nvPr>
        </p:nvSpPr>
        <p:spPr>
          <a:xfrm>
            <a:off x="649357" y="1457739"/>
            <a:ext cx="10704443" cy="5156545"/>
          </a:xfrm>
        </p:spPr>
        <p:txBody>
          <a:bodyPr>
            <a:normAutofit fontScale="85000" lnSpcReduction="20000"/>
          </a:bodyPr>
          <a:p>
            <a:pPr>
              <a:lnSpc>
                <a:spcPct val="107000"/>
              </a:lnSpc>
              <a:spcAft>
                <a:spcPts val="800"/>
              </a:spcAft>
            </a:pPr>
            <a:r>
              <a:rPr b="1" dirty="0" sz="2600" lang="en-IN">
                <a:effectLst/>
                <a:latin typeface="Segoe UI" panose="020B0502040204020203" pitchFamily="34" charset="0"/>
                <a:ea typeface="Calibri" panose="020F0502020204030204" pitchFamily="34" charset="0"/>
                <a:cs typeface="Times New Roman" panose="02020603050405020304" pitchFamily="18" charset="0"/>
              </a:rPr>
              <a:t>So I currently work </a:t>
            </a:r>
            <a:r>
              <a:rPr dirty="0" sz="2600" lang="en-IN">
                <a:effectLst/>
                <a:latin typeface="Segoe UI" panose="020B0502040204020203" pitchFamily="34" charset="0"/>
                <a:ea typeface="Calibri" panose="020F0502020204030204" pitchFamily="34" charset="0"/>
                <a:cs typeface="Times New Roman" panose="02020603050405020304" pitchFamily="18" charset="0"/>
              </a:rPr>
              <a:t>with Flipkart as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a Senior User Researcher</a:t>
            </a:r>
            <a:r>
              <a:rPr dirty="0" sz="2600" lang="en-IN">
                <a:effectLst/>
                <a:latin typeface="Segoe UI" panose="020B0502040204020203" pitchFamily="34" charset="0"/>
                <a:ea typeface="Calibri" panose="020F0502020204030204" pitchFamily="34" charset="0"/>
                <a:cs typeface="Times New Roman" panose="02020603050405020304" pitchFamily="18" charset="0"/>
              </a:rPr>
              <a:t>. Its payments page falls under my purview. I recently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worked on</a:t>
            </a:r>
            <a:r>
              <a:rPr dirty="0" sz="2600" lang="en-IN">
                <a:effectLst/>
                <a:latin typeface="Segoe UI" panose="020B0502040204020203" pitchFamily="34" charset="0"/>
                <a:ea typeface="Calibri" panose="020F0502020204030204" pitchFamily="34" charset="0"/>
                <a:cs typeface="Times New Roman" panose="02020603050405020304" pitchFamily="18" charset="0"/>
              </a:rPr>
              <a:t> its co-branded card with Axis bank.</a:t>
            </a:r>
          </a:p>
          <a:p>
            <a:pPr indent="0" marL="0">
              <a:lnSpc>
                <a:spcPct val="107000"/>
              </a:lnSpc>
              <a:spcAft>
                <a:spcPts val="800"/>
              </a:spcAft>
              <a:buNone/>
            </a:pPr>
            <a:endParaRPr dirty="0" sz="2600" lang="en-IN">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b="1" dirty="0" sz="2600" lang="en-IN">
                <a:effectLst/>
                <a:latin typeface="Segoe UI" panose="020B0502040204020203" pitchFamily="34" charset="0"/>
                <a:ea typeface="Calibri" panose="020F0502020204030204" pitchFamily="34" charset="0"/>
                <a:cs typeface="Times New Roman" panose="02020603050405020304" pitchFamily="18" charset="0"/>
              </a:rPr>
              <a:t> Before this, I worked with</a:t>
            </a:r>
            <a:r>
              <a:rPr dirty="0" sz="2600" lang="en-IN">
                <a:effectLst/>
                <a:latin typeface="Segoe UI" panose="020B0502040204020203" pitchFamily="34" charset="0"/>
                <a:ea typeface="Calibri" panose="020F0502020204030204" pitchFamily="34" charset="0"/>
                <a:cs typeface="Times New Roman" panose="02020603050405020304" pitchFamily="18" charset="0"/>
              </a:rPr>
              <a:t> Google as part of its Next Billion Users (NBU) team on GPay. It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was a product built </a:t>
            </a:r>
            <a:r>
              <a:rPr dirty="0" sz="2600" lang="en-IN">
                <a:effectLst/>
                <a:latin typeface="Segoe UI" panose="020B0502040204020203" pitchFamily="34" charset="0"/>
                <a:ea typeface="Calibri" panose="020F0502020204030204" pitchFamily="34" charset="0"/>
                <a:cs typeface="Times New Roman" panose="02020603050405020304" pitchFamily="18" charset="0"/>
              </a:rPr>
              <a:t>for India, for new internet users, so I did a lot of research in tier-2 cities.</a:t>
            </a:r>
          </a:p>
          <a:p>
            <a:pPr>
              <a:lnSpc>
                <a:spcPct val="107000"/>
              </a:lnSpc>
              <a:spcAft>
                <a:spcPts val="800"/>
              </a:spcAft>
            </a:pPr>
            <a:endParaRPr dirty="0" sz="2600" lang="en-IN">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b="1" dirty="0" sz="2600" lang="en-IN">
                <a:effectLst/>
                <a:latin typeface="Segoe UI" panose="020B0502040204020203" pitchFamily="34" charset="0"/>
                <a:ea typeface="Calibri" panose="020F0502020204030204" pitchFamily="34" charset="0"/>
                <a:cs typeface="Times New Roman" panose="02020603050405020304" pitchFamily="18" charset="0"/>
              </a:rPr>
              <a:t> Prior to that, I worked with </a:t>
            </a:r>
            <a:r>
              <a:rPr dirty="0" sz="2600" lang="en-IN">
                <a:effectLst/>
                <a:latin typeface="Segoe UI" panose="020B0502040204020203" pitchFamily="34" charset="0"/>
                <a:ea typeface="Calibri" panose="020F0502020204030204" pitchFamily="34" charset="0"/>
                <a:cs typeface="Times New Roman" panose="02020603050405020304" pitchFamily="18" charset="0"/>
              </a:rPr>
              <a:t>Microsoft in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a mix of design </a:t>
            </a:r>
            <a:r>
              <a:rPr dirty="0" sz="2600" lang="en-IN">
                <a:effectLst/>
                <a:latin typeface="Segoe UI" panose="020B0502040204020203" pitchFamily="34" charset="0"/>
                <a:ea typeface="Calibri" panose="020F0502020204030204" pitchFamily="34" charset="0"/>
                <a:cs typeface="Times New Roman" panose="02020603050405020304" pitchFamily="18" charset="0"/>
              </a:rPr>
              <a:t>and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research role</a:t>
            </a:r>
            <a:r>
              <a:rPr dirty="0" sz="2600" lang="en-IN">
                <a:effectLst/>
                <a:latin typeface="Segoe UI" panose="020B0502040204020203" pitchFamily="34" charset="0"/>
                <a:ea typeface="Calibri" panose="020F0502020204030204" pitchFamily="34" charset="0"/>
                <a:cs typeface="Times New Roman" panose="02020603050405020304" pitchFamily="18" charset="0"/>
              </a:rPr>
              <a:t>. I was working on Visio- an enterprise diagramming product. Earlier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I was a data analyst for a few years at Franklin Templeton </a:t>
            </a:r>
            <a:r>
              <a:rPr dirty="0" sz="2600" lang="en-IN">
                <a:effectLst/>
                <a:latin typeface="Segoe UI" panose="020B0502040204020203" pitchFamily="34" charset="0"/>
                <a:ea typeface="Calibri" panose="020F0502020204030204" pitchFamily="34" charset="0"/>
                <a:cs typeface="Times New Roman" panose="02020603050405020304" pitchFamily="18" charset="0"/>
              </a:rPr>
              <a:t>and a few other firms. </a:t>
            </a:r>
            <a:r>
              <a:rPr b="1" dirty="0" sz="2600" lang="en-IN">
                <a:effectLst/>
                <a:latin typeface="Segoe UI" panose="020B0502040204020203" pitchFamily="34" charset="0"/>
                <a:ea typeface="Calibri" panose="020F0502020204030204" pitchFamily="34" charset="0"/>
                <a:cs typeface="Times New Roman" panose="02020603050405020304" pitchFamily="18" charset="0"/>
              </a:rPr>
              <a:t>I’ve a couple of Masters degrees from University of Illinois and National Institute of Fashion technology.</a:t>
            </a:r>
          </a:p>
          <a:p>
            <a:pPr>
              <a:lnSpc>
                <a:spcPct val="107000"/>
              </a:lnSpc>
              <a:spcAft>
                <a:spcPts val="800"/>
              </a:spcAft>
            </a:pPr>
            <a:r>
              <a:rPr b="1" dirty="0" sz="2600" lang="en-I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Thankyou </a:t>
            </a:r>
          </a:p>
          <a:p>
            <a:pPr indent="0" marL="0">
              <a:lnSpc>
                <a:spcPct val="107000"/>
              </a:lnSpc>
              <a:spcAft>
                <a:spcPts val="800"/>
              </a:spcAft>
              <a:buNone/>
            </a:pPr>
            <a:r>
              <a:rPr dirty="0" sz="2000" lang="en-IN">
                <a:effectLst/>
                <a:latin typeface="Segoe UI" panose="020B0502040204020203" pitchFamily="34" charset="0"/>
                <a:ea typeface="Calibri" panose="020F0502020204030204" pitchFamily="34" charset="0"/>
                <a:cs typeface="Times New Roman" panose="02020603050405020304" pitchFamily="18" charset="0"/>
              </a:rPr>
              <a:t> </a:t>
            </a: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60" name="Picture 3"/>
          <p:cNvPicPr>
            <a:picLocks noChangeAspect="1"/>
          </p:cNvPicPr>
          <p:nvPr/>
        </p:nvPicPr>
        <p:blipFill>
          <a:blip xmlns:r="http://schemas.openxmlformats.org/officeDocument/2006/relationships" r:embed="rId1"/>
          <a:stretch>
            <a:fillRect/>
          </a:stretch>
        </p:blipFill>
        <p:spPr>
          <a:xfrm>
            <a:off x="9846364" y="5014789"/>
            <a:ext cx="2173357" cy="184321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1"/>
          <p:cNvSpPr>
            <a:spLocks noGrp="1"/>
          </p:cNvSpPr>
          <p:nvPr>
            <p:ph type="title"/>
          </p:nvPr>
        </p:nvSpPr>
        <p:spPr>
          <a:xfrm>
            <a:off x="974173" y="89383"/>
            <a:ext cx="10018713" cy="1752599"/>
          </a:xfrm>
        </p:spPr>
        <p:txBody>
          <a:bodyPr/>
          <a:p>
            <a:pPr algn="ctr"/>
            <a:r>
              <a:rPr b="1" dirty="0" lang="en-IN"/>
              <a:t>Example for Experienced:</a:t>
            </a:r>
          </a:p>
        </p:txBody>
      </p:sp>
      <p:sp>
        <p:nvSpPr>
          <p:cNvPr id="1048624" name="Content Placeholder 2"/>
          <p:cNvSpPr>
            <a:spLocks noGrp="1"/>
          </p:cNvSpPr>
          <p:nvPr>
            <p:ph idx="1"/>
          </p:nvPr>
        </p:nvSpPr>
        <p:spPr>
          <a:xfrm>
            <a:off x="543339" y="1825624"/>
            <a:ext cx="10810461" cy="4853471"/>
          </a:xfrm>
        </p:spPr>
        <p:txBody>
          <a:bodyPr>
            <a:normAutofit lnSpcReduction="10000"/>
          </a:bodyPr>
          <a:p>
            <a:r>
              <a:rPr b="1" dirty="0" sz="2400" lang="en-IN">
                <a:effectLst/>
                <a:latin typeface="Segoe UI" panose="020B0502040204020203" pitchFamily="34" charset="0"/>
                <a:ea typeface="Calibri" panose="020F0502020204030204" pitchFamily="34" charset="0"/>
                <a:cs typeface="Times New Roman" panose="02020603050405020304" pitchFamily="18" charset="0"/>
              </a:rPr>
              <a:t>My last job was </a:t>
            </a:r>
            <a:r>
              <a:rPr dirty="0" sz="2400" lang="en-IN">
                <a:effectLst/>
                <a:latin typeface="Segoe UI" panose="020B0502040204020203" pitchFamily="34" charset="0"/>
                <a:ea typeface="Calibri" panose="020F0502020204030204" pitchFamily="34" charset="0"/>
                <a:cs typeface="Times New Roman" panose="02020603050405020304" pitchFamily="18" charset="0"/>
              </a:rPr>
              <a:t>with Franklin Templeton Investments where I worked in a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data analyst role. </a:t>
            </a:r>
            <a:r>
              <a:rPr dirty="0" sz="2400" lang="en-IN">
                <a:effectLst/>
                <a:latin typeface="Segoe UI" panose="020B0502040204020203" pitchFamily="34" charset="0"/>
                <a:ea typeface="Calibri" panose="020F0502020204030204" pitchFamily="34" charset="0"/>
                <a:cs typeface="Times New Roman" panose="02020603050405020304" pitchFamily="18" charset="0"/>
              </a:rPr>
              <a:t>Before that, I did a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MS from University of Illinois </a:t>
            </a:r>
            <a:r>
              <a:rPr dirty="0" sz="2400" lang="en-IN">
                <a:effectLst/>
                <a:latin typeface="Segoe UI" panose="020B0502040204020203" pitchFamily="34" charset="0"/>
                <a:ea typeface="Calibri" panose="020F0502020204030204" pitchFamily="34" charset="0"/>
                <a:cs typeface="Times New Roman" panose="02020603050405020304" pitchFamily="18" charset="0"/>
              </a:rPr>
              <a:t>at Urbana-Champaign. I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studied advertising</a:t>
            </a:r>
            <a:r>
              <a:rPr dirty="0" sz="2400" lang="en-IN">
                <a:effectLst/>
                <a:latin typeface="Segoe UI" panose="020B0502040204020203" pitchFamily="34" charset="0"/>
                <a:ea typeface="Calibri" panose="020F0502020204030204" pitchFamily="34" charset="0"/>
                <a:cs typeface="Times New Roman" panose="02020603050405020304" pitchFamily="18" charset="0"/>
              </a:rPr>
              <a:t>.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Research courses </a:t>
            </a:r>
            <a:r>
              <a:rPr dirty="0" sz="2400" lang="en-IN">
                <a:effectLst/>
                <a:latin typeface="Segoe UI" panose="020B0502040204020203" pitchFamily="34" charset="0"/>
                <a:ea typeface="Calibri" panose="020F0502020204030204" pitchFamily="34" charset="0"/>
                <a:cs typeface="Times New Roman" panose="02020603050405020304" pitchFamily="18" charset="0"/>
              </a:rPr>
              <a:t>were part of the program, and I did a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few projects </a:t>
            </a:r>
            <a:r>
              <a:rPr dirty="0" sz="2400" lang="en-IN">
                <a:effectLst/>
                <a:latin typeface="Segoe UI" panose="020B0502040204020203" pitchFamily="34" charset="0"/>
                <a:ea typeface="Calibri" panose="020F0502020204030204" pitchFamily="34" charset="0"/>
                <a:cs typeface="Times New Roman" panose="02020603050405020304" pitchFamily="18" charset="0"/>
              </a:rPr>
              <a:t>around design research.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I worked at </a:t>
            </a:r>
            <a:r>
              <a:rPr dirty="0" sz="2400" lang="en-IN">
                <a:effectLst/>
                <a:latin typeface="Segoe UI" panose="020B0502040204020203" pitchFamily="34" charset="0"/>
                <a:ea typeface="Calibri" panose="020F0502020204030204" pitchFamily="34" charset="0"/>
                <a:cs typeface="Times New Roman" panose="02020603050405020304" pitchFamily="18" charset="0"/>
              </a:rPr>
              <a:t>Franklin Templeton for two and a half years. </a:t>
            </a:r>
          </a:p>
          <a:p>
            <a:endParaRPr dirty="0" sz="2400" lang="en-IN">
              <a:effectLst/>
              <a:latin typeface="Segoe UI" panose="020B0502040204020203" pitchFamily="34" charset="0"/>
              <a:ea typeface="Calibri" panose="020F0502020204030204" pitchFamily="34" charset="0"/>
              <a:cs typeface="Times New Roman" panose="02020603050405020304" pitchFamily="18" charset="0"/>
            </a:endParaRPr>
          </a:p>
          <a:p>
            <a:r>
              <a:rPr dirty="0" sz="2400" lang="en-IN">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However, I realised that field was not for me</a:t>
            </a:r>
            <a:r>
              <a:rPr dirty="0" sz="2400" lang="en-IN">
                <a:effectLst/>
                <a:latin typeface="Segoe UI" panose="020B0502040204020203" pitchFamily="34" charset="0"/>
                <a:ea typeface="Calibri" panose="020F0502020204030204" pitchFamily="34" charset="0"/>
                <a:cs typeface="Times New Roman" panose="02020603050405020304" pitchFamily="18" charset="0"/>
              </a:rPr>
              <a:t>, and I didn’t enjoy working in an Analytics role. So over last year, I’ve invested time in working on what interests me. </a:t>
            </a:r>
            <a:r>
              <a:rPr b="1" dirty="0" sz="2400" lang="en-IN">
                <a:effectLst/>
                <a:latin typeface="Segoe UI" panose="020B0502040204020203" pitchFamily="34" charset="0"/>
                <a:ea typeface="Calibri" panose="020F0502020204030204" pitchFamily="34" charset="0"/>
                <a:cs typeface="Times New Roman" panose="02020603050405020304" pitchFamily="18" charset="0"/>
              </a:rPr>
              <a:t>I’ve done some self-projects</a:t>
            </a:r>
            <a:r>
              <a:rPr dirty="0" sz="2400" lang="en-IN">
                <a:effectLst/>
                <a:latin typeface="Segoe UI" panose="020B0502040204020203" pitchFamily="34" charset="0"/>
                <a:ea typeface="Calibri" panose="020F0502020204030204" pitchFamily="34" charset="0"/>
                <a:cs typeface="Times New Roman" panose="02020603050405020304" pitchFamily="18" charset="0"/>
              </a:rPr>
              <a:t> in design- one on ABC and another on XYZ. The XYZ was done for a startup. ABC was about ____ (one line) and XYZ was about ____ (one line). </a:t>
            </a:r>
            <a:r>
              <a:rPr dirty="0" sz="2400" lang="en-IN">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It will a great opportunity for me to be a part of this Company. Thankyou!</a:t>
            </a:r>
            <a:endParaRPr dirty="0" sz="2400" lang="en-IN">
              <a:solidFill>
                <a:srgbClr val="FF0000"/>
              </a:solidFill>
            </a:endParaRPr>
          </a:p>
          <a:p>
            <a:endParaRPr dirty="0" lang="en-IN"/>
          </a:p>
        </p:txBody>
      </p:sp>
      <p:pic>
        <p:nvPicPr>
          <p:cNvPr id="2097161" name="Picture 3"/>
          <p:cNvPicPr>
            <a:picLocks noChangeAspect="1"/>
          </p:cNvPicPr>
          <p:nvPr/>
        </p:nvPicPr>
        <p:blipFill>
          <a:blip xmlns:r="http://schemas.openxmlformats.org/officeDocument/2006/relationships" r:embed="rId1"/>
          <a:stretch>
            <a:fillRect/>
          </a:stretch>
        </p:blipFill>
        <p:spPr>
          <a:xfrm>
            <a:off x="10085319" y="240678"/>
            <a:ext cx="1815134" cy="145001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5" name="Title 1"/>
          <p:cNvSpPr>
            <a:spLocks noGrp="1"/>
          </p:cNvSpPr>
          <p:nvPr>
            <p:ph type="title"/>
          </p:nvPr>
        </p:nvSpPr>
        <p:spPr>
          <a:xfrm>
            <a:off x="225287" y="365125"/>
            <a:ext cx="11128513" cy="1325563"/>
          </a:xfrm>
        </p:spPr>
        <p:txBody>
          <a:bodyPr>
            <a:normAutofit fontScale="90000"/>
          </a:bodyPr>
          <a:p>
            <a:r>
              <a:rPr b="1" dirty="0" sz="4400" lang="en-IN">
                <a:solidFill>
                  <a:srgbClr val="FF0000"/>
                </a:solidFill>
                <a:effectLst/>
                <a:latin typeface="+mj-lt"/>
                <a:ea typeface="Times New Roman" panose="02020603050405020304" pitchFamily="18" charset="0"/>
              </a:rPr>
              <a:t>Let us discuss some general tips on how to give a good self-introduction.</a:t>
            </a:r>
            <a:br>
              <a:rPr dirty="0" sz="4400" lang="en-IN">
                <a:effectLst/>
                <a:latin typeface="+mj-lt"/>
                <a:ea typeface="Times New Roman" panose="02020603050405020304" pitchFamily="18" charset="0"/>
              </a:rPr>
            </a:br>
            <a:endParaRPr dirty="0" lang="en-IN"/>
          </a:p>
        </p:txBody>
      </p:sp>
      <p:sp>
        <p:nvSpPr>
          <p:cNvPr id="1048626" name="Content Placeholder 2"/>
          <p:cNvSpPr>
            <a:spLocks noGrp="1"/>
          </p:cNvSpPr>
          <p:nvPr>
            <p:ph idx="1"/>
          </p:nvPr>
        </p:nvSpPr>
        <p:spPr/>
        <p:txBody>
          <a:bodyPr>
            <a:noAutofit/>
          </a:bodyPr>
          <a:p>
            <a:pPr indent="-342900" lvl="0" marL="342900">
              <a:lnSpc>
                <a:spcPct val="107000"/>
              </a:lnSpc>
              <a:spcAft>
                <a:spcPts val="800"/>
              </a:spcAft>
              <a:buSzPts val="1000"/>
              <a:buFont typeface="Symbol" panose="05050102010706020507" pitchFamily="18" charset="2"/>
              <a:buChar char=""/>
              <a:tabLst>
                <a:tab algn="l" pos="457200"/>
              </a:tabLst>
            </a:pPr>
            <a:r>
              <a:rPr dirty="0" lang="en-IN">
                <a:effectLst/>
                <a:latin typeface="+mj-lt"/>
                <a:ea typeface="Calibri" panose="020F0502020204030204" pitchFamily="34" charset="0"/>
                <a:cs typeface="Times New Roman" panose="02020603050405020304" pitchFamily="18" charset="0"/>
              </a:rPr>
              <a:t>Wear </a:t>
            </a:r>
            <a:r>
              <a:rPr dirty="0" lang="en-IN">
                <a:solidFill>
                  <a:srgbClr val="FF0000"/>
                </a:solidFill>
                <a:effectLst/>
                <a:latin typeface="+mj-lt"/>
                <a:ea typeface="Calibri" panose="020F0502020204030204" pitchFamily="34" charset="0"/>
                <a:cs typeface="Times New Roman" panose="02020603050405020304" pitchFamily="18" charset="0"/>
              </a:rPr>
              <a:t>a smile </a:t>
            </a:r>
            <a:r>
              <a:rPr dirty="0" lang="en-IN">
                <a:effectLst/>
                <a:latin typeface="+mj-lt"/>
                <a:ea typeface="Calibri" panose="020F0502020204030204" pitchFamily="34" charset="0"/>
                <a:cs typeface="Times New Roman" panose="02020603050405020304" pitchFamily="18" charset="0"/>
              </a:rPr>
              <a:t>when you go for an interview. A smile adds up to your confidence and balances your body language. You also come across as a friendly person.</a:t>
            </a:r>
          </a:p>
          <a:p>
            <a:pPr indent="-342900" lvl="0" marL="342900">
              <a:lnSpc>
                <a:spcPct val="107000"/>
              </a:lnSpc>
              <a:spcAft>
                <a:spcPts val="800"/>
              </a:spcAft>
              <a:buSzPts val="1000"/>
              <a:buFont typeface="Symbol" panose="05050102010706020507" pitchFamily="18" charset="2"/>
              <a:buChar char=""/>
              <a:tabLst>
                <a:tab algn="l" pos="457200"/>
              </a:tabLst>
            </a:pPr>
            <a:r>
              <a:rPr dirty="0" lang="en-IN">
                <a:effectLst/>
                <a:latin typeface="+mj-lt"/>
                <a:ea typeface="Calibri" panose="020F0502020204030204" pitchFamily="34" charset="0"/>
                <a:cs typeface="Times New Roman" panose="02020603050405020304" pitchFamily="18" charset="0"/>
              </a:rPr>
              <a:t>A simple </a:t>
            </a:r>
            <a:r>
              <a:rPr dirty="0" lang="en-IN">
                <a:solidFill>
                  <a:srgbClr val="FF0000"/>
                </a:solidFill>
                <a:effectLst/>
                <a:latin typeface="+mj-lt"/>
                <a:ea typeface="Calibri" panose="020F0502020204030204" pitchFamily="34" charset="0"/>
                <a:cs typeface="Times New Roman" panose="02020603050405020304" pitchFamily="18" charset="0"/>
              </a:rPr>
              <a:t>‘hello’</a:t>
            </a:r>
            <a:r>
              <a:rPr dirty="0" lang="en-IN">
                <a:effectLst/>
                <a:latin typeface="+mj-lt"/>
                <a:ea typeface="Calibri" panose="020F0502020204030204" pitchFamily="34" charset="0"/>
                <a:cs typeface="Times New Roman" panose="02020603050405020304" pitchFamily="18" charset="0"/>
              </a:rPr>
              <a:t> can showcase your </a:t>
            </a:r>
            <a:r>
              <a:rPr dirty="0" lang="en-IN">
                <a:solidFill>
                  <a:srgbClr val="FF0000"/>
                </a:solidFill>
                <a:effectLst/>
                <a:latin typeface="+mj-lt"/>
                <a:ea typeface="Calibri" panose="020F0502020204030204" pitchFamily="34" charset="0"/>
                <a:cs typeface="Times New Roman" panose="02020603050405020304" pitchFamily="18" charset="0"/>
              </a:rPr>
              <a:t>etiquettes.</a:t>
            </a:r>
          </a:p>
          <a:p>
            <a:pPr indent="-342900" marL="342900">
              <a:lnSpc>
                <a:spcPct val="107000"/>
              </a:lnSpc>
              <a:spcAft>
                <a:spcPts val="800"/>
              </a:spcAft>
              <a:buSzPts val="1000"/>
              <a:buFont typeface="Symbol" panose="05050102010706020507" pitchFamily="18" charset="2"/>
              <a:buChar char=""/>
              <a:tabLst>
                <a:tab algn="l" pos="457200"/>
              </a:tabLst>
            </a:pPr>
            <a:r>
              <a:rPr dirty="0" lang="en-IN">
                <a:effectLst/>
                <a:latin typeface="+mj-lt"/>
                <a:ea typeface="Calibri" panose="020F0502020204030204" pitchFamily="34" charset="0"/>
                <a:cs typeface="Times New Roman" panose="02020603050405020304" pitchFamily="18" charset="0"/>
              </a:rPr>
              <a:t>Inform the concerned person or at the reception of your arrival. You should give a proper introduction about yourself.</a:t>
            </a:r>
          </a:p>
          <a:p>
            <a:pPr indent="-342900" lvl="0" marL="342900">
              <a:lnSpc>
                <a:spcPct val="107000"/>
              </a:lnSpc>
              <a:spcAft>
                <a:spcPts val="800"/>
              </a:spcAft>
              <a:buSzPts val="1000"/>
              <a:buFont typeface="Symbol" panose="05050102010706020507" pitchFamily="18" charset="2"/>
              <a:buChar char=""/>
              <a:tabLst>
                <a:tab algn="l" pos="457200"/>
              </a:tabLst>
            </a:pPr>
            <a:endParaRPr dirty="0" sz="4000" lang="en-IN">
              <a:effectLst/>
              <a:latin typeface="+mj-lt"/>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endParaRPr dirty="0" sz="4000" lang="en-IN">
              <a:solidFill>
                <a:srgbClr val="121416"/>
              </a:solidFill>
              <a:effectLst/>
              <a:latin typeface="+mj-lt"/>
              <a:ea typeface="Calibri" panose="020F0502020204030204" pitchFamily="34" charset="0"/>
              <a:cs typeface="Times New Roman" panose="02020603050405020304" pitchFamily="18" charset="0"/>
            </a:endParaRPr>
          </a:p>
          <a:p>
            <a:endParaRPr dirty="0" sz="4000" lang="en-IN">
              <a:latin typeface="+mj-lt"/>
            </a:endParaRPr>
          </a:p>
        </p:txBody>
      </p:sp>
      <p:pic>
        <p:nvPicPr>
          <p:cNvPr id="2097162" name="Picture 3"/>
          <p:cNvPicPr>
            <a:picLocks noChangeAspect="1"/>
          </p:cNvPicPr>
          <p:nvPr/>
        </p:nvPicPr>
        <p:blipFill>
          <a:blip xmlns:r="http://schemas.openxmlformats.org/officeDocument/2006/relationships" r:embed="rId1"/>
          <a:stretch>
            <a:fillRect/>
          </a:stretch>
        </p:blipFill>
        <p:spPr>
          <a:xfrm>
            <a:off x="10594362" y="4510848"/>
            <a:ext cx="1597638" cy="234715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itle 1"/>
          <p:cNvSpPr>
            <a:spLocks noGrp="1"/>
          </p:cNvSpPr>
          <p:nvPr>
            <p:ph type="title"/>
          </p:nvPr>
        </p:nvSpPr>
        <p:spPr/>
        <p:txBody>
          <a:bodyPr>
            <a:normAutofit fontScale="90000"/>
          </a:bodyPr>
          <a:p>
            <a:r>
              <a:rPr b="1" dirty="0" sz="4400" lang="en-IN">
                <a:solidFill>
                  <a:srgbClr val="121416"/>
                </a:solidFill>
                <a:effectLst/>
                <a:latin typeface="+mj-lt"/>
                <a:ea typeface="Times New Roman" panose="02020603050405020304" pitchFamily="18" charset="0"/>
              </a:rPr>
              <a:t>Let us discuss some general tips on how to give a good self-introduction contd…</a:t>
            </a:r>
            <a:endParaRPr dirty="0" lang="en-IN"/>
          </a:p>
        </p:txBody>
      </p:sp>
      <p:sp>
        <p:nvSpPr>
          <p:cNvPr id="1048628" name="Content Placeholder 2"/>
          <p:cNvSpPr>
            <a:spLocks noGrp="1"/>
          </p:cNvSpPr>
          <p:nvPr>
            <p:ph idx="1"/>
          </p:nvPr>
        </p:nvSpPr>
        <p:spPr/>
        <p:txBody>
          <a:bodyPr>
            <a:normAutofit fontScale="62500" lnSpcReduction="20000"/>
          </a:bodyPr>
          <a:p>
            <a:pPr indent="-342900" lvl="0" marL="342900">
              <a:lnSpc>
                <a:spcPct val="107000"/>
              </a:lnSpc>
              <a:spcAft>
                <a:spcPts val="800"/>
              </a:spcAft>
              <a:buSzPts val="1000"/>
              <a:buFont typeface="Symbol" panose="05050102010706020507" pitchFamily="18" charset="2"/>
              <a:buChar char=""/>
              <a:tabLst>
                <a:tab algn="l" pos="457200"/>
              </a:tabLst>
            </a:pPr>
            <a:r>
              <a:rPr dirty="0" sz="3400" lang="en-IN">
                <a:solidFill>
                  <a:srgbClr val="121416"/>
                </a:solidFill>
                <a:effectLst/>
                <a:latin typeface="+mj-lt"/>
                <a:ea typeface="Calibri" panose="020F0502020204030204" pitchFamily="34" charset="0"/>
                <a:cs typeface="Times New Roman" panose="02020603050405020304" pitchFamily="18" charset="0"/>
              </a:rPr>
              <a:t>It is important that you </a:t>
            </a:r>
            <a:r>
              <a:rPr dirty="0" sz="3400" lang="en-IN">
                <a:solidFill>
                  <a:srgbClr val="FF0000"/>
                </a:solidFill>
                <a:effectLst/>
                <a:latin typeface="+mj-lt"/>
                <a:ea typeface="Calibri" panose="020F0502020204030204" pitchFamily="34" charset="0"/>
                <a:cs typeface="Times New Roman" panose="02020603050405020304" pitchFamily="18" charset="0"/>
              </a:rPr>
              <a:t>avoid distractions and maintain eye contact </a:t>
            </a:r>
            <a:r>
              <a:rPr dirty="0" sz="3400" lang="en-IN">
                <a:solidFill>
                  <a:srgbClr val="121416"/>
                </a:solidFill>
                <a:effectLst/>
                <a:latin typeface="+mj-lt"/>
                <a:ea typeface="Calibri" panose="020F0502020204030204" pitchFamily="34" charset="0"/>
                <a:cs typeface="Times New Roman" panose="02020603050405020304" pitchFamily="18" charset="0"/>
              </a:rPr>
              <a:t>while talking. The idea of self-introduction is not just limited to get to know about the candidate.</a:t>
            </a:r>
          </a:p>
          <a:p>
            <a:pPr indent="-342900" lvl="0" marL="342900">
              <a:lnSpc>
                <a:spcPct val="107000"/>
              </a:lnSpc>
              <a:spcAft>
                <a:spcPts val="800"/>
              </a:spcAft>
              <a:buSzPts val="1000"/>
              <a:buFont typeface="Symbol" panose="05050102010706020507" pitchFamily="18" charset="2"/>
              <a:buChar char=""/>
              <a:tabLst>
                <a:tab algn="l" pos="457200"/>
              </a:tabLst>
            </a:pPr>
            <a:r>
              <a:rPr dirty="0" sz="3400" lang="en-IN">
                <a:solidFill>
                  <a:srgbClr val="121416"/>
                </a:solidFill>
                <a:effectLst/>
                <a:latin typeface="+mj-lt"/>
                <a:ea typeface="Calibri" panose="020F0502020204030204" pitchFamily="34" charset="0"/>
                <a:cs typeface="Times New Roman" panose="02020603050405020304" pitchFamily="18" charset="0"/>
              </a:rPr>
              <a:t>Always </a:t>
            </a:r>
            <a:r>
              <a:rPr dirty="0" sz="3400" lang="en-IN">
                <a:solidFill>
                  <a:srgbClr val="FF0000"/>
                </a:solidFill>
                <a:effectLst/>
                <a:latin typeface="+mj-lt"/>
                <a:ea typeface="Calibri" panose="020F0502020204030204" pitchFamily="34" charset="0"/>
                <a:cs typeface="Times New Roman" panose="02020603050405020304" pitchFamily="18" charset="0"/>
              </a:rPr>
              <a:t>prepare your self-introduction according to the job profile </a:t>
            </a:r>
            <a:r>
              <a:rPr dirty="0" sz="3400" lang="en-IN">
                <a:solidFill>
                  <a:srgbClr val="121416"/>
                </a:solidFill>
                <a:effectLst/>
                <a:latin typeface="+mj-lt"/>
                <a:ea typeface="Calibri" panose="020F0502020204030204" pitchFamily="34" charset="0"/>
                <a:cs typeface="Times New Roman" panose="02020603050405020304" pitchFamily="18" charset="0"/>
              </a:rPr>
              <a:t>you are giving the interview for. It gives you confidence and leaves a good impression on your interviewers. This preparation also helps you to keep your introduction concise, and you do not end up giving irrelevant information.</a:t>
            </a:r>
          </a:p>
          <a:p>
            <a:pPr indent="-342900" lvl="0" marL="342900">
              <a:lnSpc>
                <a:spcPct val="107000"/>
              </a:lnSpc>
              <a:spcAft>
                <a:spcPts val="800"/>
              </a:spcAft>
              <a:buSzPts val="1000"/>
              <a:buFont typeface="Symbol" panose="05050102010706020507" pitchFamily="18" charset="2"/>
              <a:buChar char=""/>
              <a:tabLst>
                <a:tab algn="l" pos="457200"/>
              </a:tabLst>
            </a:pPr>
            <a:r>
              <a:rPr dirty="0" sz="3400" lang="en-IN">
                <a:solidFill>
                  <a:srgbClr val="121416"/>
                </a:solidFill>
                <a:effectLst/>
                <a:latin typeface="+mj-lt"/>
                <a:ea typeface="Calibri" panose="020F0502020204030204" pitchFamily="34" charset="0"/>
                <a:cs typeface="Times New Roman" panose="02020603050405020304" pitchFamily="18" charset="0"/>
              </a:rPr>
              <a:t>Since the introduction is only the beginning aspect of an interview, you will also be asked questions related to your resume as well as </a:t>
            </a:r>
            <a:r>
              <a:rPr dirty="0" sz="3400" lang="en-IN">
                <a:solidFill>
                  <a:srgbClr val="FF0000"/>
                </a:solidFill>
                <a:effectLst/>
                <a:latin typeface="+mj-lt"/>
                <a:ea typeface="Calibri" panose="020F0502020204030204" pitchFamily="34" charset="0"/>
                <a:cs typeface="Times New Roman" panose="02020603050405020304" pitchFamily="18" charset="0"/>
              </a:rPr>
              <a:t>how you can fulfill the requirements of the job profile.</a:t>
            </a:r>
          </a:p>
          <a:p>
            <a:endParaRPr dirty="0" lang="en-IN"/>
          </a:p>
        </p:txBody>
      </p:sp>
      <p:pic>
        <p:nvPicPr>
          <p:cNvPr id="2097163" name="Picture 3"/>
          <p:cNvPicPr>
            <a:picLocks noChangeAspect="1"/>
          </p:cNvPicPr>
          <p:nvPr/>
        </p:nvPicPr>
        <p:blipFill>
          <a:blip xmlns:r="http://schemas.openxmlformats.org/officeDocument/2006/relationships" r:embed="rId1"/>
          <a:stretch>
            <a:fillRect/>
          </a:stretch>
        </p:blipFill>
        <p:spPr>
          <a:xfrm>
            <a:off x="5108878" y="5327374"/>
            <a:ext cx="2292295" cy="1548988"/>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9" name="Title 1"/>
          <p:cNvSpPr>
            <a:spLocks noGrp="1"/>
          </p:cNvSpPr>
          <p:nvPr>
            <p:ph type="title"/>
          </p:nvPr>
        </p:nvSpPr>
        <p:spPr/>
        <p:txBody>
          <a:bodyPr>
            <a:normAutofit fontScale="90000"/>
          </a:bodyPr>
          <a:p>
            <a:r>
              <a:rPr b="1" dirty="0" sz="4400" lang="en-IN">
                <a:solidFill>
                  <a:srgbClr val="FF0000"/>
                </a:solidFill>
                <a:effectLst/>
                <a:latin typeface="+mj-lt"/>
                <a:ea typeface="Times New Roman" panose="02020603050405020304" pitchFamily="18" charset="0"/>
              </a:rPr>
              <a:t>Let us discuss some general tips on how to give a good self-introduction contd…</a:t>
            </a:r>
            <a:endParaRPr dirty="0" lang="en-IN">
              <a:solidFill>
                <a:srgbClr val="FF0000"/>
              </a:solidFill>
            </a:endParaRPr>
          </a:p>
        </p:txBody>
      </p:sp>
      <p:sp>
        <p:nvSpPr>
          <p:cNvPr id="1048630" name="Content Placeholder 2"/>
          <p:cNvSpPr>
            <a:spLocks noGrp="1"/>
          </p:cNvSpPr>
          <p:nvPr>
            <p:ph idx="1"/>
          </p:nvPr>
        </p:nvSpPr>
        <p:spPr/>
        <p:txBody>
          <a:bodyPr>
            <a:normAutofit fontScale="66667" lnSpcReduction="20000"/>
          </a:bodyPr>
          <a:p>
            <a:pPr indent="-342900" lvl="0" marL="342900">
              <a:lnSpc>
                <a:spcPct val="107000"/>
              </a:lnSpc>
              <a:spcAft>
                <a:spcPts val="800"/>
              </a:spcAft>
              <a:buSzPts val="1000"/>
              <a:buFont typeface="Symbol" panose="05050102010706020507" pitchFamily="18" charset="2"/>
              <a:buChar char=""/>
              <a:tabLst>
                <a:tab algn="l" pos="457200"/>
              </a:tabLst>
            </a:pPr>
            <a:r>
              <a:rPr dirty="0" sz="2800" lang="en-IN">
                <a:solidFill>
                  <a:srgbClr val="121416"/>
                </a:solidFill>
                <a:effectLst/>
                <a:latin typeface="+mj-lt"/>
                <a:ea typeface="Calibri" panose="020F0502020204030204" pitchFamily="34" charset="0"/>
                <a:cs typeface="Times New Roman" panose="02020603050405020304" pitchFamily="18" charset="0"/>
              </a:rPr>
              <a:t>After answering questions of the interviewer, you can also ask questions of your own to show your interest in the profile as well as the company.</a:t>
            </a:r>
          </a:p>
          <a:p>
            <a:pPr indent="-342900" lvl="0" marL="342900">
              <a:lnSpc>
                <a:spcPct val="107000"/>
              </a:lnSpc>
              <a:spcAft>
                <a:spcPts val="800"/>
              </a:spcAft>
              <a:buSzPts val="1000"/>
              <a:buFont typeface="Symbol" panose="05050102010706020507" pitchFamily="18" charset="2"/>
              <a:buChar char=""/>
              <a:tabLst>
                <a:tab algn="l" pos="457200"/>
              </a:tabLst>
            </a:pPr>
            <a:r>
              <a:rPr dirty="0" sz="2800" lang="en-IN">
                <a:solidFill>
                  <a:srgbClr val="121416"/>
                </a:solidFill>
                <a:effectLst/>
                <a:latin typeface="+mj-lt"/>
                <a:ea typeface="Calibri" panose="020F0502020204030204" pitchFamily="34" charset="0"/>
                <a:cs typeface="Times New Roman" panose="02020603050405020304" pitchFamily="18" charset="0"/>
              </a:rPr>
              <a:t>Make sure that you have researched well as well as prepared for different types of questions beforehand.</a:t>
            </a:r>
          </a:p>
          <a:p>
            <a:pPr indent="-342900" lvl="0" marL="342900">
              <a:lnSpc>
                <a:spcPct val="107000"/>
              </a:lnSpc>
              <a:spcAft>
                <a:spcPts val="800"/>
              </a:spcAft>
              <a:buSzPts val="1000"/>
              <a:buFont typeface="Symbol" panose="05050102010706020507" pitchFamily="18" charset="2"/>
              <a:buChar char=""/>
              <a:tabLst>
                <a:tab algn="l" pos="457200"/>
              </a:tabLst>
            </a:pPr>
            <a:r>
              <a:rPr dirty="0" sz="2800" lang="en-IN">
                <a:solidFill>
                  <a:srgbClr val="121416"/>
                </a:solidFill>
                <a:effectLst/>
                <a:latin typeface="+mj-lt"/>
                <a:ea typeface="Calibri" panose="020F0502020204030204" pitchFamily="34" charset="0"/>
                <a:cs typeface="Times New Roman" panose="02020603050405020304" pitchFamily="18" charset="0"/>
              </a:rPr>
              <a:t>Take a pause whenever needed and remember to breathe. Pausing to collect your thoughts is completely fine as you can take a moment to reflect on what has been asked and then answer confidently.</a:t>
            </a:r>
          </a:p>
          <a:p>
            <a:pPr indent="-342900" lvl="0" marL="342900">
              <a:lnSpc>
                <a:spcPct val="107000"/>
              </a:lnSpc>
              <a:spcAft>
                <a:spcPts val="800"/>
              </a:spcAft>
              <a:buSzPts val="1000"/>
              <a:buFont typeface="Symbol" panose="05050102010706020507" pitchFamily="18" charset="2"/>
              <a:buChar char=""/>
              <a:tabLst>
                <a:tab algn="l" pos="457200"/>
              </a:tabLst>
            </a:pPr>
            <a:r>
              <a:rPr dirty="0" sz="2800" lang="en-IN">
                <a:solidFill>
                  <a:srgbClr val="121416"/>
                </a:solidFill>
                <a:effectLst/>
                <a:latin typeface="+mj-lt"/>
                <a:ea typeface="Calibri" panose="020F0502020204030204" pitchFamily="34" charset="0"/>
                <a:cs typeface="Times New Roman" panose="02020603050405020304" pitchFamily="18" charset="0"/>
              </a:rPr>
              <a:t>Whenever you feel like you need a moment to think about the question, you can say, </a:t>
            </a:r>
            <a:r>
              <a:rPr dirty="0" sz="2800" i="1" lang="en-IN">
                <a:solidFill>
                  <a:srgbClr val="121416"/>
                </a:solidFill>
                <a:effectLst/>
                <a:latin typeface="+mj-lt"/>
                <a:ea typeface="Calibri" panose="020F0502020204030204" pitchFamily="34" charset="0"/>
                <a:cs typeface="Times New Roman" panose="02020603050405020304" pitchFamily="18" charset="0"/>
              </a:rPr>
              <a:t>“let me think about that”</a:t>
            </a:r>
            <a:r>
              <a:rPr dirty="0" sz="2800" lang="en-IN">
                <a:solidFill>
                  <a:srgbClr val="121416"/>
                </a:solidFill>
                <a:effectLst/>
                <a:latin typeface="+mj-lt"/>
                <a:ea typeface="Calibri" panose="020F0502020204030204" pitchFamily="34" charset="0"/>
                <a:cs typeface="Times New Roman" panose="02020603050405020304" pitchFamily="18" charset="0"/>
              </a:rPr>
              <a:t> rather than stuttering as it can cause a negative impact.</a:t>
            </a:r>
          </a:p>
          <a:p>
            <a:pPr indent="-342900" lvl="0" marL="342900">
              <a:lnSpc>
                <a:spcPct val="107000"/>
              </a:lnSpc>
              <a:spcAft>
                <a:spcPts val="800"/>
              </a:spcAft>
              <a:buSzPts val="1000"/>
              <a:buFont typeface="Symbol" panose="05050102010706020507" pitchFamily="18" charset="2"/>
              <a:buChar char=""/>
              <a:tabLst>
                <a:tab algn="l" pos="457200"/>
              </a:tabLst>
            </a:pPr>
            <a:r>
              <a:rPr dirty="0" sz="2800" lang="en-IN">
                <a:solidFill>
                  <a:srgbClr val="121416"/>
                </a:solidFill>
                <a:effectLst/>
                <a:latin typeface="+mj-lt"/>
                <a:ea typeface="Calibri" panose="020F0502020204030204" pitchFamily="34" charset="0"/>
                <a:cs typeface="Times New Roman" panose="02020603050405020304" pitchFamily="18" charset="0"/>
              </a:rPr>
              <a:t>Make mental notes throughout the interview on how you can improve yourself and which aspects you need to focus more on.</a:t>
            </a:r>
          </a:p>
          <a:p>
            <a:endParaRPr dirty="0"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5095625" y="5163238"/>
            <a:ext cx="2292295" cy="171312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1" name="Title 1"/>
          <p:cNvSpPr>
            <a:spLocks noGrp="1"/>
          </p:cNvSpPr>
          <p:nvPr>
            <p:ph type="title"/>
          </p:nvPr>
        </p:nvSpPr>
        <p:spPr/>
        <p:txBody>
          <a:bodyPr>
            <a:normAutofit fontScale="90000"/>
          </a:bodyPr>
          <a:p>
            <a:r>
              <a:rPr b="1" dirty="0" sz="4400" lang="en-IN">
                <a:solidFill>
                  <a:srgbClr val="121416"/>
                </a:solidFill>
                <a:effectLst/>
                <a:latin typeface="+mj-lt"/>
                <a:ea typeface="Times New Roman" panose="02020603050405020304" pitchFamily="18" charset="0"/>
              </a:rPr>
              <a:t>Let us discuss some general tips on how to give a good self-introduction contd…</a:t>
            </a:r>
            <a:endParaRPr dirty="0" lang="en-IN"/>
          </a:p>
        </p:txBody>
      </p:sp>
      <p:sp>
        <p:nvSpPr>
          <p:cNvPr id="1048632" name="Content Placeholder 2"/>
          <p:cNvSpPr>
            <a:spLocks noGrp="1"/>
          </p:cNvSpPr>
          <p:nvPr>
            <p:ph idx="1"/>
          </p:nvPr>
        </p:nvSpPr>
        <p:spPr/>
        <p:txBody>
          <a:bodyPr/>
          <a:p>
            <a:pPr>
              <a:lnSpc>
                <a:spcPts val="2100"/>
              </a:lnSpc>
              <a:spcBef>
                <a:spcPts val="200"/>
              </a:spcBef>
            </a:pPr>
            <a:r>
              <a:rPr b="1" dirty="0" sz="1800" lang="en-IN" spc="-30">
                <a:solidFill>
                  <a:srgbClr val="002147"/>
                </a:solidFill>
                <a:effectLst/>
                <a:latin typeface="Arial" panose="020B0604020202020204" pitchFamily="34" charset="0"/>
                <a:ea typeface="Times New Roman" panose="02020603050405020304" pitchFamily="18" charset="0"/>
                <a:cs typeface="Times New Roman" panose="02020603050405020304" pitchFamily="18" charset="0"/>
              </a:rPr>
              <a:t>After the Interview</a:t>
            </a:r>
            <a:endParaRPr b="1" dirty="0" sz="1800" lang="en-I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dirty="0" sz="1800" lang="en-IN">
                <a:solidFill>
                  <a:srgbClr val="121416"/>
                </a:solidFill>
                <a:effectLst/>
                <a:latin typeface="Arial" panose="020B0604020202020204" pitchFamily="34" charset="0"/>
                <a:ea typeface="Calibri" panose="020F0502020204030204" pitchFamily="34" charset="0"/>
                <a:cs typeface="Times New Roman" panose="02020603050405020304" pitchFamily="18" charset="0"/>
              </a:rPr>
              <a:t>Once the interview has come to an end, stand up and shake the hand of the interviewer and thank them for the interview with a smile.</a:t>
            </a:r>
            <a:endParaRPr dirty="0" sz="1800" lang="en-IN">
              <a:solidFill>
                <a:srgbClr val="121416"/>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dirty="0" sz="1800" lang="en-IN">
                <a:solidFill>
                  <a:srgbClr val="121416"/>
                </a:solidFill>
                <a:effectLst/>
                <a:latin typeface="Arial" panose="020B0604020202020204" pitchFamily="34" charset="0"/>
                <a:ea typeface="Calibri" panose="020F0502020204030204" pitchFamily="34" charset="0"/>
                <a:cs typeface="Times New Roman" panose="02020603050405020304" pitchFamily="18" charset="0"/>
              </a:rPr>
              <a:t>Ending the interview on a positive note is also important and you can use a phrase like, </a:t>
            </a:r>
            <a:r>
              <a:rPr dirty="0" sz="1800" i="1" lang="en-IN">
                <a:solidFill>
                  <a:srgbClr val="121416"/>
                </a:solidFill>
                <a:effectLst/>
                <a:latin typeface="Arial" panose="020B0604020202020204" pitchFamily="34" charset="0"/>
                <a:ea typeface="Calibri" panose="020F0502020204030204" pitchFamily="34" charset="0"/>
                <a:cs typeface="Times New Roman" panose="02020603050405020304" pitchFamily="18" charset="0"/>
              </a:rPr>
              <a:t>“It was a pleasure meeting you. Have a great day.”</a:t>
            </a:r>
            <a:endParaRPr dirty="0" sz="1800" lang="en-IN">
              <a:solidFill>
                <a:srgbClr val="121416"/>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65" name="Picture 3"/>
          <p:cNvPicPr>
            <a:picLocks noChangeAspect="1"/>
          </p:cNvPicPr>
          <p:nvPr/>
        </p:nvPicPr>
        <p:blipFill>
          <a:blip xmlns:r="http://schemas.openxmlformats.org/officeDocument/2006/relationships" r:embed="rId1"/>
          <a:stretch>
            <a:fillRect/>
          </a:stretch>
        </p:blipFill>
        <p:spPr>
          <a:xfrm>
            <a:off x="9740348" y="5038588"/>
            <a:ext cx="2292626" cy="1717257"/>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3" name="Title 1"/>
          <p:cNvSpPr>
            <a:spLocks noGrp="1"/>
          </p:cNvSpPr>
          <p:nvPr>
            <p:ph type="title"/>
          </p:nvPr>
        </p:nvSpPr>
        <p:spPr/>
        <p:txBody>
          <a:bodyPr>
            <a:normAutofit fontScale="90000"/>
          </a:bodyPr>
          <a:p>
            <a:r>
              <a:rPr dirty="0" sz="4400" lang="en-IN">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Lessons are same here, except for these additional ones:</a:t>
            </a:r>
            <a:br>
              <a:rPr dirty="0" sz="4400" lang="en-IN">
                <a:effectLst/>
                <a:latin typeface="Calibri" panose="020F0502020204030204" pitchFamily="34" charset="0"/>
                <a:ea typeface="Calibri" panose="020F0502020204030204" pitchFamily="34" charset="0"/>
                <a:cs typeface="Times New Roman" panose="02020603050405020304" pitchFamily="18" charset="0"/>
              </a:rPr>
            </a:br>
            <a:endParaRPr dirty="0" lang="en-IN"/>
          </a:p>
        </p:txBody>
      </p:sp>
      <p:sp>
        <p:nvSpPr>
          <p:cNvPr id="1048634" name="Content Placeholder 2"/>
          <p:cNvSpPr>
            <a:spLocks noGrp="1"/>
          </p:cNvSpPr>
          <p:nvPr>
            <p:ph idx="1"/>
          </p:nvPr>
        </p:nvSpPr>
        <p:spPr>
          <a:xfrm>
            <a:off x="838200" y="1825625"/>
            <a:ext cx="10744200" cy="4667250"/>
          </a:xfrm>
        </p:spPr>
        <p:txBody>
          <a:bodyPr>
            <a:normAutofit/>
          </a:bodyPr>
          <a:p>
            <a:pPr indent="-342900" lvl="0" marL="342900" marR="304800">
              <a:lnSpc>
                <a:spcPct val="107000"/>
              </a:lnSpc>
              <a:spcAft>
                <a:spcPts val="800"/>
              </a:spcAft>
              <a:tabLst>
                <a:tab algn="l" pos="457200"/>
              </a:tabLst>
            </a:pPr>
            <a:r>
              <a:rPr dirty="0" sz="2000" lang="en-IN">
                <a:effectLst/>
                <a:latin typeface="Segoe UI" panose="020B0502040204020203" pitchFamily="34" charset="0"/>
                <a:ea typeface="Times New Roman" panose="02020603050405020304" pitchFamily="18" charset="0"/>
                <a:cs typeface="Times New Roman" panose="02020603050405020304" pitchFamily="18" charset="0"/>
              </a:rPr>
              <a:t>If you are not doing anything currently then start with </a:t>
            </a:r>
            <a:r>
              <a:rPr b="1" dirty="0" sz="2000" lang="en-IN">
                <a:effectLst/>
                <a:latin typeface="Segoe UI" panose="020B0502040204020203" pitchFamily="34" charset="0"/>
                <a:ea typeface="Times New Roman" panose="02020603050405020304" pitchFamily="18" charset="0"/>
                <a:cs typeface="Times New Roman" panose="02020603050405020304" pitchFamily="18" charset="0"/>
              </a:rPr>
              <a:t>‘My last job was…’</a:t>
            </a:r>
            <a:endParaRPr b="1" dirty="0" sz="20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304800">
              <a:lnSpc>
                <a:spcPct val="107000"/>
              </a:lnSpc>
              <a:spcAft>
                <a:spcPts val="800"/>
              </a:spcAft>
              <a:tabLst>
                <a:tab algn="l" pos="457200"/>
              </a:tabLst>
            </a:pPr>
            <a:r>
              <a:rPr dirty="0" sz="2000" lang="en-IN">
                <a:effectLst/>
                <a:latin typeface="Segoe UI" panose="020B0502040204020203" pitchFamily="34" charset="0"/>
                <a:ea typeface="Times New Roman" panose="02020603050405020304" pitchFamily="18" charset="0"/>
                <a:cs typeface="Times New Roman" panose="02020603050405020304" pitchFamily="18" charset="0"/>
              </a:rPr>
              <a:t>Come directly to your education and what specific course you studied that prepared you for the job you are applying for.</a:t>
            </a: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304800">
              <a:lnSpc>
                <a:spcPct val="107000"/>
              </a:lnSpc>
              <a:spcAft>
                <a:spcPts val="800"/>
              </a:spcAft>
              <a:tabLst>
                <a:tab algn="l" pos="457200"/>
              </a:tabLst>
            </a:pPr>
            <a:r>
              <a:rPr dirty="0" sz="2000" lang="en-IN">
                <a:effectLst/>
                <a:latin typeface="Segoe UI" panose="020B0502040204020203" pitchFamily="34" charset="0"/>
                <a:ea typeface="Times New Roman" panose="02020603050405020304" pitchFamily="18" charset="0"/>
                <a:cs typeface="Times New Roman" panose="02020603050405020304" pitchFamily="18" charset="0"/>
              </a:rPr>
              <a:t>Then mention any tiny-teeny work experience. It could be in college, in a start-up, in the past.</a:t>
            </a: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304800">
              <a:lnSpc>
                <a:spcPct val="107000"/>
              </a:lnSpc>
              <a:spcAft>
                <a:spcPts val="800"/>
              </a:spcAft>
              <a:tabLst>
                <a:tab algn="l" pos="457200"/>
              </a:tabLst>
            </a:pPr>
            <a:r>
              <a:rPr dirty="0" sz="2000" lang="en-IN">
                <a:effectLst/>
                <a:latin typeface="Segoe UI" panose="020B0502040204020203" pitchFamily="34" charset="0"/>
                <a:ea typeface="Times New Roman" panose="02020603050405020304" pitchFamily="18" charset="0"/>
                <a:cs typeface="Times New Roman" panose="02020603050405020304" pitchFamily="18" charset="0"/>
              </a:rPr>
              <a:t>State why you are interested in this position. Are you passionate about this field? Or you were in a different field that didn’t work for you? Do you find this interesting? The answer has to be unique to you as it has the potential to give you an edge over other applicants.</a:t>
            </a: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304800">
              <a:lnSpc>
                <a:spcPct val="107000"/>
              </a:lnSpc>
              <a:spcAft>
                <a:spcPts val="800"/>
              </a:spcAft>
              <a:tabLst>
                <a:tab algn="l" pos="457200"/>
              </a:tabLst>
            </a:pPr>
            <a:r>
              <a:rPr dirty="0" sz="2000" lang="en-IN">
                <a:effectLst/>
                <a:latin typeface="Segoe UI" panose="020B0502040204020203" pitchFamily="34" charset="0"/>
                <a:ea typeface="Times New Roman" panose="02020603050405020304" pitchFamily="18" charset="0"/>
                <a:cs typeface="Times New Roman" panose="02020603050405020304" pitchFamily="18" charset="0"/>
              </a:rPr>
              <a:t>Tell the interviewer how you developed your skill set- self-projects, reading, hackathon, created something? Show them samples.</a:t>
            </a: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IN"/>
          </a:p>
        </p:txBody>
      </p:sp>
      <p:pic>
        <p:nvPicPr>
          <p:cNvPr id="2097166" name="Picture 5"/>
          <p:cNvPicPr>
            <a:picLocks noChangeAspect="1"/>
          </p:cNvPicPr>
          <p:nvPr/>
        </p:nvPicPr>
        <p:blipFill>
          <a:blip xmlns:r="http://schemas.openxmlformats.org/officeDocument/2006/relationships" r:embed="rId1"/>
          <a:stretch>
            <a:fillRect/>
          </a:stretch>
        </p:blipFill>
        <p:spPr>
          <a:xfrm>
            <a:off x="9687338" y="693116"/>
            <a:ext cx="2476070" cy="1466987"/>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5" name="Title 1"/>
          <p:cNvSpPr>
            <a:spLocks noGrp="1"/>
          </p:cNvSpPr>
          <p:nvPr>
            <p:ph type="title"/>
          </p:nvPr>
        </p:nvSpPr>
        <p:spPr/>
        <p:txBody>
          <a:bodyPr/>
          <a:p>
            <a:r>
              <a:rPr b="1" dirty="0" lang="en-IN">
                <a:solidFill>
                  <a:srgbClr val="282829"/>
                </a:solidFill>
                <a:latin typeface="Segoe UI" panose="020B0502040204020203" pitchFamily="34" charset="0"/>
                <a:cs typeface="Times New Roman" panose="02020603050405020304" pitchFamily="18" charset="0"/>
              </a:rPr>
              <a:t>Introduce Yourself :</a:t>
            </a:r>
            <a:endParaRPr b="1" dirty="0" lang="en-IN"/>
          </a:p>
        </p:txBody>
      </p:sp>
      <p:sp>
        <p:nvSpPr>
          <p:cNvPr id="1048636" name="Content Placeholder 2"/>
          <p:cNvSpPr>
            <a:spLocks noGrp="1"/>
          </p:cNvSpPr>
          <p:nvPr>
            <p:ph idx="1"/>
          </p:nvPr>
        </p:nvSpPr>
        <p:spPr>
          <a:xfrm>
            <a:off x="838199" y="1825625"/>
            <a:ext cx="10677939" cy="4826966"/>
          </a:xfrm>
        </p:spPr>
        <p:txBody>
          <a:bodyPr>
            <a:normAutofit/>
          </a:bodyPr>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Name &amp; Place of birth</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Education details</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Academic Project Details/Work Experience</a:t>
            </a:r>
            <a:b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b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For fresher: If you are a fresher, then tell about your academic project or industrial training program that you have done.</a:t>
            </a:r>
            <a:b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b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For experienced: Tell about your Work experience</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Goals</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Strengths , Weakness &amp; Achievements</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tabLst>
                <a:tab algn="l" pos="457200"/>
              </a:tabLst>
            </a:pPr>
            <a:r>
              <a:rPr dirty="0" sz="1800" lang="en-IN">
                <a:solidFill>
                  <a:srgbClr val="2D3748"/>
                </a:solidFill>
                <a:effectLst/>
                <a:latin typeface="Segoe UI" panose="020B0502040204020203" pitchFamily="34" charset="0"/>
                <a:ea typeface="Calibri" panose="020F0502020204030204" pitchFamily="34" charset="0"/>
                <a:cs typeface="Times New Roman" panose="02020603050405020304" pitchFamily="18" charset="0"/>
              </a:rPr>
              <a:t>Conclusion( Highlight how your knowledge and skills can be an added advantage to the organisation)</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0" marL="0">
              <a:lnSpc>
                <a:spcPct val="107000"/>
              </a:lnSpc>
              <a:spcAft>
                <a:spcPts val="800"/>
              </a:spcAft>
              <a:buNone/>
            </a:pP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67" name="Picture 5"/>
          <p:cNvPicPr>
            <a:picLocks noChangeAspect="1"/>
          </p:cNvPicPr>
          <p:nvPr/>
        </p:nvPicPr>
        <p:blipFill>
          <a:blip xmlns:r="http://schemas.openxmlformats.org/officeDocument/2006/relationships" r:embed="rId1"/>
          <a:stretch>
            <a:fillRect/>
          </a:stretch>
        </p:blipFill>
        <p:spPr>
          <a:xfrm>
            <a:off x="9149899" y="482047"/>
            <a:ext cx="2952236" cy="1131775"/>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7" name="Title 1"/>
          <p:cNvSpPr>
            <a:spLocks noGrp="1"/>
          </p:cNvSpPr>
          <p:nvPr>
            <p:ph type="title"/>
          </p:nvPr>
        </p:nvSpPr>
        <p:spPr/>
        <p:txBody>
          <a:bodyPr/>
          <a:p>
            <a:endParaRPr lang="en-IN"/>
          </a:p>
        </p:txBody>
      </p:sp>
      <p:sp>
        <p:nvSpPr>
          <p:cNvPr id="1048638" name="Content Placeholder 2"/>
          <p:cNvSpPr>
            <a:spLocks noGrp="1"/>
          </p:cNvSpPr>
          <p:nvPr>
            <p:ph idx="1"/>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1"/>
          <p:cNvSpPr>
            <a:spLocks noGrp="1"/>
          </p:cNvSpPr>
          <p:nvPr>
            <p:ph type="title"/>
          </p:nvPr>
        </p:nvSpPr>
        <p:spPr/>
        <p:txBody>
          <a:bodyPr/>
          <a:p>
            <a:r>
              <a:rPr b="1" dirty="0" lang="en-IN"/>
              <a:t>Introducing Yourself:</a:t>
            </a:r>
          </a:p>
        </p:txBody>
      </p:sp>
      <p:sp>
        <p:nvSpPr>
          <p:cNvPr id="1048606" name="Content Placeholder 2"/>
          <p:cNvSpPr>
            <a:spLocks noGrp="1"/>
          </p:cNvSpPr>
          <p:nvPr>
            <p:ph idx="1"/>
          </p:nvPr>
        </p:nvSpPr>
        <p:spPr/>
        <p:txBody>
          <a:bodyPr/>
          <a:p>
            <a:r>
              <a:rPr dirty="0" lang="en-IN"/>
              <a:t>Introduction: Formal &amp; Informal</a:t>
            </a:r>
          </a:p>
          <a:p>
            <a:r>
              <a:rPr dirty="0" lang="en-IN"/>
              <a:t> Formal : Seniors , Peers , Subordinates</a:t>
            </a:r>
          </a:p>
          <a:p>
            <a:pPr indent="0" marL="0">
              <a:buNone/>
            </a:pPr>
            <a:r>
              <a:rPr dirty="0" lang="en-IN"/>
              <a:t> </a:t>
            </a:r>
          </a:p>
          <a:p>
            <a:pPr indent="0" marL="0">
              <a:buNone/>
            </a:pPr>
            <a:r>
              <a:rPr dirty="0" lang="en-IN"/>
              <a:t>Formal Interview Panel : Freshers &amp; Experienced</a:t>
            </a:r>
          </a:p>
        </p:txBody>
      </p:sp>
      <p:pic>
        <p:nvPicPr>
          <p:cNvPr id="2097152" name="Picture 6"/>
          <p:cNvPicPr>
            <a:picLocks noChangeAspect="1"/>
          </p:cNvPicPr>
          <p:nvPr/>
        </p:nvPicPr>
        <p:blipFill>
          <a:blip xmlns:r="http://schemas.openxmlformats.org/officeDocument/2006/relationships" r:embed="rId1"/>
          <a:stretch>
            <a:fillRect/>
          </a:stretch>
        </p:blipFill>
        <p:spPr>
          <a:xfrm>
            <a:off x="7868478" y="1956353"/>
            <a:ext cx="3475383" cy="260736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Title 1"/>
          <p:cNvSpPr>
            <a:spLocks noGrp="1"/>
          </p:cNvSpPr>
          <p:nvPr>
            <p:ph type="title"/>
          </p:nvPr>
        </p:nvSpPr>
        <p:spPr/>
        <p:txBody>
          <a:bodyPr>
            <a:normAutofit/>
          </a:bodyPr>
          <a:p>
            <a:r>
              <a:rPr b="1" dirty="0" sz="4800" lang="en-IN">
                <a:solidFill>
                  <a:srgbClr val="FF0000"/>
                </a:solidFill>
              </a:rPr>
              <a:t>Tell Me About Yourself</a:t>
            </a:r>
            <a:r>
              <a:rPr b="1" dirty="0" sz="4800" lang="en-IN"/>
              <a:t>:</a:t>
            </a:r>
          </a:p>
        </p:txBody>
      </p:sp>
      <p:sp>
        <p:nvSpPr>
          <p:cNvPr id="1048608" name="Content Placeholder 2"/>
          <p:cNvSpPr>
            <a:spLocks noGrp="1"/>
          </p:cNvSpPr>
          <p:nvPr>
            <p:ph idx="1"/>
          </p:nvPr>
        </p:nvSpPr>
        <p:spPr/>
        <p:txBody>
          <a:bodyPr>
            <a:normAutofit fontScale="94444" lnSpcReduction="20000"/>
          </a:bodyPr>
          <a:p>
            <a:pPr indent="-342900" lvl="0" marL="342900">
              <a:lnSpc>
                <a:spcPct val="107000"/>
              </a:lnSpc>
              <a:buSzPts val="1000"/>
              <a:buFont typeface="Symbol" panose="05050102010706020507" pitchFamily="18" charset="2"/>
              <a:buChar char=""/>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Introduce Yourself Briefly</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Begin by introducing yourself and briefly describing your current position or subject of study</a:t>
            </a: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It might be something like: "Hi, I am Mohit, and I just graduated with a degree in computer science.“</a:t>
            </a:r>
          </a:p>
          <a:p>
            <a:pPr indent="-342900" lvl="0" marL="342900">
              <a:lnSpc>
                <a:spcPct val="107000"/>
              </a:lnSpc>
              <a:buSzPts val="1000"/>
              <a:buFont typeface="Symbol" panose="05050102010706020507" pitchFamily="18" charset="2"/>
              <a:buChar char=""/>
              <a:tabLst>
                <a:tab algn="l" pos="457200"/>
              </a:tabLst>
            </a:pPr>
            <a:endParaRPr dirty="0" sz="1800" lang="en-US">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indent="0" lvl="0" marL="0">
              <a:lnSpc>
                <a:spcPct val="107000"/>
              </a:lnSpc>
              <a:buSzPts val="1000"/>
              <a:buNone/>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Highlight Your Skills And Experience</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a:t>
            </a: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most relevant qualifications and experience when applying for a job. Be specific and provide examples if possible</a:t>
            </a: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example, you could say, </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"While at university, I developed several Python and C++ applications. I also interned at a software development company, where I learned how to test and debug programs."</a:t>
            </a:r>
            <a:endParaRPr dirty="0" sz="1800" lang="en-I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 y="20118"/>
            <a:ext cx="3309066" cy="191470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Title 1"/>
          <p:cNvSpPr>
            <a:spLocks noGrp="1"/>
          </p:cNvSpPr>
          <p:nvPr>
            <p:ph type="title"/>
          </p:nvPr>
        </p:nvSpPr>
        <p:spPr/>
        <p:txBody>
          <a:bodyPr/>
          <a:p>
            <a:r>
              <a:rPr b="1" dirty="0" sz="4400" lang="en-IN"/>
              <a:t>Tell Me About Yourself:</a:t>
            </a:r>
            <a:endParaRPr dirty="0" lang="en-IN"/>
          </a:p>
        </p:txBody>
      </p:sp>
      <p:sp>
        <p:nvSpPr>
          <p:cNvPr id="1048610" name="Content Placeholder 2"/>
          <p:cNvSpPr>
            <a:spLocks noGrp="1"/>
          </p:cNvSpPr>
          <p:nvPr>
            <p:ph idx="1"/>
          </p:nvPr>
        </p:nvSpPr>
        <p:spPr/>
        <p:txBody>
          <a:bodyPr>
            <a:normAutofit fontScale="94444" lnSpcReduction="10000"/>
          </a:bodyPr>
          <a:p>
            <a:pPr indent="-342900" lvl="0" marL="342900">
              <a:lnSpc>
                <a:spcPct val="107000"/>
              </a:lnSpc>
              <a:buSzPts val="1000"/>
              <a:buFont typeface="Symbol" panose="05050102010706020507" pitchFamily="18" charset="2"/>
              <a:buChar char=""/>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Put Your Defining Characteristics On Display</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Find out what makes you different from other applicants and why you are the best candidate for the job. You could say, </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 have developed strong problem-solving skills throughout my coursework and real-world experience. I also pick things up quickly and adapt well to stressful situations.”</a:t>
            </a:r>
            <a:endParaRPr dirty="0" sz="1800" lang="en-I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Connect It To The Job</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 sure to relate your answer to the position you are applying for and how your qualifications meet the demands of the position. Saying, </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 am excited about the opportunity to work as a software developer at your company, as I believe my skills and experience make me a strong candidate for the role. I am sure I can add something to the group and help the business succeed."</a:t>
            </a: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would be an example of how you might phrase your response.</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54" name="Picture 3"/>
          <p:cNvPicPr>
            <a:picLocks noChangeAspect="1"/>
          </p:cNvPicPr>
          <p:nvPr/>
        </p:nvPicPr>
        <p:blipFill>
          <a:blip xmlns:r="http://schemas.openxmlformats.org/officeDocument/2006/relationships" r:embed="rId1"/>
          <a:stretch>
            <a:fillRect/>
          </a:stretch>
        </p:blipFill>
        <p:spPr>
          <a:xfrm>
            <a:off x="0" y="0"/>
            <a:ext cx="3670853" cy="243839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1" name="Title 1"/>
          <p:cNvSpPr>
            <a:spLocks noGrp="1"/>
          </p:cNvSpPr>
          <p:nvPr>
            <p:ph type="title"/>
          </p:nvPr>
        </p:nvSpPr>
        <p:spPr>
          <a:xfrm>
            <a:off x="371061" y="365125"/>
            <a:ext cx="10982739" cy="1325563"/>
          </a:xfrm>
        </p:spPr>
        <p:txBody>
          <a:bodyPr>
            <a:normAutofit fontScale="90000"/>
          </a:bodyPr>
          <a:p>
            <a:r>
              <a:rPr b="1" dirty="0" sz="4900" lang="en-US">
                <a:solidFill>
                  <a:srgbClr val="FF0000"/>
                </a:solidFill>
                <a:effectLst/>
                <a:ea typeface="Times New Roman" panose="02020603050405020304" pitchFamily="18" charset="0"/>
                <a:cs typeface="Times New Roman" panose="02020603050405020304" pitchFamily="18" charset="0"/>
              </a:rPr>
              <a:t>Tips For A Great Delivery Of Your Answer To 'Tell Me About Yourself' </a:t>
            </a:r>
            <a:br>
              <a:rPr dirty="0" sz="4400" lang="en-IN">
                <a:effectLst/>
                <a:latin typeface="Calibri" panose="020F0502020204030204" pitchFamily="34" charset="0"/>
                <a:ea typeface="Calibri" panose="020F0502020204030204" pitchFamily="34" charset="0"/>
                <a:cs typeface="Times New Roman" panose="02020603050405020304" pitchFamily="18" charset="0"/>
              </a:rPr>
            </a:br>
            <a:endParaRPr dirty="0" lang="en-IN"/>
          </a:p>
        </p:txBody>
      </p:sp>
      <p:sp>
        <p:nvSpPr>
          <p:cNvPr id="1048612" name="Content Placeholder 2"/>
          <p:cNvSpPr>
            <a:spLocks noGrp="1"/>
          </p:cNvSpPr>
          <p:nvPr>
            <p:ph idx="1"/>
          </p:nvPr>
        </p:nvSpPr>
        <p:spPr>
          <a:xfrm>
            <a:off x="732181" y="1497495"/>
            <a:ext cx="10982739" cy="5167658"/>
          </a:xfrm>
        </p:spPr>
        <p:txBody>
          <a:bodyPr>
            <a:normAutofit/>
          </a:bodyPr>
          <a:p>
            <a:pPr indent="-342900" lvl="0" marL="342900">
              <a:lnSpc>
                <a:spcPct val="107000"/>
              </a:lnSpc>
              <a:buSzPts val="1000"/>
              <a:buFont typeface="Symbol" panose="05050102010706020507" pitchFamily="18" charset="2"/>
              <a:buChar char=""/>
              <a:tabLst>
                <a:tab algn="l" pos="457200"/>
              </a:tabLst>
            </a:pPr>
            <a:r>
              <a:rPr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Delivering </a:t>
            </a:r>
            <a:r>
              <a:rPr b="1"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your response confidently </a:t>
            </a:r>
            <a:r>
              <a:rPr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just as important as the content of your response. The following advice will assist you in presenting your response in a way that impresses the interviewer and makes you stand out from the competition:</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b="1"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 Confident And Speak Clearly</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dirty="0" sz="24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It is best to speak clearly and slowly rather than quickly and softly</a:t>
            </a:r>
            <a:r>
              <a:rPr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Make eye contact with the interviewer to convey confidence and enthusiasm.</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b="1"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Make Use Of Body Language</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dirty="0" sz="24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Use your posture, your hand gestures, your smile, and other aspects of your body language</a:t>
            </a:r>
            <a:r>
              <a:rPr dirty="0" sz="2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project confidence and engagement.</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IN"/>
          </a:p>
        </p:txBody>
      </p:sp>
      <p:pic>
        <p:nvPicPr>
          <p:cNvPr id="2097155" name="Picture 4"/>
          <p:cNvPicPr>
            <a:picLocks noChangeAspect="1"/>
          </p:cNvPicPr>
          <p:nvPr/>
        </p:nvPicPr>
        <p:blipFill>
          <a:blip xmlns:r="http://schemas.openxmlformats.org/officeDocument/2006/relationships" r:embed="rId1"/>
          <a:stretch>
            <a:fillRect/>
          </a:stretch>
        </p:blipFill>
        <p:spPr>
          <a:xfrm>
            <a:off x="9170504" y="5648129"/>
            <a:ext cx="2905535" cy="1084791"/>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p>
            <a:r>
              <a:rPr b="1" dirty="0" sz="44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Tips For A Great Delivery Of Your Answer To 'Tell Me About Yourself’ contd..</a:t>
            </a:r>
            <a:br>
              <a:rPr dirty="0" sz="4400" lang="en-IN">
                <a:effectLst/>
                <a:latin typeface="Calibri" panose="020F0502020204030204" pitchFamily="34" charset="0"/>
                <a:ea typeface="Calibri" panose="020F0502020204030204" pitchFamily="34" charset="0"/>
                <a:cs typeface="Times New Roman" panose="02020603050405020304" pitchFamily="18" charset="0"/>
              </a:rPr>
            </a:br>
            <a:endParaRPr dirty="0" lang="en-IN"/>
          </a:p>
        </p:txBody>
      </p:sp>
      <p:sp>
        <p:nvSpPr>
          <p:cNvPr id="1048614" name="Content Placeholder 2"/>
          <p:cNvSpPr>
            <a:spLocks noGrp="1"/>
          </p:cNvSpPr>
          <p:nvPr>
            <p:ph idx="1"/>
          </p:nvPr>
        </p:nvSpPr>
        <p:spPr/>
        <p:txBody>
          <a:bodyPr>
            <a:normAutofit fontScale="66667" lnSpcReduction="20000"/>
          </a:bodyPr>
          <a:p>
            <a:pPr indent="-342900" lvl="0" marL="342900">
              <a:lnSpc>
                <a:spcPct val="107000"/>
              </a:lnSpc>
              <a:buSzPts val="1000"/>
              <a:buFont typeface="Symbol" panose="05050102010706020507" pitchFamily="18" charset="2"/>
              <a:buChar char=""/>
              <a:tabLst>
                <a:tab algn="l" pos="457200"/>
              </a:tabLst>
            </a:pPr>
            <a:r>
              <a:rPr b="1"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 Not Fake It</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Try to stay true to who you are and let your personality come through. You will enhance your interviewer's perception of you and make your response more memorable.</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b="1"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Engage In Active Listening</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buSzPts val="1000"/>
              <a:buFont typeface="Symbol" panose="05050102010706020507" pitchFamily="18" charset="2"/>
              <a:buChar char=""/>
              <a:tabLst>
                <a:tab algn="l" pos="457200"/>
              </a:tabLst>
            </a:pPr>
            <a:r>
              <a:rPr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actively listening while paying close attention to the interviewer's responses and body language. Doing so will show the interviewer that you are genuinely interested in the position.</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b="1"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Finish On A Positive Note</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r>
              <a:rPr dirty="0" sz="2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Finish your response by being enthusiastic about the position and sure you can contribute positively to the company's success.</a:t>
            </a:r>
            <a:endParaRPr dirty="0" sz="28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56" name="Picture 3"/>
          <p:cNvPicPr>
            <a:picLocks noChangeAspect="1"/>
          </p:cNvPicPr>
          <p:nvPr/>
        </p:nvPicPr>
        <p:blipFill>
          <a:blip xmlns:r="http://schemas.openxmlformats.org/officeDocument/2006/relationships" r:embed="rId1"/>
          <a:stretch>
            <a:fillRect/>
          </a:stretch>
        </p:blipFill>
        <p:spPr>
          <a:xfrm>
            <a:off x="9984198" y="5260388"/>
            <a:ext cx="2207801" cy="151882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Title 1"/>
          <p:cNvSpPr>
            <a:spLocks noGrp="1"/>
          </p:cNvSpPr>
          <p:nvPr>
            <p:ph type="title"/>
          </p:nvPr>
        </p:nvSpPr>
        <p:spPr/>
        <p:txBody>
          <a:bodyPr>
            <a:normAutofit fontScale="90000"/>
          </a:bodyPr>
          <a:p>
            <a:r>
              <a:rPr b="1" dirty="0" sz="44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How Can I Introduce Myself As A Fresher?</a:t>
            </a:r>
            <a:br>
              <a:rPr dirty="0" sz="4400" lang="en-I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dirty="0" lang="en-IN">
              <a:solidFill>
                <a:srgbClr val="FF0000"/>
              </a:solidFill>
            </a:endParaRPr>
          </a:p>
        </p:txBody>
      </p:sp>
      <p:sp>
        <p:nvSpPr>
          <p:cNvPr id="1048616" name="Content Placeholder 2"/>
          <p:cNvSpPr>
            <a:spLocks noGrp="1"/>
          </p:cNvSpPr>
          <p:nvPr>
            <p:ph idx="1"/>
          </p:nvPr>
        </p:nvSpPr>
        <p:spPr/>
        <p:txBody>
          <a:bodyPr>
            <a:normAutofit fontScale="94444" lnSpcReduction="10000"/>
          </a:bodyPr>
          <a:p>
            <a:pPr>
              <a:lnSpc>
                <a:spcPct val="107000"/>
              </a:lnSpc>
              <a:spcAft>
                <a:spcPts val="800"/>
              </a:spcAft>
            </a:pPr>
            <a:r>
              <a:rPr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Even though introducing yourself as a fresher can be intimidating, it is crucial to get off to a good start. In general, you can use the following format:</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0" lvl="0" marL="0">
              <a:lnSpc>
                <a:spcPct val="107000"/>
              </a:lnSpc>
              <a:spcAft>
                <a:spcPts val="800"/>
              </a:spcAft>
              <a:buSzPts val="1000"/>
              <a:buNone/>
              <a:tabLst>
                <a:tab algn="l" pos="457200"/>
              </a:tabLst>
            </a:pP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Begin with a hello and your name:</a:t>
            </a: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"Hello, my name is Anas.“</a:t>
            </a:r>
            <a:b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Briefly describe your background:</a:t>
            </a: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recently graduated from ABC University with a degree in marketing."</a:t>
            </a:r>
            <a:b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have any relevant experience or internships, mention them:</a:t>
            </a: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have also interned at ABC organisation where I gained experience in social media marketing."</a:t>
            </a:r>
            <a:b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Describe your skills and what you can bring to the position:</a:t>
            </a: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"It would be an honour to apply my skills to social media and support the team in growing."</a:t>
            </a:r>
            <a:b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Finish on a high note and show enthusiasm:</a:t>
            </a:r>
            <a:r>
              <a:rPr dirty="0" sz="1800" lang="en-I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"It is exciting for me to contribute to the team by utilizing my skills."</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57" name="Picture 3"/>
          <p:cNvPicPr>
            <a:picLocks noChangeAspect="1"/>
          </p:cNvPicPr>
          <p:nvPr/>
        </p:nvPicPr>
        <p:blipFill>
          <a:blip xmlns:r="http://schemas.openxmlformats.org/officeDocument/2006/relationships" r:embed="rId1"/>
          <a:stretch>
            <a:fillRect/>
          </a:stretch>
        </p:blipFill>
        <p:spPr>
          <a:xfrm>
            <a:off x="8110329" y="5285465"/>
            <a:ext cx="3219287" cy="147314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7" name="Title 1"/>
          <p:cNvSpPr>
            <a:spLocks noGrp="1"/>
          </p:cNvSpPr>
          <p:nvPr>
            <p:ph type="title"/>
          </p:nvPr>
        </p:nvSpPr>
        <p:spPr/>
        <p:txBody>
          <a:bodyPr/>
          <a:p>
            <a:pPr algn="ctr"/>
            <a:r>
              <a:rPr dirty="0" lang="en-IN"/>
              <a:t>Example for Fresher:</a:t>
            </a:r>
          </a:p>
        </p:txBody>
      </p:sp>
      <p:sp>
        <p:nvSpPr>
          <p:cNvPr id="1048618" name="Content Placeholder 2"/>
          <p:cNvSpPr>
            <a:spLocks noGrp="1"/>
          </p:cNvSpPr>
          <p:nvPr>
            <p:ph idx="1"/>
          </p:nvPr>
        </p:nvSpPr>
        <p:spPr>
          <a:xfrm>
            <a:off x="838200" y="1233377"/>
            <a:ext cx="10515600" cy="5259498"/>
          </a:xfrm>
        </p:spPr>
        <p:txBody>
          <a:bodyPr>
            <a:normAutofit/>
          </a:bodyPr>
          <a:p>
            <a:endParaRPr b="1" dirty="0" sz="1800" i="1" lang="en-IN">
              <a:solidFill>
                <a:srgbClr val="121416"/>
              </a:solidFill>
              <a:effectLst/>
              <a:latin typeface="Arial" panose="020B0604020202020204" pitchFamily="34" charset="0"/>
              <a:ea typeface="Calibri" panose="020F0502020204030204" pitchFamily="34" charset="0"/>
            </a:endParaRPr>
          </a:p>
          <a:p>
            <a:r>
              <a:rPr b="1" dirty="0" sz="1800" i="1" lang="en-IN">
                <a:solidFill>
                  <a:srgbClr val="121416"/>
                </a:solidFill>
                <a:effectLst/>
                <a:latin typeface="Arial" panose="020B0604020202020204" pitchFamily="34" charset="0"/>
                <a:ea typeface="Calibri" panose="020F0502020204030204" pitchFamily="34" charset="0"/>
              </a:rPr>
              <a:t> Thanks for giving me an opportunity to introduce myself to you, sir/madam. </a:t>
            </a:r>
          </a:p>
          <a:p>
            <a:endParaRPr b="1" dirty="0" sz="1800" i="1" lang="en-IN">
              <a:solidFill>
                <a:srgbClr val="121416"/>
              </a:solidFill>
              <a:latin typeface="Arial" panose="020B0604020202020204" pitchFamily="34" charset="0"/>
              <a:ea typeface="Calibri" panose="020F0502020204030204" pitchFamily="34" charset="0"/>
            </a:endParaRPr>
          </a:p>
          <a:p>
            <a:r>
              <a:rPr b="1" dirty="0" sz="1800" i="1" lang="en-IN">
                <a:solidFill>
                  <a:srgbClr val="121416"/>
                </a:solidFill>
                <a:effectLst/>
                <a:latin typeface="Arial" panose="020B0604020202020204" pitchFamily="34" charset="0"/>
                <a:ea typeface="Calibri" panose="020F0502020204030204" pitchFamily="34" charset="0"/>
              </a:rPr>
              <a:t>I am Gaurav Khurana and I put up in Delhi with my family—my mother and father. Being a certified professional, I have pursued BTech in</a:t>
            </a:r>
            <a:r>
              <a:rPr b="1" dirty="0" sz="1800" i="1" lang="en-IN" strike="noStrike" u="none">
                <a:solidFill>
                  <a:srgbClr val="2E073B"/>
                </a:solidFill>
                <a:effectLst/>
                <a:latin typeface="Arial" panose="020B0604020202020204" pitchFamily="34" charset="0"/>
                <a:ea typeface="Calibri" panose="020F0502020204030204" pitchFamily="34" charset="0"/>
                <a:cs typeface="Times New Roman" panose="02020603050405020304" pitchFamily="18" charset="0"/>
              </a:rPr>
              <a:t> Computer Science Engineering</a:t>
            </a:r>
            <a:r>
              <a:rPr b="1" dirty="0" sz="1800" i="1" lang="en-IN">
                <a:solidFill>
                  <a:srgbClr val="121416"/>
                </a:solidFill>
                <a:effectLst/>
                <a:latin typeface="Arial" panose="020B0604020202020204" pitchFamily="34" charset="0"/>
                <a:ea typeface="Calibri" panose="020F0502020204030204" pitchFamily="34" charset="0"/>
              </a:rPr>
              <a:t> with a specialization in Networking and Security from VIT Vellore. </a:t>
            </a:r>
          </a:p>
          <a:p>
            <a:endParaRPr b="1" dirty="0" sz="1800" i="1" lang="en-IN">
              <a:solidFill>
                <a:srgbClr val="121416"/>
              </a:solidFill>
              <a:effectLst/>
              <a:latin typeface="Arial" panose="020B0604020202020204" pitchFamily="34" charset="0"/>
              <a:ea typeface="Calibri" panose="020F0502020204030204" pitchFamily="34" charset="0"/>
            </a:endParaRPr>
          </a:p>
          <a:p>
            <a:r>
              <a:rPr b="1" dirty="0" sz="1800" i="1" lang="en-IN">
                <a:solidFill>
                  <a:srgbClr val="121416"/>
                </a:solidFill>
                <a:effectLst/>
                <a:latin typeface="Arial" panose="020B0604020202020204" pitchFamily="34" charset="0"/>
                <a:ea typeface="Calibri" panose="020F0502020204030204" pitchFamily="34" charset="0"/>
              </a:rPr>
              <a:t>I have recently appeared for the CCNA certification examination and I am awaiting the result. Since my school days, I have been quite passionate about computers and networks and always wanted to work on live switches. </a:t>
            </a:r>
          </a:p>
          <a:p>
            <a:endParaRPr b="1" dirty="0" sz="1800" i="1" lang="en-IN">
              <a:solidFill>
                <a:srgbClr val="121416"/>
              </a:solidFill>
              <a:effectLst/>
              <a:latin typeface="Arial" panose="020B0604020202020204" pitchFamily="34" charset="0"/>
              <a:ea typeface="Calibri" panose="020F0502020204030204" pitchFamily="34" charset="0"/>
            </a:endParaRPr>
          </a:p>
          <a:p>
            <a:r>
              <a:rPr b="1" dirty="0" sz="1800" i="1" lang="en-IN">
                <a:solidFill>
                  <a:srgbClr val="121416"/>
                </a:solidFill>
                <a:effectLst/>
                <a:latin typeface="Arial" panose="020B0604020202020204" pitchFamily="34" charset="0"/>
                <a:ea typeface="Calibri" panose="020F0502020204030204" pitchFamily="34" charset="0"/>
              </a:rPr>
              <a:t>Talking about my hobbies and interests, I love playing table tennis and I was the sports captain in my school. We have won quite a lot of inter-school and inter-state tournaments in table tennis and have brought laurels to the school.</a:t>
            </a:r>
          </a:p>
        </p:txBody>
      </p:sp>
      <p:pic>
        <p:nvPicPr>
          <p:cNvPr id="2097158" name="Picture 3"/>
          <p:cNvPicPr>
            <a:picLocks noChangeAspect="1"/>
          </p:cNvPicPr>
          <p:nvPr/>
        </p:nvPicPr>
        <p:blipFill>
          <a:blip xmlns:r="http://schemas.openxmlformats.org/officeDocument/2006/relationships" r:embed="rId1"/>
          <a:stretch>
            <a:fillRect/>
          </a:stretch>
        </p:blipFill>
        <p:spPr>
          <a:xfrm>
            <a:off x="9992139" y="144740"/>
            <a:ext cx="1984720" cy="2253903"/>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9" name="Title 1"/>
          <p:cNvSpPr>
            <a:spLocks noGrp="1"/>
          </p:cNvSpPr>
          <p:nvPr>
            <p:ph type="title"/>
          </p:nvPr>
        </p:nvSpPr>
        <p:spPr/>
        <p:txBody>
          <a:bodyPr/>
          <a:p>
            <a:r>
              <a:rPr b="1" dirty="0" lang="en-IN"/>
              <a:t>Examples:</a:t>
            </a:r>
          </a:p>
        </p:txBody>
      </p:sp>
      <p:sp>
        <p:nvSpPr>
          <p:cNvPr id="1048620" name="Content Placeholder 2"/>
          <p:cNvSpPr>
            <a:spLocks noGrp="1"/>
          </p:cNvSpPr>
          <p:nvPr>
            <p:ph idx="1"/>
          </p:nvPr>
        </p:nvSpPr>
        <p:spPr/>
        <p:txBody>
          <a:bodyPr>
            <a:normAutofit fontScale="88889" lnSpcReduction="20000"/>
          </a:bodyPr>
          <a:p>
            <a:pPr indent="-342900" lvl="0" marL="342900">
              <a:lnSpc>
                <a:spcPct val="107000"/>
              </a:lnSpc>
              <a:spcAft>
                <a:spcPts val="800"/>
              </a:spcAft>
              <a:buSzPts val="1000"/>
              <a:buFont typeface="Symbol" panose="05050102010706020507" pitchFamily="18" charset="2"/>
              <a:buChar char=""/>
              <a:tabLst>
                <a:tab algn="l" pos="457200"/>
              </a:tabLst>
            </a:pPr>
            <a:r>
              <a:rPr b="1" dirty="0" sz="1800" lang="en-US">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Example 2</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r>
              <a:rPr dirty="0" sz="1800" lang="en-US">
                <a:solidFill>
                  <a:srgbClr val="000000"/>
                </a:solidFill>
                <a:effectLst/>
                <a:latin typeface="Arial" panose="020B0604020202020204" pitchFamily="34" charset="0"/>
                <a:ea typeface="Times New Roman" panose="02020603050405020304" pitchFamily="18" charset="0"/>
              </a:rPr>
              <a:t>Hi, I am Jagdish, and I recently graduated with a diploma in graphic design. I developed logos, websites, and client marketing materials during my studies. With a keen eye for detail, I can use design software such as Adobe Photoshop and Illustrator. Creating visually appealing designs that communicate a message effectively is something I am passionate about. It will be a pleasure to contribute to your company's creative vision by applying my skills and experience as a graphic designer</a:t>
            </a:r>
          </a:p>
          <a:p>
            <a:pPr indent="-342900" lvl="0" marL="342900">
              <a:lnSpc>
                <a:spcPct val="107000"/>
              </a:lnSpc>
              <a:buSzPts val="1000"/>
              <a:buFont typeface="Symbol" panose="05050102010706020507" pitchFamily="18" charset="2"/>
              <a:buChar char=""/>
              <a:tabLst>
                <a:tab algn="l" pos="457200"/>
              </a:tabLst>
            </a:pPr>
            <a:r>
              <a:rPr b="1"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Example 3</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07000"/>
              </a:lnSpc>
              <a:spcAft>
                <a:spcPts val="800"/>
              </a:spcAft>
              <a:buSzPts val="1000"/>
              <a:buFont typeface="Symbol" panose="05050102010706020507" pitchFamily="18" charset="2"/>
              <a:buChar char=""/>
              <a:tabLst>
                <a:tab algn="l" pos="457200"/>
              </a:tabLst>
            </a:pP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Hello, I am Rahul, and I recently graduated with a degree in computer science. Over the course of my studies, I completed several projects that </a:t>
            </a:r>
            <a:r>
              <a:rPr b="1"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involved developing Java and Python software applications</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I am also </a:t>
            </a:r>
            <a:r>
              <a:rPr b="1"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experienced in software testing and debugging</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a:t>
            </a:r>
            <a:r>
              <a:rPr b="1"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Learning quickly and solving complex problems </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are two of my strengths</a:t>
            </a:r>
            <a:r>
              <a:rPr b="1" dirty="0" sz="1800" lang="en-US">
                <a:solidFill>
                  <a:schemeClr val="accent6">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 am thrilled about the opportunity to apply my skills and experience as a software developer at your company and contribute to its technology initiatives</a:t>
            </a:r>
            <a:r>
              <a:rPr dirty="0" sz="1800" lang="en-US">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lang="en-IN"/>
          </a:p>
        </p:txBody>
      </p:sp>
      <p:pic>
        <p:nvPicPr>
          <p:cNvPr id="2097159" name="Picture 3"/>
          <p:cNvPicPr>
            <a:picLocks noChangeAspect="1"/>
          </p:cNvPicPr>
          <p:nvPr/>
        </p:nvPicPr>
        <p:blipFill>
          <a:blip xmlns:r="http://schemas.openxmlformats.org/officeDocument/2006/relationships" r:embed="rId1"/>
          <a:stretch>
            <a:fillRect/>
          </a:stretch>
        </p:blipFill>
        <p:spPr>
          <a:xfrm>
            <a:off x="9727097" y="115181"/>
            <a:ext cx="2146852" cy="2091021"/>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dc:creator>
  <cp:lastModifiedBy>Admin</cp:lastModifiedBy>
  <dcterms:created xsi:type="dcterms:W3CDTF">2023-07-06T19:27:51Z</dcterms:created>
  <dcterms:modified xsi:type="dcterms:W3CDTF">2023-07-07T12:16:14Z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af08585573794a38b83d56b6addd3539</vt:lpwstr>
  </property>
</Properties>
</file>