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T Fors" charset="1" panose="020B0003030001020000"/>
      <p:regular r:id="rId18"/>
    </p:embeddedFont>
    <p:embeddedFont>
      <p:font typeface="TT Fors Bold" charset="1" panose="020B000303000102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750" y="1752600"/>
            <a:ext cx="15588738" cy="133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99"/>
              </a:lnSpc>
            </a:pPr>
            <a:r>
              <a:rPr lang="en-US" sz="9999" spc="-299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College Placement 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753992" y="6497959"/>
            <a:ext cx="14534008" cy="3789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05"/>
              </a:lnSpc>
            </a:pPr>
            <a:r>
              <a:rPr lang="en-US" sz="3075" b="true">
                <a:solidFill>
                  <a:srgbClr val="1A1A1A"/>
                </a:solidFill>
                <a:latin typeface="TT Fors Bold"/>
                <a:ea typeface="TT Fors Bold"/>
                <a:cs typeface="TT Fors Bold"/>
                <a:sym typeface="TT Fors Bold"/>
              </a:rPr>
              <a:t>Source:</a:t>
            </a:r>
            <a:r>
              <a:rPr lang="en-US" sz="3075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 https://www.kaggle.com/code/mahmoudredagamail/college-                       student-placement</a:t>
            </a:r>
          </a:p>
          <a:p>
            <a:pPr algn="l">
              <a:lnSpc>
                <a:spcPts val="4305"/>
              </a:lnSpc>
            </a:pPr>
            <a:r>
              <a:rPr lang="en-US" sz="3075" b="true">
                <a:solidFill>
                  <a:srgbClr val="1A1A1A"/>
                </a:solidFill>
                <a:latin typeface="TT Fors Bold"/>
                <a:ea typeface="TT Fors Bold"/>
                <a:cs typeface="TT Fors Bold"/>
                <a:sym typeface="TT Fors Bold"/>
              </a:rPr>
              <a:t>Dataset: </a:t>
            </a:r>
            <a:r>
              <a:rPr lang="en-US" sz="3075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College Placement Dataset</a:t>
            </a:r>
          </a:p>
          <a:p>
            <a:pPr algn="l">
              <a:lnSpc>
                <a:spcPts val="4305"/>
              </a:lnSpc>
            </a:pPr>
            <a:r>
              <a:rPr lang="en-US" sz="3075" b="true">
                <a:solidFill>
                  <a:srgbClr val="1A1A1A"/>
                </a:solidFill>
                <a:latin typeface="TT Fors Bold"/>
                <a:ea typeface="TT Fors Bold"/>
                <a:cs typeface="TT Fors Bold"/>
                <a:sym typeface="TT Fors Bold"/>
              </a:rPr>
              <a:t>EMAIL: </a:t>
            </a:r>
            <a:r>
              <a:rPr lang="en-US" sz="3075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navyab1707@gmail.com</a:t>
            </a:r>
          </a:p>
          <a:p>
            <a:pPr algn="l">
              <a:lnSpc>
                <a:spcPts val="4305"/>
              </a:lnSpc>
            </a:pPr>
            <a:r>
              <a:rPr lang="en-US" sz="3075" b="true">
                <a:solidFill>
                  <a:srgbClr val="1A1A1A"/>
                </a:solidFill>
                <a:latin typeface="TT Fors Bold"/>
                <a:ea typeface="TT Fors Bold"/>
                <a:cs typeface="TT Fors Bold"/>
                <a:sym typeface="TT Fors Bold"/>
              </a:rPr>
              <a:t>Phone: </a:t>
            </a:r>
            <a:r>
              <a:rPr lang="en-US" sz="3075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6305798970</a:t>
            </a:r>
          </a:p>
          <a:p>
            <a:pPr algn="l">
              <a:lnSpc>
                <a:spcPts val="4305"/>
              </a:lnSpc>
            </a:pPr>
            <a:r>
              <a:rPr lang="en-US" sz="3075" b="true">
                <a:solidFill>
                  <a:srgbClr val="1A1A1A"/>
                </a:solidFill>
                <a:latin typeface="TT Fors Bold"/>
                <a:ea typeface="TT Fors Bold"/>
                <a:cs typeface="TT Fors Bold"/>
                <a:sym typeface="TT Fors Bold"/>
              </a:rPr>
              <a:t>LinkedIn: </a:t>
            </a:r>
            <a:r>
              <a:rPr lang="en-US" sz="3075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www.linkedin.com/in/navya-sree34314</a:t>
            </a:r>
          </a:p>
          <a:p>
            <a:pPr algn="l" marL="0" indent="0" lvl="0">
              <a:lnSpc>
                <a:spcPts val="4305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8939" y="917909"/>
            <a:ext cx="14497551" cy="1069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00"/>
              </a:lnSpc>
              <a:spcBef>
                <a:spcPct val="0"/>
              </a:spcBef>
            </a:pPr>
            <a:r>
              <a:rPr lang="en-US" sz="8000" spc="-240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Sk</a:t>
            </a:r>
            <a:r>
              <a:rPr lang="en-US" sz="8000" spc="-240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i</a:t>
            </a:r>
            <a:r>
              <a:rPr lang="en-US" sz="8000" spc="-240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ll</a:t>
            </a:r>
            <a:r>
              <a:rPr lang="en-US" sz="8000" spc="-240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s and </a:t>
            </a:r>
            <a:r>
              <a:rPr lang="en-US" sz="8000" spc="-240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P</a:t>
            </a:r>
            <a:r>
              <a:rPr lang="en-US" sz="8000" spc="-240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ro</a:t>
            </a:r>
            <a:r>
              <a:rPr lang="en-US" sz="8000" spc="-240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j</a:t>
            </a:r>
            <a:r>
              <a:rPr lang="en-US" sz="8000" spc="-240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e</a:t>
            </a:r>
            <a:r>
              <a:rPr lang="en-US" sz="8000" spc="-240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ct</a:t>
            </a:r>
            <a:r>
              <a:rPr lang="en-US" sz="8000" spc="-240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8000" spc="-240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F</a:t>
            </a:r>
            <a:r>
              <a:rPr lang="en-US" sz="8000" spc="-240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a</a:t>
            </a:r>
            <a:r>
              <a:rPr lang="en-US" sz="8000" spc="-240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ctor</a:t>
            </a:r>
            <a:r>
              <a:rPr lang="en-US" sz="8000" spc="-240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469983"/>
            <a:ext cx="16722206" cy="7125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16"/>
              </a:lnSpc>
              <a:spcBef>
                <a:spcPct val="0"/>
              </a:spcBef>
            </a:pPr>
            <a:r>
              <a:rPr lang="en-US" sz="3726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Co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m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p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ar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ed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m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u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l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t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ipl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e s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ki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ll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-re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la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t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ed 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fa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c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t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o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rs:</a:t>
            </a:r>
          </a:p>
          <a:p>
            <a:pPr algn="l" marL="804475" indent="-402237" lvl="1">
              <a:lnSpc>
                <a:spcPts val="5216"/>
              </a:lnSpc>
              <a:spcBef>
                <a:spcPct val="0"/>
              </a:spcBef>
              <a:buFont typeface="Arial"/>
              <a:buChar char="•"/>
            </a:pP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P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r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oj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ects 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C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o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m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ple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ted 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v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s 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CGPA: Stu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den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t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s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compl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eti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ng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 m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or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e 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proj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e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c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ts 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ha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v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e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 slightly higher 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CGPA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.</a:t>
            </a:r>
          </a:p>
          <a:p>
            <a:pPr algn="l" marL="804475" indent="-402237" lvl="1">
              <a:lnSpc>
                <a:spcPts val="5216"/>
              </a:lnSpc>
              <a:spcBef>
                <a:spcPct val="0"/>
              </a:spcBef>
              <a:buFont typeface="Arial"/>
              <a:buChar char="•"/>
            </a:pP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C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omm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u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n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ica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ti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o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n 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S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kills vs 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Pl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acem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e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n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t: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B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e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t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t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er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 com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mu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n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ic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ation s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cor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es 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l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ead to higher placement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.</a:t>
            </a:r>
          </a:p>
          <a:p>
            <a:pPr algn="l" marL="804475" indent="-402237" lvl="1">
              <a:lnSpc>
                <a:spcPts val="5216"/>
              </a:lnSpc>
              <a:spcBef>
                <a:spcPct val="0"/>
              </a:spcBef>
              <a:buFont typeface="Arial"/>
              <a:buChar char="•"/>
            </a:pP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Ex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tra 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Cu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rric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ul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ar 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S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core vs 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Pl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acement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: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A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ctive pa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r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t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i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c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ip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at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i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on in 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n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o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n-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academic area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s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 im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pr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o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ve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s o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v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e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r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all placement r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a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t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e</a:t>
            </a: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.</a:t>
            </a:r>
          </a:p>
          <a:p>
            <a:pPr algn="l">
              <a:lnSpc>
                <a:spcPts val="5216"/>
              </a:lnSpc>
              <a:spcBef>
                <a:spcPct val="0"/>
              </a:spcBef>
            </a:pPr>
          </a:p>
          <a:p>
            <a:pPr algn="l">
              <a:lnSpc>
                <a:spcPts val="5216"/>
              </a:lnSpc>
              <a:spcBef>
                <a:spcPct val="0"/>
              </a:spcBef>
            </a:pPr>
            <a:r>
              <a:rPr lang="en-US" sz="3726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Soft skills and hands-on experience are equally important alongside academics. Companies look for overall personality.</a:t>
            </a:r>
          </a:p>
          <a:p>
            <a:pPr algn="l">
              <a:lnSpc>
                <a:spcPts val="521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83102" y="890002"/>
            <a:ext cx="5171480" cy="1069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  <a:spcBef>
                <a:spcPct val="0"/>
              </a:spcBef>
            </a:pPr>
            <a:r>
              <a:rPr lang="en-US" sz="8000" spc="-24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Key Insights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218447"/>
            <a:ext cx="15957378" cy="4467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7"/>
              </a:lnSpc>
              <a:spcBef>
                <a:spcPct val="0"/>
              </a:spcBef>
            </a:pPr>
            <a:r>
              <a:rPr lang="en-US" sz="4297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M</a:t>
            </a:r>
            <a:r>
              <a:rPr lang="en-US" sz="4297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ajor takeawa</a:t>
            </a:r>
            <a:r>
              <a:rPr lang="en-US" sz="4297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y</a:t>
            </a:r>
            <a:r>
              <a:rPr lang="en-US" sz="4297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s:</a:t>
            </a:r>
          </a:p>
          <a:p>
            <a:pPr algn="l" marL="927912" indent="-463956" lvl="1">
              <a:lnSpc>
                <a:spcPts val="6017"/>
              </a:lnSpc>
              <a:spcBef>
                <a:spcPct val="0"/>
              </a:spcBef>
              <a:buAutoNum type="arabicPeriod" startAt="1"/>
            </a:pPr>
            <a:r>
              <a:rPr lang="en-US" sz="4297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High</a:t>
            </a:r>
            <a:r>
              <a:rPr lang="en-US" sz="4297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4297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CGPA </a:t>
            </a:r>
            <a:r>
              <a:rPr lang="en-US" sz="4297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an</a:t>
            </a:r>
            <a:r>
              <a:rPr lang="en-US" sz="4297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d</a:t>
            </a:r>
            <a:r>
              <a:rPr lang="en-US" sz="4297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 IQ → b</a:t>
            </a:r>
            <a:r>
              <a:rPr lang="en-US" sz="4297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e</a:t>
            </a:r>
            <a:r>
              <a:rPr lang="en-US" sz="4297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t</a:t>
            </a:r>
            <a:r>
              <a:rPr lang="en-US" sz="4297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ter</a:t>
            </a:r>
            <a:r>
              <a:rPr lang="en-US" sz="4297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 pl</a:t>
            </a:r>
            <a:r>
              <a:rPr lang="en-US" sz="4297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ac</a:t>
            </a:r>
            <a:r>
              <a:rPr lang="en-US" sz="4297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ement rate.</a:t>
            </a:r>
          </a:p>
          <a:p>
            <a:pPr algn="l" marL="927912" indent="-463956" lvl="1">
              <a:lnSpc>
                <a:spcPts val="6017"/>
              </a:lnSpc>
              <a:spcBef>
                <a:spcPct val="0"/>
              </a:spcBef>
              <a:buAutoNum type="arabicPeriod" startAt="1"/>
            </a:pPr>
            <a:r>
              <a:rPr lang="en-US" sz="4297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Communication &amp; soft skills significant</a:t>
            </a:r>
            <a:r>
              <a:rPr lang="en-US" sz="4297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ly</a:t>
            </a:r>
            <a:r>
              <a:rPr lang="en-US" sz="4297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 i</a:t>
            </a:r>
            <a:r>
              <a:rPr lang="en-US" sz="4297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mp</a:t>
            </a:r>
            <a:r>
              <a:rPr lang="en-US" sz="4297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act selection.</a:t>
            </a:r>
          </a:p>
          <a:p>
            <a:pPr algn="l" marL="927912" indent="-463956" lvl="1">
              <a:lnSpc>
                <a:spcPts val="6017"/>
              </a:lnSpc>
              <a:spcBef>
                <a:spcPct val="0"/>
              </a:spcBef>
              <a:buAutoNum type="arabicPeriod" startAt="1"/>
            </a:pPr>
            <a:r>
              <a:rPr lang="en-US" sz="4297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Extracurriculars and projects add competitive advantage.</a:t>
            </a:r>
          </a:p>
          <a:p>
            <a:pPr algn="l" marL="927912" indent="-463956" lvl="1">
              <a:lnSpc>
                <a:spcPts val="6017"/>
              </a:lnSpc>
              <a:spcBef>
                <a:spcPct val="0"/>
              </a:spcBef>
              <a:buAutoNum type="arabicPeriod" startAt="1"/>
            </a:pPr>
            <a:r>
              <a:rPr lang="en-US" sz="4297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Overall placement rate</a:t>
            </a:r>
            <a:r>
              <a:rPr lang="en-US" sz="4297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 shows scope for improvement.</a:t>
            </a:r>
          </a:p>
          <a:p>
            <a:pPr algn="l">
              <a:lnSpc>
                <a:spcPts val="601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84058" y="853908"/>
            <a:ext cx="4953000" cy="1069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  <a:spcBef>
                <a:spcPct val="0"/>
              </a:spcBef>
            </a:pPr>
            <a:r>
              <a:rPr lang="en-US" sz="8000" spc="-24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386855"/>
            <a:ext cx="15957378" cy="5968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7"/>
              </a:lnSpc>
              <a:spcBef>
                <a:spcPct val="0"/>
              </a:spcBef>
            </a:pPr>
            <a:r>
              <a:rPr lang="en-US" sz="4297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The</a:t>
            </a:r>
            <a:r>
              <a:rPr lang="en-US" sz="4297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 analysis h</a:t>
            </a:r>
            <a:r>
              <a:rPr lang="en-US" sz="4297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igh</a:t>
            </a:r>
            <a:r>
              <a:rPr lang="en-US" sz="4297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lights</a:t>
            </a:r>
            <a:r>
              <a:rPr lang="en-US" sz="4297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 th</a:t>
            </a:r>
            <a:r>
              <a:rPr lang="en-US" sz="4297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at</a:t>
            </a:r>
            <a:r>
              <a:rPr lang="en-US" sz="4297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 placements depend on both academic and non-academic factors. Students excelling in multiple areas have the best chance</a:t>
            </a:r>
            <a:r>
              <a:rPr lang="en-US" sz="4297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s of placement.</a:t>
            </a:r>
          </a:p>
          <a:p>
            <a:pPr algn="l">
              <a:lnSpc>
                <a:spcPts val="6017"/>
              </a:lnSpc>
              <a:spcBef>
                <a:spcPct val="0"/>
              </a:spcBef>
            </a:pPr>
          </a:p>
          <a:p>
            <a:pPr algn="l">
              <a:lnSpc>
                <a:spcPts val="6017"/>
              </a:lnSpc>
              <a:spcBef>
                <a:spcPct val="0"/>
              </a:spcBef>
            </a:pPr>
          </a:p>
          <a:p>
            <a:pPr algn="l">
              <a:lnSpc>
                <a:spcPts val="6017"/>
              </a:lnSpc>
              <a:spcBef>
                <a:spcPct val="0"/>
              </a:spcBef>
            </a:pPr>
            <a:r>
              <a:rPr lang="en-US" sz="4297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This project demonstrates how data analytics can guide decision-making in education. In the future, predictive models can help identify at-risk students early.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750" y="1200150"/>
            <a:ext cx="15117025" cy="1099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7"/>
              </a:lnSpc>
              <a:spcBef>
                <a:spcPct val="0"/>
              </a:spcBef>
            </a:pPr>
            <a:r>
              <a:rPr lang="en-US" sz="8397" spc="-251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INTRODUCTION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66750" y="3213611"/>
            <a:ext cx="16126661" cy="5469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06641" indent="-553320" lvl="1">
              <a:lnSpc>
                <a:spcPts val="6150"/>
              </a:lnSpc>
              <a:spcBef>
                <a:spcPct val="0"/>
              </a:spcBef>
              <a:buFont typeface="Arial"/>
              <a:buChar char="•"/>
            </a:pPr>
            <a:r>
              <a:rPr lang="en-US" sz="5125" spc="-153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Campus placements are crucial for students and institutions.</a:t>
            </a:r>
          </a:p>
          <a:p>
            <a:pPr algn="l" marL="1106641" indent="-553320" lvl="1">
              <a:lnSpc>
                <a:spcPts val="6150"/>
              </a:lnSpc>
              <a:spcBef>
                <a:spcPct val="0"/>
              </a:spcBef>
              <a:buFont typeface="Arial"/>
              <a:buChar char="•"/>
            </a:pPr>
            <a:r>
              <a:rPr lang="en-US" sz="5125" spc="-153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Data analytics helps uncover trends and patterns that affect placement outcomes.</a:t>
            </a:r>
          </a:p>
          <a:p>
            <a:pPr algn="l" marL="1106641" indent="-553320" lvl="1">
              <a:lnSpc>
                <a:spcPts val="6150"/>
              </a:lnSpc>
              <a:spcBef>
                <a:spcPct val="0"/>
              </a:spcBef>
              <a:buFont typeface="Arial"/>
              <a:buChar char="•"/>
            </a:pPr>
            <a:r>
              <a:rPr lang="en-US" sz="5125" spc="-153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Objective: To identify major factors influencing placements and provide actionable insights.</a:t>
            </a:r>
          </a:p>
          <a:p>
            <a:pPr algn="l" marL="0" indent="0" lvl="0">
              <a:lnSpc>
                <a:spcPts val="615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11129" y="560972"/>
            <a:ext cx="16185186" cy="3028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688"/>
              </a:lnSpc>
              <a:spcBef>
                <a:spcPct val="0"/>
              </a:spcBef>
            </a:pPr>
            <a:r>
              <a:rPr lang="en-US" sz="11688" spc="-350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Dataset Overview and Attributes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11129" y="3934791"/>
            <a:ext cx="14106987" cy="5951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2419" indent="-331209" lvl="1">
              <a:lnSpc>
                <a:spcPts val="4295"/>
              </a:lnSpc>
              <a:buFont typeface="Arial"/>
              <a:buChar char="•"/>
            </a:pPr>
            <a:r>
              <a:rPr lang="en-US" sz="3068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D</a:t>
            </a:r>
            <a:r>
              <a:rPr lang="en-US" sz="3068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ataset: CollegePlacement.csv</a:t>
            </a:r>
          </a:p>
          <a:p>
            <a:pPr algn="l" marL="662419" indent="-331209" lvl="1">
              <a:lnSpc>
                <a:spcPts val="4295"/>
              </a:lnSpc>
              <a:buFont typeface="Arial"/>
              <a:buChar char="•"/>
            </a:pPr>
            <a:r>
              <a:rPr lang="en-US" sz="3068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Rows: (From your notebook’s output)</a:t>
            </a:r>
          </a:p>
          <a:p>
            <a:pPr algn="l" marL="662419" indent="-331209" lvl="1">
              <a:lnSpc>
                <a:spcPts val="4295"/>
              </a:lnSpc>
              <a:buFont typeface="Arial"/>
              <a:buChar char="•"/>
            </a:pPr>
            <a:r>
              <a:rPr lang="en-US" sz="3068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Columns: (Mention number and key features)</a:t>
            </a:r>
          </a:p>
          <a:p>
            <a:pPr algn="l">
              <a:lnSpc>
                <a:spcPts val="4295"/>
              </a:lnSpc>
            </a:pPr>
            <a:r>
              <a:rPr lang="en-US" b="true" sz="3068">
                <a:solidFill>
                  <a:srgbClr val="1A1A1A"/>
                </a:solidFill>
                <a:latin typeface="TT Fors Bold"/>
                <a:ea typeface="TT Fors Bold"/>
                <a:cs typeface="TT Fors Bold"/>
                <a:sym typeface="TT Fors Bold"/>
              </a:rPr>
              <a:t>     </a:t>
            </a:r>
            <a:r>
              <a:rPr lang="en-US" b="true" sz="3068">
                <a:solidFill>
                  <a:srgbClr val="1A1A1A"/>
                </a:solidFill>
                <a:latin typeface="TT Fors Bold"/>
                <a:ea typeface="TT Fors Bold"/>
                <a:cs typeface="TT Fors Bold"/>
                <a:sym typeface="TT Fors Bold"/>
              </a:rPr>
              <a:t>Features</a:t>
            </a:r>
            <a:r>
              <a:rPr lang="en-US" sz="3068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:</a:t>
            </a:r>
          </a:p>
          <a:p>
            <a:pPr algn="l" marL="662419" indent="-331209" lvl="1">
              <a:lnSpc>
                <a:spcPts val="4295"/>
              </a:lnSpc>
              <a:buFont typeface="Arial"/>
              <a:buChar char="•"/>
            </a:pPr>
            <a:r>
              <a:rPr lang="en-US" sz="3068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CGPA – Academic performance</a:t>
            </a:r>
          </a:p>
          <a:p>
            <a:pPr algn="l" marL="662419" indent="-331209" lvl="1">
              <a:lnSpc>
                <a:spcPts val="4295"/>
              </a:lnSpc>
              <a:buFont typeface="Arial"/>
              <a:buChar char="•"/>
            </a:pPr>
            <a:r>
              <a:rPr lang="en-US" sz="3068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IQ – Logical/Reasoning ability</a:t>
            </a:r>
          </a:p>
          <a:p>
            <a:pPr algn="l" marL="662419" indent="-331209" lvl="1">
              <a:lnSpc>
                <a:spcPts val="4295"/>
              </a:lnSpc>
              <a:buFont typeface="Arial"/>
              <a:buChar char="•"/>
            </a:pPr>
            <a:r>
              <a:rPr lang="en-US" sz="3068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Communication Skills – Soft skills</a:t>
            </a:r>
          </a:p>
          <a:p>
            <a:pPr algn="l" marL="662419" indent="-331209" lvl="1">
              <a:lnSpc>
                <a:spcPts val="4295"/>
              </a:lnSpc>
              <a:buFont typeface="Arial"/>
              <a:buChar char="•"/>
            </a:pPr>
            <a:r>
              <a:rPr lang="en-US" sz="3068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Projects Completed – Practical exposure</a:t>
            </a:r>
          </a:p>
          <a:p>
            <a:pPr algn="l" marL="662419" indent="-331209" lvl="1">
              <a:lnSpc>
                <a:spcPts val="4295"/>
              </a:lnSpc>
              <a:buFont typeface="Arial"/>
              <a:buChar char="•"/>
            </a:pPr>
            <a:r>
              <a:rPr lang="en-US" sz="3068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Extra Curricular Score – Overall personality development</a:t>
            </a:r>
          </a:p>
          <a:p>
            <a:pPr algn="l" marL="662419" indent="-331209" lvl="1">
              <a:lnSpc>
                <a:spcPts val="4295"/>
              </a:lnSpc>
              <a:buFont typeface="Arial"/>
              <a:buChar char="•"/>
            </a:pPr>
            <a:r>
              <a:rPr lang="en-US" sz="3068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Placement – Placed / Not Placed (Target variable)</a:t>
            </a:r>
          </a:p>
          <a:p>
            <a:pPr algn="l" marL="0" indent="0" lvl="0">
              <a:lnSpc>
                <a:spcPts val="4295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750" y="809625"/>
            <a:ext cx="16175194" cy="1000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25"/>
              </a:lnSpc>
              <a:spcBef>
                <a:spcPct val="0"/>
              </a:spcBef>
            </a:pPr>
            <a:r>
              <a:rPr lang="en-US" sz="7525" spc="-225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D</a:t>
            </a:r>
            <a:r>
              <a:rPr lang="en-US" sz="7525" spc="-225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ata </a:t>
            </a:r>
            <a:r>
              <a:rPr lang="en-US" sz="7525" spc="-225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Clean</a:t>
            </a:r>
            <a:r>
              <a:rPr lang="en-US" sz="7525" spc="-225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in</a:t>
            </a:r>
            <a:r>
              <a:rPr lang="en-US" sz="7525" spc="-225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g</a:t>
            </a:r>
            <a:r>
              <a:rPr lang="en-US" sz="7525" spc="-225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 a</a:t>
            </a:r>
            <a:r>
              <a:rPr lang="en-US" sz="7525" spc="-225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nd P</a:t>
            </a:r>
            <a:r>
              <a:rPr lang="en-US" sz="7525" spc="-225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r</a:t>
            </a:r>
            <a:r>
              <a:rPr lang="en-US" sz="7525" spc="-225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epro</a:t>
            </a:r>
            <a:r>
              <a:rPr lang="en-US" sz="7525" spc="-225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cess</a:t>
            </a:r>
            <a:r>
              <a:rPr lang="en-US" sz="7525" spc="-225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i</a:t>
            </a:r>
            <a:r>
              <a:rPr lang="en-US" sz="7525" spc="-225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n</a:t>
            </a:r>
            <a:r>
              <a:rPr lang="en-US" sz="7525" spc="-225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66750" y="2940396"/>
            <a:ext cx="16592550" cy="6882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81967" indent="-490984" lvl="1">
              <a:lnSpc>
                <a:spcPts val="5457"/>
              </a:lnSpc>
              <a:spcBef>
                <a:spcPct val="0"/>
              </a:spcBef>
              <a:buFont typeface="Arial"/>
              <a:buChar char="•"/>
            </a:pPr>
            <a:r>
              <a:rPr lang="en-US" sz="4548" spc="-136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Checked for 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n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ull and missing v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al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ues us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ing 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PySpark func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t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ions.</a:t>
            </a:r>
          </a:p>
          <a:p>
            <a:pPr algn="l" marL="981967" indent="-490984" lvl="1">
              <a:lnSpc>
                <a:spcPts val="5457"/>
              </a:lnSpc>
              <a:spcBef>
                <a:spcPct val="0"/>
              </a:spcBef>
              <a:buFont typeface="Arial"/>
              <a:buChar char="•"/>
            </a:pP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R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e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moved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or imputed missing d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a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t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a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.</a:t>
            </a:r>
          </a:p>
          <a:p>
            <a:pPr algn="l" marL="981967" indent="-490984" lvl="1">
              <a:lnSpc>
                <a:spcPts val="5457"/>
              </a:lnSpc>
              <a:spcBef>
                <a:spcPct val="0"/>
              </a:spcBef>
              <a:buFont typeface="Arial"/>
              <a:buChar char="•"/>
            </a:pP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Co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n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v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e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rted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categ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o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rical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‘P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lacement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’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c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o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l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u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mn 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to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 nu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me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r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i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c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(1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= Pl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a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ced, 0 = No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t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 Pl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a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ced).</a:t>
            </a:r>
          </a:p>
          <a:p>
            <a:pPr algn="l" marL="981967" indent="-490984" lvl="1">
              <a:lnSpc>
                <a:spcPts val="5457"/>
              </a:lnSpc>
              <a:spcBef>
                <a:spcPct val="0"/>
              </a:spcBef>
              <a:buFont typeface="Arial"/>
              <a:buChar char="•"/>
            </a:pP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Verified 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s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ch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e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ma using df.prin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t</a:t>
            </a: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Schema().</a:t>
            </a:r>
          </a:p>
          <a:p>
            <a:pPr algn="l">
              <a:lnSpc>
                <a:spcPts val="5457"/>
              </a:lnSpc>
              <a:spcBef>
                <a:spcPct val="0"/>
              </a:spcBef>
            </a:pPr>
          </a:p>
          <a:p>
            <a:pPr algn="l">
              <a:lnSpc>
                <a:spcPts val="5457"/>
              </a:lnSpc>
              <a:spcBef>
                <a:spcPct val="0"/>
              </a:spcBef>
            </a:pPr>
            <a:r>
              <a:rPr lang="en-US" sz="4548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Before any analysis, it’s crucial to clean the dataset. We handled missing values and standardized the placement column for better analysis accuracy.</a:t>
            </a:r>
          </a:p>
          <a:p>
            <a:pPr algn="l" marL="0" indent="0" lvl="0">
              <a:lnSpc>
                <a:spcPts val="545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750" y="809625"/>
            <a:ext cx="14177712" cy="1069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00"/>
              </a:lnSpc>
              <a:spcBef>
                <a:spcPct val="0"/>
              </a:spcBef>
            </a:pPr>
            <a:r>
              <a:rPr lang="en-US" sz="8000" spc="-240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D</a:t>
            </a:r>
            <a:r>
              <a:rPr lang="en-US" sz="8000" spc="-240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e</a:t>
            </a:r>
            <a:r>
              <a:rPr lang="en-US" sz="8000" spc="-240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sc</a:t>
            </a:r>
            <a:r>
              <a:rPr lang="en-US" sz="8000" spc="-240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ri</a:t>
            </a:r>
            <a:r>
              <a:rPr lang="en-US" sz="8000" spc="-240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ptiv</a:t>
            </a:r>
            <a:r>
              <a:rPr lang="en-US" sz="8000" spc="-240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e </a:t>
            </a:r>
            <a:r>
              <a:rPr lang="en-US" sz="8000" spc="-240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S</a:t>
            </a:r>
            <a:r>
              <a:rPr lang="en-US" sz="8000" spc="-240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ta</a:t>
            </a:r>
            <a:r>
              <a:rPr lang="en-US" sz="8000" spc="-240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ti</a:t>
            </a:r>
            <a:r>
              <a:rPr lang="en-US" sz="8000" spc="-240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s</a:t>
            </a:r>
            <a:r>
              <a:rPr lang="en-US" sz="8000" spc="-240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t</a:t>
            </a:r>
            <a:r>
              <a:rPr lang="en-US" sz="8000" spc="-240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i</a:t>
            </a:r>
            <a:r>
              <a:rPr lang="en-US" sz="8000" spc="-240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c</a:t>
            </a:r>
            <a:r>
              <a:rPr lang="en-US" sz="8000" spc="-240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66750" y="2898287"/>
            <a:ext cx="14743268" cy="6928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81886" indent="-490943" lvl="1">
              <a:lnSpc>
                <a:spcPts val="5457"/>
              </a:lnSpc>
              <a:spcBef>
                <a:spcPct val="0"/>
              </a:spcBef>
              <a:buFont typeface="Arial"/>
              <a:buChar char="•"/>
            </a:pPr>
            <a:r>
              <a:rPr lang="en-US" sz="4547" spc="-136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Used</a:t>
            </a: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df.d</a:t>
            </a: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e</a:t>
            </a: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scrib</a:t>
            </a: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e</a:t>
            </a: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() </a:t>
            </a: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to </a:t>
            </a: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fi</a:t>
            </a: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nd s</a:t>
            </a: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umm</a:t>
            </a: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ary </a:t>
            </a: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st</a:t>
            </a: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at</a:t>
            </a: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istics:</a:t>
            </a:r>
          </a:p>
          <a:p>
            <a:pPr algn="l" marL="981886" indent="-490943" lvl="1">
              <a:lnSpc>
                <a:spcPts val="5457"/>
              </a:lnSpc>
              <a:spcBef>
                <a:spcPct val="0"/>
              </a:spcBef>
              <a:buFont typeface="Arial"/>
              <a:buChar char="•"/>
            </a:pP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Me</a:t>
            </a: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a</a:t>
            </a: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n,</a:t>
            </a: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Min,</a:t>
            </a: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M</a:t>
            </a: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a</a:t>
            </a: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x,</a:t>
            </a: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St</a:t>
            </a: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and</a:t>
            </a: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ard</a:t>
            </a: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D</a:t>
            </a: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e</a:t>
            </a: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vi</a:t>
            </a: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a</a:t>
            </a: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tion</a:t>
            </a:r>
          </a:p>
          <a:p>
            <a:pPr algn="l" marL="981886" indent="-490943" lvl="1">
              <a:lnSpc>
                <a:spcPts val="5457"/>
              </a:lnSpc>
              <a:spcBef>
                <a:spcPct val="0"/>
              </a:spcBef>
              <a:buFont typeface="Arial"/>
              <a:buChar char="•"/>
            </a:pP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Examp</a:t>
            </a: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le </a:t>
            </a: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In</a:t>
            </a: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s</a:t>
            </a: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igh</a:t>
            </a: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t</a:t>
            </a: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s:</a:t>
            </a:r>
          </a:p>
          <a:p>
            <a:pPr algn="l" marL="981886" indent="-490943" lvl="1">
              <a:lnSpc>
                <a:spcPts val="5457"/>
              </a:lnSpc>
              <a:spcBef>
                <a:spcPct val="0"/>
              </a:spcBef>
              <a:buFont typeface="Arial"/>
              <a:buChar char="•"/>
            </a:pP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Av</a:t>
            </a: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e</a:t>
            </a: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rage CGPA: ~7.2</a:t>
            </a:r>
          </a:p>
          <a:p>
            <a:pPr algn="l" marL="981886" indent="-490943" lvl="1">
              <a:lnSpc>
                <a:spcPts val="5457"/>
              </a:lnSpc>
              <a:spcBef>
                <a:spcPct val="0"/>
              </a:spcBef>
              <a:buFont typeface="Arial"/>
              <a:buChar char="•"/>
            </a:pP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Average IQ: ~110</a:t>
            </a:r>
          </a:p>
          <a:p>
            <a:pPr algn="l" marL="981886" indent="-490943" lvl="1">
              <a:lnSpc>
                <a:spcPts val="5457"/>
              </a:lnSpc>
              <a:spcBef>
                <a:spcPct val="0"/>
              </a:spcBef>
              <a:buFont typeface="Arial"/>
              <a:buChar char="•"/>
            </a:pP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Average Commu</a:t>
            </a: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n</a:t>
            </a: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ica</a:t>
            </a: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t</a:t>
            </a: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ion Skill</a:t>
            </a: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s</a:t>
            </a: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: ~7</a:t>
            </a:r>
          </a:p>
          <a:p>
            <a:pPr algn="l">
              <a:lnSpc>
                <a:spcPts val="5457"/>
              </a:lnSpc>
              <a:spcBef>
                <a:spcPct val="0"/>
              </a:spcBef>
            </a:pPr>
          </a:p>
          <a:p>
            <a:pPr algn="l">
              <a:lnSpc>
                <a:spcPts val="5457"/>
              </a:lnSpc>
              <a:spcBef>
                <a:spcPct val="0"/>
              </a:spcBef>
            </a:pPr>
            <a:r>
              <a:rPr lang="en-US" sz="4547" spc="-136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This step helps us understand the data’s general behavior  whether it’s balanced, skewed, or needs normalization.</a:t>
            </a:r>
          </a:p>
          <a:p>
            <a:pPr algn="l" marL="0" indent="0" lvl="0">
              <a:lnSpc>
                <a:spcPts val="545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750" y="1445956"/>
            <a:ext cx="14963464" cy="1034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28"/>
              </a:lnSpc>
              <a:spcBef>
                <a:spcPct val="0"/>
              </a:spcBef>
            </a:pPr>
            <a:r>
              <a:rPr lang="en-US" sz="7828" spc="-234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O</a:t>
            </a:r>
            <a:r>
              <a:rPr lang="en-US" sz="7828" spc="-234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vera</a:t>
            </a:r>
            <a:r>
              <a:rPr lang="en-US" sz="7828" spc="-234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ll</a:t>
            </a:r>
            <a:r>
              <a:rPr lang="en-US" sz="7828" spc="-234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7828" spc="-234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P</a:t>
            </a:r>
            <a:r>
              <a:rPr lang="en-US" sz="7828" spc="-234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la</a:t>
            </a:r>
            <a:r>
              <a:rPr lang="en-US" sz="7828" spc="-234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ce</a:t>
            </a:r>
            <a:r>
              <a:rPr lang="en-US" sz="7828" spc="-234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m</a:t>
            </a:r>
            <a:r>
              <a:rPr lang="en-US" sz="7828" spc="-234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e</a:t>
            </a:r>
            <a:r>
              <a:rPr lang="en-US" sz="7828" spc="-234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n</a:t>
            </a:r>
            <a:r>
              <a:rPr lang="en-US" sz="7828" spc="-234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t Rate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66750" y="3071349"/>
            <a:ext cx="15233894" cy="710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96008" indent="-498004" lvl="1">
              <a:lnSpc>
                <a:spcPts val="5535"/>
              </a:lnSpc>
              <a:spcBef>
                <a:spcPct val="0"/>
              </a:spcBef>
              <a:buFont typeface="Arial"/>
              <a:buChar char="•"/>
            </a:pPr>
            <a:r>
              <a:rPr lang="en-US" sz="4613" spc="-138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C</a:t>
            </a:r>
            <a:r>
              <a:rPr lang="en-US" sz="4613" spc="-138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al</a:t>
            </a:r>
            <a:r>
              <a:rPr lang="en-US" sz="4613" spc="-138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culated placement rate us</a:t>
            </a:r>
            <a:r>
              <a:rPr lang="en-US" sz="4613" spc="-138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ing</a:t>
            </a:r>
            <a:r>
              <a:rPr lang="en-US" sz="4613" spc="-138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:</a:t>
            </a:r>
          </a:p>
          <a:p>
            <a:pPr algn="l">
              <a:lnSpc>
                <a:spcPts val="4069"/>
              </a:lnSpc>
              <a:spcBef>
                <a:spcPct val="0"/>
              </a:spcBef>
            </a:pPr>
          </a:p>
          <a:p>
            <a:pPr algn="l">
              <a:lnSpc>
                <a:spcPts val="5535"/>
              </a:lnSpc>
              <a:spcBef>
                <a:spcPct val="0"/>
              </a:spcBef>
            </a:pPr>
            <a:r>
              <a:rPr lang="en-US" sz="4613" spc="-138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                </a:t>
            </a:r>
            <a:r>
              <a:rPr lang="en-US" sz="4613" spc="-138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avg("Placed")</a:t>
            </a:r>
            <a:r>
              <a:rPr lang="en-US" sz="4613" spc="-138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4613" spc="-138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* 100</a:t>
            </a:r>
          </a:p>
          <a:p>
            <a:pPr algn="l">
              <a:lnSpc>
                <a:spcPts val="4069"/>
              </a:lnSpc>
              <a:spcBef>
                <a:spcPct val="0"/>
              </a:spcBef>
            </a:pPr>
          </a:p>
          <a:p>
            <a:pPr algn="l" marL="996008" indent="-498004" lvl="1">
              <a:lnSpc>
                <a:spcPts val="5535"/>
              </a:lnSpc>
              <a:spcBef>
                <a:spcPct val="0"/>
              </a:spcBef>
              <a:buFont typeface="Arial"/>
              <a:buChar char="•"/>
            </a:pPr>
            <a:r>
              <a:rPr lang="en-US" sz="4613" spc="-138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Re</a:t>
            </a:r>
            <a:r>
              <a:rPr lang="en-US" sz="4613" spc="-138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s</a:t>
            </a:r>
            <a:r>
              <a:rPr lang="en-US" sz="4613" spc="-138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u</a:t>
            </a:r>
            <a:r>
              <a:rPr lang="en-US" sz="4613" spc="-138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l</a:t>
            </a:r>
            <a:r>
              <a:rPr lang="en-US" sz="4613" spc="-138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t: e.g., 62.5% of</a:t>
            </a:r>
            <a:r>
              <a:rPr lang="en-US" sz="4613" spc="-138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4613" spc="-138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stu</a:t>
            </a:r>
            <a:r>
              <a:rPr lang="en-US" sz="4613" spc="-138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d</a:t>
            </a:r>
            <a:r>
              <a:rPr lang="en-US" sz="4613" spc="-138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ent</a:t>
            </a:r>
            <a:r>
              <a:rPr lang="en-US" sz="4613" spc="-138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s</a:t>
            </a:r>
            <a:r>
              <a:rPr lang="en-US" sz="4613" spc="-138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 we</a:t>
            </a:r>
            <a:r>
              <a:rPr lang="en-US" sz="4613" spc="-138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re </a:t>
            </a:r>
            <a:r>
              <a:rPr lang="en-US" sz="4613" spc="-138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plac</a:t>
            </a:r>
            <a:r>
              <a:rPr lang="en-US" sz="4613" spc="-138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e</a:t>
            </a:r>
            <a:r>
              <a:rPr lang="en-US" sz="4613" spc="-138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d.</a:t>
            </a:r>
          </a:p>
          <a:p>
            <a:pPr algn="l" marL="996008" indent="-498004" lvl="1">
              <a:lnSpc>
                <a:spcPts val="5535"/>
              </a:lnSpc>
              <a:spcBef>
                <a:spcPct val="0"/>
              </a:spcBef>
              <a:buFont typeface="Arial"/>
              <a:buChar char="•"/>
            </a:pPr>
            <a:r>
              <a:rPr lang="en-US" sz="4613" spc="-138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In</a:t>
            </a:r>
            <a:r>
              <a:rPr lang="en-US" sz="4613" spc="-138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te</a:t>
            </a:r>
            <a:r>
              <a:rPr lang="en-US" sz="4613" spc="-138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rpr</a:t>
            </a:r>
            <a:r>
              <a:rPr lang="en-US" sz="4613" spc="-138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e</a:t>
            </a:r>
            <a:r>
              <a:rPr lang="en-US" sz="4613" spc="-138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tatio</a:t>
            </a:r>
            <a:r>
              <a:rPr lang="en-US" sz="4613" spc="-138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n</a:t>
            </a:r>
            <a:r>
              <a:rPr lang="en-US" sz="4613" spc="-138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:</a:t>
            </a:r>
            <a:r>
              <a:rPr lang="en-US" sz="4613" spc="-138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4613" spc="-138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Mor</a:t>
            </a:r>
            <a:r>
              <a:rPr lang="en-US" sz="4613" spc="-138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e </a:t>
            </a:r>
            <a:r>
              <a:rPr lang="en-US" sz="4613" spc="-138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th</a:t>
            </a:r>
            <a:r>
              <a:rPr lang="en-US" sz="4613" spc="-138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an </a:t>
            </a:r>
            <a:r>
              <a:rPr lang="en-US" sz="4613" spc="-138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h</a:t>
            </a:r>
            <a:r>
              <a:rPr lang="en-US" sz="4613" spc="-138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al</a:t>
            </a:r>
            <a:r>
              <a:rPr lang="en-US" sz="4613" spc="-138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f th</a:t>
            </a:r>
            <a:r>
              <a:rPr lang="en-US" sz="4613" spc="-138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e students</a:t>
            </a:r>
            <a:r>
              <a:rPr lang="en-US" sz="4613" spc="-138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 secured placement, showing moderate employability.</a:t>
            </a:r>
          </a:p>
          <a:p>
            <a:pPr algn="l">
              <a:lnSpc>
                <a:spcPts val="5535"/>
              </a:lnSpc>
              <a:spcBef>
                <a:spcPct val="0"/>
              </a:spcBef>
            </a:pPr>
          </a:p>
          <a:p>
            <a:pPr algn="l">
              <a:lnSpc>
                <a:spcPts val="5535"/>
              </a:lnSpc>
              <a:spcBef>
                <a:spcPct val="0"/>
              </a:spcBef>
            </a:pPr>
            <a:r>
              <a:rPr lang="en-US" sz="4613" spc="-138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This rate gives an overall performance indicator of the institution’s placement success.</a:t>
            </a:r>
          </a:p>
          <a:p>
            <a:pPr algn="l" marL="0" indent="0" lvl="0">
              <a:lnSpc>
                <a:spcPts val="394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75022" y="3451123"/>
            <a:ext cx="6988085" cy="5843206"/>
          </a:xfrm>
          <a:custGeom>
            <a:avLst/>
            <a:gdLst/>
            <a:ahLst/>
            <a:cxnLst/>
            <a:rect r="r" b="b" t="t" l="l"/>
            <a:pathLst>
              <a:path h="5843206" w="6988085">
                <a:moveTo>
                  <a:pt x="0" y="0"/>
                </a:moveTo>
                <a:lnTo>
                  <a:pt x="6988085" y="0"/>
                </a:lnTo>
                <a:lnTo>
                  <a:pt x="6988085" y="5843206"/>
                </a:lnTo>
                <a:lnTo>
                  <a:pt x="0" y="58432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66750" y="1371498"/>
            <a:ext cx="15332743" cy="2079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00"/>
              </a:lnSpc>
              <a:spcBef>
                <a:spcPct val="0"/>
              </a:spcBef>
            </a:pPr>
            <a:r>
              <a:rPr lang="en-US" sz="8000" spc="-240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Acad</a:t>
            </a:r>
            <a:r>
              <a:rPr lang="en-US" sz="8000" spc="-240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emic Performance vs Placement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66750" y="4429626"/>
            <a:ext cx="9838969" cy="3886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9" indent="-345439" lvl="1">
              <a:lnSpc>
                <a:spcPts val="3839"/>
              </a:lnSpc>
              <a:spcBef>
                <a:spcPct val="0"/>
              </a:spcBef>
              <a:buFont typeface="Arial"/>
              <a:buChar char="•"/>
            </a:pPr>
            <a:r>
              <a:rPr lang="en-US" sz="3199" spc="-95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G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ro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uped by “Placem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en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t” and c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al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culated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 a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verage CGPA.</a:t>
            </a:r>
          </a:p>
          <a:p>
            <a:pPr algn="l" marL="690879" indent="-345439" lvl="1">
              <a:lnSpc>
                <a:spcPts val="3839"/>
              </a:lnSpc>
              <a:spcBef>
                <a:spcPct val="0"/>
              </a:spcBef>
              <a:buFont typeface="Arial"/>
              <a:buChar char="•"/>
            </a:pP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Fou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nd tha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t p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l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aced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stu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de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nts hav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e 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h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ig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her CGPA 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c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omp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a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red to 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n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o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t p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lac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e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d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on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e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s.</a:t>
            </a:r>
          </a:p>
          <a:p>
            <a:pPr algn="l">
              <a:lnSpc>
                <a:spcPts val="3839"/>
              </a:lnSpc>
              <a:spcBef>
                <a:spcPct val="0"/>
              </a:spcBef>
            </a:pP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       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Exa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mpl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e:</a:t>
            </a:r>
          </a:p>
          <a:p>
            <a:pPr algn="l" marL="690879" indent="-345439" lvl="1">
              <a:lnSpc>
                <a:spcPts val="3839"/>
              </a:lnSpc>
              <a:spcBef>
                <a:spcPct val="0"/>
              </a:spcBef>
              <a:buFont typeface="Arial"/>
              <a:buChar char="•"/>
            </a:pP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P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la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c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ed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: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8.1</a:t>
            </a:r>
          </a:p>
          <a:p>
            <a:pPr algn="l" marL="690879" indent="-345439" lvl="1">
              <a:lnSpc>
                <a:spcPts val="3839"/>
              </a:lnSpc>
              <a:spcBef>
                <a:spcPct val="0"/>
              </a:spcBef>
              <a:buFont typeface="Arial"/>
              <a:buChar char="•"/>
            </a:pP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N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o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t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Pl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a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c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e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d: 6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.</a:t>
            </a:r>
            <a:r>
              <a:rPr lang="en-US" sz="3199" spc="-95" strike="noStrike" u="none">
                <a:solidFill>
                  <a:srgbClr val="1D1C24"/>
                </a:solidFill>
                <a:latin typeface="TT Fors"/>
                <a:ea typeface="TT Fors"/>
                <a:cs typeface="TT Fors"/>
                <a:sym typeface="TT Fors"/>
              </a:rPr>
              <a:t>7</a:t>
            </a:r>
          </a:p>
          <a:p>
            <a:pPr algn="l" marL="0" indent="0" lvl="0">
              <a:lnSpc>
                <a:spcPts val="38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750" y="809625"/>
            <a:ext cx="13713994" cy="1069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00"/>
              </a:lnSpc>
              <a:spcBef>
                <a:spcPct val="0"/>
              </a:spcBef>
            </a:pPr>
            <a:r>
              <a:rPr lang="en-US" sz="8000" spc="-240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I</a:t>
            </a:r>
            <a:r>
              <a:rPr lang="en-US" sz="8000" spc="-240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Q</a:t>
            </a:r>
            <a:r>
              <a:rPr lang="en-US" sz="8000" spc="-240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8000" spc="-240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vs</a:t>
            </a:r>
            <a:r>
              <a:rPr lang="en-US" sz="8000" spc="-240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 Placement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32012" y="2562341"/>
            <a:ext cx="17023976" cy="7724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7669" indent="-488834" lvl="1">
              <a:lnSpc>
                <a:spcPts val="6792"/>
              </a:lnSpc>
              <a:spcBef>
                <a:spcPct val="0"/>
              </a:spcBef>
              <a:buFont typeface="Arial"/>
              <a:buChar char="•"/>
            </a:pPr>
            <a:r>
              <a:rPr lang="en-US" sz="4528" spc="-90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C</a:t>
            </a:r>
            <a:r>
              <a:rPr lang="en-US" sz="4528" spc="-90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ompared average IQ be</a:t>
            </a:r>
            <a:r>
              <a:rPr lang="en-US" sz="4528" spc="-90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t</a:t>
            </a:r>
            <a:r>
              <a:rPr lang="en-US" sz="4528" spc="-90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w</a:t>
            </a:r>
            <a:r>
              <a:rPr lang="en-US" sz="4528" spc="-90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e</a:t>
            </a:r>
            <a:r>
              <a:rPr lang="en-US" sz="4528" spc="-90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en placed and not placed students.</a:t>
            </a:r>
          </a:p>
          <a:p>
            <a:pPr algn="l">
              <a:lnSpc>
                <a:spcPts val="6792"/>
              </a:lnSpc>
              <a:spcBef>
                <a:spcPct val="0"/>
              </a:spcBef>
            </a:pPr>
            <a:r>
              <a:rPr lang="en-US" sz="4528" spc="-90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       </a:t>
            </a:r>
            <a:r>
              <a:rPr lang="en-US" sz="4528" spc="-90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Observation:</a:t>
            </a:r>
          </a:p>
          <a:p>
            <a:pPr algn="l" marL="977669" indent="-488834" lvl="1">
              <a:lnSpc>
                <a:spcPts val="6792"/>
              </a:lnSpc>
              <a:spcBef>
                <a:spcPct val="0"/>
              </a:spcBef>
              <a:buFont typeface="Arial"/>
              <a:buChar char="•"/>
            </a:pPr>
            <a:r>
              <a:rPr lang="en-US" sz="4528" spc="-90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Placed: IQ</a:t>
            </a:r>
            <a:r>
              <a:rPr lang="en-US" sz="4528" spc="-90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4528" spc="-90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≈</a:t>
            </a:r>
            <a:r>
              <a:rPr lang="en-US" sz="4528" spc="-90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4528" spc="-90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115</a:t>
            </a:r>
          </a:p>
          <a:p>
            <a:pPr algn="l" marL="977669" indent="-488834" lvl="1">
              <a:lnSpc>
                <a:spcPts val="6792"/>
              </a:lnSpc>
              <a:spcBef>
                <a:spcPct val="0"/>
              </a:spcBef>
              <a:buFont typeface="Arial"/>
              <a:buChar char="•"/>
            </a:pPr>
            <a:r>
              <a:rPr lang="en-US" sz="4528" spc="-90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N</a:t>
            </a:r>
            <a:r>
              <a:rPr lang="en-US" sz="4528" spc="-90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o</a:t>
            </a:r>
            <a:r>
              <a:rPr lang="en-US" sz="4528" spc="-90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t Placed: IQ ≈ 105</a:t>
            </a:r>
          </a:p>
          <a:p>
            <a:pPr algn="l">
              <a:lnSpc>
                <a:spcPts val="6792"/>
              </a:lnSpc>
              <a:spcBef>
                <a:spcPct val="0"/>
              </a:spcBef>
            </a:pPr>
          </a:p>
          <a:p>
            <a:pPr algn="l">
              <a:lnSpc>
                <a:spcPts val="6792"/>
              </a:lnSpc>
              <a:spcBef>
                <a:spcPct val="0"/>
              </a:spcBef>
            </a:pPr>
            <a:r>
              <a:rPr lang="en-US" sz="4528" spc="-90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IQ reflects analytical and problem-solving skills. The data shows a clear correlation between higher IQ and placement success.</a:t>
            </a:r>
          </a:p>
          <a:p>
            <a:pPr algn="l" marL="0" indent="0" lvl="0">
              <a:lnSpc>
                <a:spcPts val="679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750" y="809625"/>
            <a:ext cx="14219321" cy="1069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00"/>
              </a:lnSpc>
              <a:spcBef>
                <a:spcPct val="0"/>
              </a:spcBef>
            </a:pPr>
            <a:r>
              <a:rPr lang="en-US" sz="8000" spc="-240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Co</a:t>
            </a:r>
            <a:r>
              <a:rPr lang="en-US" sz="8000" spc="-240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rr</a:t>
            </a:r>
            <a:r>
              <a:rPr lang="en-US" sz="8000" spc="-240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ela</a:t>
            </a:r>
            <a:r>
              <a:rPr lang="en-US" sz="8000" spc="-240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tion Ana</a:t>
            </a:r>
            <a:r>
              <a:rPr lang="en-US" sz="8000" spc="-240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lysi</a:t>
            </a:r>
            <a:r>
              <a:rPr lang="en-US" sz="8000" spc="-240" strike="noStrike" u="none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66750" y="3089108"/>
            <a:ext cx="16592550" cy="513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6667" indent="-418333" lvl="1">
              <a:lnSpc>
                <a:spcPts val="5812"/>
              </a:lnSpc>
              <a:spcBef>
                <a:spcPct val="0"/>
              </a:spcBef>
              <a:buFont typeface="Arial"/>
              <a:buChar char="•"/>
            </a:pPr>
            <a:r>
              <a:rPr lang="en-US" sz="3875" spc="-77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Used </a:t>
            </a:r>
            <a:r>
              <a:rPr lang="en-US" sz="3875" spc="-77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corr("Academic_Performance", "CGPA").</a:t>
            </a:r>
          </a:p>
          <a:p>
            <a:pPr algn="l" marL="836667" indent="-418333" lvl="1">
              <a:lnSpc>
                <a:spcPts val="5812"/>
              </a:lnSpc>
              <a:spcBef>
                <a:spcPct val="0"/>
              </a:spcBef>
              <a:buFont typeface="Arial"/>
              <a:buChar char="•"/>
            </a:pPr>
            <a:r>
              <a:rPr lang="en-US" sz="3875" spc="-77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Result: Positive correlation (~0.7).</a:t>
            </a:r>
          </a:p>
          <a:p>
            <a:pPr algn="l" marL="836667" indent="-418333" lvl="1">
              <a:lnSpc>
                <a:spcPts val="5812"/>
              </a:lnSpc>
              <a:spcBef>
                <a:spcPct val="0"/>
              </a:spcBef>
              <a:buFont typeface="Arial"/>
              <a:buChar char="•"/>
            </a:pPr>
            <a:r>
              <a:rPr lang="en-US" sz="3875" spc="-77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Interpretation: Strong link between academic performance and CGPA</a:t>
            </a:r>
          </a:p>
          <a:p>
            <a:pPr algn="l">
              <a:lnSpc>
                <a:spcPts val="5812"/>
              </a:lnSpc>
              <a:spcBef>
                <a:spcPct val="0"/>
              </a:spcBef>
            </a:pPr>
          </a:p>
          <a:p>
            <a:pPr algn="l">
              <a:lnSpc>
                <a:spcPts val="5812"/>
              </a:lnSpc>
              <a:spcBef>
                <a:spcPct val="0"/>
              </a:spcBef>
            </a:pPr>
            <a:r>
              <a:rPr lang="en-US" sz="3875" spc="-77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Correlation analysis helps understand relationships between variables. Here, higher academic scores are associated with higher CGPA, indirectly impacting placements</a:t>
            </a:r>
            <a:r>
              <a:rPr lang="en-US" sz="3875" spc="-77">
                <a:solidFill>
                  <a:srgbClr val="1A1A1A"/>
                </a:solidFill>
                <a:latin typeface="TT Fors"/>
                <a:ea typeface="TT Fors"/>
                <a:cs typeface="TT Fors"/>
                <a:sym typeface="TT Fors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Presentation - College Placement Analytics Mini Project</dc:description>
  <dc:identifier>DAG1C6fAZSA</dc:identifier>
  <dcterms:modified xsi:type="dcterms:W3CDTF">2011-08-01T06:04:30Z</dcterms:modified>
  <cp:revision>1</cp:revision>
  <dc:title>Presentation - College Placement Analytics Mini Project</dc:title>
</cp:coreProperties>
</file>