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80" r:id="rId25"/>
    <p:sldId id="279" r:id="rId26"/>
    <p:sldId id="290" r:id="rId27"/>
    <p:sldId id="281" r:id="rId28"/>
    <p:sldId id="282" r:id="rId29"/>
    <p:sldId id="284" r:id="rId30"/>
    <p:sldId id="285" r:id="rId31"/>
    <p:sldId id="289" r:id="rId32"/>
    <p:sldId id="283" r:id="rId33"/>
    <p:sldId id="286" r:id="rId34"/>
    <p:sldId id="287" r:id="rId35"/>
    <p:sldId id="288"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46A"/>
    <a:srgbClr val="FFD700"/>
    <a:srgbClr val="0153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p:restoredTop sz="94704"/>
  </p:normalViewPr>
  <p:slideViewPr>
    <p:cSldViewPr snapToGrid="0">
      <p:cViewPr>
        <p:scale>
          <a:sx n="86" d="100"/>
          <a:sy n="86" d="100"/>
        </p:scale>
        <p:origin x="1688"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Average Web Visits </c:v>
                </c:pt>
              </c:strCache>
            </c:strRef>
          </c:tx>
          <c:spPr>
            <a:solidFill>
              <a:srgbClr val="0153A3"/>
            </a:solidFill>
            <a:ln>
              <a:noFill/>
            </a:ln>
            <a:effectLst/>
          </c:spPr>
          <c:invertIfNegative val="0"/>
          <c:cat>
            <c:strRef>
              <c:f>Sheet1!$A$2:$A$3</c:f>
              <c:strCache>
                <c:ptCount val="2"/>
                <c:pt idx="0">
                  <c:v>Purchased </c:v>
                </c:pt>
                <c:pt idx="1">
                  <c:v>Did not purcahse</c:v>
                </c:pt>
              </c:strCache>
            </c:strRef>
          </c:cat>
          <c:val>
            <c:numRef>
              <c:f>Sheet1!$B$2:$B$3</c:f>
              <c:numCache>
                <c:formatCode>General</c:formatCode>
                <c:ptCount val="2"/>
                <c:pt idx="0">
                  <c:v>24.575782</c:v>
                </c:pt>
                <c:pt idx="1">
                  <c:v>28.909209000000001</c:v>
                </c:pt>
              </c:numCache>
            </c:numRef>
          </c:val>
          <c:extLst>
            <c:ext xmlns:c16="http://schemas.microsoft.com/office/drawing/2014/chart" uri="{C3380CC4-5D6E-409C-BE32-E72D297353CC}">
              <c16:uniqueId val="{00000000-22E4-3D42-B11D-6F346EFEA1E6}"/>
            </c:ext>
          </c:extLst>
        </c:ser>
        <c:dLbls>
          <c:showLegendKey val="0"/>
          <c:showVal val="0"/>
          <c:showCatName val="0"/>
          <c:showSerName val="0"/>
          <c:showPercent val="0"/>
          <c:showBubbleSize val="0"/>
        </c:dLbls>
        <c:gapWidth val="219"/>
        <c:overlap val="-27"/>
        <c:axId val="465131711"/>
        <c:axId val="706535712"/>
      </c:barChart>
      <c:catAx>
        <c:axId val="465131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6535712"/>
        <c:crosses val="autoZero"/>
        <c:auto val="1"/>
        <c:lblAlgn val="ctr"/>
        <c:lblOffset val="100"/>
        <c:noMultiLvlLbl val="0"/>
      </c:catAx>
      <c:valAx>
        <c:axId val="706535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51317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Average web visits</c:v>
                </c:pt>
              </c:strCache>
            </c:strRef>
          </c:tx>
          <c:spPr>
            <a:solidFill>
              <a:srgbClr val="0153A3"/>
            </a:solidFill>
            <a:ln>
              <a:noFill/>
            </a:ln>
            <a:effectLst/>
          </c:spPr>
          <c:invertIfNegative val="0"/>
          <c:cat>
            <c:strRef>
              <c:f>Sheet1!$A$2:$A$3</c:f>
              <c:strCache>
                <c:ptCount val="2"/>
                <c:pt idx="0">
                  <c:v>Finance customer</c:v>
                </c:pt>
                <c:pt idx="1">
                  <c:v>Non finance customer </c:v>
                </c:pt>
              </c:strCache>
            </c:strRef>
          </c:cat>
          <c:val>
            <c:numRef>
              <c:f>Sheet1!$B$2:$B$3</c:f>
              <c:numCache>
                <c:formatCode>General</c:formatCode>
                <c:ptCount val="2"/>
                <c:pt idx="0">
                  <c:v>25.014192999999999</c:v>
                </c:pt>
                <c:pt idx="1">
                  <c:v>28.868676000000001</c:v>
                </c:pt>
              </c:numCache>
            </c:numRef>
          </c:val>
          <c:extLst>
            <c:ext xmlns:c16="http://schemas.microsoft.com/office/drawing/2014/chart" uri="{C3380CC4-5D6E-409C-BE32-E72D297353CC}">
              <c16:uniqueId val="{00000000-E3BF-1B4D-B246-7C441E4B08D0}"/>
            </c:ext>
          </c:extLst>
        </c:ser>
        <c:dLbls>
          <c:showLegendKey val="0"/>
          <c:showVal val="0"/>
          <c:showCatName val="0"/>
          <c:showSerName val="0"/>
          <c:showPercent val="0"/>
          <c:showBubbleSize val="0"/>
        </c:dLbls>
        <c:gapWidth val="219"/>
        <c:overlap val="-27"/>
        <c:axId val="705936144"/>
        <c:axId val="465088975"/>
      </c:barChart>
      <c:catAx>
        <c:axId val="705936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5088975"/>
        <c:crosses val="autoZero"/>
        <c:auto val="1"/>
        <c:lblAlgn val="ctr"/>
        <c:lblOffset val="100"/>
        <c:noMultiLvlLbl val="0"/>
      </c:catAx>
      <c:valAx>
        <c:axId val="465088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5936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Average Touchpoints for</a:t>
            </a:r>
            <a:r>
              <a:rPr lang="en-US" baseline="0" dirty="0"/>
              <a:t> Trade-in Purchasers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Average Touchpoints</c:v>
                </c:pt>
              </c:strCache>
            </c:strRef>
          </c:tx>
          <c:spPr>
            <a:solidFill>
              <a:srgbClr val="0153A3"/>
            </a:solidFill>
            <a:ln>
              <a:noFill/>
            </a:ln>
            <a:effectLst/>
          </c:spPr>
          <c:invertIfNegative val="0"/>
          <c:cat>
            <c:strRef>
              <c:f>Sheet1!$A$2:$A$4</c:f>
              <c:strCache>
                <c:ptCount val="3"/>
                <c:pt idx="0">
                  <c:v>Campaign A touchpoints</c:v>
                </c:pt>
                <c:pt idx="1">
                  <c:v>Campaign B touchpoints</c:v>
                </c:pt>
                <c:pt idx="2">
                  <c:v>Campaign C touchpoints</c:v>
                </c:pt>
              </c:strCache>
            </c:strRef>
          </c:cat>
          <c:val>
            <c:numRef>
              <c:f>Sheet1!$B$2:$B$4</c:f>
              <c:numCache>
                <c:formatCode>General</c:formatCode>
                <c:ptCount val="3"/>
                <c:pt idx="0">
                  <c:v>0.21546599999999999</c:v>
                </c:pt>
                <c:pt idx="1">
                  <c:v>1.9371100000000001</c:v>
                </c:pt>
                <c:pt idx="2">
                  <c:v>0.25694400000000001</c:v>
                </c:pt>
              </c:numCache>
            </c:numRef>
          </c:val>
          <c:extLst>
            <c:ext xmlns:c16="http://schemas.microsoft.com/office/drawing/2014/chart" uri="{C3380CC4-5D6E-409C-BE32-E72D297353CC}">
              <c16:uniqueId val="{00000000-99B8-4544-972C-A5E75D232E72}"/>
            </c:ext>
          </c:extLst>
        </c:ser>
        <c:dLbls>
          <c:showLegendKey val="0"/>
          <c:showVal val="0"/>
          <c:showCatName val="0"/>
          <c:showSerName val="0"/>
          <c:showPercent val="0"/>
          <c:showBubbleSize val="0"/>
        </c:dLbls>
        <c:gapWidth val="219"/>
        <c:overlap val="-27"/>
        <c:axId val="1860677711"/>
        <c:axId val="1860574575"/>
      </c:barChart>
      <c:catAx>
        <c:axId val="1860677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0574575"/>
        <c:crosses val="autoZero"/>
        <c:auto val="1"/>
        <c:lblAlgn val="ctr"/>
        <c:lblOffset val="100"/>
        <c:noMultiLvlLbl val="0"/>
      </c:catAx>
      <c:valAx>
        <c:axId val="18605745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06777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7C2D-76D1-D838-784C-35FD24358F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9F8FB3-F75D-3BE1-65C1-4CD5C8769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88817-7FEA-B456-2899-3856E9D10803}"/>
              </a:ext>
            </a:extLst>
          </p:cNvPr>
          <p:cNvSpPr>
            <a:spLocks noGrp="1"/>
          </p:cNvSpPr>
          <p:nvPr>
            <p:ph type="dt" sz="half" idx="10"/>
          </p:nvPr>
        </p:nvSpPr>
        <p:spPr/>
        <p:txBody>
          <a:bodyPr/>
          <a:lstStyle/>
          <a:p>
            <a:fld id="{316EF30E-777C-A14F-BD2C-B81BDC8A23A3}" type="datetimeFigureOut">
              <a:rPr lang="en-US" smtClean="0"/>
              <a:t>10/22/24</a:t>
            </a:fld>
            <a:endParaRPr lang="en-US"/>
          </a:p>
        </p:txBody>
      </p:sp>
      <p:sp>
        <p:nvSpPr>
          <p:cNvPr id="5" name="Footer Placeholder 4">
            <a:extLst>
              <a:ext uri="{FF2B5EF4-FFF2-40B4-BE49-F238E27FC236}">
                <a16:creationId xmlns:a16="http://schemas.microsoft.com/office/drawing/2014/main" id="{31087090-EE50-0D9B-4FDC-9B4F93C67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8E4FF-8DE7-0BC9-367C-A905AE0443F2}"/>
              </a:ext>
            </a:extLst>
          </p:cNvPr>
          <p:cNvSpPr>
            <a:spLocks noGrp="1"/>
          </p:cNvSpPr>
          <p:nvPr>
            <p:ph type="sldNum" sz="quarter" idx="12"/>
          </p:nvPr>
        </p:nvSpPr>
        <p:spPr/>
        <p:txBody>
          <a:bodyPr/>
          <a:lstStyle/>
          <a:p>
            <a:fld id="{7E75277C-7F00-FF44-A4A6-2E80B1687EE2}" type="slidenum">
              <a:rPr lang="en-US" smtClean="0"/>
              <a:t>‹#›</a:t>
            </a:fld>
            <a:endParaRPr lang="en-US"/>
          </a:p>
        </p:txBody>
      </p:sp>
    </p:spTree>
    <p:extLst>
      <p:ext uri="{BB962C8B-B14F-4D97-AF65-F5344CB8AC3E}">
        <p14:creationId xmlns:p14="http://schemas.microsoft.com/office/powerpoint/2010/main" val="34097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8BF3-ECE2-56B8-11AA-20407FDA4C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765CD3-4B6A-A777-3BD9-4B14D1E6B2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9658F-9C0E-F4E2-287A-A2D842657D61}"/>
              </a:ext>
            </a:extLst>
          </p:cNvPr>
          <p:cNvSpPr>
            <a:spLocks noGrp="1"/>
          </p:cNvSpPr>
          <p:nvPr>
            <p:ph type="dt" sz="half" idx="10"/>
          </p:nvPr>
        </p:nvSpPr>
        <p:spPr/>
        <p:txBody>
          <a:bodyPr/>
          <a:lstStyle/>
          <a:p>
            <a:fld id="{316EF30E-777C-A14F-BD2C-B81BDC8A23A3}" type="datetimeFigureOut">
              <a:rPr lang="en-US" smtClean="0"/>
              <a:t>10/22/24</a:t>
            </a:fld>
            <a:endParaRPr lang="en-US"/>
          </a:p>
        </p:txBody>
      </p:sp>
      <p:sp>
        <p:nvSpPr>
          <p:cNvPr id="5" name="Footer Placeholder 4">
            <a:extLst>
              <a:ext uri="{FF2B5EF4-FFF2-40B4-BE49-F238E27FC236}">
                <a16:creationId xmlns:a16="http://schemas.microsoft.com/office/drawing/2014/main" id="{0657A65F-6781-6A83-75D0-8C0189E16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04112-B183-3C87-BEB8-D0743136C879}"/>
              </a:ext>
            </a:extLst>
          </p:cNvPr>
          <p:cNvSpPr>
            <a:spLocks noGrp="1"/>
          </p:cNvSpPr>
          <p:nvPr>
            <p:ph type="sldNum" sz="quarter" idx="12"/>
          </p:nvPr>
        </p:nvSpPr>
        <p:spPr/>
        <p:txBody>
          <a:bodyPr/>
          <a:lstStyle/>
          <a:p>
            <a:fld id="{7E75277C-7F00-FF44-A4A6-2E80B1687EE2}" type="slidenum">
              <a:rPr lang="en-US" smtClean="0"/>
              <a:t>‹#›</a:t>
            </a:fld>
            <a:endParaRPr lang="en-US"/>
          </a:p>
        </p:txBody>
      </p:sp>
    </p:spTree>
    <p:extLst>
      <p:ext uri="{BB962C8B-B14F-4D97-AF65-F5344CB8AC3E}">
        <p14:creationId xmlns:p14="http://schemas.microsoft.com/office/powerpoint/2010/main" val="728917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6750E2-A803-0A93-E390-8E7C6D3CEA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038214-3012-0531-3C8D-A6733F9AA0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AC15A-D335-4985-2931-BA170DCEE2AA}"/>
              </a:ext>
            </a:extLst>
          </p:cNvPr>
          <p:cNvSpPr>
            <a:spLocks noGrp="1"/>
          </p:cNvSpPr>
          <p:nvPr>
            <p:ph type="dt" sz="half" idx="10"/>
          </p:nvPr>
        </p:nvSpPr>
        <p:spPr/>
        <p:txBody>
          <a:bodyPr/>
          <a:lstStyle/>
          <a:p>
            <a:fld id="{316EF30E-777C-A14F-BD2C-B81BDC8A23A3}" type="datetimeFigureOut">
              <a:rPr lang="en-US" smtClean="0"/>
              <a:t>10/22/24</a:t>
            </a:fld>
            <a:endParaRPr lang="en-US"/>
          </a:p>
        </p:txBody>
      </p:sp>
      <p:sp>
        <p:nvSpPr>
          <p:cNvPr id="5" name="Footer Placeholder 4">
            <a:extLst>
              <a:ext uri="{FF2B5EF4-FFF2-40B4-BE49-F238E27FC236}">
                <a16:creationId xmlns:a16="http://schemas.microsoft.com/office/drawing/2014/main" id="{E5A23FBF-BCEA-932B-2D84-8370AE84C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A9206-9E2A-4B64-39D7-116F362271BB}"/>
              </a:ext>
            </a:extLst>
          </p:cNvPr>
          <p:cNvSpPr>
            <a:spLocks noGrp="1"/>
          </p:cNvSpPr>
          <p:nvPr>
            <p:ph type="sldNum" sz="quarter" idx="12"/>
          </p:nvPr>
        </p:nvSpPr>
        <p:spPr/>
        <p:txBody>
          <a:bodyPr/>
          <a:lstStyle/>
          <a:p>
            <a:fld id="{7E75277C-7F00-FF44-A4A6-2E80B1687EE2}" type="slidenum">
              <a:rPr lang="en-US" smtClean="0"/>
              <a:t>‹#›</a:t>
            </a:fld>
            <a:endParaRPr lang="en-US"/>
          </a:p>
        </p:txBody>
      </p:sp>
    </p:spTree>
    <p:extLst>
      <p:ext uri="{BB962C8B-B14F-4D97-AF65-F5344CB8AC3E}">
        <p14:creationId xmlns:p14="http://schemas.microsoft.com/office/powerpoint/2010/main" val="101780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9313-4E94-4CB8-DB71-FD663B795D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D88C06-ABB1-3779-CE52-C65354843D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26956-55BE-52B2-F18D-291F74B14495}"/>
              </a:ext>
            </a:extLst>
          </p:cNvPr>
          <p:cNvSpPr>
            <a:spLocks noGrp="1"/>
          </p:cNvSpPr>
          <p:nvPr>
            <p:ph type="dt" sz="half" idx="10"/>
          </p:nvPr>
        </p:nvSpPr>
        <p:spPr/>
        <p:txBody>
          <a:bodyPr/>
          <a:lstStyle/>
          <a:p>
            <a:fld id="{316EF30E-777C-A14F-BD2C-B81BDC8A23A3}" type="datetimeFigureOut">
              <a:rPr lang="en-US" smtClean="0"/>
              <a:t>10/22/24</a:t>
            </a:fld>
            <a:endParaRPr lang="en-US"/>
          </a:p>
        </p:txBody>
      </p:sp>
      <p:sp>
        <p:nvSpPr>
          <p:cNvPr id="5" name="Footer Placeholder 4">
            <a:extLst>
              <a:ext uri="{FF2B5EF4-FFF2-40B4-BE49-F238E27FC236}">
                <a16:creationId xmlns:a16="http://schemas.microsoft.com/office/drawing/2014/main" id="{C60B28DE-BEF3-A03D-F09A-69795B881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F9975-1DB2-9819-C634-C16ACC3C6588}"/>
              </a:ext>
            </a:extLst>
          </p:cNvPr>
          <p:cNvSpPr>
            <a:spLocks noGrp="1"/>
          </p:cNvSpPr>
          <p:nvPr>
            <p:ph type="sldNum" sz="quarter" idx="12"/>
          </p:nvPr>
        </p:nvSpPr>
        <p:spPr/>
        <p:txBody>
          <a:bodyPr/>
          <a:lstStyle/>
          <a:p>
            <a:fld id="{7E75277C-7F00-FF44-A4A6-2E80B1687EE2}" type="slidenum">
              <a:rPr lang="en-US" smtClean="0"/>
              <a:t>‹#›</a:t>
            </a:fld>
            <a:endParaRPr lang="en-US"/>
          </a:p>
        </p:txBody>
      </p:sp>
    </p:spTree>
    <p:extLst>
      <p:ext uri="{BB962C8B-B14F-4D97-AF65-F5344CB8AC3E}">
        <p14:creationId xmlns:p14="http://schemas.microsoft.com/office/powerpoint/2010/main" val="39619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BEDF-33BF-7AD7-FCF0-DB01D2E92F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86C1CB-EB1E-8094-6943-11E004650C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22E4A-7E81-7343-3A41-8784D79DCA2F}"/>
              </a:ext>
            </a:extLst>
          </p:cNvPr>
          <p:cNvSpPr>
            <a:spLocks noGrp="1"/>
          </p:cNvSpPr>
          <p:nvPr>
            <p:ph type="dt" sz="half" idx="10"/>
          </p:nvPr>
        </p:nvSpPr>
        <p:spPr/>
        <p:txBody>
          <a:bodyPr/>
          <a:lstStyle/>
          <a:p>
            <a:fld id="{316EF30E-777C-A14F-BD2C-B81BDC8A23A3}" type="datetimeFigureOut">
              <a:rPr lang="en-US" smtClean="0"/>
              <a:t>10/22/24</a:t>
            </a:fld>
            <a:endParaRPr lang="en-US"/>
          </a:p>
        </p:txBody>
      </p:sp>
      <p:sp>
        <p:nvSpPr>
          <p:cNvPr id="5" name="Footer Placeholder 4">
            <a:extLst>
              <a:ext uri="{FF2B5EF4-FFF2-40B4-BE49-F238E27FC236}">
                <a16:creationId xmlns:a16="http://schemas.microsoft.com/office/drawing/2014/main" id="{C44605F0-E5F4-0624-BEED-FBBF78829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D7CE8-C450-944B-065E-920E1D3ADAAE}"/>
              </a:ext>
            </a:extLst>
          </p:cNvPr>
          <p:cNvSpPr>
            <a:spLocks noGrp="1"/>
          </p:cNvSpPr>
          <p:nvPr>
            <p:ph type="sldNum" sz="quarter" idx="12"/>
          </p:nvPr>
        </p:nvSpPr>
        <p:spPr/>
        <p:txBody>
          <a:bodyPr/>
          <a:lstStyle/>
          <a:p>
            <a:fld id="{7E75277C-7F00-FF44-A4A6-2E80B1687EE2}" type="slidenum">
              <a:rPr lang="en-US" smtClean="0"/>
              <a:t>‹#›</a:t>
            </a:fld>
            <a:endParaRPr lang="en-US"/>
          </a:p>
        </p:txBody>
      </p:sp>
    </p:spTree>
    <p:extLst>
      <p:ext uri="{BB962C8B-B14F-4D97-AF65-F5344CB8AC3E}">
        <p14:creationId xmlns:p14="http://schemas.microsoft.com/office/powerpoint/2010/main" val="1293602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1E6B-B73B-510E-4BC5-B30E3E3980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ADF738-A9BF-9456-48CF-D424CA0D48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D2F650-8003-3BE7-507F-36DBC905FE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55A9E7-D098-931E-A85D-42A0F23EA114}"/>
              </a:ext>
            </a:extLst>
          </p:cNvPr>
          <p:cNvSpPr>
            <a:spLocks noGrp="1"/>
          </p:cNvSpPr>
          <p:nvPr>
            <p:ph type="dt" sz="half" idx="10"/>
          </p:nvPr>
        </p:nvSpPr>
        <p:spPr/>
        <p:txBody>
          <a:bodyPr/>
          <a:lstStyle/>
          <a:p>
            <a:fld id="{316EF30E-777C-A14F-BD2C-B81BDC8A23A3}" type="datetimeFigureOut">
              <a:rPr lang="en-US" smtClean="0"/>
              <a:t>10/22/24</a:t>
            </a:fld>
            <a:endParaRPr lang="en-US"/>
          </a:p>
        </p:txBody>
      </p:sp>
      <p:sp>
        <p:nvSpPr>
          <p:cNvPr id="6" name="Footer Placeholder 5">
            <a:extLst>
              <a:ext uri="{FF2B5EF4-FFF2-40B4-BE49-F238E27FC236}">
                <a16:creationId xmlns:a16="http://schemas.microsoft.com/office/drawing/2014/main" id="{27A022A4-A78F-835C-0475-9E448780C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EA23A-58E3-CF17-F58E-4C65715E7054}"/>
              </a:ext>
            </a:extLst>
          </p:cNvPr>
          <p:cNvSpPr>
            <a:spLocks noGrp="1"/>
          </p:cNvSpPr>
          <p:nvPr>
            <p:ph type="sldNum" sz="quarter" idx="12"/>
          </p:nvPr>
        </p:nvSpPr>
        <p:spPr/>
        <p:txBody>
          <a:bodyPr/>
          <a:lstStyle/>
          <a:p>
            <a:fld id="{7E75277C-7F00-FF44-A4A6-2E80B1687EE2}" type="slidenum">
              <a:rPr lang="en-US" smtClean="0"/>
              <a:t>‹#›</a:t>
            </a:fld>
            <a:endParaRPr lang="en-US"/>
          </a:p>
        </p:txBody>
      </p:sp>
    </p:spTree>
    <p:extLst>
      <p:ext uri="{BB962C8B-B14F-4D97-AF65-F5344CB8AC3E}">
        <p14:creationId xmlns:p14="http://schemas.microsoft.com/office/powerpoint/2010/main" val="3192183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9DC23-5249-4B79-66F2-28D9683B8F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77638B-9A20-777D-E7F4-EB1B6FC00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474A28-A3BC-C71C-59E4-74699E6C93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AAEA74-868D-5744-7CAA-F19F29D9A6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07D398-C7E3-793D-E12B-7E973F080E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FAA500-1D0E-7275-6DC9-852E1F80B165}"/>
              </a:ext>
            </a:extLst>
          </p:cNvPr>
          <p:cNvSpPr>
            <a:spLocks noGrp="1"/>
          </p:cNvSpPr>
          <p:nvPr>
            <p:ph type="dt" sz="half" idx="10"/>
          </p:nvPr>
        </p:nvSpPr>
        <p:spPr/>
        <p:txBody>
          <a:bodyPr/>
          <a:lstStyle/>
          <a:p>
            <a:fld id="{316EF30E-777C-A14F-BD2C-B81BDC8A23A3}" type="datetimeFigureOut">
              <a:rPr lang="en-US" smtClean="0"/>
              <a:t>10/22/24</a:t>
            </a:fld>
            <a:endParaRPr lang="en-US"/>
          </a:p>
        </p:txBody>
      </p:sp>
      <p:sp>
        <p:nvSpPr>
          <p:cNvPr id="8" name="Footer Placeholder 7">
            <a:extLst>
              <a:ext uri="{FF2B5EF4-FFF2-40B4-BE49-F238E27FC236}">
                <a16:creationId xmlns:a16="http://schemas.microsoft.com/office/drawing/2014/main" id="{9EEDB3E5-F7F8-EEE9-F212-2279DD2A4D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262D1C-E21B-AC82-D8B8-F070CAC6F030}"/>
              </a:ext>
            </a:extLst>
          </p:cNvPr>
          <p:cNvSpPr>
            <a:spLocks noGrp="1"/>
          </p:cNvSpPr>
          <p:nvPr>
            <p:ph type="sldNum" sz="quarter" idx="12"/>
          </p:nvPr>
        </p:nvSpPr>
        <p:spPr/>
        <p:txBody>
          <a:bodyPr/>
          <a:lstStyle/>
          <a:p>
            <a:fld id="{7E75277C-7F00-FF44-A4A6-2E80B1687EE2}" type="slidenum">
              <a:rPr lang="en-US" smtClean="0"/>
              <a:t>‹#›</a:t>
            </a:fld>
            <a:endParaRPr lang="en-US"/>
          </a:p>
        </p:txBody>
      </p:sp>
    </p:spTree>
    <p:extLst>
      <p:ext uri="{BB962C8B-B14F-4D97-AF65-F5344CB8AC3E}">
        <p14:creationId xmlns:p14="http://schemas.microsoft.com/office/powerpoint/2010/main" val="57079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ED54D-D4FB-29CD-05C9-DA35D07781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64DFEF-0A29-A536-9B5A-00556AD2765E}"/>
              </a:ext>
            </a:extLst>
          </p:cNvPr>
          <p:cNvSpPr>
            <a:spLocks noGrp="1"/>
          </p:cNvSpPr>
          <p:nvPr>
            <p:ph type="dt" sz="half" idx="10"/>
          </p:nvPr>
        </p:nvSpPr>
        <p:spPr/>
        <p:txBody>
          <a:bodyPr/>
          <a:lstStyle/>
          <a:p>
            <a:fld id="{316EF30E-777C-A14F-BD2C-B81BDC8A23A3}" type="datetimeFigureOut">
              <a:rPr lang="en-US" smtClean="0"/>
              <a:t>10/22/24</a:t>
            </a:fld>
            <a:endParaRPr lang="en-US"/>
          </a:p>
        </p:txBody>
      </p:sp>
      <p:sp>
        <p:nvSpPr>
          <p:cNvPr id="4" name="Footer Placeholder 3">
            <a:extLst>
              <a:ext uri="{FF2B5EF4-FFF2-40B4-BE49-F238E27FC236}">
                <a16:creationId xmlns:a16="http://schemas.microsoft.com/office/drawing/2014/main" id="{2514F05F-0E9D-3235-135F-16D160F6DE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B66120-F4DA-66DF-F26B-0D46FF767758}"/>
              </a:ext>
            </a:extLst>
          </p:cNvPr>
          <p:cNvSpPr>
            <a:spLocks noGrp="1"/>
          </p:cNvSpPr>
          <p:nvPr>
            <p:ph type="sldNum" sz="quarter" idx="12"/>
          </p:nvPr>
        </p:nvSpPr>
        <p:spPr/>
        <p:txBody>
          <a:bodyPr/>
          <a:lstStyle/>
          <a:p>
            <a:fld id="{7E75277C-7F00-FF44-A4A6-2E80B1687EE2}" type="slidenum">
              <a:rPr lang="en-US" smtClean="0"/>
              <a:t>‹#›</a:t>
            </a:fld>
            <a:endParaRPr lang="en-US"/>
          </a:p>
        </p:txBody>
      </p:sp>
    </p:spTree>
    <p:extLst>
      <p:ext uri="{BB962C8B-B14F-4D97-AF65-F5344CB8AC3E}">
        <p14:creationId xmlns:p14="http://schemas.microsoft.com/office/powerpoint/2010/main" val="1626150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7D0FC2-77B7-34E3-9FF7-1E311D56569B}"/>
              </a:ext>
            </a:extLst>
          </p:cNvPr>
          <p:cNvSpPr>
            <a:spLocks noGrp="1"/>
          </p:cNvSpPr>
          <p:nvPr>
            <p:ph type="dt" sz="half" idx="10"/>
          </p:nvPr>
        </p:nvSpPr>
        <p:spPr/>
        <p:txBody>
          <a:bodyPr/>
          <a:lstStyle/>
          <a:p>
            <a:fld id="{316EF30E-777C-A14F-BD2C-B81BDC8A23A3}" type="datetimeFigureOut">
              <a:rPr lang="en-US" smtClean="0"/>
              <a:t>10/22/24</a:t>
            </a:fld>
            <a:endParaRPr lang="en-US"/>
          </a:p>
        </p:txBody>
      </p:sp>
      <p:sp>
        <p:nvSpPr>
          <p:cNvPr id="3" name="Footer Placeholder 2">
            <a:extLst>
              <a:ext uri="{FF2B5EF4-FFF2-40B4-BE49-F238E27FC236}">
                <a16:creationId xmlns:a16="http://schemas.microsoft.com/office/drawing/2014/main" id="{7A980801-66A0-306A-2E2C-A02D328009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89A729-E5FD-749D-6F4E-A0CDA7863E37}"/>
              </a:ext>
            </a:extLst>
          </p:cNvPr>
          <p:cNvSpPr>
            <a:spLocks noGrp="1"/>
          </p:cNvSpPr>
          <p:nvPr>
            <p:ph type="sldNum" sz="quarter" idx="12"/>
          </p:nvPr>
        </p:nvSpPr>
        <p:spPr/>
        <p:txBody>
          <a:bodyPr/>
          <a:lstStyle/>
          <a:p>
            <a:fld id="{7E75277C-7F00-FF44-A4A6-2E80B1687EE2}" type="slidenum">
              <a:rPr lang="en-US" smtClean="0"/>
              <a:t>‹#›</a:t>
            </a:fld>
            <a:endParaRPr lang="en-US"/>
          </a:p>
        </p:txBody>
      </p:sp>
    </p:spTree>
    <p:extLst>
      <p:ext uri="{BB962C8B-B14F-4D97-AF65-F5344CB8AC3E}">
        <p14:creationId xmlns:p14="http://schemas.microsoft.com/office/powerpoint/2010/main" val="2173233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41E6-D7AB-9AEF-C89F-C71246ABF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9DFE16-A7CD-0751-58F5-10C89A4C80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65950D-7C30-A906-716F-287C862D9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759F6B-8FD0-A654-A38E-5929C9BEB238}"/>
              </a:ext>
            </a:extLst>
          </p:cNvPr>
          <p:cNvSpPr>
            <a:spLocks noGrp="1"/>
          </p:cNvSpPr>
          <p:nvPr>
            <p:ph type="dt" sz="half" idx="10"/>
          </p:nvPr>
        </p:nvSpPr>
        <p:spPr/>
        <p:txBody>
          <a:bodyPr/>
          <a:lstStyle/>
          <a:p>
            <a:fld id="{316EF30E-777C-A14F-BD2C-B81BDC8A23A3}" type="datetimeFigureOut">
              <a:rPr lang="en-US" smtClean="0"/>
              <a:t>10/22/24</a:t>
            </a:fld>
            <a:endParaRPr lang="en-US"/>
          </a:p>
        </p:txBody>
      </p:sp>
      <p:sp>
        <p:nvSpPr>
          <p:cNvPr id="6" name="Footer Placeholder 5">
            <a:extLst>
              <a:ext uri="{FF2B5EF4-FFF2-40B4-BE49-F238E27FC236}">
                <a16:creationId xmlns:a16="http://schemas.microsoft.com/office/drawing/2014/main" id="{4B11E2FB-9211-996E-9E59-19D3F1D93B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D20D30-4191-EF84-CE0C-60F7C9989C72}"/>
              </a:ext>
            </a:extLst>
          </p:cNvPr>
          <p:cNvSpPr>
            <a:spLocks noGrp="1"/>
          </p:cNvSpPr>
          <p:nvPr>
            <p:ph type="sldNum" sz="quarter" idx="12"/>
          </p:nvPr>
        </p:nvSpPr>
        <p:spPr/>
        <p:txBody>
          <a:bodyPr/>
          <a:lstStyle/>
          <a:p>
            <a:fld id="{7E75277C-7F00-FF44-A4A6-2E80B1687EE2}" type="slidenum">
              <a:rPr lang="en-US" smtClean="0"/>
              <a:t>‹#›</a:t>
            </a:fld>
            <a:endParaRPr lang="en-US"/>
          </a:p>
        </p:txBody>
      </p:sp>
    </p:spTree>
    <p:extLst>
      <p:ext uri="{BB962C8B-B14F-4D97-AF65-F5344CB8AC3E}">
        <p14:creationId xmlns:p14="http://schemas.microsoft.com/office/powerpoint/2010/main" val="80034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B74F-619D-38DB-D095-D6FFC0711D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3BCEB2-3280-45B9-9ADC-DFA9ED6115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F719C5-4608-768E-373E-639F65963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108543-1582-C975-7811-8D8015954BCC}"/>
              </a:ext>
            </a:extLst>
          </p:cNvPr>
          <p:cNvSpPr>
            <a:spLocks noGrp="1"/>
          </p:cNvSpPr>
          <p:nvPr>
            <p:ph type="dt" sz="half" idx="10"/>
          </p:nvPr>
        </p:nvSpPr>
        <p:spPr/>
        <p:txBody>
          <a:bodyPr/>
          <a:lstStyle/>
          <a:p>
            <a:fld id="{316EF30E-777C-A14F-BD2C-B81BDC8A23A3}" type="datetimeFigureOut">
              <a:rPr lang="en-US" smtClean="0"/>
              <a:t>10/22/24</a:t>
            </a:fld>
            <a:endParaRPr lang="en-US"/>
          </a:p>
        </p:txBody>
      </p:sp>
      <p:sp>
        <p:nvSpPr>
          <p:cNvPr id="6" name="Footer Placeholder 5">
            <a:extLst>
              <a:ext uri="{FF2B5EF4-FFF2-40B4-BE49-F238E27FC236}">
                <a16:creationId xmlns:a16="http://schemas.microsoft.com/office/drawing/2014/main" id="{6F3EC7B4-516D-DA0E-54B9-E153E70D1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F7E40-FD7A-552B-105C-C149C8F32B97}"/>
              </a:ext>
            </a:extLst>
          </p:cNvPr>
          <p:cNvSpPr>
            <a:spLocks noGrp="1"/>
          </p:cNvSpPr>
          <p:nvPr>
            <p:ph type="sldNum" sz="quarter" idx="12"/>
          </p:nvPr>
        </p:nvSpPr>
        <p:spPr/>
        <p:txBody>
          <a:bodyPr/>
          <a:lstStyle/>
          <a:p>
            <a:fld id="{7E75277C-7F00-FF44-A4A6-2E80B1687EE2}" type="slidenum">
              <a:rPr lang="en-US" smtClean="0"/>
              <a:t>‹#›</a:t>
            </a:fld>
            <a:endParaRPr lang="en-US"/>
          </a:p>
        </p:txBody>
      </p:sp>
    </p:spTree>
    <p:extLst>
      <p:ext uri="{BB962C8B-B14F-4D97-AF65-F5344CB8AC3E}">
        <p14:creationId xmlns:p14="http://schemas.microsoft.com/office/powerpoint/2010/main" val="25954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3DC95F-4A05-5984-4D7A-6AF93ABE22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044F97-AED6-01F1-11BD-17159049ED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17689D-7A1B-BD87-58CC-5221347D5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16EF30E-777C-A14F-BD2C-B81BDC8A23A3}" type="datetimeFigureOut">
              <a:rPr lang="en-US" smtClean="0"/>
              <a:t>10/22/24</a:t>
            </a:fld>
            <a:endParaRPr lang="en-US"/>
          </a:p>
        </p:txBody>
      </p:sp>
      <p:sp>
        <p:nvSpPr>
          <p:cNvPr id="5" name="Footer Placeholder 4">
            <a:extLst>
              <a:ext uri="{FF2B5EF4-FFF2-40B4-BE49-F238E27FC236}">
                <a16:creationId xmlns:a16="http://schemas.microsoft.com/office/drawing/2014/main" id="{88DE2168-E37B-CD20-FA18-8511DFD01B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17B506-6356-8140-5034-262EBBD4F0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75277C-7F00-FF44-A4A6-2E80B1687EE2}" type="slidenum">
              <a:rPr lang="en-US" smtClean="0"/>
              <a:t>‹#›</a:t>
            </a:fld>
            <a:endParaRPr lang="en-US"/>
          </a:p>
        </p:txBody>
      </p:sp>
    </p:spTree>
    <p:extLst>
      <p:ext uri="{BB962C8B-B14F-4D97-AF65-F5344CB8AC3E}">
        <p14:creationId xmlns:p14="http://schemas.microsoft.com/office/powerpoint/2010/main" val="455400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53A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E293-CCA9-E287-D136-2A3CB742DD27}"/>
              </a:ext>
            </a:extLst>
          </p:cNvPr>
          <p:cNvSpPr>
            <a:spLocks noGrp="1"/>
          </p:cNvSpPr>
          <p:nvPr>
            <p:ph type="ctrTitle"/>
          </p:nvPr>
        </p:nvSpPr>
        <p:spPr>
          <a:xfrm>
            <a:off x="1524000" y="2345683"/>
            <a:ext cx="9144000" cy="2387600"/>
          </a:xfrm>
        </p:spPr>
        <p:txBody>
          <a:bodyPr/>
          <a:lstStyle/>
          <a:p>
            <a:r>
              <a:rPr lang="en-US" b="1" dirty="0">
                <a:solidFill>
                  <a:srgbClr val="FFD700"/>
                </a:solidFill>
                <a:latin typeface="Arial Black" panose="020B0604020202020204" pitchFamily="34" charset="0"/>
                <a:ea typeface="Verdana" panose="020B0604030504040204" pitchFamily="34" charset="0"/>
                <a:cs typeface="Arial Black" panose="020B0604020202020204" pitchFamily="34" charset="0"/>
              </a:rPr>
              <a:t>Analytics Showcase Final Presentation</a:t>
            </a:r>
          </a:p>
        </p:txBody>
      </p:sp>
      <p:sp>
        <p:nvSpPr>
          <p:cNvPr id="3" name="Subtitle 2">
            <a:extLst>
              <a:ext uri="{FF2B5EF4-FFF2-40B4-BE49-F238E27FC236}">
                <a16:creationId xmlns:a16="http://schemas.microsoft.com/office/drawing/2014/main" id="{C2C9927D-AFAD-2FC2-C1DF-D2F37AE8E0A5}"/>
              </a:ext>
            </a:extLst>
          </p:cNvPr>
          <p:cNvSpPr>
            <a:spLocks noGrp="1"/>
          </p:cNvSpPr>
          <p:nvPr>
            <p:ph type="subTitle" idx="1"/>
          </p:nvPr>
        </p:nvSpPr>
        <p:spPr>
          <a:xfrm>
            <a:off x="1754780" y="4907756"/>
            <a:ext cx="9144000" cy="1655762"/>
          </a:xfrm>
        </p:spPr>
        <p:txBody>
          <a:bodyPr/>
          <a:lstStyle/>
          <a:p>
            <a:r>
              <a:rPr lang="en-US" b="1" dirty="0">
                <a:solidFill>
                  <a:srgbClr val="FFD700"/>
                </a:solidFill>
                <a:latin typeface="Arial Black" panose="020B0604020202020204" pitchFamily="34" charset="0"/>
                <a:cs typeface="Arial Black" panose="020B0604020202020204" pitchFamily="34" charset="0"/>
              </a:rPr>
              <a:t>Navya Bingi</a:t>
            </a:r>
          </a:p>
          <a:p>
            <a:r>
              <a:rPr lang="en-US" b="1" dirty="0">
                <a:solidFill>
                  <a:srgbClr val="FFD700"/>
                </a:solidFill>
                <a:latin typeface="Arial Black" panose="020B0604020202020204" pitchFamily="34" charset="0"/>
                <a:cs typeface="Arial Black" panose="020B0604020202020204" pitchFamily="34" charset="0"/>
              </a:rPr>
              <a:t>Fall 2024</a:t>
            </a:r>
          </a:p>
        </p:txBody>
      </p:sp>
      <p:pic>
        <p:nvPicPr>
          <p:cNvPr id="1026" name="Picture 2" descr="Trademarks held by CarMax | Trademark Hall of Fame">
            <a:extLst>
              <a:ext uri="{FF2B5EF4-FFF2-40B4-BE49-F238E27FC236}">
                <a16:creationId xmlns:a16="http://schemas.microsoft.com/office/drawing/2014/main" id="{48B5E0D9-5B5A-A0B8-B6F5-7AC07A284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228" y="937389"/>
            <a:ext cx="5994400" cy="197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481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479854" y="18255"/>
            <a:ext cx="10515600" cy="1325563"/>
          </a:xfrm>
        </p:spPr>
        <p:txBody>
          <a:bodyPr>
            <a:normAutofit/>
          </a:bodyPr>
          <a:lstStyle/>
          <a:p>
            <a:r>
              <a:rPr lang="en-US" sz="3200" b="1" dirty="0">
                <a:latin typeface="Arial Black" panose="020B0604020202020204" pitchFamily="34" charset="0"/>
                <a:cs typeface="Arial Black" panose="020B0604020202020204" pitchFamily="34" charset="0"/>
              </a:rPr>
              <a:t>Total Web Visits by State</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351338"/>
          </a:xfrm>
        </p:spPr>
        <p:txBody>
          <a:bodyPr>
            <a:normAutofit/>
          </a:bodyPr>
          <a:lstStyle/>
          <a:p>
            <a:pPr marL="457200" lvl="1" indent="0">
              <a:buNone/>
            </a:pPr>
            <a:endParaRPr lang="en-US" sz="16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F1D78BE-C7A6-92CD-0707-A3FCAD13387A}"/>
              </a:ext>
            </a:extLst>
          </p:cNvPr>
          <p:cNvSpPr txBox="1"/>
          <p:nvPr/>
        </p:nvSpPr>
        <p:spPr>
          <a:xfrm>
            <a:off x="8079774" y="2319896"/>
            <a:ext cx="392944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Customers in Michigan, New York, and Louisiana visited the website the most during their shopping journey.  </a:t>
            </a:r>
          </a:p>
        </p:txBody>
      </p:sp>
      <p:pic>
        <p:nvPicPr>
          <p:cNvPr id="5" name="Picture 4">
            <a:extLst>
              <a:ext uri="{FF2B5EF4-FFF2-40B4-BE49-F238E27FC236}">
                <a16:creationId xmlns:a16="http://schemas.microsoft.com/office/drawing/2014/main" id="{FD038F1E-37BA-C8CA-8DA7-F78EDA81004D}"/>
              </a:ext>
            </a:extLst>
          </p:cNvPr>
          <p:cNvPicPr>
            <a:picLocks noChangeAspect="1"/>
          </p:cNvPicPr>
          <p:nvPr/>
        </p:nvPicPr>
        <p:blipFill>
          <a:blip r:embed="rId2"/>
          <a:stretch>
            <a:fillRect/>
          </a:stretch>
        </p:blipFill>
        <p:spPr>
          <a:xfrm>
            <a:off x="182777" y="1837980"/>
            <a:ext cx="7164859" cy="4547971"/>
          </a:xfrm>
          <a:prstGeom prst="rect">
            <a:avLst/>
          </a:prstGeom>
        </p:spPr>
      </p:pic>
    </p:spTree>
    <p:extLst>
      <p:ext uri="{BB962C8B-B14F-4D97-AF65-F5344CB8AC3E}">
        <p14:creationId xmlns:p14="http://schemas.microsoft.com/office/powerpoint/2010/main" val="1497818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479854" y="18255"/>
            <a:ext cx="10515600" cy="1325563"/>
          </a:xfrm>
        </p:spPr>
        <p:txBody>
          <a:bodyPr>
            <a:normAutofit/>
          </a:bodyPr>
          <a:lstStyle/>
          <a:p>
            <a:r>
              <a:rPr lang="en-US" sz="3200" b="1" dirty="0">
                <a:latin typeface="Arial Black" panose="020B0604020202020204" pitchFamily="34" charset="0"/>
                <a:cs typeface="Arial Black" panose="020B0604020202020204" pitchFamily="34" charset="0"/>
              </a:rPr>
              <a:t>Average Unaided Awareness by State</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351338"/>
          </a:xfrm>
        </p:spPr>
        <p:txBody>
          <a:bodyPr>
            <a:normAutofit/>
          </a:bodyPr>
          <a:lstStyle/>
          <a:p>
            <a:pPr marL="457200" lvl="1" indent="0">
              <a:buNone/>
            </a:pPr>
            <a:endParaRPr lang="en-US" sz="16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F1D78BE-C7A6-92CD-0707-A3FCAD13387A}"/>
              </a:ext>
            </a:extLst>
          </p:cNvPr>
          <p:cNvSpPr txBox="1"/>
          <p:nvPr/>
        </p:nvSpPr>
        <p:spPr>
          <a:xfrm>
            <a:off x="7931493" y="1774616"/>
            <a:ext cx="3929449"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Customers in California, Nevada, North Carolina, and Virginia had the highest average unaided awareness. </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However, the highest average unaided awareness, which is measured on a scale of 0 to 1, was around 0.28. </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highest unaided awareness was 0.457 in Virginia. </a:t>
            </a:r>
          </a:p>
        </p:txBody>
      </p:sp>
      <p:pic>
        <p:nvPicPr>
          <p:cNvPr id="4" name="Picture 3">
            <a:extLst>
              <a:ext uri="{FF2B5EF4-FFF2-40B4-BE49-F238E27FC236}">
                <a16:creationId xmlns:a16="http://schemas.microsoft.com/office/drawing/2014/main" id="{04281FA3-DD14-2D9F-E20F-E995C15A5615}"/>
              </a:ext>
            </a:extLst>
          </p:cNvPr>
          <p:cNvPicPr>
            <a:picLocks noChangeAspect="1"/>
          </p:cNvPicPr>
          <p:nvPr/>
        </p:nvPicPr>
        <p:blipFill>
          <a:blip r:embed="rId2"/>
          <a:stretch>
            <a:fillRect/>
          </a:stretch>
        </p:blipFill>
        <p:spPr>
          <a:xfrm>
            <a:off x="182777" y="2026508"/>
            <a:ext cx="6959429" cy="4406473"/>
          </a:xfrm>
          <a:prstGeom prst="rect">
            <a:avLst/>
          </a:prstGeom>
        </p:spPr>
      </p:pic>
    </p:spTree>
    <p:extLst>
      <p:ext uri="{BB962C8B-B14F-4D97-AF65-F5344CB8AC3E}">
        <p14:creationId xmlns:p14="http://schemas.microsoft.com/office/powerpoint/2010/main" val="12480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479854" y="18255"/>
            <a:ext cx="10515600" cy="1325563"/>
          </a:xfrm>
        </p:spPr>
        <p:txBody>
          <a:bodyPr>
            <a:normAutofit/>
          </a:bodyPr>
          <a:lstStyle/>
          <a:p>
            <a:r>
              <a:rPr lang="en-US" sz="3200" b="1" dirty="0">
                <a:latin typeface="Arial Black" panose="020B0604020202020204" pitchFamily="34" charset="0"/>
                <a:cs typeface="Arial Black" panose="020B0604020202020204" pitchFamily="34" charset="0"/>
              </a:rPr>
              <a:t>Total Types of Customers by State</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351338"/>
          </a:xfrm>
        </p:spPr>
        <p:txBody>
          <a:bodyPr>
            <a:normAutofit/>
          </a:bodyPr>
          <a:lstStyle/>
          <a:p>
            <a:pPr marL="457200" lvl="1" indent="0">
              <a:buNone/>
            </a:pPr>
            <a:endParaRPr lang="en-US" sz="16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02C4690-19E5-C7DD-0012-ECFCCE27BED7}"/>
              </a:ext>
            </a:extLst>
          </p:cNvPr>
          <p:cNvPicPr>
            <a:picLocks noChangeAspect="1"/>
          </p:cNvPicPr>
          <p:nvPr/>
        </p:nvPicPr>
        <p:blipFill>
          <a:blip r:embed="rId2"/>
          <a:stretch>
            <a:fillRect/>
          </a:stretch>
        </p:blipFill>
        <p:spPr>
          <a:xfrm>
            <a:off x="133864" y="2564027"/>
            <a:ext cx="3932293" cy="2496065"/>
          </a:xfrm>
          <a:prstGeom prst="rect">
            <a:avLst/>
          </a:prstGeom>
        </p:spPr>
      </p:pic>
      <p:pic>
        <p:nvPicPr>
          <p:cNvPr id="7" name="Picture 6">
            <a:extLst>
              <a:ext uri="{FF2B5EF4-FFF2-40B4-BE49-F238E27FC236}">
                <a16:creationId xmlns:a16="http://schemas.microsoft.com/office/drawing/2014/main" id="{B2536E79-2E9C-07AC-5D98-1E4DA3348E1F}"/>
              </a:ext>
            </a:extLst>
          </p:cNvPr>
          <p:cNvPicPr>
            <a:picLocks noChangeAspect="1"/>
          </p:cNvPicPr>
          <p:nvPr/>
        </p:nvPicPr>
        <p:blipFill>
          <a:blip r:embed="rId3"/>
          <a:stretch>
            <a:fillRect/>
          </a:stretch>
        </p:blipFill>
        <p:spPr>
          <a:xfrm>
            <a:off x="4129853" y="2564026"/>
            <a:ext cx="3932293" cy="2496065"/>
          </a:xfrm>
          <a:prstGeom prst="rect">
            <a:avLst/>
          </a:prstGeom>
        </p:spPr>
      </p:pic>
      <p:pic>
        <p:nvPicPr>
          <p:cNvPr id="8" name="Picture 7">
            <a:extLst>
              <a:ext uri="{FF2B5EF4-FFF2-40B4-BE49-F238E27FC236}">
                <a16:creationId xmlns:a16="http://schemas.microsoft.com/office/drawing/2014/main" id="{CD0787A3-460C-D6F6-8E69-0F57F039E202}"/>
              </a:ext>
            </a:extLst>
          </p:cNvPr>
          <p:cNvPicPr>
            <a:picLocks noChangeAspect="1"/>
          </p:cNvPicPr>
          <p:nvPr/>
        </p:nvPicPr>
        <p:blipFill>
          <a:blip r:embed="rId4"/>
          <a:stretch>
            <a:fillRect/>
          </a:stretch>
        </p:blipFill>
        <p:spPr>
          <a:xfrm>
            <a:off x="8125842" y="2564026"/>
            <a:ext cx="3932293" cy="2496065"/>
          </a:xfrm>
          <a:prstGeom prst="rect">
            <a:avLst/>
          </a:prstGeom>
        </p:spPr>
      </p:pic>
      <p:sp>
        <p:nvSpPr>
          <p:cNvPr id="9" name="TextBox 8">
            <a:extLst>
              <a:ext uri="{FF2B5EF4-FFF2-40B4-BE49-F238E27FC236}">
                <a16:creationId xmlns:a16="http://schemas.microsoft.com/office/drawing/2014/main" id="{CE1F68D0-EB26-E21C-A607-AFEB89E1D52E}"/>
              </a:ext>
            </a:extLst>
          </p:cNvPr>
          <p:cNvSpPr txBox="1"/>
          <p:nvPr/>
        </p:nvSpPr>
        <p:spPr>
          <a:xfrm>
            <a:off x="479854" y="1877418"/>
            <a:ext cx="3103605"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Total Finance Customers:</a:t>
            </a:r>
          </a:p>
        </p:txBody>
      </p:sp>
      <p:sp>
        <p:nvSpPr>
          <p:cNvPr id="10" name="TextBox 9">
            <a:extLst>
              <a:ext uri="{FF2B5EF4-FFF2-40B4-BE49-F238E27FC236}">
                <a16:creationId xmlns:a16="http://schemas.microsoft.com/office/drawing/2014/main" id="{9EE049F3-77DE-2207-1A5C-870A96467CCF}"/>
              </a:ext>
            </a:extLst>
          </p:cNvPr>
          <p:cNvSpPr txBox="1"/>
          <p:nvPr/>
        </p:nvSpPr>
        <p:spPr>
          <a:xfrm>
            <a:off x="4284705" y="1877418"/>
            <a:ext cx="3103605"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Total Trade in Customers:</a:t>
            </a:r>
          </a:p>
        </p:txBody>
      </p:sp>
      <p:sp>
        <p:nvSpPr>
          <p:cNvPr id="11" name="TextBox 10">
            <a:extLst>
              <a:ext uri="{FF2B5EF4-FFF2-40B4-BE49-F238E27FC236}">
                <a16:creationId xmlns:a16="http://schemas.microsoft.com/office/drawing/2014/main" id="{A7EF1EB4-8AA2-A6A7-2A18-7C46A6490B9A}"/>
              </a:ext>
            </a:extLst>
          </p:cNvPr>
          <p:cNvSpPr txBox="1"/>
          <p:nvPr/>
        </p:nvSpPr>
        <p:spPr>
          <a:xfrm>
            <a:off x="8311980" y="1877418"/>
            <a:ext cx="423012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Total Service Plan Customers:</a:t>
            </a:r>
          </a:p>
        </p:txBody>
      </p:sp>
      <p:sp>
        <p:nvSpPr>
          <p:cNvPr id="12" name="TextBox 11">
            <a:extLst>
              <a:ext uri="{FF2B5EF4-FFF2-40B4-BE49-F238E27FC236}">
                <a16:creationId xmlns:a16="http://schemas.microsoft.com/office/drawing/2014/main" id="{41667E70-04E7-1326-6372-2E62ECB9DE64}"/>
              </a:ext>
            </a:extLst>
          </p:cNvPr>
          <p:cNvSpPr txBox="1"/>
          <p:nvPr/>
        </p:nvSpPr>
        <p:spPr>
          <a:xfrm>
            <a:off x="286265" y="5296302"/>
            <a:ext cx="3103605"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The South and Northeast regions had the most finance customers.</a:t>
            </a:r>
          </a:p>
        </p:txBody>
      </p:sp>
      <p:sp>
        <p:nvSpPr>
          <p:cNvPr id="13" name="TextBox 12">
            <a:extLst>
              <a:ext uri="{FF2B5EF4-FFF2-40B4-BE49-F238E27FC236}">
                <a16:creationId xmlns:a16="http://schemas.microsoft.com/office/drawing/2014/main" id="{FCA718AF-FD66-6798-9FBE-F0CCAF15EDCD}"/>
              </a:ext>
            </a:extLst>
          </p:cNvPr>
          <p:cNvSpPr txBox="1"/>
          <p:nvPr/>
        </p:nvSpPr>
        <p:spPr>
          <a:xfrm>
            <a:off x="4284704" y="5256357"/>
            <a:ext cx="3103605"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Trade in customers are somewhat evenly distributed, with Idaho having the most. </a:t>
            </a:r>
          </a:p>
        </p:txBody>
      </p:sp>
      <p:sp>
        <p:nvSpPr>
          <p:cNvPr id="15" name="TextBox 14">
            <a:extLst>
              <a:ext uri="{FF2B5EF4-FFF2-40B4-BE49-F238E27FC236}">
                <a16:creationId xmlns:a16="http://schemas.microsoft.com/office/drawing/2014/main" id="{7ECE10B4-2253-E456-E4CF-C192D1596AF9}"/>
              </a:ext>
            </a:extLst>
          </p:cNvPr>
          <p:cNvSpPr txBox="1"/>
          <p:nvPr/>
        </p:nvSpPr>
        <p:spPr>
          <a:xfrm>
            <a:off x="8084800" y="5256357"/>
            <a:ext cx="3932293"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 similar pattern to total finance customers, but Nevada, Georgia, and Pennsylvania have the most service plan customers.</a:t>
            </a:r>
          </a:p>
        </p:txBody>
      </p:sp>
    </p:spTree>
    <p:extLst>
      <p:ext uri="{BB962C8B-B14F-4D97-AF65-F5344CB8AC3E}">
        <p14:creationId xmlns:p14="http://schemas.microsoft.com/office/powerpoint/2010/main" val="2798024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153A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0BD8C-05E9-671D-0362-78FBBEDA7590}"/>
              </a:ext>
            </a:extLst>
          </p:cNvPr>
          <p:cNvSpPr>
            <a:spLocks noGrp="1"/>
          </p:cNvSpPr>
          <p:nvPr>
            <p:ph type="title"/>
          </p:nvPr>
        </p:nvSpPr>
        <p:spPr/>
        <p:txBody>
          <a:bodyPr/>
          <a:lstStyle/>
          <a:p>
            <a:r>
              <a:rPr lang="en-US" b="1" dirty="0">
                <a:solidFill>
                  <a:srgbClr val="FFD700"/>
                </a:solidFill>
                <a:latin typeface="Arial Black" panose="020B0604020202020204" pitchFamily="34" charset="0"/>
                <a:cs typeface="Arial Black" panose="020B0604020202020204" pitchFamily="34" charset="0"/>
              </a:rPr>
              <a:t>Exploratory Data Analysis (EDA)</a:t>
            </a:r>
          </a:p>
        </p:txBody>
      </p:sp>
    </p:spTree>
    <p:extLst>
      <p:ext uri="{BB962C8B-B14F-4D97-AF65-F5344CB8AC3E}">
        <p14:creationId xmlns:p14="http://schemas.microsoft.com/office/powerpoint/2010/main" val="2376848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153A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479854" y="18255"/>
            <a:ext cx="10515600" cy="1325563"/>
          </a:xfrm>
        </p:spPr>
        <p:txBody>
          <a:bodyPr/>
          <a:lstStyle/>
          <a:p>
            <a:r>
              <a:rPr lang="en-US" b="1" dirty="0">
                <a:solidFill>
                  <a:srgbClr val="FFD700"/>
                </a:solidFill>
                <a:latin typeface="Arial Black" panose="020B0604020202020204" pitchFamily="34" charset="0"/>
                <a:cs typeface="Arial Black" panose="020B0604020202020204" pitchFamily="34" charset="0"/>
              </a:rPr>
              <a:t>Data Preprocessing Steps Taken </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351338"/>
          </a:xfrm>
        </p:spPr>
        <p:txBody>
          <a:bodyPr>
            <a:normAutofit/>
          </a:bodyPr>
          <a:lstStyle/>
          <a:p>
            <a:pPr marL="457200" indent="-457200">
              <a:buAutoNum type="arabicPeriod"/>
            </a:pPr>
            <a:r>
              <a:rPr lang="en-US" sz="2000" b="1" dirty="0">
                <a:solidFill>
                  <a:schemeClr val="bg1"/>
                </a:solidFill>
                <a:latin typeface="Arial" panose="020B0604020202020204" pitchFamily="34" charset="0"/>
                <a:cs typeface="Arial" panose="020B0604020202020204" pitchFamily="34" charset="0"/>
              </a:rPr>
              <a:t>Mapped states to 4 regions (Northeast, Midwest, South, West)</a:t>
            </a:r>
          </a:p>
          <a:p>
            <a:pPr marL="457200" indent="-457200">
              <a:buAutoNum type="arabicPeriod"/>
            </a:pPr>
            <a:r>
              <a:rPr lang="en-US" sz="2000" b="1" dirty="0">
                <a:solidFill>
                  <a:schemeClr val="bg1"/>
                </a:solidFill>
                <a:latin typeface="Arial" panose="020B0604020202020204" pitchFamily="34" charset="0"/>
                <a:cs typeface="Arial" panose="020B0604020202020204" pitchFamily="34" charset="0"/>
              </a:rPr>
              <a:t>Created dummy variables for regions </a:t>
            </a:r>
          </a:p>
          <a:p>
            <a:pPr marL="457200" indent="-457200">
              <a:buAutoNum type="arabicPeriod"/>
            </a:pPr>
            <a:r>
              <a:rPr lang="en-US" sz="2000" b="1" dirty="0">
                <a:solidFill>
                  <a:schemeClr val="bg1"/>
                </a:solidFill>
                <a:latin typeface="Arial" panose="020B0604020202020204" pitchFamily="34" charset="0"/>
                <a:cs typeface="Arial" panose="020B0604020202020204" pitchFamily="34" charset="0"/>
              </a:rPr>
              <a:t>Mapped True/False columns to 0 or 1 </a:t>
            </a:r>
          </a:p>
          <a:p>
            <a:pPr marL="457200" indent="-457200">
              <a:buAutoNum type="arabicPeriod"/>
            </a:pPr>
            <a:r>
              <a:rPr lang="en-US" sz="2000" b="1" dirty="0">
                <a:solidFill>
                  <a:schemeClr val="bg1"/>
                </a:solidFill>
                <a:latin typeface="Arial" panose="020B0604020202020204" pitchFamily="34" charset="0"/>
                <a:cs typeface="Arial" panose="020B0604020202020204" pitchFamily="34" charset="0"/>
              </a:rPr>
              <a:t>Created dummy variables for vehicle class </a:t>
            </a:r>
          </a:p>
          <a:p>
            <a:pPr marL="457200" indent="-457200">
              <a:buAutoNum type="arabicPeriod"/>
            </a:pPr>
            <a:r>
              <a:rPr lang="en-US" sz="2000" b="1" dirty="0">
                <a:solidFill>
                  <a:schemeClr val="bg1"/>
                </a:solidFill>
                <a:latin typeface="Arial" panose="020B0604020202020204" pitchFamily="34" charset="0"/>
                <a:cs typeface="Arial" panose="020B0604020202020204" pitchFamily="34" charset="0"/>
              </a:rPr>
              <a:t>Did not remove outliers, as they represent real data </a:t>
            </a:r>
          </a:p>
          <a:p>
            <a:pPr marL="457200" indent="-457200">
              <a:buAutoNum type="arabicPeriod"/>
            </a:pPr>
            <a:r>
              <a:rPr lang="en-US" sz="2000" b="1" dirty="0">
                <a:solidFill>
                  <a:schemeClr val="bg1"/>
                </a:solidFill>
                <a:latin typeface="Arial" panose="020B0604020202020204" pitchFamily="34" charset="0"/>
                <a:cs typeface="Arial" panose="020B0604020202020204" pitchFamily="34" charset="0"/>
              </a:rPr>
              <a:t>(Scaling was performed for individual models)</a:t>
            </a:r>
          </a:p>
          <a:p>
            <a:pPr marL="0" indent="0">
              <a:buNone/>
            </a:pPr>
            <a:endParaRPr lang="en-US" sz="20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878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250223" y="39900"/>
            <a:ext cx="11172569" cy="1325563"/>
          </a:xfrm>
        </p:spPr>
        <p:txBody>
          <a:bodyPr>
            <a:normAutofit/>
          </a:bodyPr>
          <a:lstStyle/>
          <a:p>
            <a:r>
              <a:rPr lang="en-US" sz="3200" b="1" dirty="0">
                <a:effectLst/>
                <a:latin typeface="Arial Black" panose="020B0604020202020204" pitchFamily="34" charset="0"/>
                <a:cs typeface="Arial Black" panose="020B0604020202020204" pitchFamily="34" charset="0"/>
              </a:rPr>
              <a:t>Which campaign is popular for different regions? </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351338"/>
          </a:xfrm>
        </p:spPr>
        <p:txBody>
          <a:bodyPr>
            <a:normAutofit/>
          </a:bodyPr>
          <a:lstStyle/>
          <a:p>
            <a:pPr marL="457200" lvl="1" indent="0">
              <a:buNone/>
            </a:pPr>
            <a:endParaRPr lang="en-US" sz="16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F1D78BE-C7A6-92CD-0707-A3FCAD13387A}"/>
              </a:ext>
            </a:extLst>
          </p:cNvPr>
          <p:cNvSpPr txBox="1"/>
          <p:nvPr/>
        </p:nvSpPr>
        <p:spPr>
          <a:xfrm>
            <a:off x="7164859" y="1924974"/>
            <a:ext cx="3929449" cy="4431983"/>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Evidently, Campaign B made up most of the total touchpoints for all 4 regions</a:t>
            </a:r>
          </a:p>
          <a:p>
            <a:r>
              <a:rPr lang="en-US" sz="2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The Northeast region had a relatively higher percentage of Campaign C touchpoints, while the West had the highest campaign A touchpoints. </a:t>
            </a: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E22B019-CDE4-247B-3292-3EA341511334}"/>
              </a:ext>
            </a:extLst>
          </p:cNvPr>
          <p:cNvPicPr>
            <a:picLocks noChangeAspect="1"/>
          </p:cNvPicPr>
          <p:nvPr/>
        </p:nvPicPr>
        <p:blipFill>
          <a:blip r:embed="rId2"/>
          <a:stretch>
            <a:fillRect/>
          </a:stretch>
        </p:blipFill>
        <p:spPr>
          <a:xfrm>
            <a:off x="319215" y="1343818"/>
            <a:ext cx="5776785" cy="5282769"/>
          </a:xfrm>
          <a:prstGeom prst="rect">
            <a:avLst/>
          </a:prstGeom>
        </p:spPr>
      </p:pic>
    </p:spTree>
    <p:extLst>
      <p:ext uri="{BB962C8B-B14F-4D97-AF65-F5344CB8AC3E}">
        <p14:creationId xmlns:p14="http://schemas.microsoft.com/office/powerpoint/2010/main" val="3433520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250223" y="39900"/>
            <a:ext cx="11172569" cy="1325563"/>
          </a:xfrm>
        </p:spPr>
        <p:txBody>
          <a:bodyPr>
            <a:normAutofit/>
          </a:bodyPr>
          <a:lstStyle/>
          <a:p>
            <a:r>
              <a:rPr lang="en-US" sz="2800" b="1" dirty="0">
                <a:effectLst/>
                <a:latin typeface="Arial Black" panose="020B0604020202020204" pitchFamily="34" charset="0"/>
                <a:cs typeface="Arial Black" panose="020B0604020202020204" pitchFamily="34" charset="0"/>
              </a:rPr>
              <a:t>Which regions tend to have more web visits? Did those who visit the website more end up buying a vehicle?</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351338"/>
          </a:xfrm>
        </p:spPr>
        <p:txBody>
          <a:bodyPr>
            <a:normAutofit/>
          </a:bodyPr>
          <a:lstStyle/>
          <a:p>
            <a:pPr marL="457200" lvl="1" indent="0">
              <a:buNone/>
            </a:pPr>
            <a:endParaRPr lang="en-US" sz="16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F1D78BE-C7A6-92CD-0707-A3FCAD13387A}"/>
              </a:ext>
            </a:extLst>
          </p:cNvPr>
          <p:cNvSpPr txBox="1"/>
          <p:nvPr/>
        </p:nvSpPr>
        <p:spPr>
          <a:xfrm>
            <a:off x="446211" y="5341294"/>
            <a:ext cx="604915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Average web visits seem to be relatively similar across different regions, but overall, the Northeast had the highest number.</a:t>
            </a:r>
          </a:p>
        </p:txBody>
      </p:sp>
      <p:graphicFrame>
        <p:nvGraphicFramePr>
          <p:cNvPr id="5" name="Table 4">
            <a:extLst>
              <a:ext uri="{FF2B5EF4-FFF2-40B4-BE49-F238E27FC236}">
                <a16:creationId xmlns:a16="http://schemas.microsoft.com/office/drawing/2014/main" id="{418043B7-0F77-22A3-A112-5F046B09AADF}"/>
              </a:ext>
            </a:extLst>
          </p:cNvPr>
          <p:cNvGraphicFramePr>
            <a:graphicFrameLocks noGrp="1"/>
          </p:cNvGraphicFramePr>
          <p:nvPr>
            <p:extLst>
              <p:ext uri="{D42A27DB-BD31-4B8C-83A1-F6EECF244321}">
                <p14:modId xmlns:p14="http://schemas.microsoft.com/office/powerpoint/2010/main" val="3420346932"/>
              </p:ext>
            </p:extLst>
          </p:nvPr>
        </p:nvGraphicFramePr>
        <p:xfrm>
          <a:off x="600673" y="1769990"/>
          <a:ext cx="5233774" cy="2839080"/>
        </p:xfrm>
        <a:graphic>
          <a:graphicData uri="http://schemas.openxmlformats.org/drawingml/2006/table">
            <a:tbl>
              <a:tblPr firstRow="1" bandRow="1">
                <a:tableStyleId>{5C22544A-7EE6-4342-B048-85BDC9FD1C3A}</a:tableStyleId>
              </a:tblPr>
              <a:tblGrid>
                <a:gridCol w="2616887">
                  <a:extLst>
                    <a:ext uri="{9D8B030D-6E8A-4147-A177-3AD203B41FA5}">
                      <a16:colId xmlns:a16="http://schemas.microsoft.com/office/drawing/2014/main" val="3639699554"/>
                    </a:ext>
                  </a:extLst>
                </a:gridCol>
                <a:gridCol w="2616887">
                  <a:extLst>
                    <a:ext uri="{9D8B030D-6E8A-4147-A177-3AD203B41FA5}">
                      <a16:colId xmlns:a16="http://schemas.microsoft.com/office/drawing/2014/main" val="1459421590"/>
                    </a:ext>
                  </a:extLst>
                </a:gridCol>
              </a:tblGrid>
              <a:tr h="567816">
                <a:tc>
                  <a:txBody>
                    <a:bodyPr/>
                    <a:lstStyle/>
                    <a:p>
                      <a:pPr algn="ctr"/>
                      <a:r>
                        <a:rPr lang="en-US" dirty="0"/>
                        <a:t>Region</a:t>
                      </a:r>
                    </a:p>
                  </a:txBody>
                  <a:tcPr>
                    <a:solidFill>
                      <a:srgbClr val="0153A3"/>
                    </a:solidFill>
                  </a:tcPr>
                </a:tc>
                <a:tc>
                  <a:txBody>
                    <a:bodyPr/>
                    <a:lstStyle/>
                    <a:p>
                      <a:pPr algn="ctr"/>
                      <a:r>
                        <a:rPr lang="en-US" dirty="0"/>
                        <a:t>Average Web Visits</a:t>
                      </a:r>
                    </a:p>
                  </a:txBody>
                  <a:tcPr>
                    <a:solidFill>
                      <a:srgbClr val="0153A3"/>
                    </a:solidFill>
                  </a:tcPr>
                </a:tc>
                <a:extLst>
                  <a:ext uri="{0D108BD9-81ED-4DB2-BD59-A6C34878D82A}">
                    <a16:rowId xmlns:a16="http://schemas.microsoft.com/office/drawing/2014/main" val="4285529341"/>
                  </a:ext>
                </a:extLst>
              </a:tr>
              <a:tr h="567816">
                <a:tc>
                  <a:txBody>
                    <a:bodyPr/>
                    <a:lstStyle/>
                    <a:p>
                      <a:pPr algn="ctr"/>
                      <a:r>
                        <a:rPr lang="en-US" dirty="0"/>
                        <a:t>Midwest </a:t>
                      </a:r>
                    </a:p>
                  </a:txBody>
                  <a:tcPr/>
                </a:tc>
                <a:tc>
                  <a:txBody>
                    <a:bodyPr/>
                    <a:lstStyle/>
                    <a:p>
                      <a:pPr algn="ctr"/>
                      <a:r>
                        <a:rPr lang="en-US" sz="1800" b="0" i="0" kern="1200" dirty="0">
                          <a:solidFill>
                            <a:schemeClr val="dk1"/>
                          </a:solidFill>
                          <a:effectLst/>
                          <a:latin typeface="+mn-lt"/>
                          <a:ea typeface="+mn-ea"/>
                          <a:cs typeface="+mn-cs"/>
                        </a:rPr>
                        <a:t>26.189689</a:t>
                      </a:r>
                      <a:endParaRPr lang="en-US" dirty="0"/>
                    </a:p>
                  </a:txBody>
                  <a:tcPr/>
                </a:tc>
                <a:extLst>
                  <a:ext uri="{0D108BD9-81ED-4DB2-BD59-A6C34878D82A}">
                    <a16:rowId xmlns:a16="http://schemas.microsoft.com/office/drawing/2014/main" val="3387187727"/>
                  </a:ext>
                </a:extLst>
              </a:tr>
              <a:tr h="567816">
                <a:tc>
                  <a:txBody>
                    <a:bodyPr/>
                    <a:lstStyle/>
                    <a:p>
                      <a:pPr algn="ctr"/>
                      <a:r>
                        <a:rPr lang="en-US" dirty="0"/>
                        <a:t>Northeast </a:t>
                      </a:r>
                    </a:p>
                  </a:txBody>
                  <a:tcPr/>
                </a:tc>
                <a:tc>
                  <a:txBody>
                    <a:bodyPr/>
                    <a:lstStyle/>
                    <a:p>
                      <a:pPr algn="ctr"/>
                      <a:r>
                        <a:rPr lang="en-US" sz="1800" b="0" i="0" kern="1200" dirty="0">
                          <a:solidFill>
                            <a:schemeClr val="dk1"/>
                          </a:solidFill>
                          <a:effectLst/>
                          <a:latin typeface="+mn-lt"/>
                          <a:ea typeface="+mn-ea"/>
                          <a:cs typeface="+mn-cs"/>
                        </a:rPr>
                        <a:t>27.556763</a:t>
                      </a:r>
                      <a:endParaRPr lang="en-US" dirty="0"/>
                    </a:p>
                  </a:txBody>
                  <a:tcPr/>
                </a:tc>
                <a:extLst>
                  <a:ext uri="{0D108BD9-81ED-4DB2-BD59-A6C34878D82A}">
                    <a16:rowId xmlns:a16="http://schemas.microsoft.com/office/drawing/2014/main" val="3691000666"/>
                  </a:ext>
                </a:extLst>
              </a:tr>
              <a:tr h="567816">
                <a:tc>
                  <a:txBody>
                    <a:bodyPr/>
                    <a:lstStyle/>
                    <a:p>
                      <a:pPr algn="ctr"/>
                      <a:r>
                        <a:rPr lang="en-US" dirty="0"/>
                        <a:t>South </a:t>
                      </a:r>
                    </a:p>
                  </a:txBody>
                  <a:tcPr/>
                </a:tc>
                <a:tc>
                  <a:txBody>
                    <a:bodyPr/>
                    <a:lstStyle/>
                    <a:p>
                      <a:pPr algn="ctr"/>
                      <a:r>
                        <a:rPr lang="en-US" sz="1800" b="0" i="0" kern="1200" dirty="0">
                          <a:solidFill>
                            <a:schemeClr val="dk1"/>
                          </a:solidFill>
                          <a:effectLst/>
                          <a:latin typeface="+mn-lt"/>
                          <a:ea typeface="+mn-ea"/>
                          <a:cs typeface="+mn-cs"/>
                        </a:rPr>
                        <a:t>25.840698</a:t>
                      </a:r>
                      <a:endParaRPr lang="en-US" dirty="0"/>
                    </a:p>
                  </a:txBody>
                  <a:tcPr/>
                </a:tc>
                <a:extLst>
                  <a:ext uri="{0D108BD9-81ED-4DB2-BD59-A6C34878D82A}">
                    <a16:rowId xmlns:a16="http://schemas.microsoft.com/office/drawing/2014/main" val="1036135936"/>
                  </a:ext>
                </a:extLst>
              </a:tr>
              <a:tr h="567816">
                <a:tc>
                  <a:txBody>
                    <a:bodyPr/>
                    <a:lstStyle/>
                    <a:p>
                      <a:pPr algn="ctr"/>
                      <a:r>
                        <a:rPr lang="en-US" dirty="0"/>
                        <a:t>West </a:t>
                      </a:r>
                    </a:p>
                  </a:txBody>
                  <a:tcPr/>
                </a:tc>
                <a:tc>
                  <a:txBody>
                    <a:bodyPr/>
                    <a:lstStyle/>
                    <a:p>
                      <a:pPr algn="ctr"/>
                      <a:r>
                        <a:rPr lang="en-US" sz="1800" b="0" i="0" kern="1200" dirty="0">
                          <a:solidFill>
                            <a:schemeClr val="dk1"/>
                          </a:solidFill>
                          <a:effectLst/>
                          <a:latin typeface="+mn-lt"/>
                          <a:ea typeface="+mn-ea"/>
                          <a:cs typeface="+mn-cs"/>
                        </a:rPr>
                        <a:t>24.051522</a:t>
                      </a:r>
                      <a:endParaRPr lang="en-US" dirty="0"/>
                    </a:p>
                  </a:txBody>
                  <a:tcPr/>
                </a:tc>
                <a:extLst>
                  <a:ext uri="{0D108BD9-81ED-4DB2-BD59-A6C34878D82A}">
                    <a16:rowId xmlns:a16="http://schemas.microsoft.com/office/drawing/2014/main" val="3959902788"/>
                  </a:ext>
                </a:extLst>
              </a:tr>
            </a:tbl>
          </a:graphicData>
        </a:graphic>
      </p:graphicFrame>
      <p:graphicFrame>
        <p:nvGraphicFramePr>
          <p:cNvPr id="7" name="Chart 6">
            <a:extLst>
              <a:ext uri="{FF2B5EF4-FFF2-40B4-BE49-F238E27FC236}">
                <a16:creationId xmlns:a16="http://schemas.microsoft.com/office/drawing/2014/main" id="{026CFA03-948F-4A97-8A33-08F695A7EC59}"/>
              </a:ext>
            </a:extLst>
          </p:cNvPr>
          <p:cNvGraphicFramePr/>
          <p:nvPr>
            <p:extLst>
              <p:ext uri="{D42A27DB-BD31-4B8C-83A1-F6EECF244321}">
                <p14:modId xmlns:p14="http://schemas.microsoft.com/office/powerpoint/2010/main" val="3679396644"/>
              </p:ext>
            </p:extLst>
          </p:nvPr>
        </p:nvGraphicFramePr>
        <p:xfrm>
          <a:off x="6701308" y="1436357"/>
          <a:ext cx="5132859" cy="3506345"/>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80CD8BFF-9E56-C087-1B75-6579530D124A}"/>
              </a:ext>
            </a:extLst>
          </p:cNvPr>
          <p:cNvSpPr txBox="1"/>
          <p:nvPr/>
        </p:nvSpPr>
        <p:spPr>
          <a:xfrm>
            <a:off x="6495361" y="5341294"/>
            <a:ext cx="5478336"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Interestingly, those who did not purchase a vehicle had slightly higher average web visits. </a:t>
            </a:r>
          </a:p>
        </p:txBody>
      </p:sp>
    </p:spTree>
    <p:extLst>
      <p:ext uri="{BB962C8B-B14F-4D97-AF65-F5344CB8AC3E}">
        <p14:creationId xmlns:p14="http://schemas.microsoft.com/office/powerpoint/2010/main" val="3375956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250223" y="39900"/>
            <a:ext cx="11172569" cy="1325563"/>
          </a:xfrm>
        </p:spPr>
        <p:txBody>
          <a:bodyPr>
            <a:normAutofit/>
          </a:bodyPr>
          <a:lstStyle/>
          <a:p>
            <a:r>
              <a:rPr lang="en-US" sz="2800" b="1" dirty="0">
                <a:effectLst/>
                <a:latin typeface="Arial Black" panose="020B0604020202020204" pitchFamily="34" charset="0"/>
                <a:cs typeface="Arial Black" panose="020B0604020202020204" pitchFamily="34" charset="0"/>
              </a:rPr>
              <a:t>Is there a relationship between campaign/web touchpoints and finance customers?</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351338"/>
          </a:xfrm>
        </p:spPr>
        <p:txBody>
          <a:bodyPr>
            <a:normAutofit/>
          </a:bodyPr>
          <a:lstStyle/>
          <a:p>
            <a:pPr marL="457200" lvl="1" indent="0">
              <a:buNone/>
            </a:pPr>
            <a:endParaRPr lang="en-US" sz="16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F1D78BE-C7A6-92CD-0707-A3FCAD13387A}"/>
              </a:ext>
            </a:extLst>
          </p:cNvPr>
          <p:cNvSpPr txBox="1"/>
          <p:nvPr/>
        </p:nvSpPr>
        <p:spPr>
          <a:xfrm>
            <a:off x="446211" y="5466170"/>
            <a:ext cx="5806308"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Average campaign touchpoints do not vary as much based on whether a customer financed the vehicle. </a:t>
            </a:r>
          </a:p>
        </p:txBody>
      </p:sp>
      <p:sp>
        <p:nvSpPr>
          <p:cNvPr id="9" name="TextBox 8">
            <a:extLst>
              <a:ext uri="{FF2B5EF4-FFF2-40B4-BE49-F238E27FC236}">
                <a16:creationId xmlns:a16="http://schemas.microsoft.com/office/drawing/2014/main" id="{80CD8BFF-9E56-C087-1B75-6579530D124A}"/>
              </a:ext>
            </a:extLst>
          </p:cNvPr>
          <p:cNvSpPr txBox="1"/>
          <p:nvPr/>
        </p:nvSpPr>
        <p:spPr>
          <a:xfrm>
            <a:off x="6627858" y="5466170"/>
            <a:ext cx="5478336"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People who did not finance their vehicle and purchased it outright had slightly more web visits, on average. </a:t>
            </a:r>
          </a:p>
        </p:txBody>
      </p:sp>
      <p:pic>
        <p:nvPicPr>
          <p:cNvPr id="4" name="Picture 3">
            <a:extLst>
              <a:ext uri="{FF2B5EF4-FFF2-40B4-BE49-F238E27FC236}">
                <a16:creationId xmlns:a16="http://schemas.microsoft.com/office/drawing/2014/main" id="{5FD89011-7394-8CDD-3CE9-BA170EA24BE2}"/>
              </a:ext>
            </a:extLst>
          </p:cNvPr>
          <p:cNvPicPr>
            <a:picLocks noChangeAspect="1"/>
          </p:cNvPicPr>
          <p:nvPr/>
        </p:nvPicPr>
        <p:blipFill>
          <a:blip r:embed="rId2"/>
          <a:stretch>
            <a:fillRect/>
          </a:stretch>
        </p:blipFill>
        <p:spPr>
          <a:xfrm>
            <a:off x="446211" y="1886894"/>
            <a:ext cx="5422900" cy="3454400"/>
          </a:xfrm>
          <a:prstGeom prst="rect">
            <a:avLst/>
          </a:prstGeom>
        </p:spPr>
      </p:pic>
      <p:graphicFrame>
        <p:nvGraphicFramePr>
          <p:cNvPr id="8" name="Chart 7">
            <a:extLst>
              <a:ext uri="{FF2B5EF4-FFF2-40B4-BE49-F238E27FC236}">
                <a16:creationId xmlns:a16="http://schemas.microsoft.com/office/drawing/2014/main" id="{6895B488-2466-089B-8B85-87E2D0E7584F}"/>
              </a:ext>
            </a:extLst>
          </p:cNvPr>
          <p:cNvGraphicFramePr/>
          <p:nvPr>
            <p:extLst>
              <p:ext uri="{D42A27DB-BD31-4B8C-83A1-F6EECF244321}">
                <p14:modId xmlns:p14="http://schemas.microsoft.com/office/powerpoint/2010/main" val="2576866300"/>
              </p:ext>
            </p:extLst>
          </p:nvPr>
        </p:nvGraphicFramePr>
        <p:xfrm>
          <a:off x="6842216" y="1760364"/>
          <a:ext cx="4903573" cy="33486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51462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250223" y="39900"/>
            <a:ext cx="11172569" cy="1325563"/>
          </a:xfrm>
        </p:spPr>
        <p:txBody>
          <a:bodyPr>
            <a:normAutofit/>
          </a:bodyPr>
          <a:lstStyle/>
          <a:p>
            <a:r>
              <a:rPr lang="en-US" sz="2400" b="1" dirty="0">
                <a:effectLst/>
                <a:latin typeface="Arial Black" panose="020B0604020202020204" pitchFamily="34" charset="0"/>
                <a:cs typeface="Arial Black" panose="020B0604020202020204" pitchFamily="34" charset="0"/>
              </a:rPr>
              <a:t>Are those who visit the website more people who sold a vehicle to CarMax (and therefore are more familiar with the website)?</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351338"/>
          </a:xfrm>
        </p:spPr>
        <p:txBody>
          <a:bodyPr>
            <a:normAutofit/>
          </a:bodyPr>
          <a:lstStyle/>
          <a:p>
            <a:pPr marL="457200" lvl="1" indent="0">
              <a:buNone/>
            </a:pPr>
            <a:endParaRPr lang="en-US" sz="16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F1D78BE-C7A6-92CD-0707-A3FCAD13387A}"/>
              </a:ext>
            </a:extLst>
          </p:cNvPr>
          <p:cNvSpPr txBox="1"/>
          <p:nvPr/>
        </p:nvSpPr>
        <p:spPr>
          <a:xfrm>
            <a:off x="446211" y="5466170"/>
            <a:ext cx="10780594"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Trade in and non trade in customers visit the website equally, on average. Their distributions are also very similar. Therefore, there is no correlation between whether or not someone sold a vehicle to CarMax and the number of times they visit the website. </a:t>
            </a:r>
          </a:p>
        </p:txBody>
      </p:sp>
      <p:graphicFrame>
        <p:nvGraphicFramePr>
          <p:cNvPr id="5" name="Table 4">
            <a:extLst>
              <a:ext uri="{FF2B5EF4-FFF2-40B4-BE49-F238E27FC236}">
                <a16:creationId xmlns:a16="http://schemas.microsoft.com/office/drawing/2014/main" id="{53B84014-FFB5-F552-8C9D-372E3A783696}"/>
              </a:ext>
            </a:extLst>
          </p:cNvPr>
          <p:cNvGraphicFramePr>
            <a:graphicFrameLocks noGrp="1"/>
          </p:cNvGraphicFramePr>
          <p:nvPr>
            <p:extLst>
              <p:ext uri="{D42A27DB-BD31-4B8C-83A1-F6EECF244321}">
                <p14:modId xmlns:p14="http://schemas.microsoft.com/office/powerpoint/2010/main" val="1978422969"/>
              </p:ext>
            </p:extLst>
          </p:nvPr>
        </p:nvGraphicFramePr>
        <p:xfrm>
          <a:off x="1223385" y="1887384"/>
          <a:ext cx="4290546" cy="2735259"/>
        </p:xfrm>
        <a:graphic>
          <a:graphicData uri="http://schemas.openxmlformats.org/drawingml/2006/table">
            <a:tbl>
              <a:tblPr firstRow="1" bandRow="1">
                <a:tableStyleId>{5C22544A-7EE6-4342-B048-85BDC9FD1C3A}</a:tableStyleId>
              </a:tblPr>
              <a:tblGrid>
                <a:gridCol w="2145273">
                  <a:extLst>
                    <a:ext uri="{9D8B030D-6E8A-4147-A177-3AD203B41FA5}">
                      <a16:colId xmlns:a16="http://schemas.microsoft.com/office/drawing/2014/main" val="2384020647"/>
                    </a:ext>
                  </a:extLst>
                </a:gridCol>
                <a:gridCol w="2145273">
                  <a:extLst>
                    <a:ext uri="{9D8B030D-6E8A-4147-A177-3AD203B41FA5}">
                      <a16:colId xmlns:a16="http://schemas.microsoft.com/office/drawing/2014/main" val="25638261"/>
                    </a:ext>
                  </a:extLst>
                </a:gridCol>
              </a:tblGrid>
              <a:tr h="911753">
                <a:tc>
                  <a:txBody>
                    <a:bodyPr/>
                    <a:lstStyle/>
                    <a:p>
                      <a:pPr algn="ctr"/>
                      <a:endParaRPr lang="en-US" dirty="0"/>
                    </a:p>
                  </a:txBody>
                  <a:tcPr>
                    <a:solidFill>
                      <a:srgbClr val="0153A3"/>
                    </a:solidFill>
                  </a:tcPr>
                </a:tc>
                <a:tc>
                  <a:txBody>
                    <a:bodyPr/>
                    <a:lstStyle/>
                    <a:p>
                      <a:pPr algn="ctr"/>
                      <a:r>
                        <a:rPr lang="en-US" dirty="0"/>
                        <a:t>Average web visits</a:t>
                      </a:r>
                    </a:p>
                  </a:txBody>
                  <a:tcPr>
                    <a:solidFill>
                      <a:srgbClr val="0153A3"/>
                    </a:solidFill>
                  </a:tcPr>
                </a:tc>
                <a:extLst>
                  <a:ext uri="{0D108BD9-81ED-4DB2-BD59-A6C34878D82A}">
                    <a16:rowId xmlns:a16="http://schemas.microsoft.com/office/drawing/2014/main" val="1137101413"/>
                  </a:ext>
                </a:extLst>
              </a:tr>
              <a:tr h="911753">
                <a:tc>
                  <a:txBody>
                    <a:bodyPr/>
                    <a:lstStyle/>
                    <a:p>
                      <a:pPr algn="ctr"/>
                      <a:r>
                        <a:rPr lang="en-US" dirty="0"/>
                        <a:t>Trade in Customer </a:t>
                      </a:r>
                    </a:p>
                  </a:txBody>
                  <a:tcPr/>
                </a:tc>
                <a:tc>
                  <a:txBody>
                    <a:bodyPr/>
                    <a:lstStyle/>
                    <a:p>
                      <a:pPr algn="ctr"/>
                      <a:r>
                        <a:rPr lang="en-US" sz="1800" b="0" i="0" kern="1200" dirty="0">
                          <a:solidFill>
                            <a:schemeClr val="dk1"/>
                          </a:solidFill>
                          <a:effectLst/>
                          <a:latin typeface="+mn-lt"/>
                          <a:ea typeface="+mn-ea"/>
                          <a:cs typeface="+mn-cs"/>
                        </a:rPr>
                        <a:t>25.822657</a:t>
                      </a:r>
                      <a:endParaRPr lang="en-US" dirty="0"/>
                    </a:p>
                  </a:txBody>
                  <a:tcPr/>
                </a:tc>
                <a:extLst>
                  <a:ext uri="{0D108BD9-81ED-4DB2-BD59-A6C34878D82A}">
                    <a16:rowId xmlns:a16="http://schemas.microsoft.com/office/drawing/2014/main" val="2761942876"/>
                  </a:ext>
                </a:extLst>
              </a:tr>
              <a:tr h="911753">
                <a:tc>
                  <a:txBody>
                    <a:bodyPr/>
                    <a:lstStyle/>
                    <a:p>
                      <a:pPr algn="ctr"/>
                      <a:r>
                        <a:rPr lang="en-US" dirty="0"/>
                        <a:t>Non Trade in customer </a:t>
                      </a:r>
                    </a:p>
                  </a:txBody>
                  <a:tcPr/>
                </a:tc>
                <a:tc>
                  <a:txBody>
                    <a:bodyPr/>
                    <a:lstStyle/>
                    <a:p>
                      <a:pPr algn="ctr"/>
                      <a:r>
                        <a:rPr lang="en-US" sz="1800" b="0" i="0" kern="1200" dirty="0">
                          <a:solidFill>
                            <a:schemeClr val="dk1"/>
                          </a:solidFill>
                          <a:effectLst/>
                          <a:latin typeface="+mn-lt"/>
                          <a:ea typeface="+mn-ea"/>
                          <a:cs typeface="+mn-cs"/>
                        </a:rPr>
                        <a:t>26.072952</a:t>
                      </a:r>
                      <a:endParaRPr lang="en-US" dirty="0"/>
                    </a:p>
                  </a:txBody>
                  <a:tcPr/>
                </a:tc>
                <a:extLst>
                  <a:ext uri="{0D108BD9-81ED-4DB2-BD59-A6C34878D82A}">
                    <a16:rowId xmlns:a16="http://schemas.microsoft.com/office/drawing/2014/main" val="3412350570"/>
                  </a:ext>
                </a:extLst>
              </a:tr>
            </a:tbl>
          </a:graphicData>
        </a:graphic>
      </p:graphicFrame>
      <p:pic>
        <p:nvPicPr>
          <p:cNvPr id="7" name="Picture 6">
            <a:extLst>
              <a:ext uri="{FF2B5EF4-FFF2-40B4-BE49-F238E27FC236}">
                <a16:creationId xmlns:a16="http://schemas.microsoft.com/office/drawing/2014/main" id="{996AD334-5BCF-2EE7-F2E2-8D98A3CA2261}"/>
              </a:ext>
            </a:extLst>
          </p:cNvPr>
          <p:cNvPicPr>
            <a:picLocks noChangeAspect="1"/>
          </p:cNvPicPr>
          <p:nvPr/>
        </p:nvPicPr>
        <p:blipFill>
          <a:blip r:embed="rId2"/>
          <a:stretch>
            <a:fillRect/>
          </a:stretch>
        </p:blipFill>
        <p:spPr>
          <a:xfrm>
            <a:off x="6678070" y="1687905"/>
            <a:ext cx="4548735" cy="3607067"/>
          </a:xfrm>
          <a:prstGeom prst="rect">
            <a:avLst/>
          </a:prstGeom>
        </p:spPr>
      </p:pic>
    </p:spTree>
    <p:extLst>
      <p:ext uri="{BB962C8B-B14F-4D97-AF65-F5344CB8AC3E}">
        <p14:creationId xmlns:p14="http://schemas.microsoft.com/office/powerpoint/2010/main" val="211630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250223" y="39900"/>
            <a:ext cx="11172569" cy="1325563"/>
          </a:xfrm>
        </p:spPr>
        <p:txBody>
          <a:bodyPr>
            <a:normAutofit/>
          </a:bodyPr>
          <a:lstStyle/>
          <a:p>
            <a:r>
              <a:rPr lang="en-US" sz="2400" b="1" dirty="0">
                <a:effectLst/>
                <a:latin typeface="Arial Black" panose="020B0604020202020204" pitchFamily="34" charset="0"/>
                <a:cs typeface="Arial Black" panose="020B0604020202020204" pitchFamily="34" charset="0"/>
              </a:rPr>
              <a:t>Is there a relationship between the vehicle class and average touchpoints?</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351338"/>
          </a:xfrm>
        </p:spPr>
        <p:txBody>
          <a:bodyPr>
            <a:normAutofit/>
          </a:bodyPr>
          <a:lstStyle/>
          <a:p>
            <a:pPr marL="457200" lvl="1" indent="0">
              <a:buNone/>
            </a:pPr>
            <a:endParaRPr lang="en-US" sz="16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F1D78BE-C7A6-92CD-0707-A3FCAD13387A}"/>
              </a:ext>
            </a:extLst>
          </p:cNvPr>
          <p:cNvSpPr txBox="1"/>
          <p:nvPr/>
        </p:nvSpPr>
        <p:spPr>
          <a:xfrm>
            <a:off x="7168288" y="2086330"/>
            <a:ext cx="4254504"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Though there is not much variation between average campaign touchpoints for different vehicles, people who bought pickups responded to Campaign B the most.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Those who bought compact and mid-size vehicles had least campaign engagement, although this could indicate that not many of these vehicles were purchased. </a:t>
            </a:r>
          </a:p>
        </p:txBody>
      </p:sp>
      <p:pic>
        <p:nvPicPr>
          <p:cNvPr id="4" name="Picture 3">
            <a:extLst>
              <a:ext uri="{FF2B5EF4-FFF2-40B4-BE49-F238E27FC236}">
                <a16:creationId xmlns:a16="http://schemas.microsoft.com/office/drawing/2014/main" id="{459B329B-BE2C-0CB0-4282-E1C3C0EAAA9D}"/>
              </a:ext>
            </a:extLst>
          </p:cNvPr>
          <p:cNvPicPr>
            <a:picLocks noChangeAspect="1"/>
          </p:cNvPicPr>
          <p:nvPr/>
        </p:nvPicPr>
        <p:blipFill>
          <a:blip r:embed="rId2"/>
          <a:stretch>
            <a:fillRect/>
          </a:stretch>
        </p:blipFill>
        <p:spPr>
          <a:xfrm>
            <a:off x="377219" y="1938049"/>
            <a:ext cx="6277232" cy="4481617"/>
          </a:xfrm>
          <a:prstGeom prst="rect">
            <a:avLst/>
          </a:prstGeom>
        </p:spPr>
      </p:pic>
    </p:spTree>
    <p:extLst>
      <p:ext uri="{BB962C8B-B14F-4D97-AF65-F5344CB8AC3E}">
        <p14:creationId xmlns:p14="http://schemas.microsoft.com/office/powerpoint/2010/main" val="1113303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53A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479854" y="18255"/>
            <a:ext cx="10515600" cy="1325563"/>
          </a:xfrm>
        </p:spPr>
        <p:txBody>
          <a:bodyPr/>
          <a:lstStyle/>
          <a:p>
            <a:r>
              <a:rPr lang="en-US" b="1" dirty="0">
                <a:solidFill>
                  <a:srgbClr val="FFD700"/>
                </a:solidFill>
                <a:latin typeface="Arial Black" panose="020B0604020202020204" pitchFamily="34" charset="0"/>
                <a:cs typeface="Arial Black" panose="020B0604020202020204" pitchFamily="34" charset="0"/>
              </a:rPr>
              <a:t>Team Introduction</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4055076" cy="2598094"/>
          </a:xfrm>
        </p:spPr>
        <p:txBody>
          <a:bodyPr>
            <a:normAutofit/>
          </a:bodyPr>
          <a:lstStyle/>
          <a:p>
            <a:pPr marL="0" indent="0">
              <a:buNone/>
            </a:pPr>
            <a:endParaRPr lang="en-US" sz="24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pic>
        <p:nvPicPr>
          <p:cNvPr id="2050" name="Picture 2" descr="Logos - University of Georgia Brand Style Guide">
            <a:extLst>
              <a:ext uri="{FF2B5EF4-FFF2-40B4-BE49-F238E27FC236}">
                <a16:creationId xmlns:a16="http://schemas.microsoft.com/office/drawing/2014/main" id="{898B7081-A037-09C9-970D-3997C2D8B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72" y="1758976"/>
            <a:ext cx="4148260" cy="178947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C4D223CA-7450-4D1F-934E-6FC4BD2706C2}"/>
              </a:ext>
            </a:extLst>
          </p:cNvPr>
          <p:cNvSpPr txBox="1">
            <a:spLocks/>
          </p:cNvSpPr>
          <p:nvPr/>
        </p:nvSpPr>
        <p:spPr>
          <a:xfrm>
            <a:off x="597158" y="2506063"/>
            <a:ext cx="6266729" cy="132556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dirty="0">
              <a:solidFill>
                <a:srgbClr val="FFD7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2000" b="1" dirty="0">
              <a:solidFill>
                <a:schemeClr val="bg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2000" b="1" dirty="0">
              <a:solidFill>
                <a:schemeClr val="bg1"/>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400" b="1" dirty="0">
                <a:solidFill>
                  <a:schemeClr val="bg1"/>
                </a:solidFill>
                <a:latin typeface="Arial" panose="020B0604020202020204" pitchFamily="34" charset="0"/>
                <a:cs typeface="Arial" panose="020B0604020202020204" pitchFamily="34" charset="0"/>
              </a:rPr>
              <a:t>Major: Data Science </a:t>
            </a:r>
          </a:p>
          <a:p>
            <a:pPr marL="0" indent="0">
              <a:buFont typeface="Arial" panose="020B0604020202020204" pitchFamily="34" charset="0"/>
              <a:buNone/>
            </a:pPr>
            <a:endParaRPr lang="en-US" sz="2000" b="1" dirty="0">
              <a:solidFill>
                <a:schemeClr val="bg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2000" b="1" dirty="0">
              <a:solidFill>
                <a:schemeClr val="bg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2000" b="1" dirty="0">
              <a:solidFill>
                <a:schemeClr val="bg1"/>
              </a:solidFill>
              <a:latin typeface="Arial" panose="020B0604020202020204" pitchFamily="34" charset="0"/>
              <a:cs typeface="Arial" panose="020B0604020202020204" pitchFamily="34" charset="0"/>
            </a:endParaRPr>
          </a:p>
        </p:txBody>
      </p:sp>
      <p:pic>
        <p:nvPicPr>
          <p:cNvPr id="2056" name="Picture 8" descr="Logos | Brand Guide">
            <a:extLst>
              <a:ext uri="{FF2B5EF4-FFF2-40B4-BE49-F238E27FC236}">
                <a16:creationId xmlns:a16="http://schemas.microsoft.com/office/drawing/2014/main" id="{38FA52AA-1317-AC22-BF20-8B3E36C6DA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7871" y="2102044"/>
            <a:ext cx="4898063" cy="11033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81FCDD-23CC-58E0-9581-7EB7E531152E}"/>
              </a:ext>
            </a:extLst>
          </p:cNvPr>
          <p:cNvSpPr txBox="1"/>
          <p:nvPr/>
        </p:nvSpPr>
        <p:spPr>
          <a:xfrm>
            <a:off x="578708" y="1497366"/>
            <a:ext cx="3159296" cy="523220"/>
          </a:xfrm>
          <a:prstGeom prst="rect">
            <a:avLst/>
          </a:prstGeom>
          <a:noFill/>
        </p:spPr>
        <p:txBody>
          <a:bodyPr wrap="square" rtlCol="0">
            <a:spAutoFit/>
          </a:bodyPr>
          <a:lstStyle/>
          <a:p>
            <a:r>
              <a:rPr lang="en-US" sz="2800" b="1" dirty="0">
                <a:solidFill>
                  <a:srgbClr val="FFD700"/>
                </a:solidFill>
                <a:latin typeface="Arial" panose="020B0604020202020204" pitchFamily="34" charset="0"/>
                <a:cs typeface="Arial" panose="020B0604020202020204" pitchFamily="34" charset="0"/>
              </a:rPr>
              <a:t>Undergrad:</a:t>
            </a:r>
          </a:p>
        </p:txBody>
      </p:sp>
      <p:sp>
        <p:nvSpPr>
          <p:cNvPr id="6" name="TextBox 5">
            <a:extLst>
              <a:ext uri="{FF2B5EF4-FFF2-40B4-BE49-F238E27FC236}">
                <a16:creationId xmlns:a16="http://schemas.microsoft.com/office/drawing/2014/main" id="{01F84482-249C-C471-F5B7-AF163336889A}"/>
              </a:ext>
            </a:extLst>
          </p:cNvPr>
          <p:cNvSpPr txBox="1"/>
          <p:nvPr/>
        </p:nvSpPr>
        <p:spPr>
          <a:xfrm>
            <a:off x="6536725" y="1461321"/>
            <a:ext cx="3159296" cy="523220"/>
          </a:xfrm>
          <a:prstGeom prst="rect">
            <a:avLst/>
          </a:prstGeom>
          <a:noFill/>
        </p:spPr>
        <p:txBody>
          <a:bodyPr wrap="square" rtlCol="0">
            <a:spAutoFit/>
          </a:bodyPr>
          <a:lstStyle/>
          <a:p>
            <a:r>
              <a:rPr lang="en-US" sz="2800" b="1" dirty="0">
                <a:solidFill>
                  <a:srgbClr val="FFD700"/>
                </a:solidFill>
                <a:latin typeface="Arial" panose="020B0604020202020204" pitchFamily="34" charset="0"/>
                <a:cs typeface="Arial" panose="020B0604020202020204" pitchFamily="34" charset="0"/>
              </a:rPr>
              <a:t>Grad:</a:t>
            </a:r>
          </a:p>
        </p:txBody>
      </p:sp>
      <p:sp>
        <p:nvSpPr>
          <p:cNvPr id="7" name="Content Placeholder 2">
            <a:extLst>
              <a:ext uri="{FF2B5EF4-FFF2-40B4-BE49-F238E27FC236}">
                <a16:creationId xmlns:a16="http://schemas.microsoft.com/office/drawing/2014/main" id="{82E5ECB0-8DE6-7049-B283-4BEB4379B234}"/>
              </a:ext>
            </a:extLst>
          </p:cNvPr>
          <p:cNvSpPr txBox="1">
            <a:spLocks/>
          </p:cNvSpPr>
          <p:nvPr/>
        </p:nvSpPr>
        <p:spPr>
          <a:xfrm>
            <a:off x="5966546" y="2506063"/>
            <a:ext cx="6266729" cy="132556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dirty="0">
              <a:solidFill>
                <a:srgbClr val="FFD700"/>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2000" b="1" dirty="0">
              <a:solidFill>
                <a:schemeClr val="bg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2000" b="1" dirty="0">
              <a:solidFill>
                <a:schemeClr val="bg1"/>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400" b="1" dirty="0">
                <a:solidFill>
                  <a:schemeClr val="bg1"/>
                </a:solidFill>
                <a:latin typeface="Arial" panose="020B0604020202020204" pitchFamily="34" charset="0"/>
                <a:cs typeface="Arial" panose="020B0604020202020204" pitchFamily="34" charset="0"/>
              </a:rPr>
              <a:t>Major: Masters in Analytics (graduating in 2025) </a:t>
            </a:r>
          </a:p>
          <a:p>
            <a:pPr marL="0" indent="0">
              <a:buFont typeface="Arial" panose="020B0604020202020204" pitchFamily="34" charset="0"/>
              <a:buNone/>
            </a:pPr>
            <a:endParaRPr lang="en-US" sz="2000" b="1" dirty="0">
              <a:solidFill>
                <a:schemeClr val="bg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2000" b="1" dirty="0">
              <a:solidFill>
                <a:schemeClr val="bg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2000" b="1" dirty="0">
              <a:solidFill>
                <a:schemeClr val="bg1"/>
              </a:solidFill>
              <a:latin typeface="Arial" panose="020B0604020202020204" pitchFamily="34" charset="0"/>
              <a:cs typeface="Arial" panose="020B0604020202020204" pitchFamily="34" charset="0"/>
            </a:endParaRPr>
          </a:p>
        </p:txBody>
      </p:sp>
      <p:sp>
        <p:nvSpPr>
          <p:cNvPr id="8" name="Right Arrow 7">
            <a:extLst>
              <a:ext uri="{FF2B5EF4-FFF2-40B4-BE49-F238E27FC236}">
                <a16:creationId xmlns:a16="http://schemas.microsoft.com/office/drawing/2014/main" id="{9670C931-D6C9-CF49-E457-019A234C7D0E}"/>
              </a:ext>
            </a:extLst>
          </p:cNvPr>
          <p:cNvSpPr/>
          <p:nvPr/>
        </p:nvSpPr>
        <p:spPr>
          <a:xfrm>
            <a:off x="4753233" y="2264083"/>
            <a:ext cx="1000897" cy="55167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82D6A94A-BE1A-5DF4-2A47-9CD41FDD8B86}"/>
              </a:ext>
            </a:extLst>
          </p:cNvPr>
          <p:cNvSpPr txBox="1">
            <a:spLocks/>
          </p:cNvSpPr>
          <p:nvPr/>
        </p:nvSpPr>
        <p:spPr>
          <a:xfrm>
            <a:off x="653271" y="429554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FFD700"/>
                </a:solidFill>
                <a:latin typeface="Arial" panose="020B0604020202020204" pitchFamily="34" charset="0"/>
                <a:cs typeface="Arial" panose="020B0604020202020204" pitchFamily="34" charset="0"/>
              </a:rPr>
              <a:t>In school, I do various DS projects that leverage machine learning, randomized optimization, modeling, and so much more! </a:t>
            </a:r>
          </a:p>
          <a:p>
            <a:pPr marL="0" indent="0">
              <a:buFont typeface="Arial" panose="020B0604020202020204" pitchFamily="34" charset="0"/>
              <a:buNone/>
            </a:pPr>
            <a:endParaRPr lang="en-US" sz="2000" b="1" dirty="0">
              <a:solidFill>
                <a:srgbClr val="FFD700"/>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b="1" dirty="0">
                <a:solidFill>
                  <a:srgbClr val="FFD700"/>
                </a:solidFill>
                <a:latin typeface="Arial" panose="020B0604020202020204" pitchFamily="34" charset="0"/>
                <a:cs typeface="Arial" panose="020B0604020202020204" pitchFamily="34" charset="0"/>
              </a:rPr>
              <a:t>During my internship this past summer, I was tasked with finding insights about marketing campaigns for an auto manufacturer. I had a lot of fun doing this, and this competition gave me a chance to perform a similar analysis for CarMax. </a:t>
            </a:r>
          </a:p>
          <a:p>
            <a:pPr marL="0" indent="0">
              <a:buFont typeface="Arial" panose="020B0604020202020204" pitchFamily="34" charset="0"/>
              <a:buNone/>
            </a:pPr>
            <a:endParaRPr lang="en-US" sz="2000" b="1" dirty="0">
              <a:solidFill>
                <a:schemeClr val="bg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2000" b="1" dirty="0">
              <a:solidFill>
                <a:schemeClr val="bg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5318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250223" y="39900"/>
            <a:ext cx="11172569" cy="1325563"/>
          </a:xfrm>
        </p:spPr>
        <p:txBody>
          <a:bodyPr>
            <a:normAutofit/>
          </a:bodyPr>
          <a:lstStyle/>
          <a:p>
            <a:r>
              <a:rPr lang="en-US" sz="2400" b="1" dirty="0">
                <a:effectLst/>
                <a:latin typeface="Arial Black" panose="020B0604020202020204" pitchFamily="34" charset="0"/>
                <a:cs typeface="Arial Black" panose="020B0604020202020204" pitchFamily="34" charset="0"/>
              </a:rPr>
              <a:t>Did trade-in customers buy a vehicle? If so, what campaign appealed most to these customers?</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351338"/>
          </a:xfrm>
        </p:spPr>
        <p:txBody>
          <a:bodyPr>
            <a:normAutofit/>
          </a:bodyPr>
          <a:lstStyle/>
          <a:p>
            <a:pPr marL="457200" lvl="1" indent="0">
              <a:buNone/>
            </a:pPr>
            <a:endParaRPr lang="en-US" sz="16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F1D78BE-C7A6-92CD-0707-A3FCAD13387A}"/>
              </a:ext>
            </a:extLst>
          </p:cNvPr>
          <p:cNvSpPr txBox="1"/>
          <p:nvPr/>
        </p:nvSpPr>
        <p:spPr>
          <a:xfrm>
            <a:off x="7358788" y="2531173"/>
            <a:ext cx="4254504"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About 40% of trade in customers purchased a vehicle from CarMax (not shown, but calculated).</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Trade in customers who purchased a vehicle engaged more with Campaign B. On average, these customers had 2 Campaign B touchpoints. </a:t>
            </a:r>
          </a:p>
        </p:txBody>
      </p:sp>
      <p:graphicFrame>
        <p:nvGraphicFramePr>
          <p:cNvPr id="5" name="Chart 4">
            <a:extLst>
              <a:ext uri="{FF2B5EF4-FFF2-40B4-BE49-F238E27FC236}">
                <a16:creationId xmlns:a16="http://schemas.microsoft.com/office/drawing/2014/main" id="{EE012D8E-8054-0C7E-BFD2-42F1F3472642}"/>
              </a:ext>
            </a:extLst>
          </p:cNvPr>
          <p:cNvGraphicFramePr/>
          <p:nvPr>
            <p:extLst>
              <p:ext uri="{D42A27DB-BD31-4B8C-83A1-F6EECF244321}">
                <p14:modId xmlns:p14="http://schemas.microsoft.com/office/powerpoint/2010/main" val="3705511525"/>
              </p:ext>
            </p:extLst>
          </p:nvPr>
        </p:nvGraphicFramePr>
        <p:xfrm>
          <a:off x="432138" y="1831773"/>
          <a:ext cx="6407666" cy="4351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0003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250223" y="39900"/>
            <a:ext cx="11172569" cy="1325563"/>
          </a:xfrm>
        </p:spPr>
        <p:txBody>
          <a:bodyPr>
            <a:normAutofit/>
          </a:bodyPr>
          <a:lstStyle/>
          <a:p>
            <a:r>
              <a:rPr lang="en-US" sz="2400" b="1" dirty="0">
                <a:effectLst/>
                <a:latin typeface="Arial Black" panose="020B0604020202020204" pitchFamily="34" charset="0"/>
                <a:cs typeface="Arial Black" panose="020B0604020202020204" pitchFamily="34" charset="0"/>
              </a:rPr>
              <a:t>Do customers who purchase service plans buy different types of vehicles or respond to certain campaigns?</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351338"/>
          </a:xfrm>
        </p:spPr>
        <p:txBody>
          <a:bodyPr>
            <a:normAutofit/>
          </a:bodyPr>
          <a:lstStyle/>
          <a:p>
            <a:pPr marL="457200" lvl="1" indent="0">
              <a:buNone/>
            </a:pPr>
            <a:endParaRPr lang="en-US" sz="16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F1D78BE-C7A6-92CD-0707-A3FCAD13387A}"/>
              </a:ext>
            </a:extLst>
          </p:cNvPr>
          <p:cNvSpPr txBox="1"/>
          <p:nvPr/>
        </p:nvSpPr>
        <p:spPr>
          <a:xfrm>
            <a:off x="578708" y="5712466"/>
            <a:ext cx="42545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Most customers who bought a service plan bought a small or medium SUV.</a:t>
            </a:r>
          </a:p>
        </p:txBody>
      </p:sp>
      <p:pic>
        <p:nvPicPr>
          <p:cNvPr id="4" name="Picture 3">
            <a:extLst>
              <a:ext uri="{FF2B5EF4-FFF2-40B4-BE49-F238E27FC236}">
                <a16:creationId xmlns:a16="http://schemas.microsoft.com/office/drawing/2014/main" id="{77E2BD2E-1CD6-2C01-0904-2F4812FEB674}"/>
              </a:ext>
            </a:extLst>
          </p:cNvPr>
          <p:cNvPicPr>
            <a:picLocks noChangeAspect="1"/>
          </p:cNvPicPr>
          <p:nvPr/>
        </p:nvPicPr>
        <p:blipFill>
          <a:blip r:embed="rId2"/>
          <a:stretch>
            <a:fillRect/>
          </a:stretch>
        </p:blipFill>
        <p:spPr>
          <a:xfrm>
            <a:off x="402627" y="1533051"/>
            <a:ext cx="5009632" cy="3967611"/>
          </a:xfrm>
          <a:prstGeom prst="rect">
            <a:avLst/>
          </a:prstGeom>
        </p:spPr>
      </p:pic>
      <p:graphicFrame>
        <p:nvGraphicFramePr>
          <p:cNvPr id="7" name="Table 6">
            <a:extLst>
              <a:ext uri="{FF2B5EF4-FFF2-40B4-BE49-F238E27FC236}">
                <a16:creationId xmlns:a16="http://schemas.microsoft.com/office/drawing/2014/main" id="{8526CA51-967C-97DB-FD44-00CCA8CAC3C7}"/>
              </a:ext>
            </a:extLst>
          </p:cNvPr>
          <p:cNvGraphicFramePr>
            <a:graphicFrameLocks noGrp="1"/>
          </p:cNvGraphicFramePr>
          <p:nvPr>
            <p:extLst>
              <p:ext uri="{D42A27DB-BD31-4B8C-83A1-F6EECF244321}">
                <p14:modId xmlns:p14="http://schemas.microsoft.com/office/powerpoint/2010/main" val="2510397731"/>
              </p:ext>
            </p:extLst>
          </p:nvPr>
        </p:nvGraphicFramePr>
        <p:xfrm>
          <a:off x="6779743" y="1668974"/>
          <a:ext cx="4269948" cy="3644016"/>
        </p:xfrm>
        <a:graphic>
          <a:graphicData uri="http://schemas.openxmlformats.org/drawingml/2006/table">
            <a:tbl>
              <a:tblPr firstRow="1" bandRow="1">
                <a:tableStyleId>{5C22544A-7EE6-4342-B048-85BDC9FD1C3A}</a:tableStyleId>
              </a:tblPr>
              <a:tblGrid>
                <a:gridCol w="2134974">
                  <a:extLst>
                    <a:ext uri="{9D8B030D-6E8A-4147-A177-3AD203B41FA5}">
                      <a16:colId xmlns:a16="http://schemas.microsoft.com/office/drawing/2014/main" val="1099664457"/>
                    </a:ext>
                  </a:extLst>
                </a:gridCol>
                <a:gridCol w="2134974">
                  <a:extLst>
                    <a:ext uri="{9D8B030D-6E8A-4147-A177-3AD203B41FA5}">
                      <a16:colId xmlns:a16="http://schemas.microsoft.com/office/drawing/2014/main" val="447559456"/>
                    </a:ext>
                  </a:extLst>
                </a:gridCol>
              </a:tblGrid>
              <a:tr h="818432">
                <a:tc>
                  <a:txBody>
                    <a:bodyPr/>
                    <a:lstStyle/>
                    <a:p>
                      <a:endParaRPr lang="en-US" dirty="0"/>
                    </a:p>
                  </a:txBody>
                  <a:tcPr>
                    <a:solidFill>
                      <a:srgbClr val="00346A"/>
                    </a:solidFill>
                  </a:tcPr>
                </a:tc>
                <a:tc>
                  <a:txBody>
                    <a:bodyPr/>
                    <a:lstStyle/>
                    <a:p>
                      <a:r>
                        <a:rPr lang="en-US" dirty="0"/>
                        <a:t>Average touchpoints (service plan customers)</a:t>
                      </a:r>
                    </a:p>
                  </a:txBody>
                  <a:tcPr>
                    <a:solidFill>
                      <a:srgbClr val="00346A"/>
                    </a:solidFill>
                  </a:tcPr>
                </a:tc>
                <a:extLst>
                  <a:ext uri="{0D108BD9-81ED-4DB2-BD59-A6C34878D82A}">
                    <a16:rowId xmlns:a16="http://schemas.microsoft.com/office/drawing/2014/main" val="4100652111"/>
                  </a:ext>
                </a:extLst>
              </a:tr>
              <a:tr h="818432">
                <a:tc>
                  <a:txBody>
                    <a:bodyPr/>
                    <a:lstStyle/>
                    <a:p>
                      <a:r>
                        <a:rPr lang="en-US" dirty="0"/>
                        <a:t>Campaign A</a:t>
                      </a:r>
                    </a:p>
                  </a:txBody>
                  <a:tcPr/>
                </a:tc>
                <a:tc>
                  <a:txBody>
                    <a:bodyPr/>
                    <a:lstStyle/>
                    <a:p>
                      <a:r>
                        <a:rPr lang="en-US" sz="1800" b="0" i="0" kern="1200" dirty="0">
                          <a:solidFill>
                            <a:schemeClr val="dk1"/>
                          </a:solidFill>
                          <a:effectLst/>
                          <a:latin typeface="+mn-lt"/>
                          <a:ea typeface="+mn-ea"/>
                          <a:cs typeface="+mn-cs"/>
                        </a:rPr>
                        <a:t>0.244485</a:t>
                      </a:r>
                      <a:endParaRPr lang="en-US" dirty="0"/>
                    </a:p>
                  </a:txBody>
                  <a:tcPr/>
                </a:tc>
                <a:extLst>
                  <a:ext uri="{0D108BD9-81ED-4DB2-BD59-A6C34878D82A}">
                    <a16:rowId xmlns:a16="http://schemas.microsoft.com/office/drawing/2014/main" val="2758485735"/>
                  </a:ext>
                </a:extLst>
              </a:tr>
              <a:tr h="818432">
                <a:tc>
                  <a:txBody>
                    <a:bodyPr/>
                    <a:lstStyle/>
                    <a:p>
                      <a:r>
                        <a:rPr lang="en-US" dirty="0"/>
                        <a:t>Campaign B</a:t>
                      </a:r>
                    </a:p>
                  </a:txBody>
                  <a:tcPr/>
                </a:tc>
                <a:tc>
                  <a:txBody>
                    <a:bodyPr/>
                    <a:lstStyle/>
                    <a:p>
                      <a:r>
                        <a:rPr lang="en-US" sz="1800" b="0" i="0" kern="1200" dirty="0">
                          <a:solidFill>
                            <a:schemeClr val="dk1"/>
                          </a:solidFill>
                          <a:effectLst/>
                          <a:latin typeface="+mn-lt"/>
                          <a:ea typeface="+mn-ea"/>
                          <a:cs typeface="+mn-cs"/>
                        </a:rPr>
                        <a:t>2.033175</a:t>
                      </a:r>
                      <a:endParaRPr lang="en-US" dirty="0"/>
                    </a:p>
                  </a:txBody>
                  <a:tcPr/>
                </a:tc>
                <a:extLst>
                  <a:ext uri="{0D108BD9-81ED-4DB2-BD59-A6C34878D82A}">
                    <a16:rowId xmlns:a16="http://schemas.microsoft.com/office/drawing/2014/main" val="170747180"/>
                  </a:ext>
                </a:extLst>
              </a:tr>
              <a:tr h="818432">
                <a:tc>
                  <a:txBody>
                    <a:bodyPr/>
                    <a:lstStyle/>
                    <a:p>
                      <a:r>
                        <a:rPr lang="en-US" dirty="0"/>
                        <a:t>Campaign C</a:t>
                      </a:r>
                    </a:p>
                  </a:txBody>
                  <a:tcPr/>
                </a:tc>
                <a:tc>
                  <a:txBody>
                    <a:bodyPr/>
                    <a:lstStyle/>
                    <a:p>
                      <a:r>
                        <a:rPr lang="en-US" sz="1800" b="0" i="0" kern="1200" dirty="0">
                          <a:solidFill>
                            <a:schemeClr val="dk1"/>
                          </a:solidFill>
                          <a:effectLst/>
                          <a:latin typeface="+mn-lt"/>
                          <a:ea typeface="+mn-ea"/>
                          <a:cs typeface="+mn-cs"/>
                        </a:rPr>
                        <a:t>0.484535</a:t>
                      </a:r>
                      <a:endParaRPr lang="en-US" dirty="0"/>
                    </a:p>
                  </a:txBody>
                  <a:tcPr/>
                </a:tc>
                <a:extLst>
                  <a:ext uri="{0D108BD9-81ED-4DB2-BD59-A6C34878D82A}">
                    <a16:rowId xmlns:a16="http://schemas.microsoft.com/office/drawing/2014/main" val="2860779051"/>
                  </a:ext>
                </a:extLst>
              </a:tr>
            </a:tbl>
          </a:graphicData>
        </a:graphic>
      </p:graphicFrame>
      <p:sp>
        <p:nvSpPr>
          <p:cNvPr id="8" name="TextBox 7">
            <a:extLst>
              <a:ext uri="{FF2B5EF4-FFF2-40B4-BE49-F238E27FC236}">
                <a16:creationId xmlns:a16="http://schemas.microsoft.com/office/drawing/2014/main" id="{E12DBCAA-C807-E038-F689-306B4345D580}"/>
              </a:ext>
            </a:extLst>
          </p:cNvPr>
          <p:cNvSpPr txBox="1"/>
          <p:nvPr/>
        </p:nvSpPr>
        <p:spPr>
          <a:xfrm>
            <a:off x="6328717" y="5703754"/>
            <a:ext cx="6201034"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Customers who bought a service plan with their vehicle engaged more with Campaign B. On average, these customers had 2 Campaign B touchpoints. </a:t>
            </a:r>
          </a:p>
        </p:txBody>
      </p:sp>
    </p:spTree>
    <p:extLst>
      <p:ext uri="{BB962C8B-B14F-4D97-AF65-F5344CB8AC3E}">
        <p14:creationId xmlns:p14="http://schemas.microsoft.com/office/powerpoint/2010/main" val="1140843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250223" y="39900"/>
            <a:ext cx="11809972" cy="1325563"/>
          </a:xfrm>
        </p:spPr>
        <p:txBody>
          <a:bodyPr>
            <a:normAutofit/>
          </a:bodyPr>
          <a:lstStyle/>
          <a:p>
            <a:r>
              <a:rPr lang="en-US" sz="2400" b="1" dirty="0">
                <a:effectLst/>
                <a:latin typeface="Arial Black" panose="020B0604020202020204" pitchFamily="34" charset="0"/>
                <a:cs typeface="Arial Black" panose="020B0604020202020204" pitchFamily="34" charset="0"/>
              </a:rPr>
              <a:t>Did those who receive touchpoints from all campaigns buy a vehicle?</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351338"/>
          </a:xfrm>
        </p:spPr>
        <p:txBody>
          <a:bodyPr>
            <a:normAutofit/>
          </a:bodyPr>
          <a:lstStyle/>
          <a:p>
            <a:pPr marL="457200" lvl="1" indent="0">
              <a:buNone/>
            </a:pPr>
            <a:endParaRPr lang="en-US" sz="16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12DBCAA-C807-E038-F689-306B4345D580}"/>
              </a:ext>
            </a:extLst>
          </p:cNvPr>
          <p:cNvSpPr txBox="1"/>
          <p:nvPr/>
        </p:nvSpPr>
        <p:spPr>
          <a:xfrm>
            <a:off x="6803939" y="2228671"/>
            <a:ext cx="4551920"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Those who engaged with all 3 campaigns had more than double the purchase rate than the overall purchase rate in the data.</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About 80% of customers who responded to all 3 campaigns ended up buying a vehicle. </a:t>
            </a:r>
          </a:p>
        </p:txBody>
      </p:sp>
      <p:pic>
        <p:nvPicPr>
          <p:cNvPr id="5" name="Picture 4">
            <a:extLst>
              <a:ext uri="{FF2B5EF4-FFF2-40B4-BE49-F238E27FC236}">
                <a16:creationId xmlns:a16="http://schemas.microsoft.com/office/drawing/2014/main" id="{D6B78E03-ACCF-1087-2C83-10B5B408E61C}"/>
              </a:ext>
            </a:extLst>
          </p:cNvPr>
          <p:cNvPicPr>
            <a:picLocks noChangeAspect="1"/>
          </p:cNvPicPr>
          <p:nvPr/>
        </p:nvPicPr>
        <p:blipFill>
          <a:blip r:embed="rId2"/>
          <a:stretch>
            <a:fillRect/>
          </a:stretch>
        </p:blipFill>
        <p:spPr>
          <a:xfrm>
            <a:off x="420645" y="1825100"/>
            <a:ext cx="5794804" cy="4417488"/>
          </a:xfrm>
          <a:prstGeom prst="rect">
            <a:avLst/>
          </a:prstGeom>
        </p:spPr>
      </p:pic>
    </p:spTree>
    <p:extLst>
      <p:ext uri="{BB962C8B-B14F-4D97-AF65-F5344CB8AC3E}">
        <p14:creationId xmlns:p14="http://schemas.microsoft.com/office/powerpoint/2010/main" val="3810986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250223" y="39900"/>
            <a:ext cx="11809972" cy="1325563"/>
          </a:xfrm>
        </p:spPr>
        <p:txBody>
          <a:bodyPr>
            <a:normAutofit/>
          </a:bodyPr>
          <a:lstStyle/>
          <a:p>
            <a:r>
              <a:rPr lang="en-US" sz="2400" b="1" dirty="0">
                <a:effectLst/>
                <a:latin typeface="Arial Black" panose="020B0604020202020204" pitchFamily="34" charset="0"/>
                <a:cs typeface="Arial Black" panose="020B0604020202020204" pitchFamily="34" charset="0"/>
              </a:rPr>
              <a:t>Among those who visited the website, what proportion actually made a purchase?</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351338"/>
          </a:xfrm>
        </p:spPr>
        <p:txBody>
          <a:bodyPr>
            <a:normAutofit/>
          </a:bodyPr>
          <a:lstStyle/>
          <a:p>
            <a:pPr marL="457200" lvl="1" indent="0">
              <a:buNone/>
            </a:pPr>
            <a:endParaRPr lang="en-US" sz="16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12DBCAA-C807-E038-F689-306B4345D580}"/>
              </a:ext>
            </a:extLst>
          </p:cNvPr>
          <p:cNvSpPr txBox="1"/>
          <p:nvPr/>
        </p:nvSpPr>
        <p:spPr>
          <a:xfrm>
            <a:off x="6803939" y="2677071"/>
            <a:ext cx="455192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Exactly 30% of customers who visited the website at least once bought a vehicle.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Most did not end up buying a vehicle, so possibly just shopping around.</a:t>
            </a:r>
          </a:p>
        </p:txBody>
      </p:sp>
      <p:pic>
        <p:nvPicPr>
          <p:cNvPr id="4" name="Picture 3">
            <a:extLst>
              <a:ext uri="{FF2B5EF4-FFF2-40B4-BE49-F238E27FC236}">
                <a16:creationId xmlns:a16="http://schemas.microsoft.com/office/drawing/2014/main" id="{94C791AD-9C0D-EF02-5CFA-3B12CD8A45B2}"/>
              </a:ext>
            </a:extLst>
          </p:cNvPr>
          <p:cNvPicPr>
            <a:picLocks noChangeAspect="1"/>
          </p:cNvPicPr>
          <p:nvPr/>
        </p:nvPicPr>
        <p:blipFill>
          <a:blip r:embed="rId2"/>
          <a:stretch>
            <a:fillRect/>
          </a:stretch>
        </p:blipFill>
        <p:spPr>
          <a:xfrm>
            <a:off x="578708" y="1847506"/>
            <a:ext cx="5204254" cy="4750064"/>
          </a:xfrm>
          <a:prstGeom prst="rect">
            <a:avLst/>
          </a:prstGeom>
        </p:spPr>
      </p:pic>
    </p:spTree>
    <p:extLst>
      <p:ext uri="{BB962C8B-B14F-4D97-AF65-F5344CB8AC3E}">
        <p14:creationId xmlns:p14="http://schemas.microsoft.com/office/powerpoint/2010/main" val="47004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153A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94AA-D9BD-97F7-CCB2-B25BDEDDEDCE}"/>
              </a:ext>
            </a:extLst>
          </p:cNvPr>
          <p:cNvSpPr>
            <a:spLocks noGrp="1"/>
          </p:cNvSpPr>
          <p:nvPr>
            <p:ph type="title"/>
          </p:nvPr>
        </p:nvSpPr>
        <p:spPr>
          <a:xfrm>
            <a:off x="294503" y="130347"/>
            <a:ext cx="10515600" cy="1325563"/>
          </a:xfrm>
        </p:spPr>
        <p:txBody>
          <a:bodyPr>
            <a:normAutofit/>
          </a:bodyPr>
          <a:lstStyle/>
          <a:p>
            <a:r>
              <a:rPr lang="en-US" sz="3200" b="1" dirty="0">
                <a:solidFill>
                  <a:srgbClr val="FFD700"/>
                </a:solidFill>
                <a:latin typeface="Arial Black" panose="020B0604020202020204" pitchFamily="34" charset="0"/>
                <a:cs typeface="Arial Black" panose="020B0604020202020204" pitchFamily="34" charset="0"/>
              </a:rPr>
              <a:t>EDA Summarized </a:t>
            </a:r>
          </a:p>
        </p:txBody>
      </p:sp>
      <p:sp>
        <p:nvSpPr>
          <p:cNvPr id="3" name="Content Placeholder 2">
            <a:extLst>
              <a:ext uri="{FF2B5EF4-FFF2-40B4-BE49-F238E27FC236}">
                <a16:creationId xmlns:a16="http://schemas.microsoft.com/office/drawing/2014/main" id="{A571F537-8A63-24B7-5BE6-0BF9CEB58CF8}"/>
              </a:ext>
            </a:extLst>
          </p:cNvPr>
          <p:cNvSpPr>
            <a:spLocks noGrp="1"/>
          </p:cNvSpPr>
          <p:nvPr>
            <p:ph idx="1"/>
          </p:nvPr>
        </p:nvSpPr>
        <p:spPr>
          <a:xfrm>
            <a:off x="393357" y="1553776"/>
            <a:ext cx="10515600" cy="4351338"/>
          </a:xfrm>
        </p:spPr>
        <p:txBody>
          <a:bodyPr>
            <a:normAutofit fontScale="85000" lnSpcReduction="10000"/>
          </a:bodyPr>
          <a:lstStyle/>
          <a:p>
            <a:r>
              <a:rPr lang="en-US" sz="2400" b="1" dirty="0">
                <a:solidFill>
                  <a:schemeClr val="bg1"/>
                </a:solidFill>
                <a:latin typeface="Arial Black" panose="020B0604020202020204" pitchFamily="34" charset="0"/>
                <a:cs typeface="Arial Black" panose="020B0604020202020204" pitchFamily="34" charset="0"/>
              </a:rPr>
              <a:t>Customers are </a:t>
            </a:r>
            <a:r>
              <a:rPr lang="en-US" sz="2400" b="1" dirty="0">
                <a:solidFill>
                  <a:srgbClr val="FFD700"/>
                </a:solidFill>
                <a:latin typeface="Arial Black" panose="020B0604020202020204" pitchFamily="34" charset="0"/>
                <a:cs typeface="Arial Black" panose="020B0604020202020204" pitchFamily="34" charset="0"/>
              </a:rPr>
              <a:t>responding more to Campaign B </a:t>
            </a:r>
            <a:r>
              <a:rPr lang="en-US" sz="2400" b="1" dirty="0">
                <a:solidFill>
                  <a:schemeClr val="bg1"/>
                </a:solidFill>
                <a:latin typeface="Arial Black" panose="020B0604020202020204" pitchFamily="34" charset="0"/>
                <a:cs typeface="Arial Black" panose="020B0604020202020204" pitchFamily="34" charset="0"/>
              </a:rPr>
              <a:t>than other campaigns.</a:t>
            </a:r>
          </a:p>
          <a:p>
            <a:r>
              <a:rPr lang="en-US" sz="2400" b="1" dirty="0">
                <a:solidFill>
                  <a:schemeClr val="bg1"/>
                </a:solidFill>
                <a:latin typeface="Arial Black" panose="020B0604020202020204" pitchFamily="34" charset="0"/>
                <a:cs typeface="Arial Black" panose="020B0604020202020204" pitchFamily="34" charset="0"/>
              </a:rPr>
              <a:t>Visiting the website more does not necessarily mean a person is more likely to purchase a vehicle. </a:t>
            </a:r>
          </a:p>
          <a:p>
            <a:r>
              <a:rPr lang="en-US" sz="2400" b="1" dirty="0">
                <a:solidFill>
                  <a:schemeClr val="bg1"/>
                </a:solidFill>
                <a:latin typeface="Arial Black" panose="020B0604020202020204" pitchFamily="34" charset="0"/>
                <a:cs typeface="Arial Black" panose="020B0604020202020204" pitchFamily="34" charset="0"/>
              </a:rPr>
              <a:t>Customers who did not finance their car visited the website slightly more, on average, than those who did. </a:t>
            </a:r>
          </a:p>
          <a:p>
            <a:r>
              <a:rPr lang="en-US" sz="2400" b="1" dirty="0">
                <a:solidFill>
                  <a:schemeClr val="bg1"/>
                </a:solidFill>
                <a:latin typeface="Arial Black" panose="020B0604020202020204" pitchFamily="34" charset="0"/>
                <a:cs typeface="Arial Black" panose="020B0604020202020204" pitchFamily="34" charset="0"/>
              </a:rPr>
              <a:t>Trade in customers are not too likely to purchase a CarMax vehicle (only 40%).</a:t>
            </a:r>
          </a:p>
          <a:p>
            <a:r>
              <a:rPr lang="en-US" sz="2400" b="1" dirty="0">
                <a:solidFill>
                  <a:schemeClr val="bg1"/>
                </a:solidFill>
                <a:latin typeface="Arial Black" panose="020B0604020202020204" pitchFamily="34" charset="0"/>
                <a:cs typeface="Arial Black" panose="020B0604020202020204" pitchFamily="34" charset="0"/>
              </a:rPr>
              <a:t>Most cars that were bought with a service plan were </a:t>
            </a:r>
            <a:r>
              <a:rPr lang="en-US" sz="2400" b="1" dirty="0">
                <a:solidFill>
                  <a:srgbClr val="FFD700"/>
                </a:solidFill>
                <a:latin typeface="Arial Black" panose="020B0604020202020204" pitchFamily="34" charset="0"/>
                <a:cs typeface="Arial Black" panose="020B0604020202020204" pitchFamily="34" charset="0"/>
              </a:rPr>
              <a:t>SUVs</a:t>
            </a:r>
            <a:r>
              <a:rPr lang="en-US" sz="2400" b="1" dirty="0">
                <a:solidFill>
                  <a:schemeClr val="bg1"/>
                </a:solidFill>
                <a:latin typeface="Arial Black" panose="020B0604020202020204" pitchFamily="34" charset="0"/>
                <a:cs typeface="Arial Black" panose="020B0604020202020204" pitchFamily="34" charset="0"/>
              </a:rPr>
              <a:t>. They might require more maintenance, due to larger size, etc.</a:t>
            </a:r>
          </a:p>
          <a:p>
            <a:r>
              <a:rPr lang="en-US" sz="2400" b="1" dirty="0">
                <a:solidFill>
                  <a:schemeClr val="bg1"/>
                </a:solidFill>
                <a:latin typeface="Arial Black" panose="020B0604020202020204" pitchFamily="34" charset="0"/>
                <a:cs typeface="Arial Black" panose="020B0604020202020204" pitchFamily="34" charset="0"/>
              </a:rPr>
              <a:t>Sending out </a:t>
            </a:r>
            <a:r>
              <a:rPr lang="en-US" sz="2400" b="1" dirty="0">
                <a:solidFill>
                  <a:srgbClr val="FFD700"/>
                </a:solidFill>
                <a:latin typeface="Arial Black" panose="020B0604020202020204" pitchFamily="34" charset="0"/>
                <a:cs typeface="Arial Black" panose="020B0604020202020204" pitchFamily="34" charset="0"/>
              </a:rPr>
              <a:t>all 3 campaigns </a:t>
            </a:r>
            <a:r>
              <a:rPr lang="en-US" sz="2400" b="1" dirty="0">
                <a:solidFill>
                  <a:schemeClr val="bg1"/>
                </a:solidFill>
                <a:latin typeface="Arial Black" panose="020B0604020202020204" pitchFamily="34" charset="0"/>
                <a:cs typeface="Arial Black" panose="020B0604020202020204" pitchFamily="34" charset="0"/>
              </a:rPr>
              <a:t>to customers seems to have a promising result: about 80% of customer who engaged with all campaigns bought a vehicle. </a:t>
            </a:r>
          </a:p>
          <a:p>
            <a:r>
              <a:rPr lang="en-US" sz="2400" b="1" dirty="0">
                <a:solidFill>
                  <a:schemeClr val="bg1"/>
                </a:solidFill>
                <a:latin typeface="Arial Black" panose="020B0604020202020204" pitchFamily="34" charset="0"/>
                <a:cs typeface="Arial Black" panose="020B0604020202020204" pitchFamily="34" charset="0"/>
              </a:rPr>
              <a:t>Most customers who visit the website are likely just browsing or might not have an intention to buy a car.</a:t>
            </a:r>
            <a:endParaRPr lang="en-US" sz="2400" b="1" dirty="0">
              <a:solidFill>
                <a:srgbClr val="FFD700"/>
              </a:solidFill>
              <a:latin typeface="Arial Black" panose="020B0604020202020204" pitchFamily="34" charset="0"/>
              <a:cs typeface="Arial Black" panose="020B0604020202020204" pitchFamily="34" charset="0"/>
            </a:endParaRPr>
          </a:p>
          <a:p>
            <a:endParaRPr lang="en-US" sz="2400" dirty="0">
              <a:solidFill>
                <a:srgbClr val="FFD700"/>
              </a:solidFill>
              <a:latin typeface="Arial" panose="020B0604020202020204" pitchFamily="34" charset="0"/>
              <a:cs typeface="Arial" panose="020B0604020202020204" pitchFamily="34" charset="0"/>
            </a:endParaRPr>
          </a:p>
          <a:p>
            <a:endParaRPr lang="en-US" sz="2400" dirty="0">
              <a:solidFill>
                <a:srgbClr val="FFD700"/>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89972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153A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0BD8C-05E9-671D-0362-78FBBEDA7590}"/>
              </a:ext>
            </a:extLst>
          </p:cNvPr>
          <p:cNvSpPr>
            <a:spLocks noGrp="1"/>
          </p:cNvSpPr>
          <p:nvPr>
            <p:ph type="title"/>
          </p:nvPr>
        </p:nvSpPr>
        <p:spPr/>
        <p:txBody>
          <a:bodyPr/>
          <a:lstStyle/>
          <a:p>
            <a:r>
              <a:rPr lang="en-US" b="1" dirty="0">
                <a:solidFill>
                  <a:srgbClr val="FFD700"/>
                </a:solidFill>
                <a:latin typeface="Arial Black" panose="020B0604020202020204" pitchFamily="34" charset="0"/>
                <a:cs typeface="Arial Black" panose="020B0604020202020204" pitchFamily="34" charset="0"/>
              </a:rPr>
              <a:t>Modeling – Predicting Purchase Flag </a:t>
            </a:r>
          </a:p>
        </p:txBody>
      </p:sp>
      <p:sp>
        <p:nvSpPr>
          <p:cNvPr id="3" name="Text Placeholder 2">
            <a:extLst>
              <a:ext uri="{FF2B5EF4-FFF2-40B4-BE49-F238E27FC236}">
                <a16:creationId xmlns:a16="http://schemas.microsoft.com/office/drawing/2014/main" id="{CC551F33-5EDD-B156-15D5-70F68D31D2A9}"/>
              </a:ext>
            </a:extLst>
          </p:cNvPr>
          <p:cNvSpPr>
            <a:spLocks noGrp="1"/>
          </p:cNvSpPr>
          <p:nvPr>
            <p:ph type="body" idx="1"/>
          </p:nvPr>
        </p:nvSpPr>
        <p:spPr/>
        <p:txBody>
          <a:bodyPr/>
          <a:lstStyle/>
          <a:p>
            <a:r>
              <a:rPr lang="en-US" dirty="0">
                <a:solidFill>
                  <a:schemeClr val="bg1"/>
                </a:solidFill>
              </a:rPr>
              <a:t>Neural Network</a:t>
            </a:r>
          </a:p>
          <a:p>
            <a:r>
              <a:rPr lang="en-US" dirty="0" err="1">
                <a:solidFill>
                  <a:schemeClr val="bg1"/>
                </a:solidFill>
              </a:rPr>
              <a:t>XGBoost</a:t>
            </a:r>
            <a:r>
              <a:rPr lang="en-US" dirty="0">
                <a:solidFill>
                  <a:schemeClr val="bg1"/>
                </a:solidFill>
              </a:rPr>
              <a:t> </a:t>
            </a:r>
          </a:p>
        </p:txBody>
      </p:sp>
    </p:spTree>
    <p:extLst>
      <p:ext uri="{BB962C8B-B14F-4D97-AF65-F5344CB8AC3E}">
        <p14:creationId xmlns:p14="http://schemas.microsoft.com/office/powerpoint/2010/main" val="3191537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5C372B-688D-AE6F-12AA-4C922F03B8A2}"/>
              </a:ext>
            </a:extLst>
          </p:cNvPr>
          <p:cNvPicPr>
            <a:picLocks noChangeAspect="1"/>
          </p:cNvPicPr>
          <p:nvPr/>
        </p:nvPicPr>
        <p:blipFill>
          <a:blip r:embed="rId2"/>
          <a:stretch>
            <a:fillRect/>
          </a:stretch>
        </p:blipFill>
        <p:spPr>
          <a:xfrm>
            <a:off x="241016" y="1148917"/>
            <a:ext cx="6350853" cy="5709083"/>
          </a:xfrm>
          <a:prstGeom prst="rect">
            <a:avLst/>
          </a:prstGeom>
        </p:spPr>
      </p:pic>
      <p:sp>
        <p:nvSpPr>
          <p:cNvPr id="5" name="Title 1">
            <a:extLst>
              <a:ext uri="{FF2B5EF4-FFF2-40B4-BE49-F238E27FC236}">
                <a16:creationId xmlns:a16="http://schemas.microsoft.com/office/drawing/2014/main" id="{A67960C6-23F1-9CBE-098D-D31A1306F8F0}"/>
              </a:ext>
            </a:extLst>
          </p:cNvPr>
          <p:cNvSpPr>
            <a:spLocks noGrp="1"/>
          </p:cNvSpPr>
          <p:nvPr>
            <p:ph type="title"/>
          </p:nvPr>
        </p:nvSpPr>
        <p:spPr>
          <a:xfrm>
            <a:off x="382028" y="-396650"/>
            <a:ext cx="11809972" cy="1325563"/>
          </a:xfrm>
        </p:spPr>
        <p:txBody>
          <a:bodyPr>
            <a:normAutofit/>
          </a:bodyPr>
          <a:lstStyle/>
          <a:p>
            <a:r>
              <a:rPr lang="en-US" sz="2800" b="1" dirty="0">
                <a:effectLst/>
                <a:latin typeface="Arial Black" panose="020B0604020202020204" pitchFamily="34" charset="0"/>
                <a:cs typeface="Arial Black" panose="020B0604020202020204" pitchFamily="34" charset="0"/>
              </a:rPr>
              <a:t>Correlation Matrix of Variables   </a:t>
            </a:r>
          </a:p>
        </p:txBody>
      </p:sp>
      <p:sp>
        <p:nvSpPr>
          <p:cNvPr id="6" name="Rectangle 5">
            <a:extLst>
              <a:ext uri="{FF2B5EF4-FFF2-40B4-BE49-F238E27FC236}">
                <a16:creationId xmlns:a16="http://schemas.microsoft.com/office/drawing/2014/main" id="{E223DFCF-6E80-BD04-08F3-B189BA12CC97}"/>
              </a:ext>
            </a:extLst>
          </p:cNvPr>
          <p:cNvSpPr/>
          <p:nvPr/>
        </p:nvSpPr>
        <p:spPr>
          <a:xfrm>
            <a:off x="1637732" y="5090615"/>
            <a:ext cx="4121624" cy="368490"/>
          </a:xfrm>
          <a:prstGeom prst="rect">
            <a:avLst/>
          </a:prstGeom>
          <a:noFill/>
          <a:ln w="571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6A10E07-4E37-5D69-92A4-C79A4E3C3F01}"/>
              </a:ext>
            </a:extLst>
          </p:cNvPr>
          <p:cNvSpPr txBox="1"/>
          <p:nvPr/>
        </p:nvSpPr>
        <p:spPr>
          <a:xfrm>
            <a:off x="7609157" y="1767575"/>
            <a:ext cx="3595655"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Looking at the red box, there is not a very high correlation between the features and the  target variables purchase flag and unaided awareness.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Finance and service plan customers are highly correlated with purchase flag, but this is obvious since only purchasers of a vehicle are qualified for these variables.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390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382028" y="108317"/>
            <a:ext cx="11809972" cy="1325563"/>
          </a:xfrm>
        </p:spPr>
        <p:txBody>
          <a:bodyPr>
            <a:normAutofit/>
          </a:bodyPr>
          <a:lstStyle/>
          <a:p>
            <a:r>
              <a:rPr lang="en-US" sz="2800" b="1" dirty="0">
                <a:effectLst/>
                <a:latin typeface="Arial Black" panose="020B0604020202020204" pitchFamily="34" charset="0"/>
                <a:cs typeface="Arial Black" panose="020B0604020202020204" pitchFamily="34" charset="0"/>
              </a:rPr>
              <a:t>Feature Importance for Purchase Flag </a:t>
            </a:r>
          </a:p>
        </p:txBody>
      </p:sp>
      <p:sp>
        <p:nvSpPr>
          <p:cNvPr id="8" name="TextBox 7">
            <a:extLst>
              <a:ext uri="{FF2B5EF4-FFF2-40B4-BE49-F238E27FC236}">
                <a16:creationId xmlns:a16="http://schemas.microsoft.com/office/drawing/2014/main" id="{E12DBCAA-C807-E038-F689-306B4345D580}"/>
              </a:ext>
            </a:extLst>
          </p:cNvPr>
          <p:cNvSpPr txBox="1"/>
          <p:nvPr/>
        </p:nvSpPr>
        <p:spPr>
          <a:xfrm>
            <a:off x="7963999" y="1849462"/>
            <a:ext cx="3595655"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Using a random forest regressor, features were ranked by importance pertaining to the target variable, </a:t>
            </a:r>
            <a:r>
              <a:rPr lang="en-US" dirty="0" err="1">
                <a:latin typeface="Arial" panose="020B0604020202020204" pitchFamily="34" charset="0"/>
                <a:cs typeface="Arial" panose="020B0604020202020204" pitchFamily="34" charset="0"/>
              </a:rPr>
              <a:t>purchase_flag</a:t>
            </a:r>
            <a:r>
              <a:rPr lang="en-US"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finance_customer</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service_plan_customers</a:t>
            </a:r>
            <a:r>
              <a:rPr lang="en-US" dirty="0">
                <a:latin typeface="Arial" panose="020B0604020202020204" pitchFamily="34" charset="0"/>
                <a:cs typeface="Arial" panose="020B0604020202020204" pitchFamily="34" charset="0"/>
              </a:rPr>
              <a:t> had the highest importance since these customers automatically count as purchasers of a vehicle.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These features were used to build a neural network, but with an extra component…</a:t>
            </a:r>
          </a:p>
        </p:txBody>
      </p:sp>
      <p:pic>
        <p:nvPicPr>
          <p:cNvPr id="7" name="Picture 6" descr="A graph with blue bars&#10;&#10;Description automatically generated">
            <a:extLst>
              <a:ext uri="{FF2B5EF4-FFF2-40B4-BE49-F238E27FC236}">
                <a16:creationId xmlns:a16="http://schemas.microsoft.com/office/drawing/2014/main" id="{7F8808BA-BC0D-1F80-7FCD-3EDD3B23BB4A}"/>
              </a:ext>
            </a:extLst>
          </p:cNvPr>
          <p:cNvPicPr>
            <a:picLocks noChangeAspect="1"/>
          </p:cNvPicPr>
          <p:nvPr/>
        </p:nvPicPr>
        <p:blipFill>
          <a:blip r:embed="rId2"/>
          <a:stretch>
            <a:fillRect/>
          </a:stretch>
        </p:blipFill>
        <p:spPr>
          <a:xfrm>
            <a:off x="247418" y="1701969"/>
            <a:ext cx="7389237" cy="4412227"/>
          </a:xfrm>
          <a:prstGeom prst="rect">
            <a:avLst/>
          </a:prstGeom>
        </p:spPr>
      </p:pic>
    </p:spTree>
    <p:extLst>
      <p:ext uri="{BB962C8B-B14F-4D97-AF65-F5344CB8AC3E}">
        <p14:creationId xmlns:p14="http://schemas.microsoft.com/office/powerpoint/2010/main" val="3518059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382028" y="108317"/>
            <a:ext cx="11809972" cy="1325563"/>
          </a:xfrm>
        </p:spPr>
        <p:txBody>
          <a:bodyPr>
            <a:normAutofit/>
          </a:bodyPr>
          <a:lstStyle/>
          <a:p>
            <a:r>
              <a:rPr lang="en-US" sz="2800" b="1" dirty="0">
                <a:latin typeface="Arial Black" panose="020B0604020202020204" pitchFamily="34" charset="0"/>
                <a:cs typeface="Arial Black" panose="020B0604020202020204" pitchFamily="34" charset="0"/>
              </a:rPr>
              <a:t>Predicting Purchase Flag Using a Neural Network </a:t>
            </a:r>
            <a:endParaRPr lang="en-US" sz="2800" b="1" dirty="0">
              <a:effectLst/>
              <a:latin typeface="Arial Black" panose="020B0604020202020204" pitchFamily="34" charset="0"/>
              <a:cs typeface="Arial Black" panose="020B0604020202020204" pitchFamily="34" charset="0"/>
            </a:endParaRPr>
          </a:p>
        </p:txBody>
      </p:sp>
      <p:sp>
        <p:nvSpPr>
          <p:cNvPr id="8" name="TextBox 7">
            <a:extLst>
              <a:ext uri="{FF2B5EF4-FFF2-40B4-BE49-F238E27FC236}">
                <a16:creationId xmlns:a16="http://schemas.microsoft.com/office/drawing/2014/main" id="{E12DBCAA-C807-E038-F689-306B4345D580}"/>
              </a:ext>
            </a:extLst>
          </p:cNvPr>
          <p:cNvSpPr txBox="1"/>
          <p:nvPr/>
        </p:nvSpPr>
        <p:spPr>
          <a:xfrm>
            <a:off x="236562" y="5147230"/>
            <a:ext cx="11955438"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extra component applied to the NN was optimization, specifically </a:t>
            </a:r>
            <a:r>
              <a:rPr lang="en-US" b="1" dirty="0">
                <a:latin typeface="Arial" panose="020B0604020202020204" pitchFamily="34" charset="0"/>
                <a:cs typeface="Arial" panose="020B0604020202020204" pitchFamily="34" charset="0"/>
              </a:rPr>
              <a:t>Randomized Hill Climbing</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This algorithm explores a search space, such as weights in a NN, by applying small, random changes while moving towards the optimal solution.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BCF4CA4-54DB-1159-3F96-83B0BAFDF2E7}"/>
              </a:ext>
            </a:extLst>
          </p:cNvPr>
          <p:cNvPicPr>
            <a:picLocks noChangeAspect="1"/>
          </p:cNvPicPr>
          <p:nvPr/>
        </p:nvPicPr>
        <p:blipFill>
          <a:blip r:embed="rId2"/>
          <a:stretch>
            <a:fillRect/>
          </a:stretch>
        </p:blipFill>
        <p:spPr>
          <a:xfrm>
            <a:off x="0" y="1341437"/>
            <a:ext cx="4572000" cy="3538602"/>
          </a:xfrm>
          <a:prstGeom prst="rect">
            <a:avLst/>
          </a:prstGeom>
        </p:spPr>
      </p:pic>
      <p:pic>
        <p:nvPicPr>
          <p:cNvPr id="4" name="Picture 3">
            <a:extLst>
              <a:ext uri="{FF2B5EF4-FFF2-40B4-BE49-F238E27FC236}">
                <a16:creationId xmlns:a16="http://schemas.microsoft.com/office/drawing/2014/main" id="{96B6E083-06B7-B26B-A7DD-29ED6EA2C223}"/>
              </a:ext>
            </a:extLst>
          </p:cNvPr>
          <p:cNvPicPr>
            <a:picLocks noChangeAspect="1"/>
          </p:cNvPicPr>
          <p:nvPr/>
        </p:nvPicPr>
        <p:blipFill>
          <a:blip r:embed="rId3"/>
          <a:stretch>
            <a:fillRect/>
          </a:stretch>
        </p:blipFill>
        <p:spPr>
          <a:xfrm>
            <a:off x="7642745" y="1327271"/>
            <a:ext cx="4527423" cy="3552768"/>
          </a:xfrm>
          <a:prstGeom prst="rect">
            <a:avLst/>
          </a:prstGeom>
        </p:spPr>
      </p:pic>
      <p:sp>
        <p:nvSpPr>
          <p:cNvPr id="5" name="TextBox 4">
            <a:extLst>
              <a:ext uri="{FF2B5EF4-FFF2-40B4-BE49-F238E27FC236}">
                <a16:creationId xmlns:a16="http://schemas.microsoft.com/office/drawing/2014/main" id="{AB220F17-A86A-E08A-39F1-A08618D33764}"/>
              </a:ext>
            </a:extLst>
          </p:cNvPr>
          <p:cNvSpPr txBox="1"/>
          <p:nvPr/>
        </p:nvSpPr>
        <p:spPr>
          <a:xfrm>
            <a:off x="4805314" y="1863099"/>
            <a:ext cx="2837431" cy="2831544"/>
          </a:xfrm>
          <a:prstGeom prst="rect">
            <a:avLst/>
          </a:prstGeom>
          <a:noFill/>
        </p:spPr>
        <p:txBody>
          <a:bodyPr wrap="square" rtlCol="0">
            <a:spAutoFit/>
          </a:bodyPr>
          <a:lstStyle/>
          <a:p>
            <a:r>
              <a:rPr lang="en-US" sz="1600" b="1" dirty="0">
                <a:solidFill>
                  <a:srgbClr val="FF0000"/>
                </a:solidFill>
                <a:latin typeface="Arial Black" panose="020B0604020202020204" pitchFamily="34" charset="0"/>
                <a:cs typeface="Arial Black" panose="020B0604020202020204" pitchFamily="34" charset="0"/>
              </a:rPr>
              <a:t>Model parameters:</a:t>
            </a:r>
          </a:p>
          <a:p>
            <a:endParaRPr lang="en-US" sz="1600" b="1" dirty="0">
              <a:latin typeface="Arial Black" panose="020B0604020202020204" pitchFamily="34" charset="0"/>
              <a:cs typeface="Arial Black" panose="020B0604020202020204" pitchFamily="34" charset="0"/>
            </a:endParaRPr>
          </a:p>
          <a:p>
            <a:r>
              <a:rPr lang="en-US" sz="1600" b="1" dirty="0">
                <a:latin typeface="Arial Black" panose="020B0604020202020204" pitchFamily="34" charset="0"/>
                <a:cs typeface="Arial Black" panose="020B0604020202020204" pitchFamily="34" charset="0"/>
              </a:rPr>
              <a:t>Dropout percent = 0.05</a:t>
            </a:r>
          </a:p>
          <a:p>
            <a:r>
              <a:rPr lang="en-US" sz="1600" b="1" dirty="0">
                <a:latin typeface="Arial Black" panose="020B0604020202020204" pitchFamily="34" charset="0"/>
                <a:cs typeface="Arial Black" panose="020B0604020202020204" pitchFamily="34" charset="0"/>
              </a:rPr>
              <a:t>Layer sizes: (23,12,6,1)</a:t>
            </a:r>
          </a:p>
          <a:p>
            <a:r>
              <a:rPr lang="en-US" sz="1600" b="1" dirty="0">
                <a:latin typeface="Arial Black" panose="020B0604020202020204" pitchFamily="34" charset="0"/>
                <a:cs typeface="Arial Black" panose="020B0604020202020204" pitchFamily="34" charset="0"/>
              </a:rPr>
              <a:t>Learning rate = 0.01</a:t>
            </a:r>
          </a:p>
          <a:p>
            <a:endParaRPr lang="en-US" sz="1600" b="1" dirty="0">
              <a:latin typeface="Arial Black" panose="020B0604020202020204" pitchFamily="34" charset="0"/>
              <a:cs typeface="Arial Black" panose="020B0604020202020204" pitchFamily="34" charset="0"/>
            </a:endParaRPr>
          </a:p>
          <a:p>
            <a:r>
              <a:rPr lang="en-US" sz="1600" b="1" dirty="0">
                <a:solidFill>
                  <a:srgbClr val="FF0000"/>
                </a:solidFill>
                <a:latin typeface="Arial Black" panose="020B0604020202020204" pitchFamily="34" charset="0"/>
                <a:cs typeface="Arial Black" panose="020B0604020202020204" pitchFamily="34" charset="0"/>
              </a:rPr>
              <a:t>Metrics: </a:t>
            </a:r>
          </a:p>
          <a:p>
            <a:endParaRPr lang="en-US" sz="1600" b="1" dirty="0">
              <a:solidFill>
                <a:srgbClr val="FF0000"/>
              </a:solidFill>
              <a:latin typeface="Arial Black" panose="020B0604020202020204" pitchFamily="34" charset="0"/>
              <a:cs typeface="Arial Black" panose="020B0604020202020204" pitchFamily="34" charset="0"/>
            </a:endParaRPr>
          </a:p>
          <a:p>
            <a:r>
              <a:rPr lang="en-US" sz="1600" b="1" dirty="0">
                <a:latin typeface="Arial Black" panose="020B0604020202020204" pitchFamily="34" charset="0"/>
                <a:cs typeface="Arial Black" panose="020B0604020202020204" pitchFamily="34" charset="0"/>
              </a:rPr>
              <a:t>Model accuracy: 0.70</a:t>
            </a:r>
          </a:p>
          <a:p>
            <a:r>
              <a:rPr lang="en-US" sz="1600" b="1" dirty="0">
                <a:latin typeface="Arial Black" panose="020B0604020202020204" pitchFamily="34" charset="0"/>
                <a:cs typeface="Arial Black" panose="020B0604020202020204" pitchFamily="34" charset="0"/>
              </a:rPr>
              <a:t>Minimum loss = 0.58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8748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382028" y="108317"/>
            <a:ext cx="11809972" cy="1325563"/>
          </a:xfrm>
        </p:spPr>
        <p:txBody>
          <a:bodyPr>
            <a:normAutofit/>
          </a:bodyPr>
          <a:lstStyle/>
          <a:p>
            <a:r>
              <a:rPr lang="en-US" sz="2800" b="1" dirty="0">
                <a:latin typeface="Arial Black" panose="020B0604020202020204" pitchFamily="34" charset="0"/>
                <a:cs typeface="Arial Black" panose="020B0604020202020204" pitchFamily="34" charset="0"/>
              </a:rPr>
              <a:t>Predicting Purchase Flag Using </a:t>
            </a:r>
            <a:r>
              <a:rPr lang="en-US" sz="2800" b="1" dirty="0" err="1">
                <a:latin typeface="Arial Black" panose="020B0604020202020204" pitchFamily="34" charset="0"/>
                <a:cs typeface="Arial Black" panose="020B0604020202020204" pitchFamily="34" charset="0"/>
              </a:rPr>
              <a:t>XGBoost</a:t>
            </a:r>
            <a:r>
              <a:rPr lang="en-US" sz="2800" b="1" dirty="0">
                <a:latin typeface="Arial Black" panose="020B0604020202020204" pitchFamily="34" charset="0"/>
                <a:cs typeface="Arial Black" panose="020B0604020202020204" pitchFamily="34" charset="0"/>
              </a:rPr>
              <a:t> </a:t>
            </a:r>
            <a:endParaRPr lang="en-US" sz="2800" b="1" dirty="0">
              <a:effectLst/>
              <a:latin typeface="Arial Black" panose="020B0604020202020204" pitchFamily="34" charset="0"/>
              <a:cs typeface="Arial Black" panose="020B0604020202020204" pitchFamily="34" charset="0"/>
            </a:endParaRPr>
          </a:p>
        </p:txBody>
      </p:sp>
      <p:sp>
        <p:nvSpPr>
          <p:cNvPr id="8" name="TextBox 7">
            <a:extLst>
              <a:ext uri="{FF2B5EF4-FFF2-40B4-BE49-F238E27FC236}">
                <a16:creationId xmlns:a16="http://schemas.microsoft.com/office/drawing/2014/main" id="{E12DBCAA-C807-E038-F689-306B4345D580}"/>
              </a:ext>
            </a:extLst>
          </p:cNvPr>
          <p:cNvSpPr txBox="1"/>
          <p:nvPr/>
        </p:nvSpPr>
        <p:spPr>
          <a:xfrm>
            <a:off x="236562" y="5370084"/>
            <a:ext cx="11955438"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a:t>
            </a:r>
            <a:r>
              <a:rPr lang="en-US" dirty="0" err="1">
                <a:latin typeface="Arial" panose="020B0604020202020204" pitchFamily="34" charset="0"/>
                <a:cs typeface="Arial" panose="020B0604020202020204" pitchFamily="34" charset="0"/>
              </a:rPr>
              <a:t>XGBoost</a:t>
            </a:r>
            <a:r>
              <a:rPr lang="en-US" dirty="0">
                <a:latin typeface="Arial" panose="020B0604020202020204" pitchFamily="34" charset="0"/>
                <a:cs typeface="Arial" panose="020B0604020202020204" pitchFamily="34" charset="0"/>
              </a:rPr>
              <a:t> model performed well, achieving an accuracy of 0.76. The high AUC suggests that it distinguishes between purchasers and non-purchasers.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Precision is on the lower side. Some customers are being classified as purchasers when they are not. </a:t>
            </a:r>
          </a:p>
        </p:txBody>
      </p:sp>
      <p:sp>
        <p:nvSpPr>
          <p:cNvPr id="5" name="TextBox 4">
            <a:extLst>
              <a:ext uri="{FF2B5EF4-FFF2-40B4-BE49-F238E27FC236}">
                <a16:creationId xmlns:a16="http://schemas.microsoft.com/office/drawing/2014/main" id="{AB220F17-A86A-E08A-39F1-A08618D33764}"/>
              </a:ext>
            </a:extLst>
          </p:cNvPr>
          <p:cNvSpPr txBox="1"/>
          <p:nvPr/>
        </p:nvSpPr>
        <p:spPr>
          <a:xfrm>
            <a:off x="4805314" y="1863099"/>
            <a:ext cx="2837431" cy="3077766"/>
          </a:xfrm>
          <a:prstGeom prst="rect">
            <a:avLst/>
          </a:prstGeom>
          <a:noFill/>
        </p:spPr>
        <p:txBody>
          <a:bodyPr wrap="square" rtlCol="0">
            <a:spAutoFit/>
          </a:bodyPr>
          <a:lstStyle/>
          <a:p>
            <a:r>
              <a:rPr lang="en-US" sz="1600" b="1" dirty="0">
                <a:solidFill>
                  <a:srgbClr val="FF0000"/>
                </a:solidFill>
                <a:latin typeface="Arial Black" panose="020B0604020202020204" pitchFamily="34" charset="0"/>
                <a:cs typeface="Arial Black" panose="020B0604020202020204" pitchFamily="34" charset="0"/>
              </a:rPr>
              <a:t>Model parameters:</a:t>
            </a:r>
          </a:p>
          <a:p>
            <a:endParaRPr lang="en-US" sz="1600" b="1" dirty="0">
              <a:latin typeface="Arial Black" panose="020B0604020202020204" pitchFamily="34" charset="0"/>
              <a:cs typeface="Arial Black" panose="020B0604020202020204" pitchFamily="34" charset="0"/>
            </a:endParaRPr>
          </a:p>
          <a:p>
            <a:r>
              <a:rPr lang="en-US" sz="1600" b="1" dirty="0">
                <a:latin typeface="Arial Black" panose="020B0604020202020204" pitchFamily="34" charset="0"/>
                <a:cs typeface="Arial Black" panose="020B0604020202020204" pitchFamily="34" charset="0"/>
              </a:rPr>
              <a:t>Max depth: 30</a:t>
            </a:r>
          </a:p>
          <a:p>
            <a:r>
              <a:rPr lang="en-US" sz="1600" b="1" dirty="0">
                <a:latin typeface="Arial Black" panose="020B0604020202020204" pitchFamily="34" charset="0"/>
                <a:cs typeface="Arial Black" panose="020B0604020202020204" pitchFamily="34" charset="0"/>
              </a:rPr>
              <a:t>Learning rate: 0.8</a:t>
            </a:r>
          </a:p>
          <a:p>
            <a:r>
              <a:rPr lang="en-US" sz="1600" b="1" dirty="0">
                <a:latin typeface="Arial Black" panose="020B0604020202020204" pitchFamily="34" charset="0"/>
                <a:cs typeface="Arial Black" panose="020B0604020202020204" pitchFamily="34" charset="0"/>
              </a:rPr>
              <a:t>Training rounds = 100</a:t>
            </a:r>
          </a:p>
          <a:p>
            <a:endParaRPr lang="en-US" sz="1600" b="1" dirty="0">
              <a:latin typeface="Arial Black" panose="020B0604020202020204" pitchFamily="34" charset="0"/>
              <a:cs typeface="Arial Black" panose="020B0604020202020204" pitchFamily="34" charset="0"/>
            </a:endParaRPr>
          </a:p>
          <a:p>
            <a:r>
              <a:rPr lang="en-US" sz="1600" b="1" dirty="0">
                <a:solidFill>
                  <a:srgbClr val="FF0000"/>
                </a:solidFill>
                <a:latin typeface="Arial Black" panose="020B0604020202020204" pitchFamily="34" charset="0"/>
                <a:cs typeface="Arial Black" panose="020B0604020202020204" pitchFamily="34" charset="0"/>
              </a:rPr>
              <a:t>Metrics: </a:t>
            </a:r>
          </a:p>
          <a:p>
            <a:endParaRPr lang="en-US" sz="1600" b="1" dirty="0">
              <a:solidFill>
                <a:srgbClr val="FF0000"/>
              </a:solidFill>
              <a:latin typeface="Arial Black" panose="020B0604020202020204" pitchFamily="34" charset="0"/>
              <a:cs typeface="Arial Black" panose="020B0604020202020204" pitchFamily="34" charset="0"/>
            </a:endParaRPr>
          </a:p>
          <a:p>
            <a:r>
              <a:rPr lang="en-US" sz="1600" b="1" dirty="0">
                <a:latin typeface="Arial Black" panose="020B0604020202020204" pitchFamily="34" charset="0"/>
                <a:cs typeface="Arial Black" panose="020B0604020202020204" pitchFamily="34" charset="0"/>
              </a:rPr>
              <a:t>Model accuracy: 0.76</a:t>
            </a:r>
          </a:p>
          <a:p>
            <a:r>
              <a:rPr lang="en-US" sz="1600" b="1" dirty="0">
                <a:latin typeface="Arial Black" panose="020B0604020202020204" pitchFamily="34" charset="0"/>
                <a:cs typeface="Arial Black" panose="020B0604020202020204" pitchFamily="34" charset="0"/>
              </a:rPr>
              <a:t>F1 score = 0.70</a:t>
            </a:r>
          </a:p>
          <a:p>
            <a:r>
              <a:rPr lang="en-US" sz="1600" b="1" dirty="0">
                <a:latin typeface="Arial Black" panose="020B0604020202020204" pitchFamily="34" charset="0"/>
                <a:cs typeface="Arial Black" panose="020B0604020202020204" pitchFamily="34" charset="0"/>
              </a:rPr>
              <a:t>Precision = 0.56</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0B4FAB9-B8AC-8D8E-CB72-6D9ABC5D7686}"/>
              </a:ext>
            </a:extLst>
          </p:cNvPr>
          <p:cNvPicPr>
            <a:picLocks noChangeAspect="1"/>
          </p:cNvPicPr>
          <p:nvPr/>
        </p:nvPicPr>
        <p:blipFill>
          <a:blip r:embed="rId2"/>
          <a:stretch>
            <a:fillRect/>
          </a:stretch>
        </p:blipFill>
        <p:spPr>
          <a:xfrm>
            <a:off x="186254" y="1548437"/>
            <a:ext cx="4363002" cy="3484235"/>
          </a:xfrm>
          <a:prstGeom prst="rect">
            <a:avLst/>
          </a:prstGeom>
        </p:spPr>
      </p:pic>
      <p:pic>
        <p:nvPicPr>
          <p:cNvPr id="11" name="Picture 10">
            <a:extLst>
              <a:ext uri="{FF2B5EF4-FFF2-40B4-BE49-F238E27FC236}">
                <a16:creationId xmlns:a16="http://schemas.microsoft.com/office/drawing/2014/main" id="{9F878776-0B72-4EA3-D4A6-BB061379848D}"/>
              </a:ext>
            </a:extLst>
          </p:cNvPr>
          <p:cNvPicPr>
            <a:picLocks noChangeAspect="1"/>
          </p:cNvPicPr>
          <p:nvPr/>
        </p:nvPicPr>
        <p:blipFill>
          <a:blip r:embed="rId3"/>
          <a:stretch>
            <a:fillRect/>
          </a:stretch>
        </p:blipFill>
        <p:spPr>
          <a:xfrm>
            <a:off x="7635867" y="1109798"/>
            <a:ext cx="4363002" cy="3922874"/>
          </a:xfrm>
          <a:prstGeom prst="rect">
            <a:avLst/>
          </a:prstGeom>
        </p:spPr>
      </p:pic>
      <p:sp>
        <p:nvSpPr>
          <p:cNvPr id="12" name="TextBox 11">
            <a:extLst>
              <a:ext uri="{FF2B5EF4-FFF2-40B4-BE49-F238E27FC236}">
                <a16:creationId xmlns:a16="http://schemas.microsoft.com/office/drawing/2014/main" id="{AAD6C579-858F-8B9A-B531-7F95ABAE97F5}"/>
              </a:ext>
            </a:extLst>
          </p:cNvPr>
          <p:cNvSpPr txBox="1"/>
          <p:nvPr/>
        </p:nvSpPr>
        <p:spPr>
          <a:xfrm>
            <a:off x="8655009" y="3701503"/>
            <a:ext cx="641445" cy="276999"/>
          </a:xfrm>
          <a:prstGeom prst="rect">
            <a:avLst/>
          </a:prstGeom>
          <a:noFill/>
          <a:ln>
            <a:noFill/>
          </a:ln>
        </p:spPr>
        <p:txBody>
          <a:bodyPr wrap="square" rtlCol="0">
            <a:spAutoFit/>
          </a:bodyPr>
          <a:lstStyle/>
          <a:p>
            <a:r>
              <a:rPr lang="en-US" sz="1200" dirty="0">
                <a:latin typeface="Calibri" panose="020F0502020204030204" pitchFamily="34" charset="0"/>
                <a:cs typeface="Calibri" panose="020F0502020204030204" pitchFamily="34" charset="0"/>
              </a:rPr>
              <a:t>250</a:t>
            </a:r>
          </a:p>
        </p:txBody>
      </p:sp>
      <p:sp>
        <p:nvSpPr>
          <p:cNvPr id="13" name="TextBox 12">
            <a:extLst>
              <a:ext uri="{FF2B5EF4-FFF2-40B4-BE49-F238E27FC236}">
                <a16:creationId xmlns:a16="http://schemas.microsoft.com/office/drawing/2014/main" id="{E1A21F88-C565-5FDC-9268-03BD033FBE8B}"/>
              </a:ext>
            </a:extLst>
          </p:cNvPr>
          <p:cNvSpPr txBox="1"/>
          <p:nvPr/>
        </p:nvSpPr>
        <p:spPr>
          <a:xfrm>
            <a:off x="10086841" y="3701503"/>
            <a:ext cx="772913" cy="276999"/>
          </a:xfrm>
          <a:prstGeom prst="rect">
            <a:avLst/>
          </a:prstGeom>
          <a:noFill/>
          <a:ln>
            <a:noFill/>
          </a:ln>
        </p:spPr>
        <p:txBody>
          <a:bodyPr wrap="square" rtlCol="0">
            <a:spAutoFit/>
          </a:bodyPr>
          <a:lstStyle/>
          <a:p>
            <a:r>
              <a:rPr lang="en-US" sz="1200" dirty="0">
                <a:solidFill>
                  <a:schemeClr val="bg1"/>
                </a:solidFill>
                <a:latin typeface="Calibri" panose="020F0502020204030204" pitchFamily="34" charset="0"/>
                <a:cs typeface="Calibri" panose="020F0502020204030204" pitchFamily="34" charset="0"/>
              </a:rPr>
              <a:t>5770</a:t>
            </a: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734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153A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479854" y="191143"/>
            <a:ext cx="10515600" cy="1325563"/>
          </a:xfrm>
        </p:spPr>
        <p:txBody>
          <a:bodyPr/>
          <a:lstStyle/>
          <a:p>
            <a:r>
              <a:rPr lang="en-US" b="1" dirty="0">
                <a:solidFill>
                  <a:srgbClr val="FFD700"/>
                </a:solidFill>
                <a:latin typeface="Arial Black" panose="020B0604020202020204" pitchFamily="34" charset="0"/>
                <a:cs typeface="Arial Black" panose="020B0604020202020204" pitchFamily="34" charset="0"/>
              </a:rPr>
              <a:t>Agenda </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665730"/>
          </a:xfrm>
        </p:spPr>
        <p:txBody>
          <a:bodyPr>
            <a:normAutofit lnSpcReduction="10000"/>
          </a:bodyPr>
          <a:lstStyle/>
          <a:p>
            <a:pPr marL="457200" indent="-457200">
              <a:buAutoNum type="arabicPeriod"/>
            </a:pPr>
            <a:r>
              <a:rPr lang="en-US" sz="3200" b="1" dirty="0">
                <a:solidFill>
                  <a:schemeClr val="bg1"/>
                </a:solidFill>
                <a:latin typeface="Arial" panose="020B0604020202020204" pitchFamily="34" charset="0"/>
                <a:cs typeface="Arial" panose="020B0604020202020204" pitchFamily="34" charset="0"/>
              </a:rPr>
              <a:t>Executive Summary</a:t>
            </a:r>
          </a:p>
          <a:p>
            <a:pPr marL="457200" indent="-457200">
              <a:buAutoNum type="arabicPeriod"/>
            </a:pPr>
            <a:r>
              <a:rPr lang="en-US" sz="3200" b="1" dirty="0">
                <a:solidFill>
                  <a:schemeClr val="bg1"/>
                </a:solidFill>
                <a:latin typeface="Arial" panose="020B0604020202020204" pitchFamily="34" charset="0"/>
                <a:cs typeface="Arial" panose="020B0604020202020204" pitchFamily="34" charset="0"/>
              </a:rPr>
              <a:t>Method of Analysis</a:t>
            </a:r>
            <a:endParaRPr lang="en-US" sz="400" b="1" dirty="0">
              <a:solidFill>
                <a:schemeClr val="bg1"/>
              </a:solidFill>
              <a:latin typeface="Arial" panose="020B0604020202020204" pitchFamily="34" charset="0"/>
              <a:cs typeface="Arial" panose="020B0604020202020204" pitchFamily="34" charset="0"/>
            </a:endParaRPr>
          </a:p>
          <a:p>
            <a:pPr lvl="1"/>
            <a:r>
              <a:rPr lang="en-US" b="1" dirty="0">
                <a:solidFill>
                  <a:schemeClr val="bg1"/>
                </a:solidFill>
                <a:latin typeface="Arial" panose="020B0604020202020204" pitchFamily="34" charset="0"/>
                <a:cs typeface="Arial" panose="020B0604020202020204" pitchFamily="34" charset="0"/>
              </a:rPr>
              <a:t>Methods </a:t>
            </a:r>
          </a:p>
          <a:p>
            <a:pPr lvl="1"/>
            <a:r>
              <a:rPr lang="en-US" b="1" dirty="0">
                <a:solidFill>
                  <a:schemeClr val="bg1"/>
                </a:solidFill>
                <a:latin typeface="Arial" panose="020B0604020202020204" pitchFamily="34" charset="0"/>
                <a:cs typeface="Arial" panose="020B0604020202020204" pitchFamily="34" charset="0"/>
              </a:rPr>
              <a:t>Major findings   </a:t>
            </a:r>
          </a:p>
          <a:p>
            <a:pPr marL="0" indent="0">
              <a:buNone/>
            </a:pPr>
            <a:r>
              <a:rPr lang="en-US" sz="3200" b="1" dirty="0">
                <a:solidFill>
                  <a:schemeClr val="bg1"/>
                </a:solidFill>
                <a:latin typeface="Arial" panose="020B0604020202020204" pitchFamily="34" charset="0"/>
                <a:cs typeface="Arial" panose="020B0604020202020204" pitchFamily="34" charset="0"/>
              </a:rPr>
              <a:t>4. Geospatial Visual Analysis</a:t>
            </a:r>
          </a:p>
          <a:p>
            <a:pPr marL="0" indent="0">
              <a:buNone/>
            </a:pPr>
            <a:r>
              <a:rPr lang="en-US" sz="3200" b="1" dirty="0">
                <a:solidFill>
                  <a:schemeClr val="bg1"/>
                </a:solidFill>
                <a:latin typeface="Arial" panose="020B0604020202020204" pitchFamily="34" charset="0"/>
                <a:cs typeface="Arial" panose="020B0604020202020204" pitchFamily="34" charset="0"/>
              </a:rPr>
              <a:t>5. Exploratory Data Analysis </a:t>
            </a:r>
          </a:p>
          <a:p>
            <a:pPr marL="0" indent="0">
              <a:buNone/>
            </a:pPr>
            <a:r>
              <a:rPr lang="en-US" sz="3200" b="1" dirty="0">
                <a:solidFill>
                  <a:schemeClr val="bg1"/>
                </a:solidFill>
                <a:latin typeface="Arial" panose="020B0604020202020204" pitchFamily="34" charset="0"/>
                <a:cs typeface="Arial" panose="020B0604020202020204" pitchFamily="34" charset="0"/>
              </a:rPr>
              <a:t>6. Modeling 1</a:t>
            </a:r>
          </a:p>
          <a:p>
            <a:pPr marL="0" indent="0">
              <a:buNone/>
            </a:pPr>
            <a:r>
              <a:rPr lang="en-US" sz="3200" b="1" dirty="0">
                <a:solidFill>
                  <a:schemeClr val="bg1"/>
                </a:solidFill>
                <a:latin typeface="Arial" panose="020B0604020202020204" pitchFamily="34" charset="0"/>
                <a:cs typeface="Arial" panose="020B0604020202020204" pitchFamily="34" charset="0"/>
              </a:rPr>
              <a:t>7. Modeling 2</a:t>
            </a:r>
          </a:p>
          <a:p>
            <a:pPr marL="0" indent="0">
              <a:buNone/>
            </a:pPr>
            <a:r>
              <a:rPr lang="en-US" sz="3200" b="1" dirty="0">
                <a:solidFill>
                  <a:schemeClr val="bg1"/>
                </a:solidFill>
                <a:latin typeface="Arial" panose="020B0604020202020204" pitchFamily="34" charset="0"/>
                <a:cs typeface="Arial" panose="020B0604020202020204" pitchFamily="34" charset="0"/>
              </a:rPr>
              <a:t>8. Recommendations/Conclusion</a:t>
            </a:r>
          </a:p>
          <a:p>
            <a:pPr marL="457200" lvl="1" indent="0">
              <a:buNone/>
            </a:pPr>
            <a:endParaRPr lang="en-US"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1938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153A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0BD8C-05E9-671D-0362-78FBBEDA7590}"/>
              </a:ext>
            </a:extLst>
          </p:cNvPr>
          <p:cNvSpPr>
            <a:spLocks noGrp="1"/>
          </p:cNvSpPr>
          <p:nvPr>
            <p:ph type="title"/>
          </p:nvPr>
        </p:nvSpPr>
        <p:spPr/>
        <p:txBody>
          <a:bodyPr/>
          <a:lstStyle/>
          <a:p>
            <a:r>
              <a:rPr lang="en-US" b="1" dirty="0">
                <a:solidFill>
                  <a:srgbClr val="FFD700"/>
                </a:solidFill>
                <a:latin typeface="Arial Black" panose="020B0604020202020204" pitchFamily="34" charset="0"/>
                <a:cs typeface="Arial Black" panose="020B0604020202020204" pitchFamily="34" charset="0"/>
              </a:rPr>
              <a:t>Modeling – Predicting Unaided Awareness</a:t>
            </a:r>
          </a:p>
        </p:txBody>
      </p:sp>
      <p:sp>
        <p:nvSpPr>
          <p:cNvPr id="3" name="Text Placeholder 2">
            <a:extLst>
              <a:ext uri="{FF2B5EF4-FFF2-40B4-BE49-F238E27FC236}">
                <a16:creationId xmlns:a16="http://schemas.microsoft.com/office/drawing/2014/main" id="{CC551F33-5EDD-B156-15D5-70F68D31D2A9}"/>
              </a:ext>
            </a:extLst>
          </p:cNvPr>
          <p:cNvSpPr>
            <a:spLocks noGrp="1"/>
          </p:cNvSpPr>
          <p:nvPr>
            <p:ph type="body" idx="1"/>
          </p:nvPr>
        </p:nvSpPr>
        <p:spPr/>
        <p:txBody>
          <a:bodyPr/>
          <a:lstStyle/>
          <a:p>
            <a:r>
              <a:rPr lang="en-US" dirty="0">
                <a:solidFill>
                  <a:schemeClr val="bg1"/>
                </a:solidFill>
              </a:rPr>
              <a:t>Logistic Regression</a:t>
            </a:r>
          </a:p>
          <a:p>
            <a:r>
              <a:rPr lang="en-US" dirty="0">
                <a:solidFill>
                  <a:schemeClr val="bg1"/>
                </a:solidFill>
              </a:rPr>
              <a:t>K-Nearest Neighbors </a:t>
            </a:r>
          </a:p>
        </p:txBody>
      </p:sp>
    </p:spTree>
    <p:extLst>
      <p:ext uri="{BB962C8B-B14F-4D97-AF65-F5344CB8AC3E}">
        <p14:creationId xmlns:p14="http://schemas.microsoft.com/office/powerpoint/2010/main" val="3160293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382028" y="108317"/>
            <a:ext cx="11809972" cy="1325563"/>
          </a:xfrm>
        </p:spPr>
        <p:txBody>
          <a:bodyPr>
            <a:normAutofit/>
          </a:bodyPr>
          <a:lstStyle/>
          <a:p>
            <a:r>
              <a:rPr lang="en-US" sz="2800" b="1" dirty="0">
                <a:latin typeface="Arial Black" panose="020B0604020202020204" pitchFamily="34" charset="0"/>
                <a:cs typeface="Arial Black" panose="020B0604020202020204" pitchFamily="34" charset="0"/>
              </a:rPr>
              <a:t>Feature Importance for Unaided Awareness</a:t>
            </a:r>
            <a:endParaRPr lang="en-US" sz="2800" b="1" dirty="0">
              <a:effectLst/>
              <a:latin typeface="Arial Black" panose="020B0604020202020204" pitchFamily="34" charset="0"/>
              <a:cs typeface="Arial Black" panose="020B0604020202020204" pitchFamily="34" charset="0"/>
            </a:endParaRPr>
          </a:p>
        </p:txBody>
      </p:sp>
      <p:sp>
        <p:nvSpPr>
          <p:cNvPr id="8" name="TextBox 7">
            <a:extLst>
              <a:ext uri="{FF2B5EF4-FFF2-40B4-BE49-F238E27FC236}">
                <a16:creationId xmlns:a16="http://schemas.microsoft.com/office/drawing/2014/main" id="{E12DBCAA-C807-E038-F689-306B4345D580}"/>
              </a:ext>
            </a:extLst>
          </p:cNvPr>
          <p:cNvSpPr txBox="1"/>
          <p:nvPr/>
        </p:nvSpPr>
        <p:spPr>
          <a:xfrm>
            <a:off x="8073181" y="2277811"/>
            <a:ext cx="3595655"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Using a random forest regressor, features were ranked by importance pertaining to the target variable, unaided awareness.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number of website visits, customers in the Northeast and Midwest regions, and total touchpoints seem to be important predictors of unaided awareness. </a:t>
            </a:r>
          </a:p>
        </p:txBody>
      </p:sp>
      <p:pic>
        <p:nvPicPr>
          <p:cNvPr id="3" name="Picture 2">
            <a:extLst>
              <a:ext uri="{FF2B5EF4-FFF2-40B4-BE49-F238E27FC236}">
                <a16:creationId xmlns:a16="http://schemas.microsoft.com/office/drawing/2014/main" id="{2104ED01-AFBD-B719-6F8A-7F9CB330280B}"/>
              </a:ext>
            </a:extLst>
          </p:cNvPr>
          <p:cNvPicPr>
            <a:picLocks noChangeAspect="1"/>
          </p:cNvPicPr>
          <p:nvPr/>
        </p:nvPicPr>
        <p:blipFill>
          <a:blip r:embed="rId2"/>
          <a:stretch>
            <a:fillRect/>
          </a:stretch>
        </p:blipFill>
        <p:spPr>
          <a:xfrm>
            <a:off x="245226" y="1769047"/>
            <a:ext cx="7424816" cy="4433848"/>
          </a:xfrm>
          <a:prstGeom prst="rect">
            <a:avLst/>
          </a:prstGeom>
        </p:spPr>
      </p:pic>
    </p:spTree>
    <p:extLst>
      <p:ext uri="{BB962C8B-B14F-4D97-AF65-F5344CB8AC3E}">
        <p14:creationId xmlns:p14="http://schemas.microsoft.com/office/powerpoint/2010/main" val="2756866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382028" y="108317"/>
            <a:ext cx="11809972" cy="1325563"/>
          </a:xfrm>
        </p:spPr>
        <p:txBody>
          <a:bodyPr>
            <a:normAutofit/>
          </a:bodyPr>
          <a:lstStyle/>
          <a:p>
            <a:r>
              <a:rPr lang="en-US" sz="2800" b="1" dirty="0">
                <a:latin typeface="Arial Black" panose="020B0604020202020204" pitchFamily="34" charset="0"/>
                <a:cs typeface="Arial Black" panose="020B0604020202020204" pitchFamily="34" charset="0"/>
              </a:rPr>
              <a:t>Predicting Unaided Awareness Using Logistic Regression</a:t>
            </a:r>
            <a:endParaRPr lang="en-US" sz="2800" b="1" dirty="0">
              <a:effectLst/>
              <a:latin typeface="Arial Black" panose="020B0604020202020204" pitchFamily="34" charset="0"/>
              <a:cs typeface="Arial Black" panose="020B0604020202020204" pitchFamily="34" charset="0"/>
            </a:endParaRPr>
          </a:p>
        </p:txBody>
      </p:sp>
      <p:sp>
        <p:nvSpPr>
          <p:cNvPr id="8" name="TextBox 7">
            <a:extLst>
              <a:ext uri="{FF2B5EF4-FFF2-40B4-BE49-F238E27FC236}">
                <a16:creationId xmlns:a16="http://schemas.microsoft.com/office/drawing/2014/main" id="{E12DBCAA-C807-E038-F689-306B4345D580}"/>
              </a:ext>
            </a:extLst>
          </p:cNvPr>
          <p:cNvSpPr txBox="1"/>
          <p:nvPr/>
        </p:nvSpPr>
        <p:spPr>
          <a:xfrm>
            <a:off x="382028" y="5660229"/>
            <a:ext cx="11694297"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Unaided awareness followed a normal distribution, centered around 0.2.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threshold of 0.18 was used to transform unaided awareness into a binary variable. An awareness higher than 0.18 was labeled as 1, otherwise 0. </a:t>
            </a:r>
          </a:p>
        </p:txBody>
      </p:sp>
      <p:pic>
        <p:nvPicPr>
          <p:cNvPr id="6" name="Picture 5">
            <a:extLst>
              <a:ext uri="{FF2B5EF4-FFF2-40B4-BE49-F238E27FC236}">
                <a16:creationId xmlns:a16="http://schemas.microsoft.com/office/drawing/2014/main" id="{F364288B-B7B7-2B1A-6351-4AB4F055A37B}"/>
              </a:ext>
            </a:extLst>
          </p:cNvPr>
          <p:cNvPicPr>
            <a:picLocks noChangeAspect="1"/>
          </p:cNvPicPr>
          <p:nvPr/>
        </p:nvPicPr>
        <p:blipFill>
          <a:blip r:embed="rId2"/>
          <a:stretch>
            <a:fillRect/>
          </a:stretch>
        </p:blipFill>
        <p:spPr>
          <a:xfrm>
            <a:off x="115675" y="1626989"/>
            <a:ext cx="4513001" cy="3604022"/>
          </a:xfrm>
          <a:prstGeom prst="rect">
            <a:avLst/>
          </a:prstGeom>
        </p:spPr>
      </p:pic>
      <p:pic>
        <p:nvPicPr>
          <p:cNvPr id="7" name="Picture 6">
            <a:extLst>
              <a:ext uri="{FF2B5EF4-FFF2-40B4-BE49-F238E27FC236}">
                <a16:creationId xmlns:a16="http://schemas.microsoft.com/office/drawing/2014/main" id="{515B4AFC-E08F-6AFE-45F9-A99B4E86579D}"/>
              </a:ext>
            </a:extLst>
          </p:cNvPr>
          <p:cNvPicPr>
            <a:picLocks noChangeAspect="1"/>
          </p:cNvPicPr>
          <p:nvPr/>
        </p:nvPicPr>
        <p:blipFill>
          <a:blip r:embed="rId3"/>
          <a:stretch>
            <a:fillRect/>
          </a:stretch>
        </p:blipFill>
        <p:spPr>
          <a:xfrm>
            <a:off x="7424903" y="1433880"/>
            <a:ext cx="4651422" cy="3836574"/>
          </a:xfrm>
          <a:prstGeom prst="rect">
            <a:avLst/>
          </a:prstGeom>
        </p:spPr>
      </p:pic>
      <p:sp>
        <p:nvSpPr>
          <p:cNvPr id="9" name="TextBox 8">
            <a:extLst>
              <a:ext uri="{FF2B5EF4-FFF2-40B4-BE49-F238E27FC236}">
                <a16:creationId xmlns:a16="http://schemas.microsoft.com/office/drawing/2014/main" id="{E151077A-0DE7-0B27-A357-CA162C8C22FC}"/>
              </a:ext>
            </a:extLst>
          </p:cNvPr>
          <p:cNvSpPr txBox="1"/>
          <p:nvPr/>
        </p:nvSpPr>
        <p:spPr>
          <a:xfrm>
            <a:off x="4805314" y="1863099"/>
            <a:ext cx="2837431" cy="2831544"/>
          </a:xfrm>
          <a:prstGeom prst="rect">
            <a:avLst/>
          </a:prstGeom>
          <a:noFill/>
        </p:spPr>
        <p:txBody>
          <a:bodyPr wrap="square" rtlCol="0">
            <a:spAutoFit/>
          </a:bodyPr>
          <a:lstStyle/>
          <a:p>
            <a:r>
              <a:rPr lang="en-US" sz="1600" b="1" dirty="0">
                <a:solidFill>
                  <a:srgbClr val="FF0000"/>
                </a:solidFill>
                <a:latin typeface="Arial Black" panose="020B0604020202020204" pitchFamily="34" charset="0"/>
                <a:cs typeface="Arial Black" panose="020B0604020202020204" pitchFamily="34" charset="0"/>
              </a:rPr>
              <a:t>Model parameters:</a:t>
            </a:r>
          </a:p>
          <a:p>
            <a:endParaRPr lang="en-US" sz="1600" b="1" dirty="0">
              <a:latin typeface="Arial Black" panose="020B0604020202020204" pitchFamily="34" charset="0"/>
              <a:cs typeface="Arial Black" panose="020B0604020202020204" pitchFamily="34" charset="0"/>
            </a:endParaRPr>
          </a:p>
          <a:p>
            <a:r>
              <a:rPr lang="en-US" sz="1600" b="1" dirty="0">
                <a:latin typeface="Arial Black" panose="020B0604020202020204" pitchFamily="34" charset="0"/>
                <a:cs typeface="Arial Black" panose="020B0604020202020204" pitchFamily="34" charset="0"/>
              </a:rPr>
              <a:t>Threshold = 0.18</a:t>
            </a:r>
          </a:p>
          <a:p>
            <a:r>
              <a:rPr lang="en-US" sz="1600" b="1" dirty="0">
                <a:latin typeface="Arial Black" panose="020B0604020202020204" pitchFamily="34" charset="0"/>
                <a:cs typeface="Arial Black" panose="020B0604020202020204" pitchFamily="34" charset="0"/>
              </a:rPr>
              <a:t>Max iterations: 1000</a:t>
            </a:r>
          </a:p>
          <a:p>
            <a:endParaRPr lang="en-US" sz="1600" b="1" dirty="0">
              <a:latin typeface="Arial Black" panose="020B0604020202020204" pitchFamily="34" charset="0"/>
              <a:cs typeface="Arial Black" panose="020B0604020202020204" pitchFamily="34" charset="0"/>
            </a:endParaRPr>
          </a:p>
          <a:p>
            <a:r>
              <a:rPr lang="en-US" sz="1600" b="1" dirty="0">
                <a:solidFill>
                  <a:srgbClr val="FF0000"/>
                </a:solidFill>
                <a:latin typeface="Arial Black" panose="020B0604020202020204" pitchFamily="34" charset="0"/>
                <a:cs typeface="Arial Black" panose="020B0604020202020204" pitchFamily="34" charset="0"/>
              </a:rPr>
              <a:t>Metrics: </a:t>
            </a:r>
          </a:p>
          <a:p>
            <a:endParaRPr lang="en-US" sz="1600" b="1" dirty="0">
              <a:solidFill>
                <a:srgbClr val="FF0000"/>
              </a:solidFill>
              <a:latin typeface="Arial Black" panose="020B0604020202020204" pitchFamily="34" charset="0"/>
              <a:cs typeface="Arial Black" panose="020B0604020202020204" pitchFamily="34" charset="0"/>
            </a:endParaRPr>
          </a:p>
          <a:p>
            <a:r>
              <a:rPr lang="en-US" sz="1600" b="1" dirty="0">
                <a:latin typeface="Arial Black" panose="020B0604020202020204" pitchFamily="34" charset="0"/>
                <a:cs typeface="Arial Black" panose="020B0604020202020204" pitchFamily="34" charset="0"/>
              </a:rPr>
              <a:t>Model accuracy: 0.70</a:t>
            </a:r>
          </a:p>
          <a:p>
            <a:r>
              <a:rPr lang="en-US" sz="1600" b="1" dirty="0">
                <a:latin typeface="Arial Black" panose="020B0604020202020204" pitchFamily="34" charset="0"/>
                <a:cs typeface="Arial Black" panose="020B0604020202020204" pitchFamily="34" charset="0"/>
              </a:rPr>
              <a:t>F1 score = 0.69</a:t>
            </a:r>
          </a:p>
          <a:p>
            <a:r>
              <a:rPr lang="en-US" sz="1600" b="1" dirty="0">
                <a:latin typeface="Arial Black" panose="020B0604020202020204" pitchFamily="34" charset="0"/>
                <a:cs typeface="Arial Black" panose="020B0604020202020204" pitchFamily="34" charset="0"/>
              </a:rPr>
              <a:t>Precision = 0.60</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D80980B-4838-0753-8037-F7D6106213D5}"/>
              </a:ext>
            </a:extLst>
          </p:cNvPr>
          <p:cNvSpPr txBox="1"/>
          <p:nvPr/>
        </p:nvSpPr>
        <p:spPr>
          <a:xfrm>
            <a:off x="8463941" y="3933515"/>
            <a:ext cx="641445" cy="276999"/>
          </a:xfrm>
          <a:prstGeom prst="rect">
            <a:avLst/>
          </a:prstGeom>
          <a:noFill/>
          <a:ln>
            <a:noFill/>
          </a:ln>
        </p:spPr>
        <p:txBody>
          <a:bodyPr wrap="square" rtlCol="0">
            <a:spAutoFit/>
          </a:bodyPr>
          <a:lstStyle/>
          <a:p>
            <a:r>
              <a:rPr lang="en-US" sz="1200" dirty="0">
                <a:latin typeface="Calibri" panose="020F0502020204030204" pitchFamily="34" charset="0"/>
                <a:cs typeface="Calibri" panose="020F0502020204030204" pitchFamily="34" charset="0"/>
              </a:rPr>
              <a:t>1537</a:t>
            </a:r>
          </a:p>
        </p:txBody>
      </p:sp>
      <p:sp>
        <p:nvSpPr>
          <p:cNvPr id="11" name="TextBox 10">
            <a:extLst>
              <a:ext uri="{FF2B5EF4-FFF2-40B4-BE49-F238E27FC236}">
                <a16:creationId xmlns:a16="http://schemas.microsoft.com/office/drawing/2014/main" id="{64E9CB35-6DA0-ABF9-BA04-9B51B51F646C}"/>
              </a:ext>
            </a:extLst>
          </p:cNvPr>
          <p:cNvSpPr txBox="1"/>
          <p:nvPr/>
        </p:nvSpPr>
        <p:spPr>
          <a:xfrm>
            <a:off x="10204399" y="3933515"/>
            <a:ext cx="772913" cy="276999"/>
          </a:xfrm>
          <a:prstGeom prst="rect">
            <a:avLst/>
          </a:prstGeom>
          <a:noFill/>
          <a:ln>
            <a:noFill/>
          </a:ln>
        </p:spPr>
        <p:txBody>
          <a:bodyPr wrap="square" rtlCol="0">
            <a:spAutoFit/>
          </a:bodyPr>
          <a:lstStyle/>
          <a:p>
            <a:r>
              <a:rPr lang="en-US" sz="1200" dirty="0">
                <a:solidFill>
                  <a:schemeClr val="bg1"/>
                </a:solidFill>
                <a:latin typeface="Calibri" panose="020F0502020204030204" pitchFamily="34" charset="0"/>
                <a:cs typeface="Calibri" panose="020F0502020204030204" pitchFamily="34" charset="0"/>
              </a:rPr>
              <a:t>6708</a:t>
            </a: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5901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382028" y="108317"/>
            <a:ext cx="11809972" cy="1325563"/>
          </a:xfrm>
        </p:spPr>
        <p:txBody>
          <a:bodyPr>
            <a:normAutofit/>
          </a:bodyPr>
          <a:lstStyle/>
          <a:p>
            <a:r>
              <a:rPr lang="en-US" sz="2800" b="1" dirty="0">
                <a:latin typeface="Arial Black" panose="020B0604020202020204" pitchFamily="34" charset="0"/>
                <a:cs typeface="Arial Black" panose="020B0604020202020204" pitchFamily="34" charset="0"/>
              </a:rPr>
              <a:t>Predicting Unaided Awareness Using K-Nearest Neighbors </a:t>
            </a:r>
            <a:endParaRPr lang="en-US" sz="2800" b="1" dirty="0">
              <a:effectLst/>
              <a:latin typeface="Arial Black" panose="020B0604020202020204" pitchFamily="34" charset="0"/>
              <a:cs typeface="Arial Black" panose="020B0604020202020204" pitchFamily="34" charset="0"/>
            </a:endParaRPr>
          </a:p>
        </p:txBody>
      </p:sp>
      <p:sp>
        <p:nvSpPr>
          <p:cNvPr id="8" name="TextBox 7">
            <a:extLst>
              <a:ext uri="{FF2B5EF4-FFF2-40B4-BE49-F238E27FC236}">
                <a16:creationId xmlns:a16="http://schemas.microsoft.com/office/drawing/2014/main" id="{E12DBCAA-C807-E038-F689-306B4345D580}"/>
              </a:ext>
            </a:extLst>
          </p:cNvPr>
          <p:cNvSpPr txBox="1"/>
          <p:nvPr/>
        </p:nvSpPr>
        <p:spPr>
          <a:xfrm>
            <a:off x="382028" y="5660229"/>
            <a:ext cx="11694297"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KNN model with 50 neighbors misclassified some samples, with the F1 score and precision being on the lower side for unaided awareness values greater than 0.18. </a:t>
            </a:r>
          </a:p>
        </p:txBody>
      </p:sp>
      <p:sp>
        <p:nvSpPr>
          <p:cNvPr id="9" name="TextBox 8">
            <a:extLst>
              <a:ext uri="{FF2B5EF4-FFF2-40B4-BE49-F238E27FC236}">
                <a16:creationId xmlns:a16="http://schemas.microsoft.com/office/drawing/2014/main" id="{E151077A-0DE7-0B27-A357-CA162C8C22FC}"/>
              </a:ext>
            </a:extLst>
          </p:cNvPr>
          <p:cNvSpPr txBox="1"/>
          <p:nvPr/>
        </p:nvSpPr>
        <p:spPr>
          <a:xfrm>
            <a:off x="4805314" y="1863099"/>
            <a:ext cx="2837431" cy="2585323"/>
          </a:xfrm>
          <a:prstGeom prst="rect">
            <a:avLst/>
          </a:prstGeom>
          <a:noFill/>
        </p:spPr>
        <p:txBody>
          <a:bodyPr wrap="square" rtlCol="0">
            <a:spAutoFit/>
          </a:bodyPr>
          <a:lstStyle/>
          <a:p>
            <a:r>
              <a:rPr lang="en-US" sz="1600" b="1" dirty="0">
                <a:solidFill>
                  <a:srgbClr val="FF0000"/>
                </a:solidFill>
                <a:latin typeface="Arial Black" panose="020B0604020202020204" pitchFamily="34" charset="0"/>
                <a:cs typeface="Arial Black" panose="020B0604020202020204" pitchFamily="34" charset="0"/>
              </a:rPr>
              <a:t>Model parameters:</a:t>
            </a:r>
          </a:p>
          <a:p>
            <a:endParaRPr lang="en-US" sz="1600" b="1" dirty="0">
              <a:latin typeface="Arial Black" panose="020B0604020202020204" pitchFamily="34" charset="0"/>
              <a:cs typeface="Arial Black" panose="020B0604020202020204" pitchFamily="34" charset="0"/>
            </a:endParaRPr>
          </a:p>
          <a:p>
            <a:r>
              <a:rPr lang="en-US" sz="1600" b="1" dirty="0">
                <a:latin typeface="Arial Black" panose="020B0604020202020204" pitchFamily="34" charset="0"/>
                <a:cs typeface="Arial Black" panose="020B0604020202020204" pitchFamily="34" charset="0"/>
              </a:rPr>
              <a:t>Neighbors: 50</a:t>
            </a:r>
          </a:p>
          <a:p>
            <a:endParaRPr lang="en-US" sz="1600" b="1" dirty="0">
              <a:latin typeface="Arial Black" panose="020B0604020202020204" pitchFamily="34" charset="0"/>
              <a:cs typeface="Arial Black" panose="020B0604020202020204" pitchFamily="34" charset="0"/>
            </a:endParaRPr>
          </a:p>
          <a:p>
            <a:r>
              <a:rPr lang="en-US" sz="1600" b="1" dirty="0">
                <a:solidFill>
                  <a:srgbClr val="FF0000"/>
                </a:solidFill>
                <a:latin typeface="Arial Black" panose="020B0604020202020204" pitchFamily="34" charset="0"/>
                <a:cs typeface="Arial Black" panose="020B0604020202020204" pitchFamily="34" charset="0"/>
              </a:rPr>
              <a:t>Metrics: </a:t>
            </a:r>
          </a:p>
          <a:p>
            <a:endParaRPr lang="en-US" sz="1600" b="1" dirty="0">
              <a:solidFill>
                <a:srgbClr val="FF0000"/>
              </a:solidFill>
              <a:latin typeface="Arial Black" panose="020B0604020202020204" pitchFamily="34" charset="0"/>
              <a:cs typeface="Arial Black" panose="020B0604020202020204" pitchFamily="34" charset="0"/>
            </a:endParaRPr>
          </a:p>
          <a:p>
            <a:r>
              <a:rPr lang="en-US" sz="1600" b="1" dirty="0">
                <a:latin typeface="Arial Black" panose="020B0604020202020204" pitchFamily="34" charset="0"/>
                <a:cs typeface="Arial Black" panose="020B0604020202020204" pitchFamily="34" charset="0"/>
              </a:rPr>
              <a:t>Model accuracy: 0.67</a:t>
            </a:r>
          </a:p>
          <a:p>
            <a:r>
              <a:rPr lang="en-US" sz="1600" b="1" dirty="0">
                <a:latin typeface="Arial Black" panose="020B0604020202020204" pitchFamily="34" charset="0"/>
                <a:cs typeface="Arial Black" panose="020B0604020202020204" pitchFamily="34" charset="0"/>
              </a:rPr>
              <a:t>F1 score = 0.59</a:t>
            </a:r>
          </a:p>
          <a:p>
            <a:r>
              <a:rPr lang="en-US" sz="1600" b="1" dirty="0">
                <a:latin typeface="Arial Black" panose="020B0604020202020204" pitchFamily="34" charset="0"/>
                <a:cs typeface="Arial Black" panose="020B0604020202020204" pitchFamily="34" charset="0"/>
              </a:rPr>
              <a:t>Precision = 0.60</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4E9CB35-6DA0-ABF9-BA04-9B51B51F646C}"/>
              </a:ext>
            </a:extLst>
          </p:cNvPr>
          <p:cNvSpPr txBox="1"/>
          <p:nvPr/>
        </p:nvSpPr>
        <p:spPr>
          <a:xfrm>
            <a:off x="10204399" y="3933515"/>
            <a:ext cx="772913" cy="276999"/>
          </a:xfrm>
          <a:prstGeom prst="rect">
            <a:avLst/>
          </a:prstGeom>
          <a:noFill/>
          <a:ln>
            <a:noFill/>
          </a:ln>
        </p:spPr>
        <p:txBody>
          <a:bodyPr wrap="square" rtlCol="0">
            <a:spAutoFit/>
          </a:bodyPr>
          <a:lstStyle/>
          <a:p>
            <a:r>
              <a:rPr lang="en-US" sz="1200" dirty="0">
                <a:solidFill>
                  <a:schemeClr val="bg1"/>
                </a:solidFill>
                <a:latin typeface="Calibri" panose="020F0502020204030204" pitchFamily="34" charset="0"/>
                <a:cs typeface="Calibri" panose="020F0502020204030204" pitchFamily="34" charset="0"/>
              </a:rPr>
              <a:t>6708</a:t>
            </a:r>
            <a:endParaRPr lang="en-US" dirty="0">
              <a:solidFill>
                <a:schemeClr val="bg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7ED5CC8-167B-873A-3DA3-4C832717312C}"/>
              </a:ext>
            </a:extLst>
          </p:cNvPr>
          <p:cNvSpPr txBox="1"/>
          <p:nvPr/>
        </p:nvSpPr>
        <p:spPr>
          <a:xfrm>
            <a:off x="3214802" y="3802710"/>
            <a:ext cx="641445" cy="261610"/>
          </a:xfrm>
          <a:prstGeom prst="rect">
            <a:avLst/>
          </a:prstGeom>
          <a:noFill/>
          <a:ln>
            <a:noFill/>
          </a:ln>
        </p:spPr>
        <p:txBody>
          <a:bodyPr wrap="square" rtlCol="0">
            <a:spAutoFit/>
          </a:bodyPr>
          <a:lstStyle/>
          <a:p>
            <a:r>
              <a:rPr lang="en-US" sz="1100" dirty="0">
                <a:latin typeface="Calibri" panose="020F0502020204030204" pitchFamily="34" charset="0"/>
                <a:cs typeface="Calibri" panose="020F0502020204030204" pitchFamily="34" charset="0"/>
              </a:rPr>
              <a:t>1631</a:t>
            </a:r>
          </a:p>
        </p:txBody>
      </p:sp>
      <p:pic>
        <p:nvPicPr>
          <p:cNvPr id="13" name="Picture 12">
            <a:extLst>
              <a:ext uri="{FF2B5EF4-FFF2-40B4-BE49-F238E27FC236}">
                <a16:creationId xmlns:a16="http://schemas.microsoft.com/office/drawing/2014/main" id="{EEB3D785-A67D-FC8D-801C-C36CA81FCD4E}"/>
              </a:ext>
            </a:extLst>
          </p:cNvPr>
          <p:cNvPicPr>
            <a:picLocks noChangeAspect="1"/>
          </p:cNvPicPr>
          <p:nvPr/>
        </p:nvPicPr>
        <p:blipFill>
          <a:blip r:embed="rId2"/>
          <a:stretch>
            <a:fillRect/>
          </a:stretch>
        </p:blipFill>
        <p:spPr>
          <a:xfrm>
            <a:off x="221744" y="1647463"/>
            <a:ext cx="4461725" cy="3563074"/>
          </a:xfrm>
          <a:prstGeom prst="rect">
            <a:avLst/>
          </a:prstGeom>
        </p:spPr>
      </p:pic>
      <p:pic>
        <p:nvPicPr>
          <p:cNvPr id="14" name="Picture 13">
            <a:extLst>
              <a:ext uri="{FF2B5EF4-FFF2-40B4-BE49-F238E27FC236}">
                <a16:creationId xmlns:a16="http://schemas.microsoft.com/office/drawing/2014/main" id="{F0B8752F-7154-059C-6633-58C99CF385D2}"/>
              </a:ext>
            </a:extLst>
          </p:cNvPr>
          <p:cNvPicPr>
            <a:picLocks noChangeAspect="1"/>
          </p:cNvPicPr>
          <p:nvPr/>
        </p:nvPicPr>
        <p:blipFill>
          <a:blip r:embed="rId3"/>
          <a:stretch>
            <a:fillRect/>
          </a:stretch>
        </p:blipFill>
        <p:spPr>
          <a:xfrm>
            <a:off x="7672509" y="1720659"/>
            <a:ext cx="4231090" cy="3489877"/>
          </a:xfrm>
          <a:prstGeom prst="rect">
            <a:avLst/>
          </a:prstGeom>
        </p:spPr>
      </p:pic>
      <p:sp>
        <p:nvSpPr>
          <p:cNvPr id="15" name="TextBox 14">
            <a:extLst>
              <a:ext uri="{FF2B5EF4-FFF2-40B4-BE49-F238E27FC236}">
                <a16:creationId xmlns:a16="http://schemas.microsoft.com/office/drawing/2014/main" id="{FEFB3A5F-A27B-3A3A-0873-9B5F76607F6A}"/>
              </a:ext>
            </a:extLst>
          </p:cNvPr>
          <p:cNvSpPr txBox="1"/>
          <p:nvPr/>
        </p:nvSpPr>
        <p:spPr>
          <a:xfrm>
            <a:off x="10174635" y="3952316"/>
            <a:ext cx="641445" cy="261610"/>
          </a:xfrm>
          <a:prstGeom prst="rect">
            <a:avLst/>
          </a:prstGeom>
          <a:noFill/>
          <a:ln>
            <a:noFill/>
          </a:ln>
        </p:spPr>
        <p:txBody>
          <a:bodyPr wrap="square" rtlCol="0">
            <a:spAutoFit/>
          </a:bodyPr>
          <a:lstStyle/>
          <a:p>
            <a:r>
              <a:rPr lang="en-US" sz="1100" dirty="0">
                <a:latin typeface="Calibri" panose="020F0502020204030204" pitchFamily="34" charset="0"/>
                <a:cs typeface="Calibri" panose="020F0502020204030204" pitchFamily="34" charset="0"/>
              </a:rPr>
              <a:t>4768</a:t>
            </a:r>
          </a:p>
        </p:txBody>
      </p:sp>
      <p:sp>
        <p:nvSpPr>
          <p:cNvPr id="16" name="TextBox 15">
            <a:extLst>
              <a:ext uri="{FF2B5EF4-FFF2-40B4-BE49-F238E27FC236}">
                <a16:creationId xmlns:a16="http://schemas.microsoft.com/office/drawing/2014/main" id="{F4A529F7-FF75-508B-094E-CFC900D5B9EB}"/>
              </a:ext>
            </a:extLst>
          </p:cNvPr>
          <p:cNvSpPr txBox="1"/>
          <p:nvPr/>
        </p:nvSpPr>
        <p:spPr>
          <a:xfrm>
            <a:off x="8587968" y="3963251"/>
            <a:ext cx="641445" cy="261610"/>
          </a:xfrm>
          <a:prstGeom prst="rect">
            <a:avLst/>
          </a:prstGeom>
          <a:noFill/>
          <a:ln>
            <a:noFill/>
          </a:ln>
        </p:spPr>
        <p:txBody>
          <a:bodyPr wrap="square" rtlCol="0">
            <a:spAutoFit/>
          </a:bodyPr>
          <a:lstStyle/>
          <a:p>
            <a:r>
              <a:rPr lang="en-US" sz="1100" dirty="0">
                <a:latin typeface="Calibri" panose="020F0502020204030204" pitchFamily="34" charset="0"/>
                <a:cs typeface="Calibri" panose="020F0502020204030204" pitchFamily="34" charset="0"/>
              </a:rPr>
              <a:t>3442</a:t>
            </a:r>
          </a:p>
        </p:txBody>
      </p:sp>
    </p:spTree>
    <p:extLst>
      <p:ext uri="{BB962C8B-B14F-4D97-AF65-F5344CB8AC3E}">
        <p14:creationId xmlns:p14="http://schemas.microsoft.com/office/powerpoint/2010/main" val="4261619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153A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0BD8C-05E9-671D-0362-78FBBEDA7590}"/>
              </a:ext>
            </a:extLst>
          </p:cNvPr>
          <p:cNvSpPr>
            <a:spLocks noGrp="1"/>
          </p:cNvSpPr>
          <p:nvPr>
            <p:ph type="title"/>
          </p:nvPr>
        </p:nvSpPr>
        <p:spPr/>
        <p:txBody>
          <a:bodyPr/>
          <a:lstStyle/>
          <a:p>
            <a:r>
              <a:rPr lang="en-US" b="1" dirty="0">
                <a:solidFill>
                  <a:srgbClr val="FFD700"/>
                </a:solidFill>
                <a:latin typeface="Arial Black" panose="020B0604020202020204" pitchFamily="34" charset="0"/>
                <a:cs typeface="Arial Black" panose="020B0604020202020204" pitchFamily="34" charset="0"/>
              </a:rPr>
              <a:t>Recommendations &amp; Opportunities </a:t>
            </a:r>
          </a:p>
        </p:txBody>
      </p:sp>
    </p:spTree>
    <p:extLst>
      <p:ext uri="{BB962C8B-B14F-4D97-AF65-F5344CB8AC3E}">
        <p14:creationId xmlns:p14="http://schemas.microsoft.com/office/powerpoint/2010/main" val="3461888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153A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94AA-D9BD-97F7-CCB2-B25BDEDDEDCE}"/>
              </a:ext>
            </a:extLst>
          </p:cNvPr>
          <p:cNvSpPr>
            <a:spLocks noGrp="1"/>
          </p:cNvSpPr>
          <p:nvPr>
            <p:ph type="title"/>
          </p:nvPr>
        </p:nvSpPr>
        <p:spPr>
          <a:xfrm>
            <a:off x="294503" y="130347"/>
            <a:ext cx="10515600" cy="1325563"/>
          </a:xfrm>
        </p:spPr>
        <p:txBody>
          <a:bodyPr>
            <a:normAutofit/>
          </a:bodyPr>
          <a:lstStyle/>
          <a:p>
            <a:r>
              <a:rPr lang="en-US" sz="3200" b="1" dirty="0">
                <a:solidFill>
                  <a:srgbClr val="FFD700"/>
                </a:solidFill>
                <a:latin typeface="Arial Black" panose="020B0604020202020204" pitchFamily="34" charset="0"/>
                <a:cs typeface="Arial Black" panose="020B0604020202020204" pitchFamily="34" charset="0"/>
              </a:rPr>
              <a:t>Recommendations </a:t>
            </a:r>
          </a:p>
        </p:txBody>
      </p:sp>
      <p:sp>
        <p:nvSpPr>
          <p:cNvPr id="3" name="Content Placeholder 2">
            <a:extLst>
              <a:ext uri="{FF2B5EF4-FFF2-40B4-BE49-F238E27FC236}">
                <a16:creationId xmlns:a16="http://schemas.microsoft.com/office/drawing/2014/main" id="{A571F537-8A63-24B7-5BE6-0BF9CEB58CF8}"/>
              </a:ext>
            </a:extLst>
          </p:cNvPr>
          <p:cNvSpPr>
            <a:spLocks noGrp="1"/>
          </p:cNvSpPr>
          <p:nvPr>
            <p:ph idx="1"/>
          </p:nvPr>
        </p:nvSpPr>
        <p:spPr>
          <a:xfrm>
            <a:off x="294503" y="1396919"/>
            <a:ext cx="11302774" cy="5181302"/>
          </a:xfrm>
        </p:spPr>
        <p:txBody>
          <a:bodyPr>
            <a:normAutofit fontScale="92500"/>
          </a:bodyPr>
          <a:lstStyle/>
          <a:p>
            <a:r>
              <a:rPr lang="en-US" sz="2000" b="1" dirty="0">
                <a:solidFill>
                  <a:srgbClr val="FFD700"/>
                </a:solidFill>
                <a:latin typeface="Arial Black" panose="020B0604020202020204" pitchFamily="34" charset="0"/>
                <a:cs typeface="Arial Black" panose="020B0604020202020204" pitchFamily="34" charset="0"/>
              </a:rPr>
              <a:t>Promoting the website </a:t>
            </a:r>
            <a:r>
              <a:rPr lang="en-US" sz="2000" b="1" dirty="0">
                <a:solidFill>
                  <a:schemeClr val="bg1"/>
                </a:solidFill>
                <a:latin typeface="Arial Black" panose="020B0604020202020204" pitchFamily="34" charset="0"/>
                <a:cs typeface="Arial Black" panose="020B0604020202020204" pitchFamily="34" charset="0"/>
              </a:rPr>
              <a:t>within the different campaigns can help increase web visits that result in purchases. Each campaign appeals to different regions, so this is likely to get all states engaging more with the website.</a:t>
            </a:r>
          </a:p>
          <a:p>
            <a:r>
              <a:rPr lang="en-US" sz="2000" b="1" dirty="0">
                <a:solidFill>
                  <a:schemeClr val="bg1"/>
                </a:solidFill>
                <a:latin typeface="Arial Black" panose="020B0604020202020204" pitchFamily="34" charset="0"/>
                <a:cs typeface="Arial Black" panose="020B0604020202020204" pitchFamily="34" charset="0"/>
              </a:rPr>
              <a:t>Improving website effectiveness </a:t>
            </a:r>
            <a:r>
              <a:rPr lang="en-US" sz="2000" b="1" dirty="0">
                <a:solidFill>
                  <a:schemeClr val="bg1"/>
                </a:solidFill>
                <a:latin typeface="Arial Black" panose="020B0604020202020204" pitchFamily="34" charset="0"/>
                <a:cs typeface="Arial Black" panose="020B0604020202020204" pitchFamily="34" charset="0"/>
                <a:sym typeface="Wingdings" pitchFamily="2" charset="2"/>
              </a:rPr>
              <a:t> higher conversion rate of buyers </a:t>
            </a:r>
            <a:endParaRPr lang="en-US" sz="2000" b="1" dirty="0">
              <a:solidFill>
                <a:schemeClr val="bg1"/>
              </a:solidFill>
              <a:latin typeface="Arial Black" panose="020B0604020202020204" pitchFamily="34" charset="0"/>
              <a:cs typeface="Arial Black" panose="020B0604020202020204" pitchFamily="34" charset="0"/>
            </a:endParaRPr>
          </a:p>
          <a:p>
            <a:r>
              <a:rPr lang="en-US" sz="2000" b="1" dirty="0">
                <a:solidFill>
                  <a:schemeClr val="bg1"/>
                </a:solidFill>
                <a:latin typeface="Arial Black" panose="020B0604020202020204" pitchFamily="34" charset="0"/>
                <a:cs typeface="Arial Black" panose="020B0604020202020204" pitchFamily="34" charset="0"/>
              </a:rPr>
              <a:t>Focus on </a:t>
            </a:r>
            <a:r>
              <a:rPr lang="en-US" sz="2000" b="1" dirty="0">
                <a:solidFill>
                  <a:srgbClr val="FFD700"/>
                </a:solidFill>
                <a:latin typeface="Arial Black" panose="020B0604020202020204" pitchFamily="34" charset="0"/>
                <a:cs typeface="Arial Black" panose="020B0604020202020204" pitchFamily="34" charset="0"/>
              </a:rPr>
              <a:t>service plan marketing </a:t>
            </a:r>
            <a:r>
              <a:rPr lang="en-US" sz="2000" b="1" dirty="0">
                <a:solidFill>
                  <a:schemeClr val="bg1"/>
                </a:solidFill>
                <a:latin typeface="Arial Black" panose="020B0604020202020204" pitchFamily="34" charset="0"/>
                <a:cs typeface="Arial Black" panose="020B0604020202020204" pitchFamily="34" charset="0"/>
              </a:rPr>
              <a:t>for SUV customers/owners.</a:t>
            </a:r>
          </a:p>
          <a:p>
            <a:pPr marL="0" indent="0">
              <a:buNone/>
            </a:pPr>
            <a:endParaRPr lang="en-US" sz="2000" b="1" dirty="0">
              <a:solidFill>
                <a:schemeClr val="bg1"/>
              </a:solidFill>
              <a:latin typeface="Arial Black" panose="020B0604020202020204" pitchFamily="34" charset="0"/>
              <a:cs typeface="Arial Black" panose="020B0604020202020204" pitchFamily="34" charset="0"/>
            </a:endParaRPr>
          </a:p>
          <a:p>
            <a:pPr marL="0" indent="0">
              <a:buNone/>
            </a:pPr>
            <a:r>
              <a:rPr lang="en-US" sz="2000" b="1" dirty="0">
                <a:solidFill>
                  <a:schemeClr val="bg1"/>
                </a:solidFill>
                <a:latin typeface="Arial Black" panose="020B0604020202020204" pitchFamily="34" charset="0"/>
                <a:cs typeface="Arial Black" panose="020B0604020202020204" pitchFamily="34" charset="0"/>
              </a:rPr>
              <a:t>Implementation plan: </a:t>
            </a:r>
          </a:p>
          <a:p>
            <a:pPr marL="457200" indent="-457200">
              <a:buAutoNum type="arabicPeriod"/>
            </a:pPr>
            <a:r>
              <a:rPr lang="en-US" sz="2000" b="1" dirty="0">
                <a:solidFill>
                  <a:schemeClr val="bg1"/>
                </a:solidFill>
                <a:latin typeface="Arial Black" panose="020B0604020202020204" pitchFamily="34" charset="0"/>
                <a:cs typeface="Arial Black" panose="020B0604020202020204" pitchFamily="34" charset="0"/>
              </a:rPr>
              <a:t>Utilize </a:t>
            </a:r>
            <a:r>
              <a:rPr lang="en-US" sz="2000" b="1" dirty="0">
                <a:solidFill>
                  <a:srgbClr val="FFD700"/>
                </a:solidFill>
                <a:latin typeface="Arial Black" panose="020B0604020202020204" pitchFamily="34" charset="0"/>
                <a:cs typeface="Arial Black" panose="020B0604020202020204" pitchFamily="34" charset="0"/>
              </a:rPr>
              <a:t>website analytics </a:t>
            </a:r>
            <a:r>
              <a:rPr lang="en-US" sz="2000" b="1" dirty="0">
                <a:solidFill>
                  <a:schemeClr val="bg1"/>
                </a:solidFill>
                <a:latin typeface="Arial Black" panose="020B0604020202020204" pitchFamily="34" charset="0"/>
                <a:cs typeface="Arial Black" panose="020B0604020202020204" pitchFamily="34" charset="0"/>
              </a:rPr>
              <a:t>to better understand customer behavior and increase sales.</a:t>
            </a:r>
          </a:p>
          <a:p>
            <a:pPr marL="457200" indent="-457200">
              <a:buAutoNum type="arabicPeriod"/>
            </a:pPr>
            <a:r>
              <a:rPr lang="en-US" sz="2000" b="1" dirty="0">
                <a:solidFill>
                  <a:schemeClr val="bg1"/>
                </a:solidFill>
                <a:latin typeface="Arial Black" panose="020B0604020202020204" pitchFamily="34" charset="0"/>
                <a:cs typeface="Arial Black" panose="020B0604020202020204" pitchFamily="34" charset="0"/>
              </a:rPr>
              <a:t>Monitor unaided awareness and aided awareness (after priming) </a:t>
            </a:r>
          </a:p>
          <a:p>
            <a:pPr marL="457200" indent="-457200">
              <a:buAutoNum type="arabicPeriod"/>
            </a:pPr>
            <a:r>
              <a:rPr lang="en-US" sz="2000" b="1" dirty="0">
                <a:solidFill>
                  <a:schemeClr val="bg1"/>
                </a:solidFill>
                <a:latin typeface="Arial Black" panose="020B0604020202020204" pitchFamily="34" charset="0"/>
                <a:cs typeface="Arial Black" panose="020B0604020202020204" pitchFamily="34" charset="0"/>
              </a:rPr>
              <a:t>For service plan marketing, identify SUV models that require more maintenance and promote CarMax’s service plan. Emphasize savings on repairs.</a:t>
            </a:r>
          </a:p>
          <a:p>
            <a:pPr marL="457200" indent="-457200">
              <a:buAutoNum type="arabicPeriod"/>
            </a:pPr>
            <a:r>
              <a:rPr lang="en-US" sz="2000" b="1" dirty="0">
                <a:solidFill>
                  <a:schemeClr val="bg1"/>
                </a:solidFill>
                <a:latin typeface="Arial Black" panose="020B0604020202020204" pitchFamily="34" charset="0"/>
                <a:cs typeface="Arial Black" panose="020B0604020202020204" pitchFamily="34" charset="0"/>
              </a:rPr>
              <a:t>Further </a:t>
            </a:r>
            <a:r>
              <a:rPr lang="en-US" sz="2000" b="1" dirty="0">
                <a:solidFill>
                  <a:srgbClr val="FFD700"/>
                </a:solidFill>
                <a:latin typeface="Arial Black" panose="020B0604020202020204" pitchFamily="34" charset="0"/>
                <a:cs typeface="Arial Black" panose="020B0604020202020204" pitchFamily="34" charset="0"/>
              </a:rPr>
              <a:t>analyze regional differences </a:t>
            </a:r>
            <a:r>
              <a:rPr lang="en-US" sz="2000" b="1" dirty="0">
                <a:solidFill>
                  <a:schemeClr val="bg1"/>
                </a:solidFill>
                <a:latin typeface="Arial Black" panose="020B0604020202020204" pitchFamily="34" charset="0"/>
                <a:cs typeface="Arial Black" panose="020B0604020202020204" pitchFamily="34" charset="0"/>
              </a:rPr>
              <a:t>in CarMax customer engagement with more data. For example, why are customers in the West responding the most to Campaign A? What part of the campaign appeals to West customers?</a:t>
            </a:r>
          </a:p>
          <a:p>
            <a:endParaRPr lang="en-US" sz="2000" b="1" dirty="0">
              <a:solidFill>
                <a:schemeClr val="bg1"/>
              </a:solidFill>
              <a:latin typeface="Arial Black" panose="020B0604020202020204" pitchFamily="34" charset="0"/>
              <a:cs typeface="Arial Black" panose="020B0604020202020204" pitchFamily="34" charset="0"/>
            </a:endParaRPr>
          </a:p>
          <a:p>
            <a:endParaRPr lang="en-US" dirty="0"/>
          </a:p>
        </p:txBody>
      </p:sp>
    </p:spTree>
    <p:extLst>
      <p:ext uri="{BB962C8B-B14F-4D97-AF65-F5344CB8AC3E}">
        <p14:creationId xmlns:p14="http://schemas.microsoft.com/office/powerpoint/2010/main" val="994867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153A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94AA-D9BD-97F7-CCB2-B25BDEDDEDCE}"/>
              </a:ext>
            </a:extLst>
          </p:cNvPr>
          <p:cNvSpPr>
            <a:spLocks noGrp="1"/>
          </p:cNvSpPr>
          <p:nvPr>
            <p:ph type="title"/>
          </p:nvPr>
        </p:nvSpPr>
        <p:spPr>
          <a:xfrm>
            <a:off x="294503" y="130347"/>
            <a:ext cx="10515600" cy="1325563"/>
          </a:xfrm>
        </p:spPr>
        <p:txBody>
          <a:bodyPr>
            <a:normAutofit/>
          </a:bodyPr>
          <a:lstStyle/>
          <a:p>
            <a:r>
              <a:rPr lang="en-US" sz="3200" b="1" dirty="0">
                <a:solidFill>
                  <a:srgbClr val="FFD700"/>
                </a:solidFill>
                <a:latin typeface="Arial Black" panose="020B0604020202020204" pitchFamily="34" charset="0"/>
                <a:cs typeface="Arial Black" panose="020B0604020202020204" pitchFamily="34" charset="0"/>
              </a:rPr>
              <a:t>Opportunities &amp; Insights Gained </a:t>
            </a:r>
          </a:p>
        </p:txBody>
      </p:sp>
      <p:sp>
        <p:nvSpPr>
          <p:cNvPr id="3" name="Content Placeholder 2">
            <a:extLst>
              <a:ext uri="{FF2B5EF4-FFF2-40B4-BE49-F238E27FC236}">
                <a16:creationId xmlns:a16="http://schemas.microsoft.com/office/drawing/2014/main" id="{A571F537-8A63-24B7-5BE6-0BF9CEB58CF8}"/>
              </a:ext>
            </a:extLst>
          </p:cNvPr>
          <p:cNvSpPr>
            <a:spLocks noGrp="1"/>
          </p:cNvSpPr>
          <p:nvPr>
            <p:ph idx="1"/>
          </p:nvPr>
        </p:nvSpPr>
        <p:spPr>
          <a:xfrm>
            <a:off x="294503" y="1396919"/>
            <a:ext cx="11302774" cy="5181302"/>
          </a:xfrm>
        </p:spPr>
        <p:txBody>
          <a:bodyPr>
            <a:normAutofit/>
          </a:bodyPr>
          <a:lstStyle/>
          <a:p>
            <a:pPr marL="0" indent="0">
              <a:buNone/>
            </a:pPr>
            <a:r>
              <a:rPr lang="en-US" sz="2000" b="1" dirty="0">
                <a:solidFill>
                  <a:srgbClr val="FFD700"/>
                </a:solidFill>
                <a:latin typeface="Arial Black" panose="020B0604020202020204" pitchFamily="34" charset="0"/>
                <a:cs typeface="Arial Black" panose="020B0604020202020204" pitchFamily="34" charset="0"/>
              </a:rPr>
              <a:t>Additional data:</a:t>
            </a:r>
          </a:p>
          <a:p>
            <a:r>
              <a:rPr lang="en-US" sz="2000" b="1" dirty="0">
                <a:solidFill>
                  <a:schemeClr val="bg1"/>
                </a:solidFill>
                <a:latin typeface="Arial Black" panose="020B0604020202020204" pitchFamily="34" charset="0"/>
                <a:cs typeface="Arial Black" panose="020B0604020202020204" pitchFamily="34" charset="0"/>
              </a:rPr>
              <a:t>Demographic data would be interesting to incorporate and improve customer segmentation. </a:t>
            </a:r>
          </a:p>
          <a:p>
            <a:r>
              <a:rPr lang="en-US" sz="2000" b="1" dirty="0">
                <a:solidFill>
                  <a:schemeClr val="bg1"/>
                </a:solidFill>
                <a:latin typeface="Arial Black" panose="020B0604020202020204" pitchFamily="34" charset="0"/>
                <a:cs typeface="Arial Black" panose="020B0604020202020204" pitchFamily="34" charset="0"/>
              </a:rPr>
              <a:t>People visited the website about 26 times on average. How exactly did they spend their time on the website? Data on timeline of interaction could help us better understand how to increase buyer conversion rate.</a:t>
            </a:r>
          </a:p>
          <a:p>
            <a:pPr marL="0" indent="0">
              <a:buNone/>
            </a:pPr>
            <a:r>
              <a:rPr lang="en-US" sz="2000" b="1" dirty="0">
                <a:solidFill>
                  <a:srgbClr val="FFD700"/>
                </a:solidFill>
                <a:latin typeface="Arial Black" panose="020B0604020202020204" pitchFamily="34" charset="0"/>
                <a:cs typeface="Arial Black" panose="020B0604020202020204" pitchFamily="34" charset="0"/>
              </a:rPr>
              <a:t>Personal reflections:</a:t>
            </a:r>
          </a:p>
          <a:p>
            <a:r>
              <a:rPr lang="en-US" sz="2000" b="1" dirty="0">
                <a:solidFill>
                  <a:schemeClr val="bg1"/>
                </a:solidFill>
                <a:latin typeface="Arial Black" panose="020B0604020202020204" pitchFamily="34" charset="0"/>
                <a:cs typeface="Arial Black" panose="020B0604020202020204" pitchFamily="34" charset="0"/>
              </a:rPr>
              <a:t>I’ve worked with auto campaign data before and learned that customer behavior is very hard to predict sometimes. </a:t>
            </a:r>
          </a:p>
          <a:p>
            <a:r>
              <a:rPr lang="en-US" sz="2000" b="1" dirty="0">
                <a:solidFill>
                  <a:schemeClr val="bg1"/>
                </a:solidFill>
                <a:latin typeface="Arial Black" panose="020B0604020202020204" pitchFamily="34" charset="0"/>
                <a:cs typeface="Arial Black" panose="020B0604020202020204" pitchFamily="34" charset="0"/>
              </a:rPr>
              <a:t>Specifically with this dataset, I found it challenging to deal with the large number of 0s for touchpoints. A deep dive into the EDA helped. </a:t>
            </a:r>
          </a:p>
          <a:p>
            <a:r>
              <a:rPr lang="en-US" sz="2000" b="1" dirty="0">
                <a:solidFill>
                  <a:schemeClr val="bg1"/>
                </a:solidFill>
                <a:latin typeface="Arial Black" panose="020B0604020202020204" pitchFamily="34" charset="0"/>
                <a:cs typeface="Arial Black" panose="020B0604020202020204" pitchFamily="34" charset="0"/>
              </a:rPr>
              <a:t>Some new skills I learned during this project: applying methods I learn in class to real-world data (optimization), forming many insights and connections between variables, presenting data analysis insights </a:t>
            </a:r>
          </a:p>
        </p:txBody>
      </p:sp>
    </p:spTree>
    <p:extLst>
      <p:ext uri="{BB962C8B-B14F-4D97-AF65-F5344CB8AC3E}">
        <p14:creationId xmlns:p14="http://schemas.microsoft.com/office/powerpoint/2010/main" val="789545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153A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94AA-D9BD-97F7-CCB2-B25BDEDDEDCE}"/>
              </a:ext>
            </a:extLst>
          </p:cNvPr>
          <p:cNvSpPr>
            <a:spLocks noGrp="1"/>
          </p:cNvSpPr>
          <p:nvPr>
            <p:ph type="title"/>
          </p:nvPr>
        </p:nvSpPr>
        <p:spPr>
          <a:xfrm>
            <a:off x="294503" y="130347"/>
            <a:ext cx="10515600" cy="1325563"/>
          </a:xfrm>
        </p:spPr>
        <p:txBody>
          <a:bodyPr>
            <a:normAutofit/>
          </a:bodyPr>
          <a:lstStyle/>
          <a:p>
            <a:r>
              <a:rPr lang="en-US" sz="3200" b="1" dirty="0">
                <a:solidFill>
                  <a:srgbClr val="FFD700"/>
                </a:solidFill>
                <a:latin typeface="Arial Black" panose="020B0604020202020204" pitchFamily="34" charset="0"/>
                <a:cs typeface="Arial Black" panose="020B0604020202020204" pitchFamily="34" charset="0"/>
              </a:rPr>
              <a:t>Conclusion </a:t>
            </a:r>
          </a:p>
        </p:txBody>
      </p:sp>
      <p:sp>
        <p:nvSpPr>
          <p:cNvPr id="3" name="Content Placeholder 2">
            <a:extLst>
              <a:ext uri="{FF2B5EF4-FFF2-40B4-BE49-F238E27FC236}">
                <a16:creationId xmlns:a16="http://schemas.microsoft.com/office/drawing/2014/main" id="{A571F537-8A63-24B7-5BE6-0BF9CEB58CF8}"/>
              </a:ext>
            </a:extLst>
          </p:cNvPr>
          <p:cNvSpPr>
            <a:spLocks noGrp="1"/>
          </p:cNvSpPr>
          <p:nvPr>
            <p:ph idx="1"/>
          </p:nvPr>
        </p:nvSpPr>
        <p:spPr>
          <a:xfrm>
            <a:off x="294503" y="1396919"/>
            <a:ext cx="11302774" cy="5181302"/>
          </a:xfrm>
        </p:spPr>
        <p:txBody>
          <a:bodyPr>
            <a:normAutofit/>
          </a:bodyPr>
          <a:lstStyle/>
          <a:p>
            <a:r>
              <a:rPr lang="en-US" sz="2000" b="1" dirty="0">
                <a:solidFill>
                  <a:srgbClr val="FFD700"/>
                </a:solidFill>
                <a:latin typeface="Arial Black" panose="020B0604020202020204" pitchFamily="34" charset="0"/>
                <a:cs typeface="Arial Black" panose="020B0604020202020204" pitchFamily="34" charset="0"/>
              </a:rPr>
              <a:t>Campaign B </a:t>
            </a:r>
            <a:r>
              <a:rPr lang="en-US" sz="2000" b="1" dirty="0">
                <a:solidFill>
                  <a:schemeClr val="bg1"/>
                </a:solidFill>
                <a:latin typeface="Arial Black" panose="020B0604020202020204" pitchFamily="34" charset="0"/>
                <a:cs typeface="Arial Black" panose="020B0604020202020204" pitchFamily="34" charset="0"/>
              </a:rPr>
              <a:t>should be sent out more, as it is getting the most response.</a:t>
            </a:r>
          </a:p>
          <a:p>
            <a:r>
              <a:rPr lang="en-US" sz="2000" b="1" dirty="0">
                <a:solidFill>
                  <a:srgbClr val="FFD700"/>
                </a:solidFill>
                <a:latin typeface="Arial Black" panose="020B0604020202020204" pitchFamily="34" charset="0"/>
                <a:cs typeface="Arial Black" panose="020B0604020202020204" pitchFamily="34" charset="0"/>
              </a:rPr>
              <a:t>Website analytics </a:t>
            </a:r>
            <a:r>
              <a:rPr lang="en-US" sz="2000" b="1" dirty="0">
                <a:solidFill>
                  <a:schemeClr val="bg1"/>
                </a:solidFill>
                <a:latin typeface="Arial Black" panose="020B0604020202020204" pitchFamily="34" charset="0"/>
                <a:cs typeface="Arial Black" panose="020B0604020202020204" pitchFamily="34" charset="0"/>
              </a:rPr>
              <a:t>could even help decide what specific things to include in campaigns. </a:t>
            </a:r>
          </a:p>
          <a:p>
            <a:r>
              <a:rPr lang="en-US" sz="2000" b="1" dirty="0">
                <a:solidFill>
                  <a:schemeClr val="bg1"/>
                </a:solidFill>
                <a:latin typeface="Arial Black" panose="020B0604020202020204" pitchFamily="34" charset="0"/>
                <a:cs typeface="Arial Black" panose="020B0604020202020204" pitchFamily="34" charset="0"/>
              </a:rPr>
              <a:t>Predicting customer behavior can be difficult, so make room to account for misclassifications (prepare for the worst). </a:t>
            </a:r>
          </a:p>
          <a:p>
            <a:r>
              <a:rPr lang="en-US" sz="2000" b="1" dirty="0">
                <a:solidFill>
                  <a:srgbClr val="FFD700"/>
                </a:solidFill>
                <a:latin typeface="Arial Black" panose="020B0604020202020204" pitchFamily="34" charset="0"/>
                <a:cs typeface="Arial Black" panose="020B0604020202020204" pitchFamily="34" charset="0"/>
              </a:rPr>
              <a:t>Digital marketing </a:t>
            </a:r>
            <a:r>
              <a:rPr lang="en-US" sz="2000" b="1" dirty="0">
                <a:solidFill>
                  <a:schemeClr val="bg1"/>
                </a:solidFill>
                <a:latin typeface="Arial Black" panose="020B0604020202020204" pitchFamily="34" charset="0"/>
                <a:cs typeface="Arial Black" panose="020B0604020202020204" pitchFamily="34" charset="0"/>
              </a:rPr>
              <a:t>is trendy. Can be used to CarMax’s advantage to further promote the website and its features. </a:t>
            </a:r>
          </a:p>
          <a:p>
            <a:r>
              <a:rPr lang="en-US" sz="2000" b="1" dirty="0">
                <a:solidFill>
                  <a:schemeClr val="bg1"/>
                </a:solidFill>
                <a:latin typeface="Arial Black" panose="020B0604020202020204" pitchFamily="34" charset="0"/>
                <a:cs typeface="Arial Black" panose="020B0604020202020204" pitchFamily="34" charset="0"/>
              </a:rPr>
              <a:t>Studying </a:t>
            </a:r>
            <a:r>
              <a:rPr lang="en-US" sz="2000" b="1" dirty="0">
                <a:solidFill>
                  <a:srgbClr val="FFD700"/>
                </a:solidFill>
                <a:latin typeface="Arial Black" panose="020B0604020202020204" pitchFamily="34" charset="0"/>
                <a:cs typeface="Arial Black" panose="020B0604020202020204" pitchFamily="34" charset="0"/>
              </a:rPr>
              <a:t>individual vehicle classes</a:t>
            </a:r>
            <a:r>
              <a:rPr lang="en-US" sz="2000" b="1" dirty="0">
                <a:solidFill>
                  <a:schemeClr val="bg1"/>
                </a:solidFill>
                <a:latin typeface="Arial Black" panose="020B0604020202020204" pitchFamily="34" charset="0"/>
                <a:cs typeface="Arial Black" panose="020B0604020202020204" pitchFamily="34" charset="0"/>
              </a:rPr>
              <a:t>, such as SUVs requiring more maintenance, can help personalize campaigns and attract specific customers.</a:t>
            </a:r>
          </a:p>
          <a:p>
            <a:pPr marL="0" indent="0">
              <a:buNone/>
            </a:pPr>
            <a:endParaRPr lang="en-US" sz="2000" b="1" dirty="0">
              <a:solidFill>
                <a:schemeClr val="bg1"/>
              </a:solidFill>
              <a:latin typeface="Arial Black" panose="020B0604020202020204" pitchFamily="34" charset="0"/>
              <a:cs typeface="Arial Black" panose="020B0604020202020204" pitchFamily="34" charset="0"/>
            </a:endParaRPr>
          </a:p>
          <a:p>
            <a:pPr marL="0" indent="0">
              <a:buNone/>
            </a:pPr>
            <a:r>
              <a:rPr lang="en-US" sz="2000" b="1" dirty="0">
                <a:solidFill>
                  <a:schemeClr val="bg1"/>
                </a:solidFill>
                <a:latin typeface="Arial Black" panose="020B0604020202020204" pitchFamily="34" charset="0"/>
                <a:cs typeface="Arial Black" panose="020B0604020202020204" pitchFamily="34" charset="0"/>
              </a:rPr>
              <a:t>Currently, without any priming, people’s awareness of the CarMax brand is on the </a:t>
            </a:r>
            <a:r>
              <a:rPr lang="en-US" sz="2000" b="1" dirty="0">
                <a:solidFill>
                  <a:srgbClr val="FF0000"/>
                </a:solidFill>
                <a:latin typeface="Arial Black" panose="020B0604020202020204" pitchFamily="34" charset="0"/>
                <a:cs typeface="Arial Black" panose="020B0604020202020204" pitchFamily="34" charset="0"/>
              </a:rPr>
              <a:t>low side</a:t>
            </a:r>
            <a:r>
              <a:rPr lang="en-US" sz="2000" b="1" dirty="0">
                <a:solidFill>
                  <a:schemeClr val="bg1"/>
                </a:solidFill>
                <a:latin typeface="Arial Black" panose="020B0604020202020204" pitchFamily="34" charset="0"/>
                <a:cs typeface="Arial Black" panose="020B0604020202020204" pitchFamily="34" charset="0"/>
              </a:rPr>
              <a:t>. Implementing these strategies can reach more people and convince them of the superior quality of CarMax vehicles. </a:t>
            </a:r>
          </a:p>
          <a:p>
            <a:endParaRPr lang="en-US" sz="2000" b="1" dirty="0">
              <a:solidFill>
                <a:schemeClr val="bg1"/>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349883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53A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479854" y="18255"/>
            <a:ext cx="10515600" cy="1325563"/>
          </a:xfrm>
        </p:spPr>
        <p:txBody>
          <a:bodyPr/>
          <a:lstStyle/>
          <a:p>
            <a:r>
              <a:rPr lang="en-US" b="1" dirty="0">
                <a:solidFill>
                  <a:srgbClr val="FFD700"/>
                </a:solidFill>
                <a:latin typeface="Arial Black" panose="020B0604020202020204" pitchFamily="34" charset="0"/>
                <a:cs typeface="Arial Black" panose="020B0604020202020204" pitchFamily="34" charset="0"/>
              </a:rPr>
              <a:t>Executive Summary </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351338"/>
          </a:xfrm>
        </p:spPr>
        <p:txBody>
          <a:bodyPr>
            <a:normAutofit/>
          </a:bodyPr>
          <a:lstStyle/>
          <a:p>
            <a:pPr marL="0" indent="0">
              <a:buNone/>
            </a:pPr>
            <a:r>
              <a:rPr lang="en-US" sz="2000" b="1" dirty="0">
                <a:solidFill>
                  <a:srgbClr val="FFD700"/>
                </a:solidFill>
                <a:latin typeface="Arial" panose="020B0604020202020204" pitchFamily="34" charset="0"/>
                <a:cs typeface="Arial" panose="020B0604020202020204" pitchFamily="34" charset="0"/>
              </a:rPr>
              <a:t>Problem statement</a:t>
            </a:r>
            <a:r>
              <a:rPr lang="en-US" sz="2000" b="1" dirty="0">
                <a:solidFill>
                  <a:schemeClr val="bg1"/>
                </a:solidFill>
                <a:latin typeface="Arial" panose="020B0604020202020204" pitchFamily="34" charset="0"/>
                <a:cs typeface="Arial" panose="020B0604020202020204" pitchFamily="34" charset="0"/>
              </a:rPr>
              <a:t>: CarMax is considering opening new stores in the United States. How should marketing and inventory strategy be approached to drive maximum sales depending on the location of the new store?</a:t>
            </a:r>
          </a:p>
          <a:p>
            <a:pPr>
              <a:buFont typeface="Courier New" panose="02070309020205020404" pitchFamily="49" charset="0"/>
              <a:buChar char="o"/>
            </a:pPr>
            <a:r>
              <a:rPr lang="en-US" sz="2000" b="1" dirty="0">
                <a:solidFill>
                  <a:schemeClr val="bg1"/>
                </a:solidFill>
                <a:latin typeface="Arial" panose="020B0604020202020204" pitchFamily="34" charset="0"/>
                <a:cs typeface="Arial" panose="020B0604020202020204" pitchFamily="34" charset="0"/>
              </a:rPr>
              <a:t>Optimal expansion strategy </a:t>
            </a:r>
          </a:p>
          <a:p>
            <a:pPr>
              <a:buFont typeface="Courier New" panose="02070309020205020404" pitchFamily="49" charset="0"/>
              <a:buChar char="o"/>
            </a:pPr>
            <a:r>
              <a:rPr lang="en-US" sz="2000" b="1" dirty="0">
                <a:solidFill>
                  <a:schemeClr val="bg1"/>
                </a:solidFill>
                <a:latin typeface="Arial" panose="020B0604020202020204" pitchFamily="34" charset="0"/>
                <a:cs typeface="Arial" panose="020B0604020202020204" pitchFamily="34" charset="0"/>
              </a:rPr>
              <a:t>Customer preferences and awareness </a:t>
            </a:r>
          </a:p>
          <a:p>
            <a:pPr>
              <a:buFont typeface="Courier New" panose="02070309020205020404" pitchFamily="49" charset="0"/>
              <a:buChar char="o"/>
            </a:pPr>
            <a:endParaRPr lang="en-US" sz="2000" b="1" dirty="0">
              <a:solidFill>
                <a:schemeClr val="bg1"/>
              </a:solidFill>
              <a:latin typeface="Arial" panose="020B0604020202020204" pitchFamily="34" charset="0"/>
              <a:cs typeface="Arial" panose="020B0604020202020204" pitchFamily="34" charset="0"/>
            </a:endParaRPr>
          </a:p>
          <a:p>
            <a:pPr marL="0" indent="0">
              <a:buNone/>
            </a:pPr>
            <a:r>
              <a:rPr lang="en-US" sz="2000" b="1" dirty="0">
                <a:solidFill>
                  <a:srgbClr val="FFD700"/>
                </a:solidFill>
                <a:latin typeface="Arial" panose="020B0604020202020204" pitchFamily="34" charset="0"/>
                <a:cs typeface="Arial" panose="020B0604020202020204" pitchFamily="34" charset="0"/>
              </a:rPr>
              <a:t>Key Takeaways: </a:t>
            </a:r>
          </a:p>
          <a:p>
            <a:pPr>
              <a:buFont typeface="Courier New" panose="02070309020205020404" pitchFamily="49" charset="0"/>
              <a:buChar char="o"/>
            </a:pPr>
            <a:r>
              <a:rPr lang="en-US" sz="2000" b="1" dirty="0">
                <a:solidFill>
                  <a:schemeClr val="bg1"/>
                </a:solidFill>
                <a:latin typeface="Arial" panose="020B0604020202020204" pitchFamily="34" charset="0"/>
                <a:cs typeface="Arial" panose="020B0604020202020204" pitchFamily="34" charset="0"/>
              </a:rPr>
              <a:t>There is an opportunity to personalize campaigns to specific customers in specific regions.</a:t>
            </a:r>
          </a:p>
          <a:p>
            <a:pPr>
              <a:buFont typeface="Courier New" panose="02070309020205020404" pitchFamily="49" charset="0"/>
              <a:buChar char="o"/>
            </a:pPr>
            <a:r>
              <a:rPr lang="en-US" sz="2000" b="1" dirty="0">
                <a:solidFill>
                  <a:schemeClr val="bg1"/>
                </a:solidFill>
                <a:latin typeface="Arial" panose="020B0604020202020204" pitchFamily="34" charset="0"/>
                <a:cs typeface="Arial" panose="020B0604020202020204" pitchFamily="34" charset="0"/>
              </a:rPr>
              <a:t>High correlation between purchases and service plan/finance customers</a:t>
            </a:r>
          </a:p>
          <a:p>
            <a:pPr>
              <a:buFont typeface="Courier New" panose="02070309020205020404" pitchFamily="49" charset="0"/>
              <a:buChar char="o"/>
            </a:pPr>
            <a:r>
              <a:rPr lang="en-US" sz="2000" b="1" dirty="0">
                <a:solidFill>
                  <a:schemeClr val="bg1"/>
                </a:solidFill>
                <a:latin typeface="Arial" panose="020B0604020202020204" pitchFamily="34" charset="0"/>
                <a:cs typeface="Arial" panose="020B0604020202020204" pitchFamily="34" charset="0"/>
              </a:rPr>
              <a:t>Regional differences in various features should be studied to further increase brand awareness. </a:t>
            </a:r>
          </a:p>
          <a:p>
            <a:pPr>
              <a:buFont typeface="Courier New" panose="02070309020205020404" pitchFamily="49" charset="0"/>
              <a:buChar char="o"/>
            </a:pPr>
            <a:endParaRPr lang="en-US" sz="20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253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153A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479854" y="18255"/>
            <a:ext cx="10515600" cy="1325563"/>
          </a:xfrm>
        </p:spPr>
        <p:txBody>
          <a:bodyPr/>
          <a:lstStyle/>
          <a:p>
            <a:r>
              <a:rPr lang="en-US" b="1" dirty="0">
                <a:solidFill>
                  <a:srgbClr val="FFD700"/>
                </a:solidFill>
                <a:latin typeface="Arial Black" panose="020B0604020202020204" pitchFamily="34" charset="0"/>
                <a:cs typeface="Arial Black" panose="020B0604020202020204" pitchFamily="34" charset="0"/>
              </a:rPr>
              <a:t>Method of Analysis </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351338"/>
          </a:xfrm>
        </p:spPr>
        <p:txBody>
          <a:bodyPr>
            <a:normAutofit/>
          </a:bodyPr>
          <a:lstStyle/>
          <a:p>
            <a:pPr marL="457200" indent="-457200">
              <a:buAutoNum type="arabicPeriod"/>
            </a:pPr>
            <a:r>
              <a:rPr lang="en-US" sz="2400" b="1" dirty="0">
                <a:solidFill>
                  <a:schemeClr val="bg1"/>
                </a:solidFill>
                <a:latin typeface="Arial" panose="020B0604020202020204" pitchFamily="34" charset="0"/>
                <a:cs typeface="Arial" panose="020B0604020202020204" pitchFamily="34" charset="0"/>
              </a:rPr>
              <a:t>Gain an overall understanding of the dataset using geospatial analysis</a:t>
            </a:r>
          </a:p>
          <a:p>
            <a:pPr marL="457200" indent="-457200">
              <a:buAutoNum type="arabicPeriod"/>
            </a:pPr>
            <a:r>
              <a:rPr lang="en-US" sz="2400" b="1" dirty="0">
                <a:solidFill>
                  <a:schemeClr val="bg1"/>
                </a:solidFill>
                <a:latin typeface="Arial" panose="020B0604020202020204" pitchFamily="34" charset="0"/>
                <a:cs typeface="Arial" panose="020B0604020202020204" pitchFamily="34" charset="0"/>
              </a:rPr>
              <a:t>Data Cleaning </a:t>
            </a:r>
          </a:p>
          <a:p>
            <a:pPr marL="457200" indent="-457200">
              <a:buAutoNum type="arabicPeriod"/>
            </a:pPr>
            <a:r>
              <a:rPr lang="en-US" sz="2400" b="1" dirty="0">
                <a:solidFill>
                  <a:schemeClr val="bg1"/>
                </a:solidFill>
                <a:latin typeface="Arial" panose="020B0604020202020204" pitchFamily="34" charset="0"/>
                <a:cs typeface="Arial" panose="020B0604020202020204" pitchFamily="34" charset="0"/>
              </a:rPr>
              <a:t>List questions that can be answered using EDA </a:t>
            </a:r>
          </a:p>
          <a:p>
            <a:pPr lvl="1"/>
            <a:r>
              <a:rPr lang="en-US" sz="1800" b="1" dirty="0">
                <a:solidFill>
                  <a:schemeClr val="bg1"/>
                </a:solidFill>
                <a:latin typeface="Arial" panose="020B0604020202020204" pitchFamily="34" charset="0"/>
                <a:cs typeface="Arial" panose="020B0604020202020204" pitchFamily="34" charset="0"/>
              </a:rPr>
              <a:t>Which campaign is popular for different regions?</a:t>
            </a:r>
          </a:p>
          <a:p>
            <a:pPr lvl="1"/>
            <a:r>
              <a:rPr lang="en-US" sz="1800" b="1" dirty="0">
                <a:solidFill>
                  <a:schemeClr val="bg1"/>
                </a:solidFill>
                <a:latin typeface="Arial" panose="020B0604020202020204" pitchFamily="34" charset="0"/>
                <a:cs typeface="Arial" panose="020B0604020202020204" pitchFamily="34" charset="0"/>
              </a:rPr>
              <a:t>Relationship between vehicle class and touchpoints?</a:t>
            </a:r>
          </a:p>
          <a:p>
            <a:pPr lvl="1"/>
            <a:r>
              <a:rPr lang="en-US" sz="1800" b="1" dirty="0">
                <a:solidFill>
                  <a:schemeClr val="bg1"/>
                </a:solidFill>
                <a:latin typeface="Arial" panose="020B0604020202020204" pitchFamily="34" charset="0"/>
                <a:cs typeface="Arial" panose="020B0604020202020204" pitchFamily="34" charset="0"/>
              </a:rPr>
              <a:t>Etc.</a:t>
            </a:r>
          </a:p>
          <a:p>
            <a:pPr marL="0" indent="0">
              <a:buNone/>
            </a:pPr>
            <a:r>
              <a:rPr lang="en-US" sz="2400" b="1" dirty="0">
                <a:solidFill>
                  <a:schemeClr val="bg1"/>
                </a:solidFill>
                <a:latin typeface="Arial" panose="020B0604020202020204" pitchFamily="34" charset="0"/>
                <a:cs typeface="Arial" panose="020B0604020202020204" pitchFamily="34" charset="0"/>
              </a:rPr>
              <a:t>4.   Modeling </a:t>
            </a:r>
          </a:p>
          <a:p>
            <a:pPr lvl="1"/>
            <a:r>
              <a:rPr lang="en-US" sz="1800" b="1" dirty="0">
                <a:solidFill>
                  <a:schemeClr val="bg1"/>
                </a:solidFill>
                <a:latin typeface="Arial" panose="020B0604020202020204" pitchFamily="34" charset="0"/>
                <a:cs typeface="Arial" panose="020B0604020202020204" pitchFamily="34" charset="0"/>
              </a:rPr>
              <a:t>Predicting purchase flag (using neural net and </a:t>
            </a:r>
            <a:r>
              <a:rPr lang="en-US" sz="1800" b="1" dirty="0" err="1">
                <a:solidFill>
                  <a:schemeClr val="bg1"/>
                </a:solidFill>
                <a:latin typeface="Arial" panose="020B0604020202020204" pitchFamily="34" charset="0"/>
                <a:cs typeface="Arial" panose="020B0604020202020204" pitchFamily="34" charset="0"/>
              </a:rPr>
              <a:t>XGBoost</a:t>
            </a:r>
            <a:r>
              <a:rPr lang="en-US" sz="1800" b="1" dirty="0">
                <a:solidFill>
                  <a:schemeClr val="bg1"/>
                </a:solidFill>
                <a:latin typeface="Arial" panose="020B0604020202020204" pitchFamily="34" charset="0"/>
                <a:cs typeface="Arial" panose="020B0604020202020204" pitchFamily="34" charset="0"/>
              </a:rPr>
              <a:t>)</a:t>
            </a:r>
          </a:p>
          <a:p>
            <a:pPr lvl="1"/>
            <a:r>
              <a:rPr lang="en-US" sz="1600" b="1" dirty="0">
                <a:solidFill>
                  <a:schemeClr val="bg1"/>
                </a:solidFill>
                <a:latin typeface="Arial" panose="020B0604020202020204" pitchFamily="34" charset="0"/>
                <a:cs typeface="Arial" panose="020B0604020202020204" pitchFamily="34" charset="0"/>
              </a:rPr>
              <a:t>Predicting unaided awareness (using logistic regression and KNN)</a:t>
            </a: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184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53A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0BD8C-05E9-671D-0362-78FBBEDA7590}"/>
              </a:ext>
            </a:extLst>
          </p:cNvPr>
          <p:cNvSpPr>
            <a:spLocks noGrp="1"/>
          </p:cNvSpPr>
          <p:nvPr>
            <p:ph type="title"/>
          </p:nvPr>
        </p:nvSpPr>
        <p:spPr/>
        <p:txBody>
          <a:bodyPr/>
          <a:lstStyle/>
          <a:p>
            <a:r>
              <a:rPr lang="en-US" b="1" dirty="0">
                <a:solidFill>
                  <a:srgbClr val="FFD700"/>
                </a:solidFill>
                <a:latin typeface="Arial Black" panose="020B0604020202020204" pitchFamily="34" charset="0"/>
                <a:cs typeface="Arial Black" panose="020B0604020202020204" pitchFamily="34" charset="0"/>
              </a:rPr>
              <a:t>Geospatial Visual Analysis </a:t>
            </a:r>
          </a:p>
        </p:txBody>
      </p:sp>
      <p:sp>
        <p:nvSpPr>
          <p:cNvPr id="3" name="Text Placeholder 2">
            <a:extLst>
              <a:ext uri="{FF2B5EF4-FFF2-40B4-BE49-F238E27FC236}">
                <a16:creationId xmlns:a16="http://schemas.microsoft.com/office/drawing/2014/main" id="{CC551F33-5EDD-B156-15D5-70F68D31D2A9}"/>
              </a:ext>
            </a:extLst>
          </p:cNvPr>
          <p:cNvSpPr>
            <a:spLocks noGrp="1"/>
          </p:cNvSpPr>
          <p:nvPr>
            <p:ph type="body" idx="1"/>
          </p:nvPr>
        </p:nvSpPr>
        <p:spPr/>
        <p:txBody>
          <a:bodyPr/>
          <a:lstStyle/>
          <a:p>
            <a:r>
              <a:rPr lang="en-US" dirty="0">
                <a:solidFill>
                  <a:schemeClr val="bg1"/>
                </a:solidFill>
              </a:rPr>
              <a:t>Using </a:t>
            </a:r>
            <a:r>
              <a:rPr lang="en-US" dirty="0" err="1">
                <a:solidFill>
                  <a:schemeClr val="bg1"/>
                </a:solidFill>
              </a:rPr>
              <a:t>geopandas</a:t>
            </a:r>
            <a:r>
              <a:rPr lang="en-US" dirty="0">
                <a:solidFill>
                  <a:schemeClr val="bg1"/>
                </a:solidFill>
              </a:rPr>
              <a:t> </a:t>
            </a:r>
          </a:p>
        </p:txBody>
      </p:sp>
    </p:spTree>
    <p:extLst>
      <p:ext uri="{BB962C8B-B14F-4D97-AF65-F5344CB8AC3E}">
        <p14:creationId xmlns:p14="http://schemas.microsoft.com/office/powerpoint/2010/main" val="140319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479854" y="18255"/>
            <a:ext cx="10515600" cy="1325563"/>
          </a:xfrm>
        </p:spPr>
        <p:txBody>
          <a:bodyPr>
            <a:normAutofit/>
          </a:bodyPr>
          <a:lstStyle/>
          <a:p>
            <a:r>
              <a:rPr lang="en-US" sz="3200" b="1" dirty="0">
                <a:latin typeface="Arial Black" panose="020B0604020202020204" pitchFamily="34" charset="0"/>
                <a:cs typeface="Arial Black" panose="020B0604020202020204" pitchFamily="34" charset="0"/>
              </a:rPr>
              <a:t>Distribution of Vehicle Purchases by State</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351338"/>
          </a:xfrm>
        </p:spPr>
        <p:txBody>
          <a:bodyPr>
            <a:normAutofit/>
          </a:bodyPr>
          <a:lstStyle/>
          <a:p>
            <a:pPr marL="457200" lvl="1" indent="0">
              <a:buNone/>
            </a:pPr>
            <a:endParaRPr lang="en-US" sz="16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970E9C8-3C02-EEC3-C730-17C0D8EB085B}"/>
              </a:ext>
            </a:extLst>
          </p:cNvPr>
          <p:cNvPicPr>
            <a:picLocks noChangeAspect="1"/>
          </p:cNvPicPr>
          <p:nvPr/>
        </p:nvPicPr>
        <p:blipFill>
          <a:blip r:embed="rId2"/>
          <a:stretch>
            <a:fillRect/>
          </a:stretch>
        </p:blipFill>
        <p:spPr>
          <a:xfrm>
            <a:off x="205431" y="1877499"/>
            <a:ext cx="7505700" cy="4457700"/>
          </a:xfrm>
          <a:prstGeom prst="rect">
            <a:avLst/>
          </a:prstGeom>
        </p:spPr>
      </p:pic>
      <p:sp>
        <p:nvSpPr>
          <p:cNvPr id="6" name="TextBox 5">
            <a:extLst>
              <a:ext uri="{FF2B5EF4-FFF2-40B4-BE49-F238E27FC236}">
                <a16:creationId xmlns:a16="http://schemas.microsoft.com/office/drawing/2014/main" id="{3F1D78BE-C7A6-92CD-0707-A3FCAD13387A}"/>
              </a:ext>
            </a:extLst>
          </p:cNvPr>
          <p:cNvSpPr txBox="1"/>
          <p:nvPr/>
        </p:nvSpPr>
        <p:spPr>
          <a:xfrm>
            <a:off x="8084408" y="1995549"/>
            <a:ext cx="3929449" cy="341632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Darker areas represent states that had more purchases. White states were not in the dataset. </a:t>
            </a:r>
          </a:p>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Overall, there is an even distribution of total sales (at least 700) throughout the US, disregarding white states. </a:t>
            </a: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531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479854" y="18255"/>
            <a:ext cx="10515600" cy="1325563"/>
          </a:xfrm>
        </p:spPr>
        <p:txBody>
          <a:bodyPr>
            <a:normAutofit/>
          </a:bodyPr>
          <a:lstStyle/>
          <a:p>
            <a:r>
              <a:rPr lang="en-US" sz="3200" b="1" dirty="0">
                <a:latin typeface="Arial Black" panose="020B0604020202020204" pitchFamily="34" charset="0"/>
                <a:cs typeface="Arial Black" panose="020B0604020202020204" pitchFamily="34" charset="0"/>
              </a:rPr>
              <a:t>Total Campaign Touchpoints by State</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351338"/>
          </a:xfrm>
        </p:spPr>
        <p:txBody>
          <a:bodyPr>
            <a:normAutofit/>
          </a:bodyPr>
          <a:lstStyle/>
          <a:p>
            <a:pPr marL="457200" lvl="1" indent="0">
              <a:buNone/>
            </a:pPr>
            <a:endParaRPr lang="en-US" sz="16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F1D78BE-C7A6-92CD-0707-A3FCAD13387A}"/>
              </a:ext>
            </a:extLst>
          </p:cNvPr>
          <p:cNvSpPr txBox="1"/>
          <p:nvPr/>
        </p:nvSpPr>
        <p:spPr>
          <a:xfrm>
            <a:off x="8079774" y="2319896"/>
            <a:ext cx="3929449"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Customers in the Midwest and South regions engage more with campaigns, compared to those in the east and west coasts. </a:t>
            </a:r>
          </a:p>
        </p:txBody>
      </p:sp>
      <p:pic>
        <p:nvPicPr>
          <p:cNvPr id="4" name="Picture 3">
            <a:extLst>
              <a:ext uri="{FF2B5EF4-FFF2-40B4-BE49-F238E27FC236}">
                <a16:creationId xmlns:a16="http://schemas.microsoft.com/office/drawing/2014/main" id="{80D3440E-C2F6-C023-870F-21E8029BD408}"/>
              </a:ext>
            </a:extLst>
          </p:cNvPr>
          <p:cNvPicPr>
            <a:picLocks noChangeAspect="1"/>
          </p:cNvPicPr>
          <p:nvPr/>
        </p:nvPicPr>
        <p:blipFill>
          <a:blip r:embed="rId2"/>
          <a:stretch>
            <a:fillRect/>
          </a:stretch>
        </p:blipFill>
        <p:spPr>
          <a:xfrm>
            <a:off x="182777" y="1890582"/>
            <a:ext cx="7293061" cy="4629349"/>
          </a:xfrm>
          <a:prstGeom prst="rect">
            <a:avLst/>
          </a:prstGeom>
        </p:spPr>
      </p:pic>
    </p:spTree>
    <p:extLst>
      <p:ext uri="{BB962C8B-B14F-4D97-AF65-F5344CB8AC3E}">
        <p14:creationId xmlns:p14="http://schemas.microsoft.com/office/powerpoint/2010/main" val="185754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82EE-634D-106B-033B-DF4BAED08F64}"/>
              </a:ext>
            </a:extLst>
          </p:cNvPr>
          <p:cNvSpPr>
            <a:spLocks noGrp="1"/>
          </p:cNvSpPr>
          <p:nvPr>
            <p:ph type="title"/>
          </p:nvPr>
        </p:nvSpPr>
        <p:spPr>
          <a:xfrm>
            <a:off x="479854" y="18255"/>
            <a:ext cx="10515600" cy="1325563"/>
          </a:xfrm>
        </p:spPr>
        <p:txBody>
          <a:bodyPr>
            <a:normAutofit/>
          </a:bodyPr>
          <a:lstStyle/>
          <a:p>
            <a:r>
              <a:rPr lang="en-US" sz="3200" b="1" dirty="0">
                <a:latin typeface="Arial Black" panose="020B0604020202020204" pitchFamily="34" charset="0"/>
                <a:cs typeface="Arial Black" panose="020B0604020202020204" pitchFamily="34" charset="0"/>
              </a:rPr>
              <a:t>Specific Campaign Touchpoints by State</a:t>
            </a:r>
          </a:p>
        </p:txBody>
      </p:sp>
      <p:sp>
        <p:nvSpPr>
          <p:cNvPr id="3" name="Content Placeholder 2">
            <a:extLst>
              <a:ext uri="{FF2B5EF4-FFF2-40B4-BE49-F238E27FC236}">
                <a16:creationId xmlns:a16="http://schemas.microsoft.com/office/drawing/2014/main" id="{59DE9669-9483-9C71-06D1-2D2EA405A8C9}"/>
              </a:ext>
            </a:extLst>
          </p:cNvPr>
          <p:cNvSpPr>
            <a:spLocks noGrp="1"/>
          </p:cNvSpPr>
          <p:nvPr>
            <p:ph idx="1"/>
          </p:nvPr>
        </p:nvSpPr>
        <p:spPr>
          <a:xfrm>
            <a:off x="578708" y="1516706"/>
            <a:ext cx="10515600" cy="4351338"/>
          </a:xfrm>
        </p:spPr>
        <p:txBody>
          <a:bodyPr>
            <a:normAutofit/>
          </a:bodyPr>
          <a:lstStyle/>
          <a:p>
            <a:pPr marL="457200" lvl="1" indent="0">
              <a:buNone/>
            </a:pPr>
            <a:endParaRPr lang="en-US" sz="1600" b="1" dirty="0">
              <a:solidFill>
                <a:schemeClr val="bg1"/>
              </a:solidFill>
              <a:latin typeface="Arial" panose="020B0604020202020204" pitchFamily="34" charset="0"/>
              <a:cs typeface="Arial" panose="020B0604020202020204" pitchFamily="34" charset="0"/>
            </a:endParaRPr>
          </a:p>
          <a:p>
            <a:pPr marL="0" indent="0">
              <a:buNone/>
            </a:pPr>
            <a:endParaRPr lang="en-US" sz="2000" b="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F1D78BE-C7A6-92CD-0707-A3FCAD13387A}"/>
              </a:ext>
            </a:extLst>
          </p:cNvPr>
          <p:cNvSpPr txBox="1"/>
          <p:nvPr/>
        </p:nvSpPr>
        <p:spPr>
          <a:xfrm>
            <a:off x="161861" y="4891230"/>
            <a:ext cx="3929449"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Customers in the </a:t>
            </a:r>
            <a:r>
              <a:rPr lang="en-US" sz="2000" dirty="0">
                <a:solidFill>
                  <a:srgbClr val="FF0000"/>
                </a:solidFill>
                <a:latin typeface="Arial" panose="020B0604020202020204" pitchFamily="34" charset="0"/>
                <a:cs typeface="Arial" panose="020B0604020202020204" pitchFamily="34" charset="0"/>
              </a:rPr>
              <a:t>west</a:t>
            </a:r>
            <a:r>
              <a:rPr lang="en-US" sz="2000" dirty="0">
                <a:latin typeface="Arial" panose="020B0604020202020204" pitchFamily="34" charset="0"/>
                <a:cs typeface="Arial" panose="020B0604020202020204" pitchFamily="34" charset="0"/>
              </a:rPr>
              <a:t> region respond more to </a:t>
            </a:r>
            <a:r>
              <a:rPr lang="en-US" sz="2000" dirty="0">
                <a:solidFill>
                  <a:srgbClr val="FF0000"/>
                </a:solidFill>
                <a:latin typeface="Arial" panose="020B0604020202020204" pitchFamily="34" charset="0"/>
                <a:cs typeface="Arial" panose="020B0604020202020204" pitchFamily="34" charset="0"/>
              </a:rPr>
              <a:t>Campaign A</a:t>
            </a:r>
            <a:r>
              <a:rPr lang="en-US" sz="2000" dirty="0">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65FC6E2B-8325-4BDA-3C2F-8CB130EB40F0}"/>
              </a:ext>
            </a:extLst>
          </p:cNvPr>
          <p:cNvPicPr>
            <a:picLocks noChangeAspect="1"/>
          </p:cNvPicPr>
          <p:nvPr/>
        </p:nvPicPr>
        <p:blipFill>
          <a:blip r:embed="rId2"/>
          <a:stretch>
            <a:fillRect/>
          </a:stretch>
        </p:blipFill>
        <p:spPr>
          <a:xfrm>
            <a:off x="52387" y="1828800"/>
            <a:ext cx="3929449" cy="2613034"/>
          </a:xfrm>
          <a:prstGeom prst="rect">
            <a:avLst/>
          </a:prstGeom>
        </p:spPr>
      </p:pic>
      <p:pic>
        <p:nvPicPr>
          <p:cNvPr id="7" name="Picture 6">
            <a:extLst>
              <a:ext uri="{FF2B5EF4-FFF2-40B4-BE49-F238E27FC236}">
                <a16:creationId xmlns:a16="http://schemas.microsoft.com/office/drawing/2014/main" id="{D83D88B9-D761-7049-92AB-E1B54DB1C02E}"/>
              </a:ext>
            </a:extLst>
          </p:cNvPr>
          <p:cNvPicPr>
            <a:picLocks noChangeAspect="1"/>
          </p:cNvPicPr>
          <p:nvPr/>
        </p:nvPicPr>
        <p:blipFill>
          <a:blip r:embed="rId3"/>
          <a:stretch>
            <a:fillRect/>
          </a:stretch>
        </p:blipFill>
        <p:spPr>
          <a:xfrm>
            <a:off x="4091310" y="1828799"/>
            <a:ext cx="3894674" cy="2613035"/>
          </a:xfrm>
          <a:prstGeom prst="rect">
            <a:avLst/>
          </a:prstGeom>
        </p:spPr>
      </p:pic>
      <p:pic>
        <p:nvPicPr>
          <p:cNvPr id="8" name="Picture 7">
            <a:extLst>
              <a:ext uri="{FF2B5EF4-FFF2-40B4-BE49-F238E27FC236}">
                <a16:creationId xmlns:a16="http://schemas.microsoft.com/office/drawing/2014/main" id="{7403429D-5D66-A25B-5418-440E5A254DD0}"/>
              </a:ext>
            </a:extLst>
          </p:cNvPr>
          <p:cNvPicPr>
            <a:picLocks noChangeAspect="1"/>
          </p:cNvPicPr>
          <p:nvPr/>
        </p:nvPicPr>
        <p:blipFill>
          <a:blip r:embed="rId4"/>
          <a:stretch>
            <a:fillRect/>
          </a:stretch>
        </p:blipFill>
        <p:spPr>
          <a:xfrm>
            <a:off x="8095459" y="1733625"/>
            <a:ext cx="3894674" cy="2708209"/>
          </a:xfrm>
          <a:prstGeom prst="rect">
            <a:avLst/>
          </a:prstGeom>
        </p:spPr>
      </p:pic>
      <p:sp>
        <p:nvSpPr>
          <p:cNvPr id="9" name="TextBox 8">
            <a:extLst>
              <a:ext uri="{FF2B5EF4-FFF2-40B4-BE49-F238E27FC236}">
                <a16:creationId xmlns:a16="http://schemas.microsoft.com/office/drawing/2014/main" id="{4F05E828-E58E-4175-EE7E-AFB5803BAD17}"/>
              </a:ext>
            </a:extLst>
          </p:cNvPr>
          <p:cNvSpPr txBox="1"/>
          <p:nvPr/>
        </p:nvSpPr>
        <p:spPr>
          <a:xfrm>
            <a:off x="4131275" y="4891229"/>
            <a:ext cx="3929449"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Customers in the </a:t>
            </a:r>
            <a:r>
              <a:rPr lang="en-US" sz="2000" dirty="0">
                <a:solidFill>
                  <a:srgbClr val="00B050"/>
                </a:solidFill>
                <a:latin typeface="Arial" panose="020B0604020202020204" pitchFamily="34" charset="0"/>
                <a:cs typeface="Arial" panose="020B0604020202020204" pitchFamily="34" charset="0"/>
              </a:rPr>
              <a:t>Midwest</a:t>
            </a:r>
            <a:r>
              <a:rPr lang="en-US" sz="2000" dirty="0">
                <a:latin typeface="Arial" panose="020B0604020202020204" pitchFamily="34" charset="0"/>
                <a:cs typeface="Arial" panose="020B0604020202020204" pitchFamily="34" charset="0"/>
              </a:rPr>
              <a:t> and south regions respond more to </a:t>
            </a:r>
            <a:r>
              <a:rPr lang="en-US" sz="2000" dirty="0">
                <a:solidFill>
                  <a:srgbClr val="00B050"/>
                </a:solidFill>
                <a:latin typeface="Arial" panose="020B0604020202020204" pitchFamily="34" charset="0"/>
                <a:cs typeface="Arial" panose="020B0604020202020204" pitchFamily="34" charset="0"/>
              </a:rPr>
              <a:t>Campaign B</a:t>
            </a:r>
            <a:r>
              <a:rPr lang="en-US" sz="2000"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619B351B-9DF2-2868-565E-9DC3A4E96F86}"/>
              </a:ext>
            </a:extLst>
          </p:cNvPr>
          <p:cNvSpPr txBox="1"/>
          <p:nvPr/>
        </p:nvSpPr>
        <p:spPr>
          <a:xfrm>
            <a:off x="8192703" y="4891229"/>
            <a:ext cx="3929449"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Customers in the </a:t>
            </a:r>
            <a:r>
              <a:rPr lang="en-US" sz="2000" dirty="0">
                <a:solidFill>
                  <a:srgbClr val="0070C0"/>
                </a:solidFill>
                <a:latin typeface="Arial" panose="020B0604020202020204" pitchFamily="34" charset="0"/>
                <a:cs typeface="Arial" panose="020B0604020202020204" pitchFamily="34" charset="0"/>
              </a:rPr>
              <a:t>east coast </a:t>
            </a:r>
            <a:r>
              <a:rPr lang="en-US" sz="2000" dirty="0">
                <a:latin typeface="Arial" panose="020B0604020202020204" pitchFamily="34" charset="0"/>
                <a:cs typeface="Arial" panose="020B0604020202020204" pitchFamily="34" charset="0"/>
              </a:rPr>
              <a:t>respond more to </a:t>
            </a:r>
            <a:r>
              <a:rPr lang="en-US" sz="2000" dirty="0">
                <a:solidFill>
                  <a:srgbClr val="0070C0"/>
                </a:solidFill>
                <a:latin typeface="Arial" panose="020B0604020202020204" pitchFamily="34" charset="0"/>
                <a:cs typeface="Arial" panose="020B0604020202020204" pitchFamily="34" charset="0"/>
              </a:rPr>
              <a:t>Campaign C</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6192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2023</TotalTime>
  <Words>2191</Words>
  <Application>Microsoft Macintosh PowerPoint</Application>
  <PresentationFormat>Widescreen</PresentationFormat>
  <Paragraphs>258</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Aptos</vt:lpstr>
      <vt:lpstr>Aptos Display</vt:lpstr>
      <vt:lpstr>Arial</vt:lpstr>
      <vt:lpstr>Arial Black</vt:lpstr>
      <vt:lpstr>Calibri</vt:lpstr>
      <vt:lpstr>Courier New</vt:lpstr>
      <vt:lpstr>Office Theme</vt:lpstr>
      <vt:lpstr>Analytics Showcase Final Presentation</vt:lpstr>
      <vt:lpstr>Team Introduction</vt:lpstr>
      <vt:lpstr>Agenda </vt:lpstr>
      <vt:lpstr>Executive Summary </vt:lpstr>
      <vt:lpstr>Method of Analysis </vt:lpstr>
      <vt:lpstr>Geospatial Visual Analysis </vt:lpstr>
      <vt:lpstr>Distribution of Vehicle Purchases by State</vt:lpstr>
      <vt:lpstr>Total Campaign Touchpoints by State</vt:lpstr>
      <vt:lpstr>Specific Campaign Touchpoints by State</vt:lpstr>
      <vt:lpstr>Total Web Visits by State</vt:lpstr>
      <vt:lpstr>Average Unaided Awareness by State</vt:lpstr>
      <vt:lpstr>Total Types of Customers by State</vt:lpstr>
      <vt:lpstr>Exploratory Data Analysis (EDA)</vt:lpstr>
      <vt:lpstr>Data Preprocessing Steps Taken </vt:lpstr>
      <vt:lpstr>Which campaign is popular for different regions? </vt:lpstr>
      <vt:lpstr>Which regions tend to have more web visits? Did those who visit the website more end up buying a vehicle?</vt:lpstr>
      <vt:lpstr>Is there a relationship between campaign/web touchpoints and finance customers?</vt:lpstr>
      <vt:lpstr>Are those who visit the website more people who sold a vehicle to CarMax (and therefore are more familiar with the website)?</vt:lpstr>
      <vt:lpstr>Is there a relationship between the vehicle class and average touchpoints?</vt:lpstr>
      <vt:lpstr>Did trade-in customers buy a vehicle? If so, what campaign appealed most to these customers?</vt:lpstr>
      <vt:lpstr>Do customers who purchase service plans buy different types of vehicles or respond to certain campaigns?</vt:lpstr>
      <vt:lpstr>Did those who receive touchpoints from all campaigns buy a vehicle?</vt:lpstr>
      <vt:lpstr>Among those who visited the website, what proportion actually made a purchase?</vt:lpstr>
      <vt:lpstr>EDA Summarized </vt:lpstr>
      <vt:lpstr>Modeling – Predicting Purchase Flag </vt:lpstr>
      <vt:lpstr>Correlation Matrix of Variables   </vt:lpstr>
      <vt:lpstr>Feature Importance for Purchase Flag </vt:lpstr>
      <vt:lpstr>Predicting Purchase Flag Using a Neural Network </vt:lpstr>
      <vt:lpstr>Predicting Purchase Flag Using XGBoost </vt:lpstr>
      <vt:lpstr>Modeling – Predicting Unaided Awareness</vt:lpstr>
      <vt:lpstr>Feature Importance for Unaided Awareness</vt:lpstr>
      <vt:lpstr>Predicting Unaided Awareness Using Logistic Regression</vt:lpstr>
      <vt:lpstr>Predicting Unaided Awareness Using K-Nearest Neighbors </vt:lpstr>
      <vt:lpstr>Recommendations &amp; Opportunities </vt:lpstr>
      <vt:lpstr>Recommendations </vt:lpstr>
      <vt:lpstr>Opportunities &amp; Insights Gained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Showcase Final Presentation</dc:title>
  <dc:creator>Navya Bingi</dc:creator>
  <cp:lastModifiedBy>Navya Bingi</cp:lastModifiedBy>
  <cp:revision>12</cp:revision>
  <dcterms:created xsi:type="dcterms:W3CDTF">2024-10-22T17:58:02Z</dcterms:created>
  <dcterms:modified xsi:type="dcterms:W3CDTF">2024-10-24T03:41:54Z</dcterms:modified>
</cp:coreProperties>
</file>