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3" r:id="rId33"/>
    <p:sldId id="274" r:id="rId34"/>
    <p:sldId id="275" r:id="rId35"/>
    <p:sldId id="276" r:id="rId36"/>
    <p:sldId id="277" r:id="rId37"/>
    <p:sldId id="281" r:id="rId38"/>
    <p:sldId id="282" r:id="rId39"/>
    <p:sldId id="283" r:id="rId40"/>
    <p:sldId id="584" r:id="rId41"/>
    <p:sldId id="583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B5D3F-CDC3-F0D1-38AF-C4198EFBEEEF}" v="1" dt="2021-10-24T17:08:10.955"/>
    <p1510:client id="{8E7D0740-7755-4D02-BBAF-88A6F6F14070}" v="2" dt="2021-10-25T04:11:08.7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90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Harpreet" userId="4463fc08-afeb-4165-ad49-002ce928126d" providerId="ADAL" clId="{8E7D0740-7755-4D02-BBAF-88A6F6F14070}"/>
    <pc:docChg chg="addSld delSld modSld">
      <pc:chgData name="Singh, Harpreet" userId="4463fc08-afeb-4165-ad49-002ce928126d" providerId="ADAL" clId="{8E7D0740-7755-4D02-BBAF-88A6F6F14070}" dt="2021-10-25T04:11:08.765" v="8"/>
      <pc:docMkLst>
        <pc:docMk/>
      </pc:docMkLst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57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58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59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0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1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2"/>
        </pc:sldMkLst>
      </pc:sldChg>
      <pc:sldChg chg="add">
        <pc:chgData name="Singh, Harpreet" userId="4463fc08-afeb-4165-ad49-002ce928126d" providerId="ADAL" clId="{8E7D0740-7755-4D02-BBAF-88A6F6F14070}" dt="2021-10-25T04:11:08.765" v="8"/>
        <pc:sldMkLst>
          <pc:docMk/>
          <pc:sldMk cId="0" sldId="263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4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5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6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7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8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69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0"/>
        </pc:sldMkLst>
      </pc:sldChg>
      <pc:sldChg chg="del">
        <pc:chgData name="Singh, Harpreet" userId="4463fc08-afeb-4165-ad49-002ce928126d" providerId="ADAL" clId="{8E7D0740-7755-4D02-BBAF-88A6F6F14070}" dt="2021-10-25T04:07:44.103" v="0" actId="2696"/>
        <pc:sldMkLst>
          <pc:docMk/>
          <pc:sldMk cId="0" sldId="271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2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3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4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5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6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7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8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79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80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81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82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83"/>
        </pc:sldMkLst>
      </pc:sldChg>
      <pc:sldChg chg="add del">
        <pc:chgData name="Singh, Harpreet" userId="4463fc08-afeb-4165-ad49-002ce928126d" providerId="ADAL" clId="{8E7D0740-7755-4D02-BBAF-88A6F6F14070}" dt="2021-10-25T04:11:08.765" v="8"/>
        <pc:sldMkLst>
          <pc:docMk/>
          <pc:sldMk cId="0" sldId="284"/>
        </pc:sldMkLst>
      </pc:sldChg>
      <pc:sldChg chg="add del">
        <pc:chgData name="Singh, Harpreet" userId="4463fc08-afeb-4165-ad49-002ce928126d" providerId="ADAL" clId="{8E7D0740-7755-4D02-BBAF-88A6F6F14070}" dt="2021-10-25T04:09:32.669" v="1"/>
        <pc:sldMkLst>
          <pc:docMk/>
          <pc:sldMk cId="0" sldId="285"/>
        </pc:sldMkLst>
      </pc:sldChg>
      <pc:sldChg chg="add">
        <pc:chgData name="Singh, Harpreet" userId="4463fc08-afeb-4165-ad49-002ce928126d" providerId="ADAL" clId="{8E7D0740-7755-4D02-BBAF-88A6F6F14070}" dt="2021-10-25T04:09:32.669" v="1"/>
        <pc:sldMkLst>
          <pc:docMk/>
          <pc:sldMk cId="0" sldId="351"/>
        </pc:sldMkLst>
      </pc:sldChg>
      <pc:sldChg chg="add">
        <pc:chgData name="Singh, Harpreet" userId="4463fc08-afeb-4165-ad49-002ce928126d" providerId="ADAL" clId="{8E7D0740-7755-4D02-BBAF-88A6F6F14070}" dt="2021-10-25T04:09:32.669" v="1"/>
        <pc:sldMkLst>
          <pc:docMk/>
          <pc:sldMk cId="0" sldId="352"/>
        </pc:sldMkLst>
      </pc:sldChg>
      <pc:sldChg chg="add">
        <pc:chgData name="Singh, Harpreet" userId="4463fc08-afeb-4165-ad49-002ce928126d" providerId="ADAL" clId="{8E7D0740-7755-4D02-BBAF-88A6F6F14070}" dt="2021-10-25T04:09:32.669" v="1"/>
        <pc:sldMkLst>
          <pc:docMk/>
          <pc:sldMk cId="0" sldId="353"/>
        </pc:sldMkLst>
      </pc:sldChg>
      <pc:sldChg chg="add">
        <pc:chgData name="Singh, Harpreet" userId="4463fc08-afeb-4165-ad49-002ce928126d" providerId="ADAL" clId="{8E7D0740-7755-4D02-BBAF-88A6F6F14070}" dt="2021-10-25T04:09:32.669" v="1"/>
        <pc:sldMkLst>
          <pc:docMk/>
          <pc:sldMk cId="0" sldId="354"/>
        </pc:sldMkLst>
      </pc:sldChg>
      <pc:sldChg chg="add">
        <pc:chgData name="Singh, Harpreet" userId="4463fc08-afeb-4165-ad49-002ce928126d" providerId="ADAL" clId="{8E7D0740-7755-4D02-BBAF-88A6F6F14070}" dt="2021-10-25T04:11:08.765" v="8"/>
        <pc:sldMkLst>
          <pc:docMk/>
          <pc:sldMk cId="0" sldId="584"/>
        </pc:sldMkLst>
      </pc:sldChg>
    </pc:docChg>
  </pc:docChgLst>
  <pc:docChgLst>
    <pc:chgData name="Singh, Harpreet" userId="S::hxs104000@utdallas.edu::4463fc08-afeb-4165-ad49-002ce928126d" providerId="AD" clId="Web-{710B5D3F-CDC3-F0D1-38AF-C4198EFBEEEF}"/>
    <pc:docChg chg="modSld">
      <pc:chgData name="Singh, Harpreet" userId="S::hxs104000@utdallas.edu::4463fc08-afeb-4165-ad49-002ce928126d" providerId="AD" clId="Web-{710B5D3F-CDC3-F0D1-38AF-C4198EFBEEEF}" dt="2021-10-24T17:08:10.955" v="0" actId="14100"/>
      <pc:docMkLst>
        <pc:docMk/>
      </pc:docMkLst>
      <pc:sldChg chg="modSp">
        <pc:chgData name="Singh, Harpreet" userId="S::hxs104000@utdallas.edu::4463fc08-afeb-4165-ad49-002ce928126d" providerId="AD" clId="Web-{710B5D3F-CDC3-F0D1-38AF-C4198EFBEEEF}" dt="2021-10-24T17:08:10.955" v="0" actId="14100"/>
        <pc:sldMkLst>
          <pc:docMk/>
          <pc:sldMk cId="0" sldId="265"/>
        </pc:sldMkLst>
        <pc:spChg chg="mod">
          <ac:chgData name="Singh, Harpreet" userId="S::hxs104000@utdallas.edu::4463fc08-afeb-4165-ad49-002ce928126d" providerId="AD" clId="Web-{710B5D3F-CDC3-F0D1-38AF-C4198EFBEEEF}" dt="2021-10-24T17:08:10.955" v="0" actId="14100"/>
          <ac:spMkLst>
            <pc:docMk/>
            <pc:sldMk cId="0" sldId="265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445407" y="730628"/>
            <a:ext cx="1368120" cy="198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9120" y="790116"/>
            <a:ext cx="6456258" cy="3880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72200" y="288415"/>
            <a:ext cx="1451832" cy="3312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29434" y="725130"/>
            <a:ext cx="1567815" cy="1101090"/>
          </a:xfrm>
          <a:custGeom>
            <a:avLst/>
            <a:gdLst/>
            <a:ahLst/>
            <a:cxnLst/>
            <a:rect l="l" t="t" r="r" b="b"/>
            <a:pathLst>
              <a:path w="1567814" h="1101089">
                <a:moveTo>
                  <a:pt x="131883" y="0"/>
                </a:moveTo>
                <a:lnTo>
                  <a:pt x="1435573" y="0"/>
                </a:lnTo>
                <a:lnTo>
                  <a:pt x="1460752" y="100"/>
                </a:lnTo>
                <a:lnTo>
                  <a:pt x="1512976" y="6462"/>
                </a:lnTo>
                <a:lnTo>
                  <a:pt x="1553203" y="38705"/>
                </a:lnTo>
                <a:lnTo>
                  <a:pt x="1566650" y="86724"/>
                </a:lnTo>
                <a:lnTo>
                  <a:pt x="1567458" y="132470"/>
                </a:lnTo>
                <a:lnTo>
                  <a:pt x="1567458" y="969031"/>
                </a:lnTo>
                <a:lnTo>
                  <a:pt x="1566650" y="1014263"/>
                </a:lnTo>
                <a:lnTo>
                  <a:pt x="1553203" y="1062208"/>
                </a:lnTo>
                <a:lnTo>
                  <a:pt x="1512976" y="1094451"/>
                </a:lnTo>
                <a:lnTo>
                  <a:pt x="1460505" y="1100813"/>
                </a:lnTo>
                <a:lnTo>
                  <a:pt x="1434988" y="1100914"/>
                </a:lnTo>
                <a:lnTo>
                  <a:pt x="131883" y="1100914"/>
                </a:lnTo>
                <a:lnTo>
                  <a:pt x="86650" y="1100106"/>
                </a:lnTo>
                <a:lnTo>
                  <a:pt x="38705" y="1086660"/>
                </a:lnTo>
                <a:lnTo>
                  <a:pt x="6462" y="1046433"/>
                </a:lnTo>
                <a:lnTo>
                  <a:pt x="100" y="993961"/>
                </a:lnTo>
                <a:lnTo>
                  <a:pt x="0" y="968444"/>
                </a:lnTo>
                <a:lnTo>
                  <a:pt x="0" y="131883"/>
                </a:lnTo>
                <a:lnTo>
                  <a:pt x="807" y="86650"/>
                </a:lnTo>
                <a:lnTo>
                  <a:pt x="14254" y="38705"/>
                </a:lnTo>
                <a:lnTo>
                  <a:pt x="54481" y="6462"/>
                </a:lnTo>
                <a:lnTo>
                  <a:pt x="106953" y="100"/>
                </a:lnTo>
                <a:lnTo>
                  <a:pt x="132470" y="0"/>
                </a:lnTo>
                <a:lnTo>
                  <a:pt x="131883" y="0"/>
                </a:lnTo>
                <a:close/>
              </a:path>
            </a:pathLst>
          </a:custGeom>
          <a:ln w="12700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42573" y="971550"/>
            <a:ext cx="1567815" cy="438150"/>
          </a:xfrm>
          <a:custGeom>
            <a:avLst/>
            <a:gdLst/>
            <a:ahLst/>
            <a:cxnLst/>
            <a:rect l="l" t="t" r="r" b="b"/>
            <a:pathLst>
              <a:path w="1567815" h="438150">
                <a:moveTo>
                  <a:pt x="131883" y="0"/>
                </a:moveTo>
                <a:lnTo>
                  <a:pt x="1435573" y="0"/>
                </a:lnTo>
                <a:lnTo>
                  <a:pt x="1460752" y="100"/>
                </a:lnTo>
                <a:lnTo>
                  <a:pt x="1512976" y="6462"/>
                </a:lnTo>
                <a:lnTo>
                  <a:pt x="1553203" y="38705"/>
                </a:lnTo>
                <a:lnTo>
                  <a:pt x="1566650" y="86724"/>
                </a:lnTo>
                <a:lnTo>
                  <a:pt x="1567458" y="132470"/>
                </a:lnTo>
                <a:lnTo>
                  <a:pt x="1567458" y="306100"/>
                </a:lnTo>
                <a:lnTo>
                  <a:pt x="1566650" y="351333"/>
                </a:lnTo>
                <a:lnTo>
                  <a:pt x="1553203" y="399278"/>
                </a:lnTo>
                <a:lnTo>
                  <a:pt x="1512976" y="431521"/>
                </a:lnTo>
                <a:lnTo>
                  <a:pt x="1460505" y="437883"/>
                </a:lnTo>
                <a:lnTo>
                  <a:pt x="1434988" y="437984"/>
                </a:lnTo>
                <a:lnTo>
                  <a:pt x="131883" y="437984"/>
                </a:lnTo>
                <a:lnTo>
                  <a:pt x="86650" y="437176"/>
                </a:lnTo>
                <a:lnTo>
                  <a:pt x="38705" y="423730"/>
                </a:lnTo>
                <a:lnTo>
                  <a:pt x="6462" y="383503"/>
                </a:lnTo>
                <a:lnTo>
                  <a:pt x="100" y="331031"/>
                </a:lnTo>
                <a:lnTo>
                  <a:pt x="0" y="305514"/>
                </a:lnTo>
                <a:lnTo>
                  <a:pt x="0" y="131883"/>
                </a:lnTo>
                <a:lnTo>
                  <a:pt x="807" y="86650"/>
                </a:lnTo>
                <a:lnTo>
                  <a:pt x="14254" y="38705"/>
                </a:lnTo>
                <a:lnTo>
                  <a:pt x="54481" y="6462"/>
                </a:lnTo>
                <a:lnTo>
                  <a:pt x="106953" y="100"/>
                </a:lnTo>
                <a:lnTo>
                  <a:pt x="132470" y="0"/>
                </a:lnTo>
                <a:lnTo>
                  <a:pt x="131883" y="0"/>
                </a:lnTo>
                <a:close/>
              </a:path>
            </a:pathLst>
          </a:custGeom>
          <a:ln w="12700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43800" y="580662"/>
            <a:ext cx="1750060" cy="850265"/>
          </a:xfrm>
          <a:custGeom>
            <a:avLst/>
            <a:gdLst/>
            <a:ahLst/>
            <a:cxnLst/>
            <a:rect l="l" t="t" r="r" b="b"/>
            <a:pathLst>
              <a:path w="1750059" h="850265">
                <a:moveTo>
                  <a:pt x="1700608" y="0"/>
                </a:moveTo>
                <a:lnTo>
                  <a:pt x="309562" y="0"/>
                </a:lnTo>
                <a:lnTo>
                  <a:pt x="290522" y="3823"/>
                </a:lnTo>
                <a:lnTo>
                  <a:pt x="275010" y="14263"/>
                </a:lnTo>
                <a:lnTo>
                  <a:pt x="264569" y="29776"/>
                </a:lnTo>
                <a:lnTo>
                  <a:pt x="260746" y="48814"/>
                </a:lnTo>
                <a:lnTo>
                  <a:pt x="260746" y="516731"/>
                </a:lnTo>
                <a:lnTo>
                  <a:pt x="0" y="850106"/>
                </a:lnTo>
                <a:lnTo>
                  <a:pt x="498475" y="677862"/>
                </a:lnTo>
                <a:lnTo>
                  <a:pt x="1700608" y="677862"/>
                </a:lnTo>
                <a:lnTo>
                  <a:pt x="1719710" y="674039"/>
                </a:lnTo>
                <a:lnTo>
                  <a:pt x="1735359" y="663598"/>
                </a:lnTo>
                <a:lnTo>
                  <a:pt x="1745935" y="648085"/>
                </a:lnTo>
                <a:lnTo>
                  <a:pt x="1749821" y="629046"/>
                </a:lnTo>
                <a:lnTo>
                  <a:pt x="1749821" y="48814"/>
                </a:lnTo>
                <a:lnTo>
                  <a:pt x="1745935" y="29776"/>
                </a:lnTo>
                <a:lnTo>
                  <a:pt x="1735359" y="14263"/>
                </a:lnTo>
                <a:lnTo>
                  <a:pt x="1719710" y="3823"/>
                </a:lnTo>
                <a:lnTo>
                  <a:pt x="1700608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600" y="114300"/>
            <a:ext cx="84328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6009AB83-AD19-469D-8985-CED98ABB7497}"/>
              </a:ext>
            </a:extLst>
          </p:cNvPr>
          <p:cNvSpPr txBox="1">
            <a:spLocks/>
          </p:cNvSpPr>
          <p:nvPr userDrawn="1"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C82D747-C579-46F8-9480-93B036B955AE}"/>
              </a:ext>
            </a:extLst>
          </p:cNvPr>
          <p:cNvSpPr txBox="1">
            <a:spLocks/>
          </p:cNvSpPr>
          <p:nvPr userDrawn="1"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742950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8200" y="834973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FB6AABC-A24B-42EC-88EE-472659280100}"/>
              </a:ext>
            </a:extLst>
          </p:cNvPr>
          <p:cNvSpPr txBox="1">
            <a:spLocks/>
          </p:cNvSpPr>
          <p:nvPr userDrawn="1"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67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6800" y="495300"/>
            <a:ext cx="1930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27" y="1581150"/>
            <a:ext cx="5066665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F64F416D-F134-4399-885A-741742ACE083}"/>
              </a:ext>
            </a:extLst>
          </p:cNvPr>
          <p:cNvSpPr txBox="1">
            <a:spLocks/>
          </p:cNvSpPr>
          <p:nvPr userDrawn="1"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i" TargetMode="External"/><Relationship Id="rId2" Type="http://schemas.openxmlformats.org/officeDocument/2006/relationships/hyperlink" Target="https://alex.smola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1885950"/>
            <a:ext cx="72059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950" dirty="0"/>
              <a:t>CNN_Models_Part_1</a:t>
            </a:r>
            <a:endParaRPr sz="3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83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VGG</a:t>
            </a:r>
            <a:r>
              <a:rPr sz="2800" spc="-45" dirty="0"/>
              <a:t> </a:t>
            </a:r>
            <a:r>
              <a:rPr sz="2800" spc="-5" dirty="0"/>
              <a:t>parameters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6308" y="1055052"/>
            <a:ext cx="7832090" cy="1371600"/>
          </a:xfrm>
          <a:custGeom>
            <a:avLst/>
            <a:gdLst/>
            <a:ahLst/>
            <a:cxnLst/>
            <a:rect l="l" t="t" r="r" b="b"/>
            <a:pathLst>
              <a:path w="7832090" h="1371600">
                <a:moveTo>
                  <a:pt x="7831988" y="0"/>
                </a:moveTo>
                <a:lnTo>
                  <a:pt x="0" y="0"/>
                </a:lnTo>
                <a:lnTo>
                  <a:pt x="0" y="342900"/>
                </a:lnTo>
                <a:lnTo>
                  <a:pt x="0" y="685800"/>
                </a:lnTo>
                <a:lnTo>
                  <a:pt x="0" y="1028700"/>
                </a:lnTo>
                <a:lnTo>
                  <a:pt x="0" y="1371600"/>
                </a:lnTo>
                <a:lnTo>
                  <a:pt x="7653998" y="1371600"/>
                </a:lnTo>
                <a:lnTo>
                  <a:pt x="7653998" y="1028700"/>
                </a:lnTo>
                <a:lnTo>
                  <a:pt x="7653998" y="685800"/>
                </a:lnTo>
                <a:lnTo>
                  <a:pt x="7653998" y="342900"/>
                </a:lnTo>
                <a:lnTo>
                  <a:pt x="7831988" y="342900"/>
                </a:lnTo>
                <a:lnTo>
                  <a:pt x="783198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08" y="2426652"/>
            <a:ext cx="7298055" cy="2057400"/>
          </a:xfrm>
          <a:custGeom>
            <a:avLst/>
            <a:gdLst/>
            <a:ahLst/>
            <a:cxnLst/>
            <a:rect l="l" t="t" r="r" b="b"/>
            <a:pathLst>
              <a:path w="7298055" h="2057400">
                <a:moveTo>
                  <a:pt x="7297991" y="0"/>
                </a:moveTo>
                <a:lnTo>
                  <a:pt x="0" y="0"/>
                </a:lnTo>
                <a:lnTo>
                  <a:pt x="0" y="342900"/>
                </a:lnTo>
                <a:lnTo>
                  <a:pt x="0" y="685800"/>
                </a:lnTo>
                <a:lnTo>
                  <a:pt x="0" y="1028700"/>
                </a:lnTo>
                <a:lnTo>
                  <a:pt x="0" y="1371600"/>
                </a:lnTo>
                <a:lnTo>
                  <a:pt x="0" y="1714500"/>
                </a:lnTo>
                <a:lnTo>
                  <a:pt x="0" y="2057400"/>
                </a:lnTo>
                <a:lnTo>
                  <a:pt x="5873991" y="2057400"/>
                </a:lnTo>
                <a:lnTo>
                  <a:pt x="5873991" y="1714500"/>
                </a:lnTo>
                <a:lnTo>
                  <a:pt x="6408001" y="1714500"/>
                </a:lnTo>
                <a:lnTo>
                  <a:pt x="6408001" y="1371600"/>
                </a:lnTo>
                <a:lnTo>
                  <a:pt x="6408001" y="1028700"/>
                </a:lnTo>
                <a:lnTo>
                  <a:pt x="6408001" y="685800"/>
                </a:lnTo>
                <a:lnTo>
                  <a:pt x="6408001" y="342900"/>
                </a:lnTo>
                <a:lnTo>
                  <a:pt x="7297991" y="342900"/>
                </a:lnTo>
                <a:lnTo>
                  <a:pt x="729799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300" y="1025144"/>
            <a:ext cx="76796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5" dirty="0">
                <a:latin typeface="Lucida Console"/>
                <a:cs typeface="Lucida Console"/>
              </a:rPr>
              <a:t>sequential1 output shape: (1, 64, 112,</a:t>
            </a:r>
            <a:r>
              <a:rPr sz="2300" spc="-60" dirty="0">
                <a:latin typeface="Lucida Console"/>
                <a:cs typeface="Lucida Console"/>
              </a:rPr>
              <a:t> </a:t>
            </a:r>
            <a:r>
              <a:rPr sz="2300" spc="15" dirty="0">
                <a:latin typeface="Lucida Console"/>
                <a:cs typeface="Lucida Console"/>
              </a:rPr>
              <a:t>112)</a:t>
            </a:r>
            <a:endParaRPr sz="23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5960"/>
              </p:ext>
            </p:extLst>
          </p:nvPr>
        </p:nvGraphicFramePr>
        <p:xfrm>
          <a:off x="377306" y="1397952"/>
          <a:ext cx="7509507" cy="3518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174">
                <a:tc>
                  <a:txBody>
                    <a:bodyPr/>
                    <a:lstStyle/>
                    <a:p>
                      <a:pPr marL="3175">
                        <a:lnSpc>
                          <a:spcPts val="264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sequential2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4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output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4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128,</a:t>
                      </a:r>
                      <a:r>
                        <a:rPr sz="2300" spc="-8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56,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4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56)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sequential3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0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output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256,</a:t>
                      </a:r>
                      <a:r>
                        <a:rPr sz="2300" spc="-8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28,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0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28)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sequential4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0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output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512,</a:t>
                      </a:r>
                      <a:r>
                        <a:rPr sz="2300" spc="-8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14,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00"/>
                        </a:lnSpc>
                      </a:pPr>
                      <a:r>
                        <a:rPr sz="2300" dirty="0">
                          <a:latin typeface="Lucida Console"/>
                          <a:cs typeface="Lucida Console"/>
                        </a:rPr>
                        <a:t>14)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sequential5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00"/>
                        </a:lnSpc>
                      </a:pPr>
                      <a:r>
                        <a:rPr sz="2300" b="1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output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shape: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(1,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0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512, 7,</a:t>
                      </a:r>
                      <a:r>
                        <a:rPr sz="2300" b="1" spc="-3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7)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8">
                <a:tc gridSpan="3">
                  <a:txBody>
                    <a:bodyPr/>
                    <a:lstStyle/>
                    <a:p>
                      <a:pPr marL="3175">
                        <a:lnSpc>
                          <a:spcPts val="2605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dense0 output</a:t>
                      </a:r>
                      <a:r>
                        <a:rPr sz="2300" b="1" spc="-10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shape: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(1,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5"/>
                        </a:lnSpc>
                      </a:pPr>
                      <a:r>
                        <a:rPr sz="2300" b="1" spc="15" dirty="0">
                          <a:solidFill>
                            <a:srgbClr val="FF2600"/>
                          </a:solidFill>
                          <a:latin typeface="Lucida Sans Typewriter"/>
                          <a:cs typeface="Lucida Sans Typewriter"/>
                        </a:rPr>
                        <a:t>4096)</a:t>
                      </a:r>
                      <a:endParaRPr sz="2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 gridSpan="3"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dropout0 output</a:t>
                      </a:r>
                      <a:r>
                        <a:rPr sz="2300" spc="-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4096)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 gridSpan="3"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dense1 output</a:t>
                      </a:r>
                      <a:r>
                        <a:rPr sz="2300" spc="-1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4096)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31">
                <a:tc gridSpan="3">
                  <a:txBody>
                    <a:bodyPr/>
                    <a:lstStyle/>
                    <a:p>
                      <a:pPr marL="3175">
                        <a:lnSpc>
                          <a:spcPts val="2605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dropout1 output</a:t>
                      </a:r>
                      <a:r>
                        <a:rPr sz="2300" spc="-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5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4096)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 gridSpan="3">
                  <a:txBody>
                    <a:bodyPr/>
                    <a:lstStyle/>
                    <a:p>
                      <a:pPr marL="3175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dense2 output</a:t>
                      </a:r>
                      <a:r>
                        <a:rPr sz="2300" spc="-1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300" spc="15" dirty="0">
                          <a:latin typeface="Lucida Console"/>
                          <a:cs typeface="Lucida Console"/>
                        </a:rPr>
                        <a:t>shape: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(1,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00"/>
                        </a:lnSpc>
                      </a:pPr>
                      <a:r>
                        <a:rPr sz="2300" spc="15" dirty="0">
                          <a:latin typeface="Lucida Console"/>
                          <a:cs typeface="Lucida Console"/>
                        </a:rPr>
                        <a:t>10)</a:t>
                      </a:r>
                      <a:endParaRPr sz="23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600" y="949960"/>
            <a:ext cx="7012940" cy="383181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67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Key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Idea</a:t>
            </a:r>
            <a:endParaRPr sz="2400" dirty="0">
              <a:latin typeface="Arial"/>
              <a:cs typeface="Arial"/>
            </a:endParaRPr>
          </a:p>
          <a:p>
            <a:pPr marL="6477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47065" algn="l"/>
                <a:tab pos="647700" algn="l"/>
              </a:tabLst>
            </a:pPr>
            <a:r>
              <a:rPr sz="2400" b="1" spc="-5" dirty="0">
                <a:latin typeface="Arial"/>
                <a:cs typeface="Arial"/>
              </a:rPr>
              <a:t>Get rid of the fully connected last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layer(s)</a:t>
            </a:r>
            <a:endParaRPr sz="2400" dirty="0">
              <a:latin typeface="Arial"/>
              <a:cs typeface="Arial"/>
            </a:endParaRPr>
          </a:p>
          <a:p>
            <a:pPr marL="647700" marR="51054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647065" algn="l"/>
                <a:tab pos="647700" algn="l"/>
              </a:tabLst>
            </a:pPr>
            <a:r>
              <a:rPr sz="2400" spc="-5" dirty="0">
                <a:latin typeface="Arial"/>
                <a:cs typeface="Arial"/>
              </a:rPr>
              <a:t>Convolutions </a:t>
            </a:r>
            <a:r>
              <a:rPr sz="2400" dirty="0">
                <a:latin typeface="Arial"/>
                <a:cs typeface="Arial"/>
              </a:rPr>
              <a:t>and pooling reduce </a:t>
            </a:r>
            <a:r>
              <a:rPr sz="2400" spc="-5" dirty="0">
                <a:latin typeface="Arial"/>
                <a:cs typeface="Arial"/>
              </a:rPr>
              <a:t>resolution  (e.g. stride </a:t>
            </a:r>
            <a:r>
              <a:rPr sz="2400" dirty="0">
                <a:latin typeface="Arial"/>
                <a:cs typeface="Arial"/>
              </a:rPr>
              <a:t>of 2 reduces </a:t>
            </a:r>
            <a:r>
              <a:rPr sz="2400" spc="-5" dirty="0">
                <a:latin typeface="Arial"/>
                <a:cs typeface="Arial"/>
              </a:rPr>
              <a:t>resolution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4x)</a:t>
            </a:r>
          </a:p>
          <a:p>
            <a:pPr marL="266700" indent="-241300">
              <a:lnSpc>
                <a:spcPct val="100000"/>
              </a:lnSpc>
              <a:spcBef>
                <a:spcPts val="340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spc="-5" dirty="0">
                <a:latin typeface="Arial"/>
                <a:cs typeface="Arial"/>
              </a:rPr>
              <a:t>Implementation details</a:t>
            </a:r>
            <a:endParaRPr sz="2400" dirty="0">
              <a:latin typeface="Arial"/>
              <a:cs typeface="Arial"/>
            </a:endParaRPr>
          </a:p>
          <a:p>
            <a:pPr marL="6477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47065" algn="l"/>
                <a:tab pos="647700" algn="l"/>
              </a:tabLst>
            </a:pPr>
            <a:r>
              <a:rPr sz="2400" dirty="0">
                <a:latin typeface="Arial"/>
                <a:cs typeface="Arial"/>
              </a:rPr>
              <a:t>Reduce </a:t>
            </a:r>
            <a:r>
              <a:rPr sz="2400" spc="-5" dirty="0">
                <a:latin typeface="Arial"/>
                <a:cs typeface="Arial"/>
              </a:rPr>
              <a:t>resolution </a:t>
            </a:r>
            <a:r>
              <a:rPr sz="2400" dirty="0">
                <a:latin typeface="Arial"/>
                <a:cs typeface="Arial"/>
              </a:rPr>
              <a:t>progressively</a:t>
            </a:r>
          </a:p>
          <a:p>
            <a:pPr marL="6477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47065" algn="l"/>
                <a:tab pos="647700" algn="l"/>
              </a:tabLst>
            </a:pPr>
            <a:r>
              <a:rPr sz="2400" spc="-5" dirty="0">
                <a:latin typeface="Arial"/>
                <a:cs typeface="Arial"/>
              </a:rPr>
              <a:t>Increase </a:t>
            </a:r>
            <a:r>
              <a:rPr sz="2400" dirty="0">
                <a:latin typeface="Arial"/>
                <a:cs typeface="Arial"/>
              </a:rPr>
              <a:t>number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channels</a:t>
            </a:r>
          </a:p>
          <a:p>
            <a:pPr marL="6477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47065" algn="l"/>
                <a:tab pos="647700" algn="l"/>
              </a:tabLst>
            </a:pPr>
            <a:r>
              <a:rPr sz="2400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1x1 </a:t>
            </a:r>
            <a:r>
              <a:rPr sz="2400" b="1" spc="-5" dirty="0">
                <a:latin typeface="Arial"/>
                <a:cs typeface="Arial"/>
              </a:rPr>
              <a:t>convolutions </a:t>
            </a:r>
            <a:r>
              <a:rPr sz="2400" spc="-5" dirty="0">
                <a:latin typeface="Arial"/>
                <a:cs typeface="Arial"/>
              </a:rPr>
              <a:t>(they </a:t>
            </a:r>
            <a:r>
              <a:rPr sz="2400" dirty="0">
                <a:latin typeface="Arial"/>
                <a:cs typeface="Arial"/>
              </a:rPr>
              <a:t>only act per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pixel)</a:t>
            </a:r>
          </a:p>
          <a:p>
            <a:pPr marL="2667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b="1" spc="-5" dirty="0">
                <a:latin typeface="Arial"/>
                <a:cs typeface="Arial"/>
              </a:rPr>
              <a:t>Global average pooling in the end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6230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Breaking the Curse of the Last</a:t>
            </a:r>
            <a:r>
              <a:rPr sz="2800" spc="15" dirty="0"/>
              <a:t> </a:t>
            </a:r>
            <a:r>
              <a:rPr sz="2800" spc="-5" dirty="0"/>
              <a:t>Layer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5553850" y="2618724"/>
            <a:ext cx="3428348" cy="128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6753E3E7-6E39-4108-A6E4-12DE93A3F647}"/>
              </a:ext>
            </a:extLst>
          </p:cNvPr>
          <p:cNvSpPr txBox="1">
            <a:spLocks/>
          </p:cNvSpPr>
          <p:nvPr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1558" y="0"/>
            <a:ext cx="4669387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1244600"/>
            <a:ext cx="3859529" cy="23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ts val="284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Extreme </a:t>
            </a:r>
            <a:r>
              <a:rPr sz="2400" dirty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2540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1x1 image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channels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Equivalent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MLP</a:t>
            </a:r>
            <a:endParaRPr sz="2400">
              <a:latin typeface="Arial"/>
              <a:cs typeface="Arial"/>
            </a:endParaRPr>
          </a:p>
          <a:p>
            <a:pPr marL="254000" marR="377190" indent="-241300">
              <a:lnSpc>
                <a:spcPts val="2800"/>
              </a:lnSpc>
              <a:spcBef>
                <a:spcPts val="68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Pooling allows </a:t>
            </a:r>
            <a:r>
              <a:rPr sz="2400" spc="-5" dirty="0">
                <a:latin typeface="Arial"/>
                <a:cs typeface="Arial"/>
              </a:rPr>
              <a:t>for  translation </a:t>
            </a:r>
            <a:r>
              <a:rPr sz="2400" dirty="0">
                <a:latin typeface="Arial"/>
                <a:cs typeface="Arial"/>
              </a:rPr>
              <a:t>invariance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detection (e.g.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5x5)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4280535" cy="8585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20" dirty="0"/>
              <a:t>What’s </a:t>
            </a:r>
            <a:r>
              <a:rPr sz="2800" dirty="0"/>
              <a:t>a 1x1</a:t>
            </a:r>
            <a:r>
              <a:rPr sz="2800" spc="-55" dirty="0"/>
              <a:t> </a:t>
            </a:r>
            <a:r>
              <a:rPr sz="2800" spc="-5" dirty="0"/>
              <a:t>convolution  </a:t>
            </a:r>
            <a:r>
              <a:rPr sz="2800" dirty="0"/>
              <a:t>anyway?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23033" y="3690764"/>
            <a:ext cx="1317553" cy="105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4609" y="3562996"/>
            <a:ext cx="1317553" cy="1306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705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NiN</a:t>
            </a:r>
            <a:r>
              <a:rPr sz="2800" spc="-85" dirty="0"/>
              <a:t> </a:t>
            </a:r>
            <a:r>
              <a:rPr sz="2800" dirty="0"/>
              <a:t>Block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5570220" cy="2882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convolutional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kernel size, </a:t>
            </a:r>
            <a:r>
              <a:rPr sz="2400" spc="-5" dirty="0">
                <a:latin typeface="Arial"/>
                <a:cs typeface="Arial"/>
              </a:rPr>
              <a:t>stride, </a:t>
            </a:r>
            <a:r>
              <a:rPr sz="2400" dirty="0">
                <a:latin typeface="Arial"/>
                <a:cs typeface="Arial"/>
              </a:rPr>
              <a:t>and padding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  </a:t>
            </a:r>
            <a:r>
              <a:rPr sz="2400" spc="-5" dirty="0">
                <a:latin typeface="Arial"/>
                <a:cs typeface="Arial"/>
              </a:rPr>
              <a:t>hyper-parameters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1x1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convolutions</a:t>
            </a:r>
            <a:endParaRPr sz="2400">
              <a:latin typeface="Arial"/>
              <a:cs typeface="Arial"/>
            </a:endParaRPr>
          </a:p>
          <a:p>
            <a:pPr marL="812800" marR="39370" lvl="1" indent="-342900">
              <a:lnSpc>
                <a:spcPts val="2800"/>
              </a:lnSpc>
              <a:spcBef>
                <a:spcPts val="5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stride </a:t>
            </a:r>
            <a:r>
              <a:rPr sz="2400" dirty="0">
                <a:latin typeface="Arial"/>
                <a:cs typeface="Arial"/>
              </a:rPr>
              <a:t>and no padding, share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output </a:t>
            </a:r>
            <a:r>
              <a:rPr sz="2400" dirty="0">
                <a:latin typeface="Arial"/>
                <a:cs typeface="Arial"/>
              </a:rPr>
              <a:t>channels as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Act as dense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5734" y="1455902"/>
            <a:ext cx="2313815" cy="2183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600" y="114300"/>
            <a:ext cx="2337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NiN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4800" y="750820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NiN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1425" y="453661"/>
            <a:ext cx="1750060" cy="850265"/>
          </a:xfrm>
          <a:custGeom>
            <a:avLst/>
            <a:gdLst/>
            <a:ahLst/>
            <a:cxnLst/>
            <a:rect l="l" t="t" r="r" b="b"/>
            <a:pathLst>
              <a:path w="1750060" h="850265">
                <a:moveTo>
                  <a:pt x="1700610" y="0"/>
                </a:moveTo>
                <a:lnTo>
                  <a:pt x="309562" y="0"/>
                </a:lnTo>
                <a:lnTo>
                  <a:pt x="290523" y="3823"/>
                </a:lnTo>
                <a:lnTo>
                  <a:pt x="275011" y="14263"/>
                </a:lnTo>
                <a:lnTo>
                  <a:pt x="264570" y="29776"/>
                </a:lnTo>
                <a:lnTo>
                  <a:pt x="260747" y="48814"/>
                </a:lnTo>
                <a:lnTo>
                  <a:pt x="260747" y="516731"/>
                </a:lnTo>
                <a:lnTo>
                  <a:pt x="0" y="850106"/>
                </a:lnTo>
                <a:lnTo>
                  <a:pt x="498475" y="677862"/>
                </a:lnTo>
                <a:lnTo>
                  <a:pt x="1700610" y="677862"/>
                </a:lnTo>
                <a:lnTo>
                  <a:pt x="1719711" y="674039"/>
                </a:lnTo>
                <a:lnTo>
                  <a:pt x="1735359" y="663598"/>
                </a:lnTo>
                <a:lnTo>
                  <a:pt x="1745936" y="648085"/>
                </a:lnTo>
                <a:lnTo>
                  <a:pt x="1749822" y="629046"/>
                </a:lnTo>
                <a:lnTo>
                  <a:pt x="1749822" y="48814"/>
                </a:lnTo>
                <a:lnTo>
                  <a:pt x="1745936" y="29776"/>
                </a:lnTo>
                <a:lnTo>
                  <a:pt x="1735359" y="14263"/>
                </a:lnTo>
                <a:lnTo>
                  <a:pt x="1719711" y="3823"/>
                </a:lnTo>
                <a:lnTo>
                  <a:pt x="1700610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0" y="63500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VGG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713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NiN Last</a:t>
            </a:r>
            <a:r>
              <a:rPr sz="2800" spc="-50" dirty="0"/>
              <a:t> </a:t>
            </a:r>
            <a:r>
              <a:rPr sz="2800" spc="-5" dirty="0"/>
              <a:t>Layers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11860"/>
            <a:ext cx="6987540" cy="14833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Replaced </a:t>
            </a:r>
            <a:r>
              <a:rPr sz="2400" spc="-10" dirty="0">
                <a:latin typeface="Arial"/>
                <a:cs typeface="Arial"/>
              </a:rPr>
              <a:t>AlexNet’s </a:t>
            </a:r>
            <a:r>
              <a:rPr sz="2400" dirty="0">
                <a:latin typeface="Arial"/>
                <a:cs typeface="Arial"/>
              </a:rPr>
              <a:t>dense layers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NiN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Global </a:t>
            </a:r>
            <a:r>
              <a:rPr sz="2400" dirty="0">
                <a:latin typeface="Arial"/>
                <a:cs typeface="Arial"/>
              </a:rPr>
              <a:t>average pooling layer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combine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2286000">
              <a:lnSpc>
                <a:spcPct val="100000"/>
              </a:lnSpc>
              <a:tabLst>
                <a:tab pos="5447665" algn="l"/>
              </a:tabLst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NiN	AlexNet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1211" y="2341483"/>
            <a:ext cx="3249206" cy="2537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3583" y="2341483"/>
            <a:ext cx="3148295" cy="2537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55600" y="605408"/>
            <a:ext cx="7214234" cy="13208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Reduce image </a:t>
            </a:r>
            <a:r>
              <a:rPr sz="2400" spc="-5" dirty="0">
                <a:latin typeface="Arial"/>
                <a:cs typeface="Arial"/>
              </a:rPr>
              <a:t>resolution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progressively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Increase </a:t>
            </a:r>
            <a:r>
              <a:rPr sz="2400" dirty="0">
                <a:latin typeface="Arial"/>
                <a:cs typeface="Arial"/>
              </a:rPr>
              <a:t>number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channels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Global </a:t>
            </a:r>
            <a:r>
              <a:rPr sz="2400" dirty="0">
                <a:latin typeface="Arial"/>
                <a:cs typeface="Arial"/>
              </a:rPr>
              <a:t>average pooling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given number 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29956"/>
              </p:ext>
            </p:extLst>
          </p:nvPr>
        </p:nvGraphicFramePr>
        <p:xfrm>
          <a:off x="602853" y="2038350"/>
          <a:ext cx="5065395" cy="241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395">
                <a:tc>
                  <a:txBody>
                    <a:bodyPr/>
                    <a:lstStyle/>
                    <a:p>
                      <a:pPr marL="2540">
                        <a:lnSpc>
                          <a:spcPts val="183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sequential1 output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(96, 54,</a:t>
                      </a:r>
                      <a:r>
                        <a:rPr sz="1650" spc="-4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54)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pool0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(96, 26,</a:t>
                      </a:r>
                      <a:r>
                        <a:rPr sz="1650" spc="-4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26)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sequential2 output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(256, 26,</a:t>
                      </a:r>
                      <a:r>
                        <a:rPr sz="1650" spc="-5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26)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pool1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(256, 12,</a:t>
                      </a:r>
                      <a:r>
                        <a:rPr sz="1650" spc="-5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12)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sequential3 output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(384, 12,</a:t>
                      </a:r>
                      <a:r>
                        <a:rPr sz="1650" spc="-5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12)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pool2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(384, 5,</a:t>
                      </a:r>
                      <a:r>
                        <a:rPr sz="1650" spc="-4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5)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dropout0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(384, 5,</a:t>
                      </a:r>
                      <a:r>
                        <a:rPr sz="1650" spc="-4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5)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sequential4 output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(10, 5,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5)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4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pool3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(10, 1,</a:t>
                      </a:r>
                      <a:r>
                        <a:rPr sz="1650" spc="-3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1)</a:t>
                      </a:r>
                      <a:endParaRPr sz="165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4">
                <a:tc>
                  <a:txBody>
                    <a:bodyPr/>
                    <a:lstStyle/>
                    <a:p>
                      <a:pPr marL="2540">
                        <a:lnSpc>
                          <a:spcPts val="177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flatten0 output</a:t>
                      </a:r>
                      <a:r>
                        <a:rPr sz="1650" spc="-25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shape:</a:t>
                      </a:r>
                      <a:endParaRPr sz="165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70"/>
                        </a:lnSpc>
                      </a:pPr>
                      <a:r>
                        <a:rPr sz="1650" spc="-10" dirty="0">
                          <a:solidFill>
                            <a:srgbClr val="455A64"/>
                          </a:solidFill>
                          <a:latin typeface="Lucida Console"/>
                          <a:cs typeface="Lucida Console"/>
                        </a:rPr>
                        <a:t>(10)</a:t>
                      </a:r>
                      <a:endParaRPr sz="165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B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68248" y="2643253"/>
            <a:ext cx="2720340" cy="1148080"/>
          </a:xfrm>
          <a:custGeom>
            <a:avLst/>
            <a:gdLst/>
            <a:ahLst/>
            <a:cxnLst/>
            <a:rect l="l" t="t" r="r" b="b"/>
            <a:pathLst>
              <a:path w="2720340" h="1148079">
                <a:moveTo>
                  <a:pt x="2719785" y="0"/>
                </a:moveTo>
                <a:lnTo>
                  <a:pt x="468710" y="0"/>
                </a:lnTo>
                <a:lnTo>
                  <a:pt x="468710" y="443706"/>
                </a:lnTo>
                <a:lnTo>
                  <a:pt x="0" y="590153"/>
                </a:lnTo>
                <a:lnTo>
                  <a:pt x="468710" y="736203"/>
                </a:lnTo>
                <a:lnTo>
                  <a:pt x="468710" y="1147763"/>
                </a:lnTo>
                <a:lnTo>
                  <a:pt x="2719785" y="1147763"/>
                </a:lnTo>
                <a:lnTo>
                  <a:pt x="2719785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00" y="2971800"/>
            <a:ext cx="2025014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81000" marR="5080" indent="-36830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NIN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dimension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C30F3506-90A6-4729-A322-04E2A49C9F60}"/>
              </a:ext>
            </a:extLst>
          </p:cNvPr>
          <p:cNvSpPr txBox="1">
            <a:spLocks/>
          </p:cNvSpPr>
          <p:nvPr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90577" y="742950"/>
            <a:ext cx="6858634" cy="34671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570"/>
              </a:spcBef>
              <a:buChar char="•"/>
              <a:tabLst>
                <a:tab pos="228600" algn="l"/>
              </a:tabLst>
            </a:pPr>
            <a:r>
              <a:rPr sz="2100" b="1" spc="15" dirty="0">
                <a:latin typeface="Arial"/>
                <a:cs typeface="Arial"/>
              </a:rPr>
              <a:t>LeNet </a:t>
            </a:r>
            <a:r>
              <a:rPr sz="2100" spc="10" dirty="0">
                <a:latin typeface="Arial"/>
                <a:cs typeface="Arial"/>
              </a:rPr>
              <a:t>(the first </a:t>
            </a:r>
            <a:r>
              <a:rPr sz="2100" spc="15" dirty="0">
                <a:latin typeface="Arial"/>
                <a:cs typeface="Arial"/>
              </a:rPr>
              <a:t>convolutional neural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network)</a:t>
            </a:r>
            <a:endParaRPr sz="21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480"/>
              </a:spcBef>
              <a:buChar char="•"/>
              <a:tabLst>
                <a:tab pos="228600" algn="l"/>
              </a:tabLst>
            </a:pPr>
            <a:r>
              <a:rPr sz="2100" b="1" spc="15" dirty="0">
                <a:latin typeface="Arial"/>
                <a:cs typeface="Arial"/>
              </a:rPr>
              <a:t>AlexNet</a:t>
            </a:r>
            <a:endParaRPr sz="2100" dirty="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480"/>
              </a:spcBef>
              <a:buChar char="•"/>
              <a:tabLst>
                <a:tab pos="774065" algn="l"/>
                <a:tab pos="774700" algn="l"/>
              </a:tabLst>
            </a:pPr>
            <a:r>
              <a:rPr sz="2100" spc="20" dirty="0">
                <a:latin typeface="Arial"/>
                <a:cs typeface="Arial"/>
              </a:rPr>
              <a:t>More </a:t>
            </a:r>
            <a:r>
              <a:rPr sz="2100" spc="15" dirty="0">
                <a:latin typeface="Arial"/>
                <a:cs typeface="Arial"/>
              </a:rPr>
              <a:t>of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everything</a:t>
            </a:r>
            <a:endParaRPr sz="2100" dirty="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480"/>
              </a:spcBef>
              <a:buChar char="•"/>
              <a:tabLst>
                <a:tab pos="774065" algn="l"/>
                <a:tab pos="774700" algn="l"/>
              </a:tabLst>
            </a:pPr>
            <a:r>
              <a:rPr sz="2100" spc="15" dirty="0">
                <a:latin typeface="Arial"/>
                <a:cs typeface="Arial"/>
              </a:rPr>
              <a:t>ReLu, Dropout,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Invariances</a:t>
            </a:r>
            <a:endParaRPr sz="21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480"/>
              </a:spcBef>
              <a:buChar char="•"/>
              <a:tabLst>
                <a:tab pos="228600" algn="l"/>
              </a:tabLst>
            </a:pPr>
            <a:r>
              <a:rPr sz="2100" b="1" spc="25" dirty="0">
                <a:latin typeface="Arial"/>
                <a:cs typeface="Arial"/>
              </a:rPr>
              <a:t>VGG</a:t>
            </a:r>
            <a:endParaRPr sz="2100" dirty="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480"/>
              </a:spcBef>
              <a:buChar char="•"/>
              <a:tabLst>
                <a:tab pos="774065" algn="l"/>
                <a:tab pos="774700" algn="l"/>
              </a:tabLst>
            </a:pPr>
            <a:r>
              <a:rPr sz="2100" spc="20" dirty="0">
                <a:latin typeface="Arial"/>
                <a:cs typeface="Arial"/>
              </a:rPr>
              <a:t>Even more </a:t>
            </a:r>
            <a:r>
              <a:rPr sz="2100" spc="15" dirty="0">
                <a:latin typeface="Arial"/>
                <a:cs typeface="Arial"/>
              </a:rPr>
              <a:t>of everything (narrower </a:t>
            </a:r>
            <a:r>
              <a:rPr sz="2100" spc="20" dirty="0">
                <a:latin typeface="Arial"/>
                <a:cs typeface="Arial"/>
              </a:rPr>
              <a:t>and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deeper)</a:t>
            </a:r>
            <a:endParaRPr sz="2100" dirty="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580"/>
              </a:spcBef>
              <a:buChar char="•"/>
              <a:tabLst>
                <a:tab pos="774065" algn="l"/>
                <a:tab pos="774700" algn="l"/>
              </a:tabLst>
            </a:pPr>
            <a:r>
              <a:rPr sz="2100" spc="15" dirty="0">
                <a:latin typeface="Arial"/>
                <a:cs typeface="Arial"/>
              </a:rPr>
              <a:t>Repeated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blocks</a:t>
            </a:r>
            <a:endParaRPr sz="21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480"/>
              </a:spcBef>
              <a:buChar char="•"/>
              <a:tabLst>
                <a:tab pos="228600" algn="l"/>
              </a:tabLst>
            </a:pPr>
            <a:r>
              <a:rPr sz="2100" b="1" spc="15" dirty="0">
                <a:latin typeface="Arial"/>
                <a:cs typeface="Arial"/>
              </a:rPr>
              <a:t>NiN</a:t>
            </a:r>
            <a:endParaRPr sz="2100" dirty="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480"/>
              </a:spcBef>
              <a:buChar char="•"/>
              <a:tabLst>
                <a:tab pos="774065" algn="l"/>
                <a:tab pos="774700" algn="l"/>
              </a:tabLst>
            </a:pPr>
            <a:r>
              <a:rPr sz="2100" spc="15" dirty="0">
                <a:latin typeface="Arial"/>
                <a:cs typeface="Arial"/>
              </a:rPr>
              <a:t>1x1 convolutions </a:t>
            </a:r>
            <a:r>
              <a:rPr sz="2100" spc="20" dirty="0">
                <a:latin typeface="Arial"/>
                <a:cs typeface="Arial"/>
              </a:rPr>
              <a:t>+ </a:t>
            </a:r>
            <a:r>
              <a:rPr sz="2100" spc="15" dirty="0">
                <a:latin typeface="Arial"/>
                <a:cs typeface="Arial"/>
              </a:rPr>
              <a:t>global pooling instead of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dense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3039ACBB-B6F8-49F9-9D91-88597C063362}"/>
              </a:ext>
            </a:extLst>
          </p:cNvPr>
          <p:cNvSpPr txBox="1">
            <a:spLocks/>
          </p:cNvSpPr>
          <p:nvPr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81150"/>
            <a:ext cx="9092261" cy="270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590550"/>
            <a:ext cx="2283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5" dirty="0">
                <a:solidFill>
                  <a:srgbClr val="000000"/>
                </a:solidFill>
              </a:rPr>
              <a:t>Inception</a:t>
            </a:r>
            <a:endParaRPr sz="4000"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09051F6-A3D2-4CD2-A49B-BC633B73118D}"/>
              </a:ext>
            </a:extLst>
          </p:cNvPr>
          <p:cNvSpPr txBox="1">
            <a:spLocks/>
          </p:cNvSpPr>
          <p:nvPr/>
        </p:nvSpPr>
        <p:spPr>
          <a:xfrm>
            <a:off x="304800" y="4857750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5320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Picking the best convolution</a:t>
            </a:r>
            <a:r>
              <a:rPr sz="2800" u="none" spc="-3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…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28901" y="2082853"/>
            <a:ext cx="3360692" cy="2645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7830" y="2089997"/>
            <a:ext cx="1633188" cy="2631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8930" y="3254642"/>
            <a:ext cx="1654921" cy="1445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23100" y="1460500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NiN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4891" y="697990"/>
            <a:ext cx="714375" cy="565150"/>
          </a:xfrm>
          <a:custGeom>
            <a:avLst/>
            <a:gdLst/>
            <a:ahLst/>
            <a:cxnLst/>
            <a:rect l="l" t="t" r="r" b="b"/>
            <a:pathLst>
              <a:path w="714375" h="565150">
                <a:moveTo>
                  <a:pt x="550269" y="0"/>
                </a:moveTo>
                <a:lnTo>
                  <a:pt x="164357" y="0"/>
                </a:lnTo>
                <a:lnTo>
                  <a:pt x="132673" y="125"/>
                </a:lnTo>
                <a:lnTo>
                  <a:pt x="86630" y="3385"/>
                </a:lnTo>
                <a:lnTo>
                  <a:pt x="47934" y="17697"/>
                </a:lnTo>
                <a:lnTo>
                  <a:pt x="17573" y="48059"/>
                </a:lnTo>
                <a:lnTo>
                  <a:pt x="3258" y="86755"/>
                </a:lnTo>
                <a:lnTo>
                  <a:pt x="0" y="132491"/>
                </a:lnTo>
                <a:lnTo>
                  <a:pt x="10" y="432492"/>
                </a:lnTo>
                <a:lnTo>
                  <a:pt x="3262" y="478239"/>
                </a:lnTo>
                <a:lnTo>
                  <a:pt x="17573" y="516924"/>
                </a:lnTo>
                <a:lnTo>
                  <a:pt x="47934" y="547285"/>
                </a:lnTo>
                <a:lnTo>
                  <a:pt x="86618" y="561598"/>
                </a:lnTo>
                <a:lnTo>
                  <a:pt x="132366" y="564858"/>
                </a:lnTo>
                <a:lnTo>
                  <a:pt x="163628" y="564983"/>
                </a:lnTo>
                <a:lnTo>
                  <a:pt x="549541" y="564983"/>
                </a:lnTo>
                <a:lnTo>
                  <a:pt x="606342" y="563980"/>
                </a:lnTo>
                <a:lnTo>
                  <a:pt x="646376" y="556959"/>
                </a:lnTo>
                <a:lnTo>
                  <a:pt x="682797" y="533756"/>
                </a:lnTo>
                <a:lnTo>
                  <a:pt x="705999" y="497337"/>
                </a:lnTo>
                <a:lnTo>
                  <a:pt x="713023" y="457302"/>
                </a:lnTo>
                <a:lnTo>
                  <a:pt x="713898" y="432492"/>
                </a:lnTo>
                <a:lnTo>
                  <a:pt x="713887" y="132491"/>
                </a:lnTo>
                <a:lnTo>
                  <a:pt x="710635" y="86743"/>
                </a:lnTo>
                <a:lnTo>
                  <a:pt x="696325" y="48059"/>
                </a:lnTo>
                <a:lnTo>
                  <a:pt x="665964" y="17697"/>
                </a:lnTo>
                <a:lnTo>
                  <a:pt x="627279" y="3385"/>
                </a:lnTo>
                <a:lnTo>
                  <a:pt x="581531" y="125"/>
                </a:lnTo>
                <a:lnTo>
                  <a:pt x="550269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124" y="697990"/>
            <a:ext cx="714375" cy="565150"/>
          </a:xfrm>
          <a:custGeom>
            <a:avLst/>
            <a:gdLst/>
            <a:ahLst/>
            <a:cxnLst/>
            <a:rect l="l" t="t" r="r" b="b"/>
            <a:pathLst>
              <a:path w="714375" h="565150">
                <a:moveTo>
                  <a:pt x="550269" y="0"/>
                </a:moveTo>
                <a:lnTo>
                  <a:pt x="164356" y="0"/>
                </a:lnTo>
                <a:lnTo>
                  <a:pt x="132673" y="125"/>
                </a:lnTo>
                <a:lnTo>
                  <a:pt x="86629" y="3385"/>
                </a:lnTo>
                <a:lnTo>
                  <a:pt x="47933" y="17697"/>
                </a:lnTo>
                <a:lnTo>
                  <a:pt x="17573" y="48059"/>
                </a:lnTo>
                <a:lnTo>
                  <a:pt x="3258" y="86755"/>
                </a:lnTo>
                <a:lnTo>
                  <a:pt x="0" y="132491"/>
                </a:lnTo>
                <a:lnTo>
                  <a:pt x="10" y="432492"/>
                </a:lnTo>
                <a:lnTo>
                  <a:pt x="3262" y="478239"/>
                </a:lnTo>
                <a:lnTo>
                  <a:pt x="17573" y="516924"/>
                </a:lnTo>
                <a:lnTo>
                  <a:pt x="47933" y="547285"/>
                </a:lnTo>
                <a:lnTo>
                  <a:pt x="86618" y="561598"/>
                </a:lnTo>
                <a:lnTo>
                  <a:pt x="132366" y="564858"/>
                </a:lnTo>
                <a:lnTo>
                  <a:pt x="163628" y="564983"/>
                </a:lnTo>
                <a:lnTo>
                  <a:pt x="549540" y="564983"/>
                </a:lnTo>
                <a:lnTo>
                  <a:pt x="606342" y="563980"/>
                </a:lnTo>
                <a:lnTo>
                  <a:pt x="646377" y="556959"/>
                </a:lnTo>
                <a:lnTo>
                  <a:pt x="682796" y="533756"/>
                </a:lnTo>
                <a:lnTo>
                  <a:pt x="705998" y="497337"/>
                </a:lnTo>
                <a:lnTo>
                  <a:pt x="713023" y="457302"/>
                </a:lnTo>
                <a:lnTo>
                  <a:pt x="713898" y="432492"/>
                </a:lnTo>
                <a:lnTo>
                  <a:pt x="713887" y="132491"/>
                </a:lnTo>
                <a:lnTo>
                  <a:pt x="710635" y="86743"/>
                </a:lnTo>
                <a:lnTo>
                  <a:pt x="696324" y="48059"/>
                </a:lnTo>
                <a:lnTo>
                  <a:pt x="665964" y="17697"/>
                </a:lnTo>
                <a:lnTo>
                  <a:pt x="627279" y="3385"/>
                </a:lnTo>
                <a:lnTo>
                  <a:pt x="581531" y="125"/>
                </a:lnTo>
                <a:lnTo>
                  <a:pt x="550269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9356" y="697990"/>
            <a:ext cx="714375" cy="565150"/>
          </a:xfrm>
          <a:custGeom>
            <a:avLst/>
            <a:gdLst/>
            <a:ahLst/>
            <a:cxnLst/>
            <a:rect l="l" t="t" r="r" b="b"/>
            <a:pathLst>
              <a:path w="714375" h="565150">
                <a:moveTo>
                  <a:pt x="550268" y="0"/>
                </a:moveTo>
                <a:lnTo>
                  <a:pt x="164356" y="0"/>
                </a:lnTo>
                <a:lnTo>
                  <a:pt x="132673" y="125"/>
                </a:lnTo>
                <a:lnTo>
                  <a:pt x="86629" y="3385"/>
                </a:lnTo>
                <a:lnTo>
                  <a:pt x="47933" y="17697"/>
                </a:lnTo>
                <a:lnTo>
                  <a:pt x="17572" y="48059"/>
                </a:lnTo>
                <a:lnTo>
                  <a:pt x="3258" y="86755"/>
                </a:lnTo>
                <a:lnTo>
                  <a:pt x="0" y="132491"/>
                </a:lnTo>
                <a:lnTo>
                  <a:pt x="10" y="432492"/>
                </a:lnTo>
                <a:lnTo>
                  <a:pt x="3262" y="478239"/>
                </a:lnTo>
                <a:lnTo>
                  <a:pt x="17572" y="516924"/>
                </a:lnTo>
                <a:lnTo>
                  <a:pt x="47933" y="547285"/>
                </a:lnTo>
                <a:lnTo>
                  <a:pt x="86618" y="561598"/>
                </a:lnTo>
                <a:lnTo>
                  <a:pt x="132366" y="564858"/>
                </a:lnTo>
                <a:lnTo>
                  <a:pt x="163628" y="564983"/>
                </a:lnTo>
                <a:lnTo>
                  <a:pt x="549540" y="564983"/>
                </a:lnTo>
                <a:lnTo>
                  <a:pt x="606341" y="563980"/>
                </a:lnTo>
                <a:lnTo>
                  <a:pt x="646375" y="556959"/>
                </a:lnTo>
                <a:lnTo>
                  <a:pt x="682796" y="533756"/>
                </a:lnTo>
                <a:lnTo>
                  <a:pt x="705998" y="497337"/>
                </a:lnTo>
                <a:lnTo>
                  <a:pt x="713023" y="457302"/>
                </a:lnTo>
                <a:lnTo>
                  <a:pt x="713898" y="432492"/>
                </a:lnTo>
                <a:lnTo>
                  <a:pt x="713887" y="132491"/>
                </a:lnTo>
                <a:lnTo>
                  <a:pt x="710635" y="86743"/>
                </a:lnTo>
                <a:lnTo>
                  <a:pt x="696324" y="48059"/>
                </a:lnTo>
                <a:lnTo>
                  <a:pt x="665963" y="17697"/>
                </a:lnTo>
                <a:lnTo>
                  <a:pt x="627278" y="3385"/>
                </a:lnTo>
                <a:lnTo>
                  <a:pt x="581530" y="125"/>
                </a:lnTo>
                <a:lnTo>
                  <a:pt x="550268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6588" y="632170"/>
            <a:ext cx="1542415" cy="697230"/>
          </a:xfrm>
          <a:custGeom>
            <a:avLst/>
            <a:gdLst/>
            <a:ahLst/>
            <a:cxnLst/>
            <a:rect l="l" t="t" r="r" b="b"/>
            <a:pathLst>
              <a:path w="1542414" h="697230">
                <a:moveTo>
                  <a:pt x="1378377" y="0"/>
                </a:moveTo>
                <a:lnTo>
                  <a:pt x="164357" y="0"/>
                </a:lnTo>
                <a:lnTo>
                  <a:pt x="132673" y="125"/>
                </a:lnTo>
                <a:lnTo>
                  <a:pt x="86629" y="3385"/>
                </a:lnTo>
                <a:lnTo>
                  <a:pt x="47933" y="17699"/>
                </a:lnTo>
                <a:lnTo>
                  <a:pt x="17573" y="48059"/>
                </a:lnTo>
                <a:lnTo>
                  <a:pt x="3258" y="86756"/>
                </a:lnTo>
                <a:lnTo>
                  <a:pt x="0" y="132492"/>
                </a:lnTo>
                <a:lnTo>
                  <a:pt x="10" y="564131"/>
                </a:lnTo>
                <a:lnTo>
                  <a:pt x="3262" y="609879"/>
                </a:lnTo>
                <a:lnTo>
                  <a:pt x="17573" y="648563"/>
                </a:lnTo>
                <a:lnTo>
                  <a:pt x="47933" y="678924"/>
                </a:lnTo>
                <a:lnTo>
                  <a:pt x="86618" y="693237"/>
                </a:lnTo>
                <a:lnTo>
                  <a:pt x="132366" y="696497"/>
                </a:lnTo>
                <a:lnTo>
                  <a:pt x="163628" y="696622"/>
                </a:lnTo>
                <a:lnTo>
                  <a:pt x="1377649" y="696622"/>
                </a:lnTo>
                <a:lnTo>
                  <a:pt x="1434449" y="695619"/>
                </a:lnTo>
                <a:lnTo>
                  <a:pt x="1474484" y="688599"/>
                </a:lnTo>
                <a:lnTo>
                  <a:pt x="1510904" y="665396"/>
                </a:lnTo>
                <a:lnTo>
                  <a:pt x="1534106" y="628976"/>
                </a:lnTo>
                <a:lnTo>
                  <a:pt x="1541132" y="588941"/>
                </a:lnTo>
                <a:lnTo>
                  <a:pt x="1542006" y="564131"/>
                </a:lnTo>
                <a:lnTo>
                  <a:pt x="1541996" y="132492"/>
                </a:lnTo>
                <a:lnTo>
                  <a:pt x="1538743" y="86744"/>
                </a:lnTo>
                <a:lnTo>
                  <a:pt x="1524432" y="48059"/>
                </a:lnTo>
                <a:lnTo>
                  <a:pt x="1494071" y="17699"/>
                </a:lnTo>
                <a:lnTo>
                  <a:pt x="1455387" y="3385"/>
                </a:lnTo>
                <a:lnTo>
                  <a:pt x="1409639" y="125"/>
                </a:lnTo>
                <a:lnTo>
                  <a:pt x="1378377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0600" y="812800"/>
            <a:ext cx="485267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8565" algn="l"/>
                <a:tab pos="2425065" algn="l"/>
                <a:tab pos="3606165" algn="l"/>
              </a:tabLst>
            </a:pPr>
            <a:r>
              <a:rPr sz="2700" baseline="-3086" dirty="0">
                <a:solidFill>
                  <a:srgbClr val="FFFFFF"/>
                </a:solidFill>
                <a:latin typeface="Arial"/>
                <a:cs typeface="Arial"/>
              </a:rPr>
              <a:t>1x1	3x3	5x5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pooling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1967864" algn="l"/>
                <a:tab pos="4025265" algn="l"/>
              </a:tabLst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LeNet	AlexNet	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81929" y="632170"/>
            <a:ext cx="1542415" cy="697230"/>
          </a:xfrm>
          <a:custGeom>
            <a:avLst/>
            <a:gdLst/>
            <a:ahLst/>
            <a:cxnLst/>
            <a:rect l="l" t="t" r="r" b="b"/>
            <a:pathLst>
              <a:path w="1542415" h="697230">
                <a:moveTo>
                  <a:pt x="1378377" y="0"/>
                </a:moveTo>
                <a:lnTo>
                  <a:pt x="164356" y="0"/>
                </a:lnTo>
                <a:lnTo>
                  <a:pt x="132673" y="125"/>
                </a:lnTo>
                <a:lnTo>
                  <a:pt x="86629" y="3385"/>
                </a:lnTo>
                <a:lnTo>
                  <a:pt x="47933" y="17699"/>
                </a:lnTo>
                <a:lnTo>
                  <a:pt x="17572" y="48059"/>
                </a:lnTo>
                <a:lnTo>
                  <a:pt x="3258" y="86756"/>
                </a:lnTo>
                <a:lnTo>
                  <a:pt x="0" y="132492"/>
                </a:lnTo>
                <a:lnTo>
                  <a:pt x="10" y="564131"/>
                </a:lnTo>
                <a:lnTo>
                  <a:pt x="3262" y="609879"/>
                </a:lnTo>
                <a:lnTo>
                  <a:pt x="17572" y="648563"/>
                </a:lnTo>
                <a:lnTo>
                  <a:pt x="47933" y="678924"/>
                </a:lnTo>
                <a:lnTo>
                  <a:pt x="86618" y="693237"/>
                </a:lnTo>
                <a:lnTo>
                  <a:pt x="132366" y="696497"/>
                </a:lnTo>
                <a:lnTo>
                  <a:pt x="163628" y="696622"/>
                </a:lnTo>
                <a:lnTo>
                  <a:pt x="1377649" y="696622"/>
                </a:lnTo>
                <a:lnTo>
                  <a:pt x="1434449" y="695619"/>
                </a:lnTo>
                <a:lnTo>
                  <a:pt x="1474484" y="688599"/>
                </a:lnTo>
                <a:lnTo>
                  <a:pt x="1510904" y="665396"/>
                </a:lnTo>
                <a:lnTo>
                  <a:pt x="1534107" y="628976"/>
                </a:lnTo>
                <a:lnTo>
                  <a:pt x="1541131" y="588941"/>
                </a:lnTo>
                <a:lnTo>
                  <a:pt x="1542005" y="564131"/>
                </a:lnTo>
                <a:lnTo>
                  <a:pt x="1541994" y="132492"/>
                </a:lnTo>
                <a:lnTo>
                  <a:pt x="1538743" y="86744"/>
                </a:lnTo>
                <a:lnTo>
                  <a:pt x="1524432" y="48059"/>
                </a:lnTo>
                <a:lnTo>
                  <a:pt x="1494071" y="17699"/>
                </a:lnTo>
                <a:lnTo>
                  <a:pt x="1455387" y="3385"/>
                </a:lnTo>
                <a:lnTo>
                  <a:pt x="1409639" y="125"/>
                </a:lnTo>
                <a:lnTo>
                  <a:pt x="1378377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9400" y="825500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1x1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B3B85DB-C922-4E62-AFC9-5DB7CC606D7D}"/>
              </a:ext>
            </a:extLst>
          </p:cNvPr>
          <p:cNvSpPr txBox="1">
            <a:spLocks/>
          </p:cNvSpPr>
          <p:nvPr/>
        </p:nvSpPr>
        <p:spPr>
          <a:xfrm>
            <a:off x="199838" y="4933950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800" y="2082800"/>
            <a:ext cx="1154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Arial"/>
                <a:cs typeface="Arial"/>
              </a:rPr>
              <a:t>V</a:t>
            </a:r>
            <a:r>
              <a:rPr sz="4000" b="1" spc="-5" dirty="0">
                <a:latin typeface="Arial"/>
                <a:cs typeface="Arial"/>
              </a:rPr>
              <a:t>G</a:t>
            </a:r>
            <a:r>
              <a:rPr sz="4000" b="1" dirty="0">
                <a:latin typeface="Arial"/>
                <a:cs typeface="Arial"/>
              </a:rPr>
              <a:t>G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5836" y="476314"/>
            <a:ext cx="6353141" cy="37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9596B09D-7A27-4C2C-962E-023B3515F8FF}"/>
              </a:ext>
            </a:extLst>
          </p:cNvPr>
          <p:cNvSpPr txBox="1">
            <a:spLocks/>
          </p:cNvSpPr>
          <p:nvPr/>
        </p:nvSpPr>
        <p:spPr>
          <a:xfrm>
            <a:off x="152400" y="489425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2082800"/>
            <a:ext cx="7872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5550" algn="l"/>
                <a:tab pos="5798820" algn="l"/>
                <a:tab pos="7153909" algn="l"/>
              </a:tabLst>
            </a:pPr>
            <a:r>
              <a:rPr sz="4000" u="none" spc="-5" dirty="0">
                <a:solidFill>
                  <a:srgbClr val="000000"/>
                </a:solidFill>
              </a:rPr>
              <a:t>Wh</a:t>
            </a:r>
            <a:r>
              <a:rPr sz="4000" u="none" dirty="0">
                <a:solidFill>
                  <a:srgbClr val="000000"/>
                </a:solidFill>
              </a:rPr>
              <a:t>y	c</a:t>
            </a:r>
            <a:r>
              <a:rPr sz="4000" u="none" spc="-5" dirty="0">
                <a:solidFill>
                  <a:srgbClr val="000000"/>
                </a:solidFill>
              </a:rPr>
              <a:t>hoo</a:t>
            </a:r>
            <a:r>
              <a:rPr sz="4000" u="none" dirty="0">
                <a:solidFill>
                  <a:srgbClr val="000000"/>
                </a:solidFill>
              </a:rPr>
              <a:t>se?</a:t>
            </a:r>
            <a:r>
              <a:rPr sz="4000" u="none" spc="-5" dirty="0">
                <a:solidFill>
                  <a:srgbClr val="000000"/>
                </a:solidFill>
              </a:rPr>
              <a:t> </a:t>
            </a:r>
            <a:r>
              <a:rPr sz="4000" u="none" dirty="0">
                <a:solidFill>
                  <a:srgbClr val="000000"/>
                </a:solidFill>
              </a:rPr>
              <a:t>J</a:t>
            </a:r>
            <a:r>
              <a:rPr sz="4000" u="none" spc="-5" dirty="0">
                <a:solidFill>
                  <a:srgbClr val="000000"/>
                </a:solidFill>
              </a:rPr>
              <a:t>u</a:t>
            </a:r>
            <a:r>
              <a:rPr sz="4000" u="none" dirty="0">
                <a:solidFill>
                  <a:srgbClr val="000000"/>
                </a:solidFill>
              </a:rPr>
              <a:t>st</a:t>
            </a:r>
            <a:r>
              <a:rPr sz="4000" u="none" spc="-5" dirty="0">
                <a:solidFill>
                  <a:srgbClr val="000000"/>
                </a:solidFill>
              </a:rPr>
              <a:t> pi</a:t>
            </a:r>
            <a:r>
              <a:rPr sz="4000" u="none" dirty="0">
                <a:solidFill>
                  <a:srgbClr val="000000"/>
                </a:solidFill>
              </a:rPr>
              <a:t>ck	t</a:t>
            </a:r>
            <a:r>
              <a:rPr sz="4000" u="none" spc="-5" dirty="0">
                <a:solidFill>
                  <a:srgbClr val="000000"/>
                </a:solidFill>
              </a:rPr>
              <a:t>h</a:t>
            </a:r>
            <a:r>
              <a:rPr sz="4000" u="none" dirty="0">
                <a:solidFill>
                  <a:srgbClr val="000000"/>
                </a:solidFill>
              </a:rPr>
              <a:t>em	a</a:t>
            </a:r>
            <a:r>
              <a:rPr sz="4000" u="none" spc="-5" dirty="0">
                <a:solidFill>
                  <a:srgbClr val="000000"/>
                </a:solidFill>
              </a:rPr>
              <a:t>ll</a:t>
            </a:r>
            <a:r>
              <a:rPr sz="4000" u="none" dirty="0">
                <a:solidFill>
                  <a:srgbClr val="000000"/>
                </a:solidFill>
              </a:rPr>
              <a:t>.</a:t>
            </a:r>
            <a:endParaRPr sz="4000"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257AD2D3-FB2C-4446-AB9D-BA38AE0AC7C2}"/>
              </a:ext>
            </a:extLst>
          </p:cNvPr>
          <p:cNvSpPr txBox="1">
            <a:spLocks/>
          </p:cNvSpPr>
          <p:nvPr/>
        </p:nvSpPr>
        <p:spPr>
          <a:xfrm>
            <a:off x="228600" y="4857750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87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</a:t>
            </a:r>
            <a:r>
              <a:rPr sz="2800" u="none" spc="-6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Blocks</a:t>
            </a:r>
            <a:endParaRPr sz="2800"/>
          </a:p>
        </p:txBody>
      </p:sp>
      <p:sp>
        <p:nvSpPr>
          <p:cNvPr id="43" name="object 43"/>
          <p:cNvSpPr txBox="1"/>
          <p:nvPr/>
        </p:nvSpPr>
        <p:spPr>
          <a:xfrm>
            <a:off x="304800" y="665751"/>
            <a:ext cx="739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paths extract information from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aspects,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8600" y="1005206"/>
            <a:ext cx="511048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concatenate </a:t>
            </a:r>
            <a:r>
              <a:rPr sz="2400" dirty="0">
                <a:latin typeface="Arial"/>
                <a:cs typeface="Arial"/>
              </a:rPr>
              <a:t>along </a:t>
            </a:r>
            <a:r>
              <a:rPr sz="2400" spc="-5" dirty="0">
                <a:latin typeface="Arial"/>
                <a:cs typeface="Arial"/>
              </a:rPr>
              <a:t>the output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channel</a:t>
            </a:r>
          </a:p>
          <a:p>
            <a:pPr marL="381000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100" y="2209800"/>
            <a:ext cx="157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spatial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4500" y="2476500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convolutions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29300" y="1524000"/>
            <a:ext cx="15125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143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wdth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height as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AF7A659-EB0C-4452-95BE-1E6F8FA2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0" y="1440815"/>
            <a:ext cx="5758120" cy="33053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87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</a:t>
            </a:r>
            <a:r>
              <a:rPr sz="2800" u="none" spc="-6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Blocks</a:t>
            </a:r>
            <a:endParaRPr sz="2800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77465AF2-97CB-4F53-95D8-521399165457}"/>
              </a:ext>
            </a:extLst>
          </p:cNvPr>
          <p:cNvSpPr txBox="1">
            <a:spLocks/>
          </p:cNvSpPr>
          <p:nvPr/>
        </p:nvSpPr>
        <p:spPr>
          <a:xfrm>
            <a:off x="165192" y="4906134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C59CA6-AD6B-4C15-9376-FE554141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66750"/>
            <a:ext cx="7697506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87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</a:t>
            </a:r>
            <a:r>
              <a:rPr sz="2800" u="none" spc="-6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Blocks</a:t>
            </a:r>
            <a:endParaRPr sz="2800"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49250" y="2838450"/>
          <a:ext cx="2974975" cy="173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#parameters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0.16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3x3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0.44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5x5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1.22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68300" y="1016000"/>
            <a:ext cx="8378825" cy="1610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Inception </a:t>
            </a:r>
            <a:r>
              <a:rPr sz="2400" dirty="0">
                <a:latin typeface="Arial"/>
                <a:cs typeface="Arial"/>
              </a:rPr>
              <a:t>blocks have </a:t>
            </a:r>
            <a:r>
              <a:rPr sz="2400" spc="-5" dirty="0">
                <a:latin typeface="Arial"/>
                <a:cs typeface="Arial"/>
              </a:rPr>
              <a:t>fewer parameters </a:t>
            </a:r>
            <a:r>
              <a:rPr sz="2400" dirty="0">
                <a:latin typeface="Arial"/>
                <a:cs typeface="Arial"/>
              </a:rPr>
              <a:t>and less </a:t>
            </a:r>
            <a:r>
              <a:rPr sz="2400" spc="-5" dirty="0">
                <a:latin typeface="Arial"/>
                <a:cs typeface="Arial"/>
              </a:rPr>
              <a:t>computation  complexity than </a:t>
            </a:r>
            <a:r>
              <a:rPr sz="2400" dirty="0">
                <a:latin typeface="Arial"/>
                <a:cs typeface="Arial"/>
              </a:rPr>
              <a:t>a single 3x3 or 5x5 </a:t>
            </a:r>
            <a:r>
              <a:rPr sz="2400" spc="-5" dirty="0">
                <a:latin typeface="Arial"/>
                <a:cs typeface="Arial"/>
              </a:rPr>
              <a:t>convolutional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Mix of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functions (powerful function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class)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Memory and </a:t>
            </a:r>
            <a:r>
              <a:rPr sz="2400" spc="-5" dirty="0">
                <a:latin typeface="Arial"/>
                <a:cs typeface="Arial"/>
              </a:rPr>
              <a:t>compute efficiency </a:t>
            </a:r>
            <a:r>
              <a:rPr sz="2400" dirty="0">
                <a:latin typeface="Arial"/>
                <a:cs typeface="Arial"/>
              </a:rPr>
              <a:t>(good </a:t>
            </a:r>
            <a:r>
              <a:rPr sz="2400" spc="-5" dirty="0">
                <a:latin typeface="Arial"/>
                <a:cs typeface="Arial"/>
              </a:rPr>
              <a:t>generalization)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D60C69-B4B5-4EB5-A4E6-D00289BA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626360"/>
            <a:ext cx="44958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941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GoogLeNet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258826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5 </a:t>
            </a:r>
            <a:r>
              <a:rPr sz="2400" spc="-5" dirty="0">
                <a:latin typeface="Arial"/>
                <a:cs typeface="Arial"/>
              </a:rPr>
              <a:t>stages with </a:t>
            </a:r>
            <a:r>
              <a:rPr sz="2400" dirty="0">
                <a:latin typeface="Arial"/>
                <a:cs typeface="Arial"/>
              </a:rPr>
              <a:t>9  </a:t>
            </a:r>
            <a:r>
              <a:rPr sz="2400" spc="-5" dirty="0">
                <a:latin typeface="Arial"/>
                <a:cs typeface="Arial"/>
              </a:rPr>
              <a:t>inceptions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7BFFE2FE-ABBC-4B0D-BC18-2399216F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7150"/>
            <a:ext cx="3160180" cy="48375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Stage </a:t>
            </a:r>
            <a:r>
              <a:rPr sz="2800" u="none" dirty="0">
                <a:solidFill>
                  <a:srgbClr val="000000"/>
                </a:solidFill>
              </a:rPr>
              <a:t>1 &amp;</a:t>
            </a:r>
            <a:r>
              <a:rPr sz="2800" u="none" spc="-7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34353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 algn="just">
              <a:lnSpc>
                <a:spcPts val="2800"/>
              </a:lnSpc>
              <a:spcBef>
                <a:spcPts val="260"/>
              </a:spcBef>
              <a:buChar char="•"/>
              <a:tabLst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Smaller kernel size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output </a:t>
            </a:r>
            <a:r>
              <a:rPr sz="2400" dirty="0">
                <a:latin typeface="Arial"/>
                <a:cs typeface="Arial"/>
              </a:rPr>
              <a:t>channels due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62230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800" y="698500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4D5612-3033-4281-8D27-1226D80D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37" y="951570"/>
            <a:ext cx="47053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E2478229-63C9-4302-B08B-B2786EB2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61949"/>
            <a:ext cx="7012855" cy="44196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943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Stage </a:t>
            </a:r>
            <a:r>
              <a:rPr sz="2800" u="none" dirty="0">
                <a:solidFill>
                  <a:srgbClr val="000000"/>
                </a:solidFill>
              </a:rPr>
              <a:t>4 &amp;</a:t>
            </a:r>
            <a:r>
              <a:rPr sz="2800" u="none" spc="-7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5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927289" y="1556576"/>
            <a:ext cx="1127760" cy="208390"/>
          </a:xfrm>
          <a:prstGeom prst="rect">
            <a:avLst/>
          </a:prstGeom>
          <a:ln w="1442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425"/>
              </a:spcBef>
            </a:pPr>
            <a:r>
              <a:rPr sz="1000" spc="10" dirty="0">
                <a:latin typeface="Century Gothic"/>
                <a:cs typeface="Century Gothic"/>
              </a:rPr>
              <a:t>102</a:t>
            </a:r>
            <a:r>
              <a:rPr lang="en-US" sz="1000" spc="10" dirty="0">
                <a:latin typeface="Century Gothic"/>
                <a:cs typeface="Century Gothic"/>
              </a:rPr>
              <a:t>4 x 1 x1</a:t>
            </a:r>
            <a:endParaRPr sz="1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7289" y="2032600"/>
            <a:ext cx="1127760" cy="206466"/>
          </a:xfrm>
          <a:prstGeom prst="rect">
            <a:avLst/>
          </a:prstGeom>
          <a:solidFill>
            <a:srgbClr val="66BFFF"/>
          </a:solidFill>
          <a:ln w="1442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9"/>
              </a:spcBef>
            </a:pPr>
            <a:r>
              <a:rPr lang="en-US" sz="1000" spc="-114" dirty="0" err="1">
                <a:latin typeface="Century Gothic"/>
                <a:cs typeface="Century Gothic"/>
              </a:rPr>
              <a:t>GlobalAvgPool</a:t>
            </a:r>
            <a:endParaRPr sz="1000" dirty="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68226" y="1843483"/>
            <a:ext cx="57785" cy="181610"/>
            <a:chOff x="5468226" y="1843483"/>
            <a:chExt cx="57785" cy="181610"/>
          </a:xfrm>
        </p:grpSpPr>
        <p:sp>
          <p:nvSpPr>
            <p:cNvPr id="8" name="object 8"/>
            <p:cNvSpPr/>
            <p:nvPr/>
          </p:nvSpPr>
          <p:spPr>
            <a:xfrm>
              <a:off x="5497076" y="1908395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h="116839">
                  <a:moveTo>
                    <a:pt x="0" y="116624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5438" y="1850695"/>
              <a:ext cx="43815" cy="57785"/>
            </a:xfrm>
            <a:custGeom>
              <a:avLst/>
              <a:gdLst/>
              <a:ahLst/>
              <a:cxnLst/>
              <a:rect l="l" t="t" r="r" b="b"/>
              <a:pathLst>
                <a:path w="43814" h="57785">
                  <a:moveTo>
                    <a:pt x="21637" y="0"/>
                  </a:moveTo>
                  <a:lnTo>
                    <a:pt x="21637" y="57699"/>
                  </a:lnTo>
                </a:path>
                <a:path w="43814" h="57785">
                  <a:moveTo>
                    <a:pt x="0" y="57699"/>
                  </a:moveTo>
                  <a:lnTo>
                    <a:pt x="21637" y="0"/>
                  </a:lnTo>
                  <a:lnTo>
                    <a:pt x="43274" y="5769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696399" y="2501322"/>
            <a:ext cx="1601470" cy="591820"/>
            <a:chOff x="4696399" y="2501322"/>
            <a:chExt cx="1601470" cy="591820"/>
          </a:xfrm>
        </p:grpSpPr>
        <p:sp>
          <p:nvSpPr>
            <p:cNvPr id="11" name="object 11"/>
            <p:cNvSpPr/>
            <p:nvPr/>
          </p:nvSpPr>
          <p:spPr>
            <a:xfrm>
              <a:off x="4703702" y="2797124"/>
              <a:ext cx="764540" cy="144780"/>
            </a:xfrm>
            <a:custGeom>
              <a:avLst/>
              <a:gdLst/>
              <a:ahLst/>
              <a:cxnLst/>
              <a:rect l="l" t="t" r="r" b="b"/>
              <a:pathLst>
                <a:path w="764539" h="144780">
                  <a:moveTo>
                    <a:pt x="0" y="0"/>
                  </a:moveTo>
                  <a:lnTo>
                    <a:pt x="346199" y="0"/>
                  </a:lnTo>
                  <a:lnTo>
                    <a:pt x="346199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  <a:path w="764539" h="144780">
                  <a:moveTo>
                    <a:pt x="403899" y="57699"/>
                  </a:moveTo>
                  <a:lnTo>
                    <a:pt x="764523" y="57699"/>
                  </a:lnTo>
                  <a:lnTo>
                    <a:pt x="764523" y="144249"/>
                  </a:lnTo>
                  <a:lnTo>
                    <a:pt x="403899" y="144249"/>
                  </a:lnTo>
                  <a:lnTo>
                    <a:pt x="403899" y="57699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07603" y="2724992"/>
              <a:ext cx="360680" cy="72390"/>
            </a:xfrm>
            <a:custGeom>
              <a:avLst/>
              <a:gdLst/>
              <a:ahLst/>
              <a:cxnLst/>
              <a:rect l="l" t="t" r="r" b="b"/>
              <a:pathLst>
                <a:path w="360679" h="72389">
                  <a:moveTo>
                    <a:pt x="0" y="0"/>
                  </a:moveTo>
                  <a:lnTo>
                    <a:pt x="360624" y="0"/>
                  </a:lnTo>
                  <a:lnTo>
                    <a:pt x="360624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7601" y="2724999"/>
              <a:ext cx="360680" cy="72390"/>
            </a:xfrm>
            <a:custGeom>
              <a:avLst/>
              <a:gdLst/>
              <a:ahLst/>
              <a:cxnLst/>
              <a:rect l="l" t="t" r="r" b="b"/>
              <a:pathLst>
                <a:path w="360679" h="72389">
                  <a:moveTo>
                    <a:pt x="0" y="0"/>
                  </a:moveTo>
                  <a:lnTo>
                    <a:pt x="360624" y="0"/>
                  </a:lnTo>
                  <a:lnTo>
                    <a:pt x="360624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7913" y="2838250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36"/>
                  </a:moveTo>
                  <a:lnTo>
                    <a:pt x="14424" y="18536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7913" y="2826710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0798" y="2826710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5925" y="2854824"/>
              <a:ext cx="346710" cy="86995"/>
            </a:xfrm>
            <a:custGeom>
              <a:avLst/>
              <a:gdLst/>
              <a:ahLst/>
              <a:cxnLst/>
              <a:rect l="l" t="t" r="r" b="b"/>
              <a:pathLst>
                <a:path w="346710" h="86994">
                  <a:moveTo>
                    <a:pt x="0" y="0"/>
                  </a:moveTo>
                  <a:lnTo>
                    <a:pt x="346199" y="0"/>
                  </a:lnTo>
                  <a:lnTo>
                    <a:pt x="346199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5927" y="2724992"/>
              <a:ext cx="346710" cy="72390"/>
            </a:xfrm>
            <a:custGeom>
              <a:avLst/>
              <a:gdLst/>
              <a:ahLst/>
              <a:cxnLst/>
              <a:rect l="l" t="t" r="r" b="b"/>
              <a:pathLst>
                <a:path w="346710" h="72389">
                  <a:moveTo>
                    <a:pt x="0" y="0"/>
                  </a:moveTo>
                  <a:lnTo>
                    <a:pt x="346199" y="0"/>
                  </a:lnTo>
                  <a:lnTo>
                    <a:pt x="346199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5925" y="2724999"/>
              <a:ext cx="346710" cy="72390"/>
            </a:xfrm>
            <a:custGeom>
              <a:avLst/>
              <a:gdLst/>
              <a:ahLst/>
              <a:cxnLst/>
              <a:rect l="l" t="t" r="r" b="b"/>
              <a:pathLst>
                <a:path w="346710" h="72389">
                  <a:moveTo>
                    <a:pt x="0" y="0"/>
                  </a:moveTo>
                  <a:lnTo>
                    <a:pt x="346199" y="0"/>
                  </a:lnTo>
                  <a:lnTo>
                    <a:pt x="346199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813" y="2838250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36"/>
                  </a:moveTo>
                  <a:lnTo>
                    <a:pt x="14424" y="18536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813" y="2826710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4698" y="2826710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9826" y="2854816"/>
              <a:ext cx="360680" cy="86995"/>
            </a:xfrm>
            <a:custGeom>
              <a:avLst/>
              <a:gdLst/>
              <a:ahLst/>
              <a:cxnLst/>
              <a:rect l="l" t="t" r="r" b="b"/>
              <a:pathLst>
                <a:path w="360679" h="86994">
                  <a:moveTo>
                    <a:pt x="0" y="0"/>
                  </a:moveTo>
                  <a:lnTo>
                    <a:pt x="360624" y="0"/>
                  </a:lnTo>
                  <a:lnTo>
                    <a:pt x="360624" y="86550"/>
                  </a:lnTo>
                  <a:lnTo>
                    <a:pt x="0" y="8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9825" y="2710574"/>
              <a:ext cx="360680" cy="231140"/>
            </a:xfrm>
            <a:custGeom>
              <a:avLst/>
              <a:gdLst/>
              <a:ahLst/>
              <a:cxnLst/>
              <a:rect l="l" t="t" r="r" b="b"/>
              <a:pathLst>
                <a:path w="360679" h="231139">
                  <a:moveTo>
                    <a:pt x="0" y="144249"/>
                  </a:moveTo>
                  <a:lnTo>
                    <a:pt x="360624" y="144249"/>
                  </a:lnTo>
                  <a:lnTo>
                    <a:pt x="360624" y="230799"/>
                  </a:lnTo>
                  <a:lnTo>
                    <a:pt x="0" y="230799"/>
                  </a:lnTo>
                  <a:lnTo>
                    <a:pt x="0" y="144249"/>
                  </a:lnTo>
                  <a:close/>
                </a:path>
                <a:path w="360679" h="231139">
                  <a:moveTo>
                    <a:pt x="0" y="0"/>
                  </a:moveTo>
                  <a:lnTo>
                    <a:pt x="360624" y="0"/>
                  </a:lnTo>
                  <a:lnTo>
                    <a:pt x="360624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5712" y="2833864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36"/>
                  </a:moveTo>
                  <a:lnTo>
                    <a:pt x="14424" y="18536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5712" y="2822325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8597" y="2822325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9726" y="2508625"/>
              <a:ext cx="649605" cy="577215"/>
            </a:xfrm>
            <a:custGeom>
              <a:avLst/>
              <a:gdLst/>
              <a:ahLst/>
              <a:cxnLst/>
              <a:rect l="l" t="t" r="r" b="b"/>
              <a:pathLst>
                <a:path w="649604" h="577214">
                  <a:moveTo>
                    <a:pt x="144249" y="490449"/>
                  </a:moveTo>
                  <a:lnTo>
                    <a:pt x="490449" y="490449"/>
                  </a:lnTo>
                  <a:lnTo>
                    <a:pt x="490449" y="576999"/>
                  </a:lnTo>
                  <a:lnTo>
                    <a:pt x="144249" y="576999"/>
                  </a:lnTo>
                  <a:lnTo>
                    <a:pt x="144249" y="490449"/>
                  </a:lnTo>
                  <a:close/>
                </a:path>
                <a:path w="649604" h="577214">
                  <a:moveTo>
                    <a:pt x="0" y="0"/>
                  </a:moveTo>
                  <a:lnTo>
                    <a:pt x="649124" y="0"/>
                  </a:lnTo>
                  <a:lnTo>
                    <a:pt x="649124" y="144249"/>
                  </a:lnTo>
                  <a:lnTo>
                    <a:pt x="0" y="1442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186939" y="2473535"/>
            <a:ext cx="63500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(1024)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65172" y="2317118"/>
            <a:ext cx="1252220" cy="734695"/>
            <a:chOff x="4865172" y="2317118"/>
            <a:chExt cx="1252220" cy="734695"/>
          </a:xfrm>
        </p:grpSpPr>
        <p:sp>
          <p:nvSpPr>
            <p:cNvPr id="31" name="object 31"/>
            <p:cNvSpPr/>
            <p:nvPr/>
          </p:nvSpPr>
          <p:spPr>
            <a:xfrm>
              <a:off x="5553189" y="2961800"/>
              <a:ext cx="51435" cy="35560"/>
            </a:xfrm>
            <a:custGeom>
              <a:avLst/>
              <a:gdLst/>
              <a:ahLst/>
              <a:cxnLst/>
              <a:rect l="l" t="t" r="r" b="b"/>
              <a:pathLst>
                <a:path w="51435" h="35560">
                  <a:moveTo>
                    <a:pt x="0" y="35398"/>
                  </a:moveTo>
                  <a:lnTo>
                    <a:pt x="5141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2148" y="2955249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1958" y="0"/>
                  </a:moveTo>
                  <a:lnTo>
                    <a:pt x="0" y="2979"/>
                  </a:lnTo>
                  <a:lnTo>
                    <a:pt x="4907" y="10107"/>
                  </a:lnTo>
                  <a:lnTo>
                    <a:pt x="11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2147" y="2955251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1958" y="0"/>
                  </a:moveTo>
                  <a:lnTo>
                    <a:pt x="0" y="2985"/>
                  </a:lnTo>
                  <a:lnTo>
                    <a:pt x="4904" y="10111"/>
                  </a:lnTo>
                  <a:lnTo>
                    <a:pt x="11958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9050" y="2961554"/>
              <a:ext cx="52705" cy="36195"/>
            </a:xfrm>
            <a:custGeom>
              <a:avLst/>
              <a:gdLst/>
              <a:ahLst/>
              <a:cxnLst/>
              <a:rect l="l" t="t" r="r" b="b"/>
              <a:pathLst>
                <a:path w="52704" h="36194">
                  <a:moveTo>
                    <a:pt x="52651" y="35644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69498" y="2955074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0" y="0"/>
                  </a:moveTo>
                  <a:lnTo>
                    <a:pt x="7129" y="10052"/>
                  </a:lnTo>
                  <a:lnTo>
                    <a:pt x="11982" y="2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69501" y="2955078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0" y="0"/>
                  </a:moveTo>
                  <a:lnTo>
                    <a:pt x="7125" y="10054"/>
                  </a:lnTo>
                  <a:lnTo>
                    <a:pt x="11972" y="288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3583" y="2675896"/>
              <a:ext cx="46990" cy="40640"/>
            </a:xfrm>
            <a:custGeom>
              <a:avLst/>
              <a:gdLst/>
              <a:ahLst/>
              <a:cxnLst/>
              <a:rect l="l" t="t" r="r" b="b"/>
              <a:pathLst>
                <a:path w="46989" h="40639">
                  <a:moveTo>
                    <a:pt x="0" y="40476"/>
                  </a:moveTo>
                  <a:lnTo>
                    <a:pt x="4689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7654" y="2668348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30">
                  <a:moveTo>
                    <a:pt x="11563" y="0"/>
                  </a:moveTo>
                  <a:lnTo>
                    <a:pt x="0" y="4265"/>
                  </a:lnTo>
                  <a:lnTo>
                    <a:pt x="5655" y="10817"/>
                  </a:lnTo>
                  <a:lnTo>
                    <a:pt x="11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7651" y="2668352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30">
                  <a:moveTo>
                    <a:pt x="11568" y="0"/>
                  </a:moveTo>
                  <a:lnTo>
                    <a:pt x="0" y="4269"/>
                  </a:lnTo>
                  <a:lnTo>
                    <a:pt x="5654" y="10818"/>
                  </a:lnTo>
                  <a:lnTo>
                    <a:pt x="11568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8523" y="26767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43173" y="39596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00019" y="266896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30">
                  <a:moveTo>
                    <a:pt x="0" y="0"/>
                  </a:moveTo>
                  <a:lnTo>
                    <a:pt x="5580" y="10990"/>
                  </a:lnTo>
                  <a:lnTo>
                    <a:pt x="11430" y="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00012" y="2668972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30">
                  <a:moveTo>
                    <a:pt x="0" y="0"/>
                  </a:moveTo>
                  <a:lnTo>
                    <a:pt x="5582" y="10991"/>
                  </a:lnTo>
                  <a:lnTo>
                    <a:pt x="11439" y="4615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70651" y="2974263"/>
              <a:ext cx="434975" cy="70485"/>
            </a:xfrm>
            <a:custGeom>
              <a:avLst/>
              <a:gdLst/>
              <a:ahLst/>
              <a:cxnLst/>
              <a:rect l="l" t="t" r="r" b="b"/>
              <a:pathLst>
                <a:path w="434975" h="70485">
                  <a:moveTo>
                    <a:pt x="0" y="70163"/>
                  </a:moveTo>
                  <a:lnTo>
                    <a:pt x="129" y="68085"/>
                  </a:lnTo>
                  <a:lnTo>
                    <a:pt x="362759" y="68085"/>
                  </a:lnTo>
                  <a:lnTo>
                    <a:pt x="390406" y="62922"/>
                  </a:lnTo>
                  <a:lnTo>
                    <a:pt x="413109" y="48642"/>
                  </a:lnTo>
                  <a:lnTo>
                    <a:pt x="428661" y="27063"/>
                  </a:lnTo>
                  <a:lnTo>
                    <a:pt x="43485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1178" y="2962728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34" y="0"/>
                  </a:moveTo>
                  <a:lnTo>
                    <a:pt x="0" y="11536"/>
                  </a:lnTo>
                  <a:lnTo>
                    <a:pt x="8655" y="11543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01179" y="2962737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7" y="0"/>
                  </a:moveTo>
                  <a:lnTo>
                    <a:pt x="0" y="11539"/>
                  </a:lnTo>
                  <a:lnTo>
                    <a:pt x="8654" y="11539"/>
                  </a:lnTo>
                  <a:lnTo>
                    <a:pt x="4327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76802" y="2908456"/>
              <a:ext cx="438784" cy="133985"/>
            </a:xfrm>
            <a:custGeom>
              <a:avLst/>
              <a:gdLst/>
              <a:ahLst/>
              <a:cxnLst/>
              <a:rect l="l" t="t" r="r" b="b"/>
              <a:pathLst>
                <a:path w="438785" h="133985">
                  <a:moveTo>
                    <a:pt x="438447" y="133892"/>
                  </a:moveTo>
                  <a:lnTo>
                    <a:pt x="294644" y="133892"/>
                  </a:lnTo>
                  <a:lnTo>
                    <a:pt x="294341" y="133892"/>
                  </a:lnTo>
                  <a:lnTo>
                    <a:pt x="294038" y="130214"/>
                  </a:lnTo>
                  <a:lnTo>
                    <a:pt x="293750" y="130214"/>
                  </a:lnTo>
                  <a:lnTo>
                    <a:pt x="235545" y="130935"/>
                  </a:lnTo>
                  <a:lnTo>
                    <a:pt x="235242" y="130935"/>
                  </a:lnTo>
                  <a:lnTo>
                    <a:pt x="234954" y="133892"/>
                  </a:lnTo>
                  <a:lnTo>
                    <a:pt x="234651" y="133892"/>
                  </a:lnTo>
                  <a:lnTo>
                    <a:pt x="69513" y="133892"/>
                  </a:lnTo>
                  <a:lnTo>
                    <a:pt x="41850" y="127761"/>
                  </a:lnTo>
                  <a:lnTo>
                    <a:pt x="19821" y="111286"/>
                  </a:lnTo>
                  <a:lnTo>
                    <a:pt x="5260" y="87344"/>
                  </a:lnTo>
                  <a:lnTo>
                    <a:pt x="0" y="58810"/>
                  </a:ln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72475" y="2896911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8" y="0"/>
                  </a:moveTo>
                  <a:lnTo>
                    <a:pt x="0" y="11539"/>
                  </a:lnTo>
                  <a:lnTo>
                    <a:pt x="8655" y="1153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72474" y="2896916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7" y="0"/>
                  </a:moveTo>
                  <a:lnTo>
                    <a:pt x="0" y="11539"/>
                  </a:lnTo>
                  <a:lnTo>
                    <a:pt x="8654" y="11539"/>
                  </a:lnTo>
                  <a:lnTo>
                    <a:pt x="4327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76802" y="2595174"/>
              <a:ext cx="258445" cy="191770"/>
            </a:xfrm>
            <a:custGeom>
              <a:avLst/>
              <a:gdLst/>
              <a:ahLst/>
              <a:cxnLst/>
              <a:rect l="l" t="t" r="r" b="b"/>
              <a:pathLst>
                <a:path w="258445" h="191769">
                  <a:moveTo>
                    <a:pt x="0" y="191405"/>
                  </a:moveTo>
                  <a:lnTo>
                    <a:pt x="0" y="63296"/>
                  </a:lnTo>
                  <a:lnTo>
                    <a:pt x="5260" y="36602"/>
                  </a:lnTo>
                  <a:lnTo>
                    <a:pt x="19821" y="16710"/>
                  </a:lnTo>
                  <a:lnTo>
                    <a:pt x="41850" y="4288"/>
                  </a:lnTo>
                  <a:lnTo>
                    <a:pt x="69513" y="0"/>
                  </a:lnTo>
                  <a:lnTo>
                    <a:pt x="25800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34808" y="2590839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0" y="0"/>
                  </a:moveTo>
                  <a:lnTo>
                    <a:pt x="0" y="8655"/>
                  </a:lnTo>
                  <a:lnTo>
                    <a:pt x="11540" y="4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34807" y="2590847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11539" y="4327"/>
                  </a:moveTo>
                  <a:lnTo>
                    <a:pt x="0" y="0"/>
                  </a:lnTo>
                  <a:lnTo>
                    <a:pt x="0" y="8654"/>
                  </a:lnTo>
                  <a:lnTo>
                    <a:pt x="11539" y="4327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60123" y="2595174"/>
              <a:ext cx="243204" cy="116839"/>
            </a:xfrm>
            <a:custGeom>
              <a:avLst/>
              <a:gdLst/>
              <a:ahLst/>
              <a:cxnLst/>
              <a:rect l="l" t="t" r="r" b="b"/>
              <a:pathLst>
                <a:path w="243204" h="116839">
                  <a:moveTo>
                    <a:pt x="242801" y="116813"/>
                  </a:moveTo>
                  <a:lnTo>
                    <a:pt x="242801" y="67422"/>
                  </a:lnTo>
                  <a:lnTo>
                    <a:pt x="237540" y="40083"/>
                  </a:lnTo>
                  <a:lnTo>
                    <a:pt x="222979" y="18773"/>
                  </a:lnTo>
                  <a:lnTo>
                    <a:pt x="200950" y="4933"/>
                  </a:lnTo>
                  <a:lnTo>
                    <a:pt x="173287" y="0"/>
                  </a:ln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8581" y="2590839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11539" y="0"/>
                  </a:moveTo>
                  <a:lnTo>
                    <a:pt x="0" y="4328"/>
                  </a:lnTo>
                  <a:lnTo>
                    <a:pt x="11539" y="8655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48583" y="2590847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0" y="4327"/>
                  </a:moveTo>
                  <a:lnTo>
                    <a:pt x="11539" y="8654"/>
                  </a:lnTo>
                  <a:lnTo>
                    <a:pt x="11539" y="0"/>
                  </a:lnTo>
                  <a:lnTo>
                    <a:pt x="0" y="4327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93931" y="2382745"/>
              <a:ext cx="2540" cy="116839"/>
            </a:xfrm>
            <a:custGeom>
              <a:avLst/>
              <a:gdLst/>
              <a:ahLst/>
              <a:cxnLst/>
              <a:rect l="l" t="t" r="r" b="b"/>
              <a:pathLst>
                <a:path w="2539" h="116839">
                  <a:moveTo>
                    <a:pt x="1074" y="-7212"/>
                  </a:moveTo>
                  <a:lnTo>
                    <a:pt x="1074" y="123851"/>
                  </a:lnTo>
                </a:path>
              </a:pathLst>
            </a:custGeom>
            <a:ln w="16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92878" y="2325055"/>
              <a:ext cx="1270" cy="57785"/>
            </a:xfrm>
            <a:custGeom>
              <a:avLst/>
              <a:gdLst/>
              <a:ahLst/>
              <a:cxnLst/>
              <a:rect l="l" t="t" r="r" b="b"/>
              <a:pathLst>
                <a:path w="1270" h="57785">
                  <a:moveTo>
                    <a:pt x="526" y="-7212"/>
                  </a:moveTo>
                  <a:lnTo>
                    <a:pt x="526" y="64902"/>
                  </a:lnTo>
                </a:path>
              </a:pathLst>
            </a:custGeom>
            <a:ln w="15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72293" y="2325055"/>
              <a:ext cx="43815" cy="58419"/>
            </a:xfrm>
            <a:custGeom>
              <a:avLst/>
              <a:gdLst/>
              <a:ahLst/>
              <a:cxnLst/>
              <a:rect l="l" t="t" r="r" b="b"/>
              <a:pathLst>
                <a:path w="43814" h="58419">
                  <a:moveTo>
                    <a:pt x="0" y="58087"/>
                  </a:moveTo>
                  <a:lnTo>
                    <a:pt x="20584" y="0"/>
                  </a:lnTo>
                  <a:lnTo>
                    <a:pt x="43274" y="57293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696399" y="3496645"/>
            <a:ext cx="1601470" cy="375285"/>
            <a:chOff x="4696399" y="3496645"/>
            <a:chExt cx="1601470" cy="375285"/>
          </a:xfrm>
        </p:grpSpPr>
        <p:sp>
          <p:nvSpPr>
            <p:cNvPr id="59" name="object 59"/>
            <p:cNvSpPr/>
            <p:nvPr/>
          </p:nvSpPr>
          <p:spPr>
            <a:xfrm>
              <a:off x="4703702" y="3576073"/>
              <a:ext cx="764540" cy="144780"/>
            </a:xfrm>
            <a:custGeom>
              <a:avLst/>
              <a:gdLst/>
              <a:ahLst/>
              <a:cxnLst/>
              <a:rect l="l" t="t" r="r" b="b"/>
              <a:pathLst>
                <a:path w="764539" h="144779">
                  <a:moveTo>
                    <a:pt x="0" y="0"/>
                  </a:moveTo>
                  <a:lnTo>
                    <a:pt x="346199" y="0"/>
                  </a:lnTo>
                  <a:lnTo>
                    <a:pt x="346199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  <a:path w="764539" h="144779">
                  <a:moveTo>
                    <a:pt x="403899" y="72124"/>
                  </a:moveTo>
                  <a:lnTo>
                    <a:pt x="764523" y="72124"/>
                  </a:lnTo>
                  <a:lnTo>
                    <a:pt x="764523" y="144249"/>
                  </a:lnTo>
                  <a:lnTo>
                    <a:pt x="403899" y="144249"/>
                  </a:lnTo>
                  <a:lnTo>
                    <a:pt x="403899" y="72124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07603" y="3503940"/>
              <a:ext cx="360680" cy="86995"/>
            </a:xfrm>
            <a:custGeom>
              <a:avLst/>
              <a:gdLst/>
              <a:ahLst/>
              <a:cxnLst/>
              <a:rect l="l" t="t" r="r" b="b"/>
              <a:pathLst>
                <a:path w="360679" h="86995">
                  <a:moveTo>
                    <a:pt x="0" y="0"/>
                  </a:moveTo>
                  <a:lnTo>
                    <a:pt x="360624" y="0"/>
                  </a:lnTo>
                  <a:lnTo>
                    <a:pt x="360624" y="86550"/>
                  </a:lnTo>
                  <a:lnTo>
                    <a:pt x="0" y="8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07601" y="3503948"/>
              <a:ext cx="360680" cy="86995"/>
            </a:xfrm>
            <a:custGeom>
              <a:avLst/>
              <a:gdLst/>
              <a:ahLst/>
              <a:cxnLst/>
              <a:rect l="l" t="t" r="r" b="b"/>
              <a:pathLst>
                <a:path w="360679" h="86995">
                  <a:moveTo>
                    <a:pt x="0" y="0"/>
                  </a:moveTo>
                  <a:lnTo>
                    <a:pt x="360624" y="0"/>
                  </a:lnTo>
                  <a:lnTo>
                    <a:pt x="360624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87913" y="3620732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21"/>
                  </a:moveTo>
                  <a:lnTo>
                    <a:pt x="14424" y="18521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87913" y="3609193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90798" y="3609193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25925" y="3648198"/>
              <a:ext cx="346710" cy="72390"/>
            </a:xfrm>
            <a:custGeom>
              <a:avLst/>
              <a:gdLst/>
              <a:ahLst/>
              <a:cxnLst/>
              <a:rect l="l" t="t" r="r" b="b"/>
              <a:pathLst>
                <a:path w="346710" h="72389">
                  <a:moveTo>
                    <a:pt x="0" y="0"/>
                  </a:moveTo>
                  <a:lnTo>
                    <a:pt x="346199" y="0"/>
                  </a:lnTo>
                  <a:lnTo>
                    <a:pt x="346199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25927" y="3503940"/>
              <a:ext cx="346710" cy="86995"/>
            </a:xfrm>
            <a:custGeom>
              <a:avLst/>
              <a:gdLst/>
              <a:ahLst/>
              <a:cxnLst/>
              <a:rect l="l" t="t" r="r" b="b"/>
              <a:pathLst>
                <a:path w="346710" h="86995">
                  <a:moveTo>
                    <a:pt x="0" y="0"/>
                  </a:moveTo>
                  <a:lnTo>
                    <a:pt x="346199" y="0"/>
                  </a:lnTo>
                  <a:lnTo>
                    <a:pt x="346199" y="86550"/>
                  </a:lnTo>
                  <a:lnTo>
                    <a:pt x="0" y="8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25925" y="3503948"/>
              <a:ext cx="346710" cy="86995"/>
            </a:xfrm>
            <a:custGeom>
              <a:avLst/>
              <a:gdLst/>
              <a:ahLst/>
              <a:cxnLst/>
              <a:rect l="l" t="t" r="r" b="b"/>
              <a:pathLst>
                <a:path w="346710" h="86995">
                  <a:moveTo>
                    <a:pt x="0" y="0"/>
                  </a:moveTo>
                  <a:lnTo>
                    <a:pt x="346199" y="0"/>
                  </a:lnTo>
                  <a:lnTo>
                    <a:pt x="346199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91813" y="3620732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21"/>
                  </a:moveTo>
                  <a:lnTo>
                    <a:pt x="14424" y="18521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91813" y="3609193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4698" y="3609193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29826" y="3633764"/>
              <a:ext cx="360680" cy="86995"/>
            </a:xfrm>
            <a:custGeom>
              <a:avLst/>
              <a:gdLst/>
              <a:ahLst/>
              <a:cxnLst/>
              <a:rect l="l" t="t" r="r" b="b"/>
              <a:pathLst>
                <a:path w="360679" h="86995">
                  <a:moveTo>
                    <a:pt x="0" y="0"/>
                  </a:moveTo>
                  <a:lnTo>
                    <a:pt x="360624" y="0"/>
                  </a:lnTo>
                  <a:lnTo>
                    <a:pt x="360624" y="86550"/>
                  </a:lnTo>
                  <a:lnTo>
                    <a:pt x="0" y="8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29825" y="3503948"/>
              <a:ext cx="360680" cy="216535"/>
            </a:xfrm>
            <a:custGeom>
              <a:avLst/>
              <a:gdLst/>
              <a:ahLst/>
              <a:cxnLst/>
              <a:rect l="l" t="t" r="r" b="b"/>
              <a:pathLst>
                <a:path w="360679" h="216535">
                  <a:moveTo>
                    <a:pt x="0" y="129824"/>
                  </a:moveTo>
                  <a:lnTo>
                    <a:pt x="360624" y="129824"/>
                  </a:lnTo>
                  <a:lnTo>
                    <a:pt x="360624" y="216374"/>
                  </a:lnTo>
                  <a:lnTo>
                    <a:pt x="0" y="216374"/>
                  </a:lnTo>
                  <a:lnTo>
                    <a:pt x="0" y="129824"/>
                  </a:lnTo>
                  <a:close/>
                </a:path>
                <a:path w="360679" h="216535">
                  <a:moveTo>
                    <a:pt x="0" y="0"/>
                  </a:moveTo>
                  <a:lnTo>
                    <a:pt x="360624" y="0"/>
                  </a:lnTo>
                  <a:lnTo>
                    <a:pt x="360624" y="72124"/>
                  </a:lnTo>
                  <a:lnTo>
                    <a:pt x="0" y="7212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95712" y="3616333"/>
              <a:ext cx="14604" cy="19050"/>
            </a:xfrm>
            <a:custGeom>
              <a:avLst/>
              <a:gdLst/>
              <a:ahLst/>
              <a:cxnLst/>
              <a:rect l="l" t="t" r="r" b="b"/>
              <a:pathLst>
                <a:path w="14604" h="19050">
                  <a:moveTo>
                    <a:pt x="0" y="18536"/>
                  </a:moveTo>
                  <a:lnTo>
                    <a:pt x="14424" y="18536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95712" y="3604793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539"/>
                  </a:moveTo>
                  <a:lnTo>
                    <a:pt x="14424" y="11539"/>
                  </a:lnTo>
                  <a:lnTo>
                    <a:pt x="14424" y="0"/>
                  </a:lnTo>
                  <a:lnTo>
                    <a:pt x="0" y="0"/>
                  </a:lnTo>
                  <a:lnTo>
                    <a:pt x="0" y="1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98597" y="3604793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0" y="11539"/>
                  </a:moveTo>
                  <a:lnTo>
                    <a:pt x="4327" y="0"/>
                  </a:lnTo>
                  <a:lnTo>
                    <a:pt x="8654" y="11539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23976" y="3778022"/>
              <a:ext cx="346710" cy="86995"/>
            </a:xfrm>
            <a:custGeom>
              <a:avLst/>
              <a:gdLst/>
              <a:ahLst/>
              <a:cxnLst/>
              <a:rect l="l" t="t" r="r" b="b"/>
              <a:pathLst>
                <a:path w="346710" h="86995">
                  <a:moveTo>
                    <a:pt x="0" y="0"/>
                  </a:moveTo>
                  <a:lnTo>
                    <a:pt x="346199" y="0"/>
                  </a:lnTo>
                  <a:lnTo>
                    <a:pt x="346199" y="86549"/>
                  </a:lnTo>
                  <a:lnTo>
                    <a:pt x="0" y="86549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179726" y="3287573"/>
            <a:ext cx="649605" cy="144780"/>
          </a:xfrm>
          <a:prstGeom prst="rect">
            <a:avLst/>
          </a:prstGeom>
          <a:ln w="144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ts val="1075"/>
              </a:lnSpc>
            </a:pPr>
            <a:r>
              <a:rPr sz="1000" spc="10" dirty="0">
                <a:latin typeface="Arial"/>
                <a:cs typeface="Arial"/>
              </a:rPr>
              <a:t>(832)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65172" y="3362493"/>
            <a:ext cx="1252220" cy="480695"/>
            <a:chOff x="4865172" y="3362493"/>
            <a:chExt cx="1252220" cy="480695"/>
          </a:xfrm>
        </p:grpSpPr>
        <p:sp>
          <p:nvSpPr>
            <p:cNvPr id="79" name="object 79"/>
            <p:cNvSpPr/>
            <p:nvPr/>
          </p:nvSpPr>
          <p:spPr>
            <a:xfrm>
              <a:off x="5553189" y="3744268"/>
              <a:ext cx="51435" cy="35560"/>
            </a:xfrm>
            <a:custGeom>
              <a:avLst/>
              <a:gdLst/>
              <a:ahLst/>
              <a:cxnLst/>
              <a:rect l="l" t="t" r="r" b="b"/>
              <a:pathLst>
                <a:path w="51435" h="35560">
                  <a:moveTo>
                    <a:pt x="0" y="35398"/>
                  </a:moveTo>
                  <a:lnTo>
                    <a:pt x="5141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02148" y="3737724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1958" y="0"/>
                  </a:moveTo>
                  <a:lnTo>
                    <a:pt x="0" y="2978"/>
                  </a:lnTo>
                  <a:lnTo>
                    <a:pt x="4907" y="10107"/>
                  </a:lnTo>
                  <a:lnTo>
                    <a:pt x="11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02147" y="3737734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11958" y="0"/>
                  </a:moveTo>
                  <a:lnTo>
                    <a:pt x="0" y="2971"/>
                  </a:lnTo>
                  <a:lnTo>
                    <a:pt x="4904" y="10111"/>
                  </a:lnTo>
                  <a:lnTo>
                    <a:pt x="11958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79050" y="3744023"/>
              <a:ext cx="52705" cy="36195"/>
            </a:xfrm>
            <a:custGeom>
              <a:avLst/>
              <a:gdLst/>
              <a:ahLst/>
              <a:cxnLst/>
              <a:rect l="l" t="t" r="r" b="b"/>
              <a:pathLst>
                <a:path w="52704" h="36195">
                  <a:moveTo>
                    <a:pt x="52651" y="35644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69498" y="3737547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0" y="0"/>
                  </a:moveTo>
                  <a:lnTo>
                    <a:pt x="7129" y="10053"/>
                  </a:lnTo>
                  <a:lnTo>
                    <a:pt x="11982" y="2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69501" y="3737560"/>
              <a:ext cx="12065" cy="10160"/>
            </a:xfrm>
            <a:custGeom>
              <a:avLst/>
              <a:gdLst/>
              <a:ahLst/>
              <a:cxnLst/>
              <a:rect l="l" t="t" r="r" b="b"/>
              <a:pathLst>
                <a:path w="12064" h="10160">
                  <a:moveTo>
                    <a:pt x="0" y="0"/>
                  </a:moveTo>
                  <a:lnTo>
                    <a:pt x="7125" y="10054"/>
                  </a:lnTo>
                  <a:lnTo>
                    <a:pt x="11972" y="2884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33583" y="3458365"/>
              <a:ext cx="46990" cy="40640"/>
            </a:xfrm>
            <a:custGeom>
              <a:avLst/>
              <a:gdLst/>
              <a:ahLst/>
              <a:cxnLst/>
              <a:rect l="l" t="t" r="r" b="b"/>
              <a:pathLst>
                <a:path w="46989" h="40639">
                  <a:moveTo>
                    <a:pt x="0" y="40490"/>
                  </a:moveTo>
                  <a:lnTo>
                    <a:pt x="4689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77654" y="3450823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29">
                  <a:moveTo>
                    <a:pt x="11563" y="0"/>
                  </a:moveTo>
                  <a:lnTo>
                    <a:pt x="0" y="4264"/>
                  </a:lnTo>
                  <a:lnTo>
                    <a:pt x="5655" y="10816"/>
                  </a:lnTo>
                  <a:lnTo>
                    <a:pt x="11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77651" y="3450835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29">
                  <a:moveTo>
                    <a:pt x="11568" y="0"/>
                  </a:moveTo>
                  <a:lnTo>
                    <a:pt x="0" y="4255"/>
                  </a:lnTo>
                  <a:lnTo>
                    <a:pt x="5654" y="10818"/>
                  </a:lnTo>
                  <a:lnTo>
                    <a:pt x="11568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08523" y="3459245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43173" y="39610"/>
                  </a:move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00019" y="3451439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5580" y="10989"/>
                  </a:lnTo>
                  <a:lnTo>
                    <a:pt x="11430" y="4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00012" y="3451441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29">
                  <a:moveTo>
                    <a:pt x="0" y="0"/>
                  </a:moveTo>
                  <a:lnTo>
                    <a:pt x="5582" y="10991"/>
                  </a:lnTo>
                  <a:lnTo>
                    <a:pt x="11439" y="4615"/>
                  </a:lnTo>
                  <a:lnTo>
                    <a:pt x="0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70651" y="3756731"/>
              <a:ext cx="434975" cy="79375"/>
            </a:xfrm>
            <a:custGeom>
              <a:avLst/>
              <a:gdLst/>
              <a:ahLst/>
              <a:cxnLst/>
              <a:rect l="l" t="t" r="r" b="b"/>
              <a:pathLst>
                <a:path w="434975" h="79375">
                  <a:moveTo>
                    <a:pt x="0" y="70163"/>
                  </a:moveTo>
                  <a:lnTo>
                    <a:pt x="129" y="78991"/>
                  </a:lnTo>
                  <a:lnTo>
                    <a:pt x="362759" y="78991"/>
                  </a:lnTo>
                  <a:lnTo>
                    <a:pt x="390406" y="72123"/>
                  </a:lnTo>
                  <a:lnTo>
                    <a:pt x="413109" y="54095"/>
                  </a:lnTo>
                  <a:lnTo>
                    <a:pt x="428661" y="28767"/>
                  </a:lnTo>
                  <a:lnTo>
                    <a:pt x="43485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01178" y="3745201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34" y="0"/>
                  </a:moveTo>
                  <a:lnTo>
                    <a:pt x="0" y="11536"/>
                  </a:lnTo>
                  <a:lnTo>
                    <a:pt x="8655" y="11543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01179" y="3745206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7" y="0"/>
                  </a:moveTo>
                  <a:lnTo>
                    <a:pt x="0" y="11539"/>
                  </a:lnTo>
                  <a:lnTo>
                    <a:pt x="8654" y="11539"/>
                  </a:lnTo>
                  <a:lnTo>
                    <a:pt x="4327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76802" y="3690939"/>
              <a:ext cx="438784" cy="131445"/>
            </a:xfrm>
            <a:custGeom>
              <a:avLst/>
              <a:gdLst/>
              <a:ahLst/>
              <a:cxnLst/>
              <a:rect l="l" t="t" r="r" b="b"/>
              <a:pathLst>
                <a:path w="438785" h="131445">
                  <a:moveTo>
                    <a:pt x="438447" y="130358"/>
                  </a:moveTo>
                  <a:lnTo>
                    <a:pt x="294644" y="130358"/>
                  </a:lnTo>
                  <a:lnTo>
                    <a:pt x="294341" y="130358"/>
                  </a:lnTo>
                  <a:lnTo>
                    <a:pt x="294038" y="130199"/>
                  </a:lnTo>
                  <a:lnTo>
                    <a:pt x="293750" y="130199"/>
                  </a:lnTo>
                  <a:lnTo>
                    <a:pt x="235545" y="130921"/>
                  </a:lnTo>
                  <a:lnTo>
                    <a:pt x="235242" y="130921"/>
                  </a:lnTo>
                  <a:lnTo>
                    <a:pt x="234954" y="130358"/>
                  </a:lnTo>
                  <a:lnTo>
                    <a:pt x="234651" y="130358"/>
                  </a:lnTo>
                  <a:lnTo>
                    <a:pt x="69513" y="130358"/>
                  </a:lnTo>
                  <a:lnTo>
                    <a:pt x="41850" y="124779"/>
                  </a:lnTo>
                  <a:lnTo>
                    <a:pt x="19821" y="109518"/>
                  </a:lnTo>
                  <a:lnTo>
                    <a:pt x="5260" y="86786"/>
                  </a:lnTo>
                  <a:lnTo>
                    <a:pt x="0" y="58796"/>
                  </a:ln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72475" y="3679384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8" y="0"/>
                  </a:moveTo>
                  <a:lnTo>
                    <a:pt x="0" y="11540"/>
                  </a:lnTo>
                  <a:lnTo>
                    <a:pt x="8655" y="11540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872474" y="3679399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4327" y="0"/>
                  </a:moveTo>
                  <a:lnTo>
                    <a:pt x="0" y="11539"/>
                  </a:lnTo>
                  <a:lnTo>
                    <a:pt x="8654" y="11539"/>
                  </a:lnTo>
                  <a:lnTo>
                    <a:pt x="4327" y="0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76802" y="3374123"/>
              <a:ext cx="258445" cy="194945"/>
            </a:xfrm>
            <a:custGeom>
              <a:avLst/>
              <a:gdLst/>
              <a:ahLst/>
              <a:cxnLst/>
              <a:rect l="l" t="t" r="r" b="b"/>
              <a:pathLst>
                <a:path w="258445" h="194945">
                  <a:moveTo>
                    <a:pt x="0" y="194924"/>
                  </a:moveTo>
                  <a:lnTo>
                    <a:pt x="0" y="66816"/>
                  </a:lnTo>
                  <a:lnTo>
                    <a:pt x="5260" y="39574"/>
                  </a:lnTo>
                  <a:lnTo>
                    <a:pt x="19821" y="18472"/>
                  </a:lnTo>
                  <a:lnTo>
                    <a:pt x="41850" y="4839"/>
                  </a:lnTo>
                  <a:lnTo>
                    <a:pt x="69513" y="0"/>
                  </a:lnTo>
                  <a:lnTo>
                    <a:pt x="258005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34808" y="3369788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0" y="0"/>
                  </a:moveTo>
                  <a:lnTo>
                    <a:pt x="0" y="8653"/>
                  </a:lnTo>
                  <a:lnTo>
                    <a:pt x="11540" y="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34807" y="3369796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11539" y="4327"/>
                  </a:moveTo>
                  <a:lnTo>
                    <a:pt x="0" y="0"/>
                  </a:lnTo>
                  <a:lnTo>
                    <a:pt x="0" y="8654"/>
                  </a:lnTo>
                  <a:lnTo>
                    <a:pt x="11539" y="4327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60123" y="3374123"/>
              <a:ext cx="243204" cy="120650"/>
            </a:xfrm>
            <a:custGeom>
              <a:avLst/>
              <a:gdLst/>
              <a:ahLst/>
              <a:cxnLst/>
              <a:rect l="l" t="t" r="r" b="b"/>
              <a:pathLst>
                <a:path w="243204" h="120650">
                  <a:moveTo>
                    <a:pt x="242801" y="120333"/>
                  </a:moveTo>
                  <a:lnTo>
                    <a:pt x="242801" y="70942"/>
                  </a:lnTo>
                  <a:lnTo>
                    <a:pt x="237540" y="43055"/>
                  </a:lnTo>
                  <a:lnTo>
                    <a:pt x="222979" y="20535"/>
                  </a:lnTo>
                  <a:lnTo>
                    <a:pt x="200950" y="5483"/>
                  </a:lnTo>
                  <a:lnTo>
                    <a:pt x="173287" y="0"/>
                  </a:lnTo>
                  <a:lnTo>
                    <a:pt x="0" y="0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848581" y="3369788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11539" y="0"/>
                  </a:moveTo>
                  <a:lnTo>
                    <a:pt x="0" y="4326"/>
                  </a:lnTo>
                  <a:lnTo>
                    <a:pt x="11539" y="8653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48583" y="3369796"/>
              <a:ext cx="12065" cy="8890"/>
            </a:xfrm>
            <a:custGeom>
              <a:avLst/>
              <a:gdLst/>
              <a:ahLst/>
              <a:cxnLst/>
              <a:rect l="l" t="t" r="r" b="b"/>
              <a:pathLst>
                <a:path w="12064" h="8889">
                  <a:moveTo>
                    <a:pt x="0" y="4327"/>
                  </a:moveTo>
                  <a:lnTo>
                    <a:pt x="11539" y="8654"/>
                  </a:lnTo>
                  <a:lnTo>
                    <a:pt x="11539" y="0"/>
                  </a:lnTo>
                  <a:lnTo>
                    <a:pt x="0" y="4327"/>
                  </a:lnTo>
                  <a:close/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5465889" y="2450599"/>
            <a:ext cx="3014345" cy="838835"/>
            <a:chOff x="5465889" y="2450599"/>
            <a:chExt cx="3014345" cy="838835"/>
          </a:xfrm>
        </p:grpSpPr>
        <p:sp>
          <p:nvSpPr>
            <p:cNvPr id="104" name="object 104"/>
            <p:cNvSpPr/>
            <p:nvPr/>
          </p:nvSpPr>
          <p:spPr>
            <a:xfrm>
              <a:off x="5494739" y="3165221"/>
              <a:ext cx="1905" cy="116839"/>
            </a:xfrm>
            <a:custGeom>
              <a:avLst/>
              <a:gdLst/>
              <a:ahLst/>
              <a:cxnLst/>
              <a:rect l="l" t="t" r="r" b="b"/>
              <a:pathLst>
                <a:path w="1904" h="116839">
                  <a:moveTo>
                    <a:pt x="829" y="-7212"/>
                  </a:moveTo>
                  <a:lnTo>
                    <a:pt x="829" y="123852"/>
                  </a:lnTo>
                </a:path>
              </a:pathLst>
            </a:custGeom>
            <a:ln w="1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93931" y="3107535"/>
              <a:ext cx="1270" cy="57785"/>
            </a:xfrm>
            <a:custGeom>
              <a:avLst/>
              <a:gdLst/>
              <a:ahLst/>
              <a:cxnLst/>
              <a:rect l="l" t="t" r="r" b="b"/>
              <a:pathLst>
                <a:path w="1270" h="57785">
                  <a:moveTo>
                    <a:pt x="403" y="-7212"/>
                  </a:moveTo>
                  <a:lnTo>
                    <a:pt x="403" y="64897"/>
                  </a:lnTo>
                </a:path>
              </a:pathLst>
            </a:custGeom>
            <a:ln w="1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473101" y="3107535"/>
              <a:ext cx="43815" cy="58419"/>
            </a:xfrm>
            <a:custGeom>
              <a:avLst/>
              <a:gdLst/>
              <a:ahLst/>
              <a:cxnLst/>
              <a:rect l="l" t="t" r="r" b="b"/>
              <a:pathLst>
                <a:path w="43814" h="58419">
                  <a:moveTo>
                    <a:pt x="0" y="58002"/>
                  </a:moveTo>
                  <a:lnTo>
                    <a:pt x="20829" y="0"/>
                  </a:lnTo>
                  <a:lnTo>
                    <a:pt x="43274" y="57382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217604" y="2450599"/>
              <a:ext cx="2263140" cy="727710"/>
            </a:xfrm>
            <a:custGeom>
              <a:avLst/>
              <a:gdLst/>
              <a:ahLst/>
              <a:cxnLst/>
              <a:rect l="l" t="t" r="r" b="b"/>
              <a:pathLst>
                <a:path w="2263140" h="727710">
                  <a:moveTo>
                    <a:pt x="2199083" y="0"/>
                  </a:moveTo>
                  <a:lnTo>
                    <a:pt x="584200" y="0"/>
                  </a:lnTo>
                  <a:lnTo>
                    <a:pt x="572713" y="1139"/>
                  </a:lnTo>
                  <a:lnTo>
                    <a:pt x="562005" y="4361"/>
                  </a:lnTo>
                  <a:lnTo>
                    <a:pt x="552175" y="9371"/>
                  </a:lnTo>
                  <a:lnTo>
                    <a:pt x="543321" y="15875"/>
                  </a:lnTo>
                  <a:lnTo>
                    <a:pt x="0" y="98425"/>
                  </a:lnTo>
                  <a:lnTo>
                    <a:pt x="520700" y="177403"/>
                  </a:lnTo>
                  <a:lnTo>
                    <a:pt x="520700" y="663972"/>
                  </a:lnTo>
                  <a:lnTo>
                    <a:pt x="525690" y="688689"/>
                  </a:lnTo>
                  <a:lnTo>
                    <a:pt x="539298" y="708873"/>
                  </a:lnTo>
                  <a:lnTo>
                    <a:pt x="559483" y="722482"/>
                  </a:lnTo>
                  <a:lnTo>
                    <a:pt x="584200" y="727472"/>
                  </a:lnTo>
                  <a:lnTo>
                    <a:pt x="2199083" y="727472"/>
                  </a:lnTo>
                  <a:lnTo>
                    <a:pt x="2223801" y="722482"/>
                  </a:lnTo>
                  <a:lnTo>
                    <a:pt x="2243985" y="708873"/>
                  </a:lnTo>
                  <a:lnTo>
                    <a:pt x="2257593" y="688689"/>
                  </a:lnTo>
                  <a:lnTo>
                    <a:pt x="2262583" y="663972"/>
                  </a:lnTo>
                  <a:lnTo>
                    <a:pt x="2262583" y="63500"/>
                  </a:lnTo>
                  <a:lnTo>
                    <a:pt x="2257593" y="38783"/>
                  </a:lnTo>
                  <a:lnTo>
                    <a:pt x="2243985" y="18598"/>
                  </a:lnTo>
                  <a:lnTo>
                    <a:pt x="2223801" y="4990"/>
                  </a:lnTo>
                  <a:lnTo>
                    <a:pt x="2199083" y="0"/>
                  </a:lnTo>
                  <a:close/>
                </a:path>
              </a:pathLst>
            </a:custGeom>
            <a:solidFill>
              <a:srgbClr val="FCB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4948926" y="4066522"/>
            <a:ext cx="1106170" cy="211596"/>
          </a:xfrm>
          <a:prstGeom prst="rect">
            <a:avLst/>
          </a:prstGeom>
          <a:ln w="14424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50"/>
              </a:spcBef>
            </a:pPr>
            <a:r>
              <a:rPr sz="1000" spc="75" dirty="0">
                <a:latin typeface="Century Gothic"/>
                <a:cs typeface="Century Gothic"/>
              </a:rPr>
              <a:t>8</a:t>
            </a:r>
            <a:r>
              <a:rPr lang="en-US" sz="1000" spc="75" dirty="0">
                <a:latin typeface="Century Gothic"/>
                <a:cs typeface="Century Gothic"/>
              </a:rPr>
              <a:t>32 x 7 x 7</a:t>
            </a:r>
            <a:endParaRPr sz="1000" dirty="0">
              <a:latin typeface="Century Gothic"/>
              <a:cs typeface="Century Gothic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5463076" y="3882791"/>
            <a:ext cx="57785" cy="189230"/>
            <a:chOff x="5463076" y="3882791"/>
            <a:chExt cx="57785" cy="189230"/>
          </a:xfrm>
        </p:grpSpPr>
        <p:sp>
          <p:nvSpPr>
            <p:cNvPr id="110" name="object 110"/>
            <p:cNvSpPr/>
            <p:nvPr/>
          </p:nvSpPr>
          <p:spPr>
            <a:xfrm>
              <a:off x="5490974" y="3947704"/>
              <a:ext cx="1270" cy="116839"/>
            </a:xfrm>
            <a:custGeom>
              <a:avLst/>
              <a:gdLst/>
              <a:ahLst/>
              <a:cxnLst/>
              <a:rect l="l" t="t" r="r" b="b"/>
              <a:pathLst>
                <a:path w="1270" h="116839">
                  <a:moveTo>
                    <a:pt x="476" y="-7212"/>
                  </a:moveTo>
                  <a:lnTo>
                    <a:pt x="476" y="123838"/>
                  </a:lnTo>
                </a:path>
              </a:pathLst>
            </a:custGeom>
            <a:ln w="15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91926" y="3890004"/>
              <a:ext cx="635" cy="57785"/>
            </a:xfrm>
            <a:custGeom>
              <a:avLst/>
              <a:gdLst/>
              <a:ahLst/>
              <a:cxnLst/>
              <a:rect l="l" t="t" r="r" b="b"/>
              <a:pathLst>
                <a:path w="635" h="57785">
                  <a:moveTo>
                    <a:pt x="230" y="-7212"/>
                  </a:moveTo>
                  <a:lnTo>
                    <a:pt x="230" y="64912"/>
                  </a:lnTo>
                </a:path>
              </a:pathLst>
            </a:custGeom>
            <a:ln w="14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70289" y="3890004"/>
              <a:ext cx="43815" cy="58419"/>
            </a:xfrm>
            <a:custGeom>
              <a:avLst/>
              <a:gdLst/>
              <a:ahLst/>
              <a:cxnLst/>
              <a:rect l="l" t="t" r="r" b="b"/>
              <a:pathLst>
                <a:path w="43814" h="58420">
                  <a:moveTo>
                    <a:pt x="0" y="57526"/>
                  </a:moveTo>
                  <a:lnTo>
                    <a:pt x="22099" y="0"/>
                  </a:lnTo>
                  <a:lnTo>
                    <a:pt x="43274" y="57873"/>
                  </a:lnTo>
                </a:path>
              </a:pathLst>
            </a:custGeom>
            <a:ln w="14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2709187" y="1080550"/>
            <a:ext cx="1518920" cy="575310"/>
            <a:chOff x="2709187" y="1080550"/>
            <a:chExt cx="1518920" cy="575310"/>
          </a:xfrm>
        </p:grpSpPr>
        <p:sp>
          <p:nvSpPr>
            <p:cNvPr id="114" name="object 114"/>
            <p:cNvSpPr/>
            <p:nvPr/>
          </p:nvSpPr>
          <p:spPr>
            <a:xfrm>
              <a:off x="2716172" y="1361123"/>
              <a:ext cx="725170" cy="150495"/>
            </a:xfrm>
            <a:custGeom>
              <a:avLst/>
              <a:gdLst/>
              <a:ahLst/>
              <a:cxnLst/>
              <a:rect l="l" t="t" r="r" b="b"/>
              <a:pathLst>
                <a:path w="725170" h="150494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  <a:path w="725170" h="150494">
                  <a:moveTo>
                    <a:pt x="396702" y="68396"/>
                  </a:moveTo>
                  <a:lnTo>
                    <a:pt x="725008" y="68396"/>
                  </a:lnTo>
                  <a:lnTo>
                    <a:pt x="725008" y="150473"/>
                  </a:lnTo>
                  <a:lnTo>
                    <a:pt x="396702" y="150473"/>
                  </a:lnTo>
                  <a:lnTo>
                    <a:pt x="396702" y="68396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112875" y="1292726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112875" y="1292726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77027" y="140995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77027" y="139901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72924" y="1399013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95898" y="1429520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95898" y="1292726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5" y="0"/>
                  </a:lnTo>
                  <a:lnTo>
                    <a:pt x="34198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95898" y="1292726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673730" y="140995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73730" y="139901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669626" y="1399013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92600" y="1429519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6" y="0"/>
                  </a:lnTo>
                  <a:lnTo>
                    <a:pt x="328306" y="82077"/>
                  </a:lnTo>
                  <a:lnTo>
                    <a:pt x="0" y="8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92600" y="1292726"/>
              <a:ext cx="328930" cy="219075"/>
            </a:xfrm>
            <a:custGeom>
              <a:avLst/>
              <a:gdLst/>
              <a:ahLst/>
              <a:cxnLst/>
              <a:rect l="l" t="t" r="r" b="b"/>
              <a:pathLst>
                <a:path w="328929" h="219075">
                  <a:moveTo>
                    <a:pt x="0" y="136793"/>
                  </a:moveTo>
                  <a:lnTo>
                    <a:pt x="328305" y="136793"/>
                  </a:lnTo>
                  <a:lnTo>
                    <a:pt x="328305" y="218870"/>
                  </a:lnTo>
                  <a:lnTo>
                    <a:pt x="0" y="218870"/>
                  </a:lnTo>
                  <a:lnTo>
                    <a:pt x="0" y="136793"/>
                  </a:lnTo>
                  <a:close/>
                </a:path>
                <a:path w="328929" h="219075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056753" y="1405796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56753" y="1394852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052649" y="1394852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167592" y="1087535"/>
              <a:ext cx="615950" cy="561340"/>
            </a:xfrm>
            <a:custGeom>
              <a:avLst/>
              <a:gdLst/>
              <a:ahLst/>
              <a:cxnLst/>
              <a:rect l="l" t="t" r="r" b="b"/>
              <a:pathLst>
                <a:path w="615950" h="561339">
                  <a:moveTo>
                    <a:pt x="136793" y="478778"/>
                  </a:moveTo>
                  <a:lnTo>
                    <a:pt x="478778" y="478778"/>
                  </a:lnTo>
                  <a:lnTo>
                    <a:pt x="478778" y="560855"/>
                  </a:lnTo>
                  <a:lnTo>
                    <a:pt x="136793" y="560855"/>
                  </a:lnTo>
                  <a:lnTo>
                    <a:pt x="136793" y="478778"/>
                  </a:lnTo>
                  <a:close/>
                </a:path>
                <a:path w="615950" h="561339">
                  <a:moveTo>
                    <a:pt x="0" y="0"/>
                  </a:moveTo>
                  <a:lnTo>
                    <a:pt x="615572" y="0"/>
                  </a:lnTo>
                  <a:lnTo>
                    <a:pt x="615572" y="150473"/>
                  </a:lnTo>
                  <a:lnTo>
                    <a:pt x="0" y="150473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3174432" y="1063441"/>
            <a:ext cx="60198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0"/>
              </a:spcBef>
            </a:pPr>
            <a:r>
              <a:rPr sz="950" spc="5" dirty="0">
                <a:latin typeface="Arial"/>
                <a:cs typeface="Arial"/>
              </a:rPr>
              <a:t>(832)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709187" y="915983"/>
            <a:ext cx="1518920" cy="1478280"/>
            <a:chOff x="2709187" y="915983"/>
            <a:chExt cx="1518920" cy="1478280"/>
          </a:xfrm>
        </p:grpSpPr>
        <p:sp>
          <p:nvSpPr>
            <p:cNvPr id="134" name="object 134"/>
            <p:cNvSpPr/>
            <p:nvPr/>
          </p:nvSpPr>
          <p:spPr>
            <a:xfrm>
              <a:off x="3529563" y="1527118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5">
                  <a:moveTo>
                    <a:pt x="0" y="33566"/>
                  </a:moveTo>
                  <a:lnTo>
                    <a:pt x="48767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575998" y="1520913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59">
                  <a:moveTo>
                    <a:pt x="11341" y="0"/>
                  </a:moveTo>
                  <a:lnTo>
                    <a:pt x="0" y="2824"/>
                  </a:lnTo>
                  <a:lnTo>
                    <a:pt x="4653" y="9584"/>
                  </a:lnTo>
                  <a:lnTo>
                    <a:pt x="11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575991" y="1520913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59">
                  <a:moveTo>
                    <a:pt x="11353" y="0"/>
                  </a:moveTo>
                  <a:lnTo>
                    <a:pt x="0" y="2824"/>
                  </a:lnTo>
                  <a:lnTo>
                    <a:pt x="4664" y="9585"/>
                  </a:lnTo>
                  <a:lnTo>
                    <a:pt x="1135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364439" y="1526882"/>
              <a:ext cx="50165" cy="34290"/>
            </a:xfrm>
            <a:custGeom>
              <a:avLst/>
              <a:gdLst/>
              <a:ahLst/>
              <a:cxnLst/>
              <a:rect l="l" t="t" r="r" b="b"/>
              <a:pathLst>
                <a:path w="50164" h="34290">
                  <a:moveTo>
                    <a:pt x="49929" y="33803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355373" y="1520746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59">
                  <a:moveTo>
                    <a:pt x="0" y="0"/>
                  </a:moveTo>
                  <a:lnTo>
                    <a:pt x="6761" y="9533"/>
                  </a:lnTo>
                  <a:lnTo>
                    <a:pt x="11362" y="2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55369" y="1520747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59">
                  <a:moveTo>
                    <a:pt x="0" y="0"/>
                  </a:moveTo>
                  <a:lnTo>
                    <a:pt x="6771" y="9533"/>
                  </a:lnTo>
                  <a:lnTo>
                    <a:pt x="11367" y="2737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21321" y="1255993"/>
              <a:ext cx="45085" cy="38735"/>
            </a:xfrm>
            <a:custGeom>
              <a:avLst/>
              <a:gdLst/>
              <a:ahLst/>
              <a:cxnLst/>
              <a:rect l="l" t="t" r="r" b="b"/>
              <a:pathLst>
                <a:path w="45085" h="38734">
                  <a:moveTo>
                    <a:pt x="0" y="38385"/>
                  </a:moveTo>
                  <a:lnTo>
                    <a:pt x="44471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63108" y="1248843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65" y="0"/>
                  </a:moveTo>
                  <a:lnTo>
                    <a:pt x="0" y="4044"/>
                  </a:lnTo>
                  <a:lnTo>
                    <a:pt x="5363" y="10256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363112" y="1248842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57" y="0"/>
                  </a:moveTo>
                  <a:lnTo>
                    <a:pt x="0" y="4044"/>
                  </a:lnTo>
                  <a:lnTo>
                    <a:pt x="5362" y="10256"/>
                  </a:lnTo>
                  <a:lnTo>
                    <a:pt x="1095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82037" y="1256823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40956" y="37555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573979" y="124942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0" y="10420"/>
                  </a:lnTo>
                  <a:lnTo>
                    <a:pt x="10838" y="4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573980" y="124942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3" y="10420"/>
                  </a:lnTo>
                  <a:lnTo>
                    <a:pt x="10834" y="4371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640968" y="1538937"/>
              <a:ext cx="412750" cy="68580"/>
            </a:xfrm>
            <a:custGeom>
              <a:avLst/>
              <a:gdLst/>
              <a:ahLst/>
              <a:cxnLst/>
              <a:rect l="l" t="t" r="r" b="b"/>
              <a:pathLst>
                <a:path w="412750" h="68580">
                  <a:moveTo>
                    <a:pt x="0" y="66533"/>
                  </a:moveTo>
                  <a:lnTo>
                    <a:pt x="109" y="68414"/>
                  </a:lnTo>
                  <a:lnTo>
                    <a:pt x="343995" y="68414"/>
                  </a:lnTo>
                  <a:lnTo>
                    <a:pt x="370216" y="62127"/>
                  </a:lnTo>
                  <a:lnTo>
                    <a:pt x="391748" y="47349"/>
                  </a:lnTo>
                  <a:lnTo>
                    <a:pt x="406497" y="26001"/>
                  </a:lnTo>
                  <a:lnTo>
                    <a:pt x="41236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49235" y="152800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0" y="0"/>
                  </a:moveTo>
                  <a:lnTo>
                    <a:pt x="0" y="10939"/>
                  </a:lnTo>
                  <a:lnTo>
                    <a:pt x="8208" y="10946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49229" y="152800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7" y="0"/>
                  </a:moveTo>
                  <a:lnTo>
                    <a:pt x="0" y="10940"/>
                  </a:lnTo>
                  <a:lnTo>
                    <a:pt x="8207" y="10946"/>
                  </a:lnTo>
                  <a:lnTo>
                    <a:pt x="411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94004" y="1476533"/>
              <a:ext cx="410209" cy="131445"/>
            </a:xfrm>
            <a:custGeom>
              <a:avLst/>
              <a:gdLst/>
              <a:ahLst/>
              <a:cxnLst/>
              <a:rect l="l" t="t" r="r" b="b"/>
              <a:pathLst>
                <a:path w="410210" h="131444">
                  <a:moveTo>
                    <a:pt x="409919" y="130818"/>
                  </a:moveTo>
                  <a:lnTo>
                    <a:pt x="273548" y="130818"/>
                  </a:lnTo>
                  <a:lnTo>
                    <a:pt x="273266" y="130818"/>
                  </a:lnTo>
                  <a:lnTo>
                    <a:pt x="272984" y="123475"/>
                  </a:lnTo>
                  <a:lnTo>
                    <a:pt x="272702" y="123478"/>
                  </a:lnTo>
                  <a:lnTo>
                    <a:pt x="217510" y="124161"/>
                  </a:lnTo>
                  <a:lnTo>
                    <a:pt x="217228" y="124165"/>
                  </a:lnTo>
                  <a:lnTo>
                    <a:pt x="216947" y="130818"/>
                  </a:lnTo>
                  <a:lnTo>
                    <a:pt x="216665" y="130818"/>
                  </a:lnTo>
                  <a:lnTo>
                    <a:pt x="60064" y="130818"/>
                  </a:lnTo>
                  <a:lnTo>
                    <a:pt x="34743" y="124404"/>
                  </a:lnTo>
                  <a:lnTo>
                    <a:pt x="15867" y="107459"/>
                  </a:lnTo>
                  <a:lnTo>
                    <a:pt x="4073" y="83432"/>
                  </a:lnTo>
                  <a:lnTo>
                    <a:pt x="0" y="55769"/>
                  </a:ln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89901" y="1465590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8" y="1094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89900" y="1465590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7" y="10943"/>
                  </a:lnTo>
                  <a:lnTo>
                    <a:pt x="410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887165" y="1158668"/>
              <a:ext cx="263431" cy="2091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02850" y="1172347"/>
              <a:ext cx="260743" cy="124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473778" y="977996"/>
              <a:ext cx="1905" cy="111125"/>
            </a:xfrm>
            <a:custGeom>
              <a:avLst/>
              <a:gdLst/>
              <a:ahLst/>
              <a:cxnLst/>
              <a:rect l="l" t="t" r="r" b="b"/>
              <a:pathLst>
                <a:path w="1904" h="111125">
                  <a:moveTo>
                    <a:pt x="896" y="-6839"/>
                  </a:moveTo>
                  <a:lnTo>
                    <a:pt x="896" y="117447"/>
                  </a:lnTo>
                </a:path>
              </a:pathLst>
            </a:custGeom>
            <a:ln w="15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72889" y="923285"/>
              <a:ext cx="1270" cy="55244"/>
            </a:xfrm>
            <a:custGeom>
              <a:avLst/>
              <a:gdLst/>
              <a:ahLst/>
              <a:cxnLst/>
              <a:rect l="l" t="t" r="r" b="b"/>
              <a:pathLst>
                <a:path w="1270" h="55244">
                  <a:moveTo>
                    <a:pt x="444" y="-6839"/>
                  </a:moveTo>
                  <a:lnTo>
                    <a:pt x="444" y="61550"/>
                  </a:lnTo>
                </a:path>
              </a:pathLst>
            </a:custGeom>
            <a:ln w="14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453259" y="923285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55043"/>
                  </a:moveTo>
                  <a:lnTo>
                    <a:pt x="19629" y="0"/>
                  </a:lnTo>
                  <a:lnTo>
                    <a:pt x="41024" y="54378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16172" y="2099810"/>
              <a:ext cx="725170" cy="150495"/>
            </a:xfrm>
            <a:custGeom>
              <a:avLst/>
              <a:gdLst/>
              <a:ahLst/>
              <a:cxnLst/>
              <a:rect l="l" t="t" r="r" b="b"/>
              <a:pathLst>
                <a:path w="725170" h="150494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  <a:path w="725170" h="150494">
                  <a:moveTo>
                    <a:pt x="396702" y="68396"/>
                  </a:moveTo>
                  <a:lnTo>
                    <a:pt x="725008" y="68396"/>
                  </a:lnTo>
                  <a:lnTo>
                    <a:pt x="725008" y="150473"/>
                  </a:lnTo>
                  <a:lnTo>
                    <a:pt x="396702" y="150473"/>
                  </a:lnTo>
                  <a:lnTo>
                    <a:pt x="396702" y="68396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2875" y="2045093"/>
              <a:ext cx="328930" cy="68580"/>
            </a:xfrm>
            <a:custGeom>
              <a:avLst/>
              <a:gdLst/>
              <a:ahLst/>
              <a:cxnLst/>
              <a:rect l="l" t="t" r="r" b="b"/>
              <a:pathLst>
                <a:path w="328929" h="68580">
                  <a:moveTo>
                    <a:pt x="0" y="0"/>
                  </a:moveTo>
                  <a:lnTo>
                    <a:pt x="328305" y="0"/>
                  </a:lnTo>
                  <a:lnTo>
                    <a:pt x="328305" y="68395"/>
                  </a:lnTo>
                  <a:lnTo>
                    <a:pt x="0" y="68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12875" y="2045093"/>
              <a:ext cx="328930" cy="68580"/>
            </a:xfrm>
            <a:custGeom>
              <a:avLst/>
              <a:gdLst/>
              <a:ahLst/>
              <a:cxnLst/>
              <a:rect l="l" t="t" r="r" b="b"/>
              <a:pathLst>
                <a:path w="328929" h="68580">
                  <a:moveTo>
                    <a:pt x="0" y="0"/>
                  </a:moveTo>
                  <a:lnTo>
                    <a:pt x="328305" y="0"/>
                  </a:lnTo>
                  <a:lnTo>
                    <a:pt x="328305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77027" y="215198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77027" y="2141044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72924" y="2141044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95898" y="2168207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95898" y="2045093"/>
              <a:ext cx="342265" cy="68580"/>
            </a:xfrm>
            <a:custGeom>
              <a:avLst/>
              <a:gdLst/>
              <a:ahLst/>
              <a:cxnLst/>
              <a:rect l="l" t="t" r="r" b="b"/>
              <a:pathLst>
                <a:path w="342264" h="68580">
                  <a:moveTo>
                    <a:pt x="0" y="0"/>
                  </a:moveTo>
                  <a:lnTo>
                    <a:pt x="341985" y="0"/>
                  </a:lnTo>
                  <a:lnTo>
                    <a:pt x="341985" y="68395"/>
                  </a:lnTo>
                  <a:lnTo>
                    <a:pt x="0" y="68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95898" y="2045093"/>
              <a:ext cx="342265" cy="68580"/>
            </a:xfrm>
            <a:custGeom>
              <a:avLst/>
              <a:gdLst/>
              <a:ahLst/>
              <a:cxnLst/>
              <a:rect l="l" t="t" r="r" b="b"/>
              <a:pathLst>
                <a:path w="342264" h="68580">
                  <a:moveTo>
                    <a:pt x="0" y="0"/>
                  </a:moveTo>
                  <a:lnTo>
                    <a:pt x="341984" y="0"/>
                  </a:lnTo>
                  <a:lnTo>
                    <a:pt x="341984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73730" y="215198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673730" y="2141044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669626" y="2141044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892600" y="2168207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6" y="0"/>
                  </a:lnTo>
                  <a:lnTo>
                    <a:pt x="328306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92600" y="2031413"/>
              <a:ext cx="328930" cy="219075"/>
            </a:xfrm>
            <a:custGeom>
              <a:avLst/>
              <a:gdLst/>
              <a:ahLst/>
              <a:cxnLst/>
              <a:rect l="l" t="t" r="r" b="b"/>
              <a:pathLst>
                <a:path w="328929" h="219075">
                  <a:moveTo>
                    <a:pt x="0" y="136793"/>
                  </a:moveTo>
                  <a:lnTo>
                    <a:pt x="328305" y="136793"/>
                  </a:lnTo>
                  <a:lnTo>
                    <a:pt x="328305" y="218870"/>
                  </a:lnTo>
                  <a:lnTo>
                    <a:pt x="0" y="218870"/>
                  </a:lnTo>
                  <a:lnTo>
                    <a:pt x="0" y="136793"/>
                  </a:lnTo>
                  <a:close/>
                </a:path>
                <a:path w="328929" h="219075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056753" y="214782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056753" y="213688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052649" y="2136883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167592" y="1839902"/>
              <a:ext cx="615950" cy="547370"/>
            </a:xfrm>
            <a:custGeom>
              <a:avLst/>
              <a:gdLst/>
              <a:ahLst/>
              <a:cxnLst/>
              <a:rect l="l" t="t" r="r" b="b"/>
              <a:pathLst>
                <a:path w="615950" h="547369">
                  <a:moveTo>
                    <a:pt x="136793" y="465099"/>
                  </a:moveTo>
                  <a:lnTo>
                    <a:pt x="478778" y="465099"/>
                  </a:lnTo>
                  <a:lnTo>
                    <a:pt x="478778" y="547175"/>
                  </a:lnTo>
                  <a:lnTo>
                    <a:pt x="136793" y="547175"/>
                  </a:lnTo>
                  <a:lnTo>
                    <a:pt x="136793" y="465099"/>
                  </a:lnTo>
                  <a:close/>
                </a:path>
                <a:path w="615950" h="547369">
                  <a:moveTo>
                    <a:pt x="0" y="0"/>
                  </a:moveTo>
                  <a:lnTo>
                    <a:pt x="615572" y="0"/>
                  </a:lnTo>
                  <a:lnTo>
                    <a:pt x="615572" y="136793"/>
                  </a:lnTo>
                  <a:lnTo>
                    <a:pt x="0" y="136793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2935042" y="88939"/>
            <a:ext cx="1067435" cy="260350"/>
          </a:xfrm>
          <a:prstGeom prst="rect">
            <a:avLst/>
          </a:prstGeom>
          <a:ln w="1367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400"/>
              </a:spcBef>
            </a:pPr>
            <a:r>
              <a:rPr sz="950" spc="70" dirty="0">
                <a:latin typeface="Century Gothic"/>
                <a:cs typeface="Century Gothic"/>
              </a:rPr>
              <a:t>832[7[7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174432" y="1805470"/>
            <a:ext cx="60198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0"/>
              </a:spcBef>
            </a:pPr>
            <a:r>
              <a:rPr sz="950" spc="5" dirty="0">
                <a:latin typeface="Arial"/>
                <a:cs typeface="Arial"/>
              </a:rPr>
              <a:t>(512)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2882915" y="1658015"/>
            <a:ext cx="1181735" cy="696595"/>
            <a:chOff x="2882915" y="1658015"/>
            <a:chExt cx="1181735" cy="696595"/>
          </a:xfrm>
        </p:grpSpPr>
        <p:sp>
          <p:nvSpPr>
            <p:cNvPr id="178" name="object 178"/>
            <p:cNvSpPr/>
            <p:nvPr/>
          </p:nvSpPr>
          <p:spPr>
            <a:xfrm>
              <a:off x="3529563" y="2269149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5">
                  <a:moveTo>
                    <a:pt x="0" y="33566"/>
                  </a:moveTo>
                  <a:lnTo>
                    <a:pt x="48767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75998" y="2262944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41" y="0"/>
                  </a:moveTo>
                  <a:lnTo>
                    <a:pt x="0" y="2824"/>
                  </a:lnTo>
                  <a:lnTo>
                    <a:pt x="4653" y="9584"/>
                  </a:lnTo>
                  <a:lnTo>
                    <a:pt x="11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75991" y="2262944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53" y="0"/>
                  </a:moveTo>
                  <a:lnTo>
                    <a:pt x="0" y="2824"/>
                  </a:lnTo>
                  <a:lnTo>
                    <a:pt x="4664" y="9585"/>
                  </a:lnTo>
                  <a:lnTo>
                    <a:pt x="1135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364439" y="2268913"/>
              <a:ext cx="50165" cy="34290"/>
            </a:xfrm>
            <a:custGeom>
              <a:avLst/>
              <a:gdLst/>
              <a:ahLst/>
              <a:cxnLst/>
              <a:rect l="l" t="t" r="r" b="b"/>
              <a:pathLst>
                <a:path w="50164" h="34289">
                  <a:moveTo>
                    <a:pt x="49929" y="33803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355373" y="2262778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61" y="9532"/>
                  </a:lnTo>
                  <a:lnTo>
                    <a:pt x="11362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355369" y="2262777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71" y="9533"/>
                  </a:lnTo>
                  <a:lnTo>
                    <a:pt x="11367" y="2737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321321" y="1998024"/>
              <a:ext cx="45085" cy="38735"/>
            </a:xfrm>
            <a:custGeom>
              <a:avLst/>
              <a:gdLst/>
              <a:ahLst/>
              <a:cxnLst/>
              <a:rect l="l" t="t" r="r" b="b"/>
              <a:pathLst>
                <a:path w="45085" h="38735">
                  <a:moveTo>
                    <a:pt x="0" y="38385"/>
                  </a:moveTo>
                  <a:lnTo>
                    <a:pt x="44471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363108" y="1990873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65" y="0"/>
                  </a:moveTo>
                  <a:lnTo>
                    <a:pt x="0" y="4043"/>
                  </a:lnTo>
                  <a:lnTo>
                    <a:pt x="5363" y="10256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363112" y="1990873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57" y="0"/>
                  </a:moveTo>
                  <a:lnTo>
                    <a:pt x="0" y="4043"/>
                  </a:lnTo>
                  <a:lnTo>
                    <a:pt x="5362" y="10256"/>
                  </a:lnTo>
                  <a:lnTo>
                    <a:pt x="1095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582037" y="1998854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40956" y="37555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573979" y="199145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0" y="10420"/>
                  </a:lnTo>
                  <a:lnTo>
                    <a:pt x="10838" y="4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573980" y="1991457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3" y="10420"/>
                  </a:lnTo>
                  <a:lnTo>
                    <a:pt x="10834" y="4371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640968" y="2280968"/>
              <a:ext cx="412750" cy="66675"/>
            </a:xfrm>
            <a:custGeom>
              <a:avLst/>
              <a:gdLst/>
              <a:ahLst/>
              <a:cxnLst/>
              <a:rect l="l" t="t" r="r" b="b"/>
              <a:pathLst>
                <a:path w="412750" h="66675">
                  <a:moveTo>
                    <a:pt x="0" y="66533"/>
                  </a:moveTo>
                  <a:lnTo>
                    <a:pt x="109" y="65071"/>
                  </a:lnTo>
                  <a:lnTo>
                    <a:pt x="343995" y="65071"/>
                  </a:lnTo>
                  <a:lnTo>
                    <a:pt x="370216" y="60095"/>
                  </a:lnTo>
                  <a:lnTo>
                    <a:pt x="391748" y="46380"/>
                  </a:lnTo>
                  <a:lnTo>
                    <a:pt x="406497" y="25742"/>
                  </a:lnTo>
                  <a:lnTo>
                    <a:pt x="41236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49235" y="227003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0" y="0"/>
                  </a:moveTo>
                  <a:lnTo>
                    <a:pt x="0" y="10941"/>
                  </a:lnTo>
                  <a:lnTo>
                    <a:pt x="8208" y="10946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49229" y="227003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7" y="0"/>
                  </a:moveTo>
                  <a:lnTo>
                    <a:pt x="0" y="10940"/>
                  </a:lnTo>
                  <a:lnTo>
                    <a:pt x="8207" y="10946"/>
                  </a:lnTo>
                  <a:lnTo>
                    <a:pt x="411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894004" y="2218564"/>
              <a:ext cx="410209" cy="127635"/>
            </a:xfrm>
            <a:custGeom>
              <a:avLst/>
              <a:gdLst/>
              <a:ahLst/>
              <a:cxnLst/>
              <a:rect l="l" t="t" r="r" b="b"/>
              <a:pathLst>
                <a:path w="410210" h="127635">
                  <a:moveTo>
                    <a:pt x="409919" y="127475"/>
                  </a:moveTo>
                  <a:lnTo>
                    <a:pt x="273548" y="127475"/>
                  </a:lnTo>
                  <a:lnTo>
                    <a:pt x="273266" y="127475"/>
                  </a:lnTo>
                  <a:lnTo>
                    <a:pt x="272984" y="123475"/>
                  </a:lnTo>
                  <a:lnTo>
                    <a:pt x="272702" y="123478"/>
                  </a:lnTo>
                  <a:lnTo>
                    <a:pt x="217510" y="124161"/>
                  </a:lnTo>
                  <a:lnTo>
                    <a:pt x="217228" y="124163"/>
                  </a:lnTo>
                  <a:lnTo>
                    <a:pt x="216947" y="127475"/>
                  </a:lnTo>
                  <a:lnTo>
                    <a:pt x="216665" y="127475"/>
                  </a:lnTo>
                  <a:lnTo>
                    <a:pt x="60064" y="127475"/>
                  </a:lnTo>
                  <a:lnTo>
                    <a:pt x="34743" y="121583"/>
                  </a:lnTo>
                  <a:lnTo>
                    <a:pt x="15867" y="105787"/>
                  </a:lnTo>
                  <a:lnTo>
                    <a:pt x="4073" y="82909"/>
                  </a:lnTo>
                  <a:lnTo>
                    <a:pt x="0" y="55769"/>
                  </a:ln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889901" y="2207620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8" y="1094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889900" y="2207621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7" y="10943"/>
                  </a:lnTo>
                  <a:lnTo>
                    <a:pt x="410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887165" y="1911035"/>
              <a:ext cx="263431" cy="1987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802850" y="1911035"/>
              <a:ext cx="260743" cy="128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74148" y="1720029"/>
              <a:ext cx="1905" cy="111125"/>
            </a:xfrm>
            <a:custGeom>
              <a:avLst/>
              <a:gdLst/>
              <a:ahLst/>
              <a:cxnLst/>
              <a:rect l="l" t="t" r="r" b="b"/>
              <a:pathLst>
                <a:path w="1904" h="111125">
                  <a:moveTo>
                    <a:pt x="779" y="-6839"/>
                  </a:moveTo>
                  <a:lnTo>
                    <a:pt x="779" y="117443"/>
                  </a:lnTo>
                </a:path>
              </a:pathLst>
            </a:custGeom>
            <a:ln w="1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473368" y="1665317"/>
              <a:ext cx="1270" cy="55244"/>
            </a:xfrm>
            <a:custGeom>
              <a:avLst/>
              <a:gdLst/>
              <a:ahLst/>
              <a:cxnLst/>
              <a:rect l="l" t="t" r="r" b="b"/>
              <a:pathLst>
                <a:path w="1270" h="55244">
                  <a:moveTo>
                    <a:pt x="389" y="-6839"/>
                  </a:moveTo>
                  <a:lnTo>
                    <a:pt x="389" y="6155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53628" y="1665317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55002"/>
                  </a:moveTo>
                  <a:lnTo>
                    <a:pt x="19739" y="0"/>
                  </a:lnTo>
                  <a:lnTo>
                    <a:pt x="41038" y="5442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2709187" y="2776796"/>
            <a:ext cx="1518920" cy="356235"/>
            <a:chOff x="2709187" y="2776796"/>
            <a:chExt cx="1518920" cy="356235"/>
          </a:xfrm>
        </p:grpSpPr>
        <p:sp>
          <p:nvSpPr>
            <p:cNvPr id="202" name="object 202"/>
            <p:cNvSpPr/>
            <p:nvPr/>
          </p:nvSpPr>
          <p:spPr>
            <a:xfrm>
              <a:off x="2716172" y="2852178"/>
              <a:ext cx="725170" cy="137160"/>
            </a:xfrm>
            <a:custGeom>
              <a:avLst/>
              <a:gdLst/>
              <a:ahLst/>
              <a:cxnLst/>
              <a:rect l="l" t="t" r="r" b="b"/>
              <a:pathLst>
                <a:path w="725170" h="137160">
                  <a:moveTo>
                    <a:pt x="0" y="0"/>
                  </a:moveTo>
                  <a:lnTo>
                    <a:pt x="341984" y="0"/>
                  </a:lnTo>
                  <a:lnTo>
                    <a:pt x="341984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  <a:path w="725170" h="137160">
                  <a:moveTo>
                    <a:pt x="396702" y="68396"/>
                  </a:moveTo>
                  <a:lnTo>
                    <a:pt x="725008" y="68396"/>
                  </a:lnTo>
                  <a:lnTo>
                    <a:pt x="725008" y="136793"/>
                  </a:lnTo>
                  <a:lnTo>
                    <a:pt x="396702" y="136793"/>
                  </a:lnTo>
                  <a:lnTo>
                    <a:pt x="396702" y="68396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12875" y="2783780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12875" y="2783781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277027" y="289401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277027" y="288307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272924" y="288307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95898" y="2920575"/>
              <a:ext cx="342265" cy="68580"/>
            </a:xfrm>
            <a:custGeom>
              <a:avLst/>
              <a:gdLst/>
              <a:ahLst/>
              <a:cxnLst/>
              <a:rect l="l" t="t" r="r" b="b"/>
              <a:pathLst>
                <a:path w="342264" h="68580">
                  <a:moveTo>
                    <a:pt x="0" y="0"/>
                  </a:moveTo>
                  <a:lnTo>
                    <a:pt x="341984" y="0"/>
                  </a:lnTo>
                  <a:lnTo>
                    <a:pt x="341984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95898" y="2783780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5" y="0"/>
                  </a:lnTo>
                  <a:lnTo>
                    <a:pt x="34198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95898" y="2783781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673730" y="289401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673730" y="288307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669626" y="288307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892600" y="2906895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6" y="0"/>
                  </a:lnTo>
                  <a:lnTo>
                    <a:pt x="328306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892600" y="2783781"/>
              <a:ext cx="328930" cy="205740"/>
            </a:xfrm>
            <a:custGeom>
              <a:avLst/>
              <a:gdLst/>
              <a:ahLst/>
              <a:cxnLst/>
              <a:rect l="l" t="t" r="r" b="b"/>
              <a:pathLst>
                <a:path w="328929" h="205739">
                  <a:moveTo>
                    <a:pt x="0" y="123114"/>
                  </a:moveTo>
                  <a:lnTo>
                    <a:pt x="328305" y="123114"/>
                  </a:lnTo>
                  <a:lnTo>
                    <a:pt x="328305" y="205190"/>
                  </a:lnTo>
                  <a:lnTo>
                    <a:pt x="0" y="205190"/>
                  </a:lnTo>
                  <a:lnTo>
                    <a:pt x="0" y="123114"/>
                  </a:lnTo>
                  <a:close/>
                </a:path>
                <a:path w="328929" h="205739">
                  <a:moveTo>
                    <a:pt x="0" y="0"/>
                  </a:moveTo>
                  <a:lnTo>
                    <a:pt x="328305" y="0"/>
                  </a:lnTo>
                  <a:lnTo>
                    <a:pt x="328305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056753" y="288985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056753" y="2878914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052649" y="2878914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304386" y="3043689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3167592" y="2578589"/>
            <a:ext cx="615950" cy="137160"/>
          </a:xfrm>
          <a:prstGeom prst="rect">
            <a:avLst/>
          </a:prstGeom>
          <a:ln w="136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015"/>
              </a:lnSpc>
            </a:pPr>
            <a:r>
              <a:rPr sz="950" spc="5" dirty="0">
                <a:latin typeface="Arial"/>
                <a:cs typeface="Arial"/>
              </a:rPr>
              <a:t>(512)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3446643" y="2400045"/>
            <a:ext cx="55244" cy="180340"/>
            <a:chOff x="3446643" y="2400045"/>
            <a:chExt cx="55244" cy="180340"/>
          </a:xfrm>
        </p:grpSpPr>
        <p:sp>
          <p:nvSpPr>
            <p:cNvPr id="222" name="object 222"/>
            <p:cNvSpPr/>
            <p:nvPr/>
          </p:nvSpPr>
          <p:spPr>
            <a:xfrm>
              <a:off x="3474147" y="2462060"/>
              <a:ext cx="1905" cy="111125"/>
            </a:xfrm>
            <a:custGeom>
              <a:avLst/>
              <a:gdLst/>
              <a:ahLst/>
              <a:cxnLst/>
              <a:rect l="l" t="t" r="r" b="b"/>
              <a:pathLst>
                <a:path w="1904" h="111125">
                  <a:moveTo>
                    <a:pt x="779" y="-6839"/>
                  </a:moveTo>
                  <a:lnTo>
                    <a:pt x="779" y="117443"/>
                  </a:lnTo>
                </a:path>
              </a:pathLst>
            </a:custGeom>
            <a:ln w="1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473368" y="2407348"/>
              <a:ext cx="1270" cy="55244"/>
            </a:xfrm>
            <a:custGeom>
              <a:avLst/>
              <a:gdLst/>
              <a:ahLst/>
              <a:cxnLst/>
              <a:rect l="l" t="t" r="r" b="b"/>
              <a:pathLst>
                <a:path w="1270" h="55244">
                  <a:moveTo>
                    <a:pt x="389" y="-6839"/>
                  </a:moveTo>
                  <a:lnTo>
                    <a:pt x="389" y="6155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453628" y="240734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55002"/>
                  </a:moveTo>
                  <a:lnTo>
                    <a:pt x="19739" y="0"/>
                  </a:lnTo>
                  <a:lnTo>
                    <a:pt x="41038" y="5442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5" name="object 225"/>
          <p:cNvGrpSpPr/>
          <p:nvPr/>
        </p:nvGrpSpPr>
        <p:grpSpPr>
          <a:xfrm>
            <a:off x="2709187" y="2649722"/>
            <a:ext cx="1518920" cy="1221740"/>
            <a:chOff x="2709187" y="2649722"/>
            <a:chExt cx="1518920" cy="1221740"/>
          </a:xfrm>
        </p:grpSpPr>
        <p:sp>
          <p:nvSpPr>
            <p:cNvPr id="226" name="object 226"/>
            <p:cNvSpPr/>
            <p:nvPr/>
          </p:nvSpPr>
          <p:spPr>
            <a:xfrm>
              <a:off x="3529563" y="3011180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5">
                  <a:moveTo>
                    <a:pt x="0" y="33566"/>
                  </a:moveTo>
                  <a:lnTo>
                    <a:pt x="48767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75998" y="3004974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41" y="0"/>
                  </a:moveTo>
                  <a:lnTo>
                    <a:pt x="0" y="2825"/>
                  </a:lnTo>
                  <a:lnTo>
                    <a:pt x="4653" y="9585"/>
                  </a:lnTo>
                  <a:lnTo>
                    <a:pt x="11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75991" y="3004975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53" y="0"/>
                  </a:moveTo>
                  <a:lnTo>
                    <a:pt x="0" y="2824"/>
                  </a:lnTo>
                  <a:lnTo>
                    <a:pt x="4664" y="9585"/>
                  </a:lnTo>
                  <a:lnTo>
                    <a:pt x="1135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364439" y="3010943"/>
              <a:ext cx="50165" cy="34290"/>
            </a:xfrm>
            <a:custGeom>
              <a:avLst/>
              <a:gdLst/>
              <a:ahLst/>
              <a:cxnLst/>
              <a:rect l="l" t="t" r="r" b="b"/>
              <a:pathLst>
                <a:path w="50164" h="34289">
                  <a:moveTo>
                    <a:pt x="49929" y="33803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355373" y="3004808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61" y="9532"/>
                  </a:lnTo>
                  <a:lnTo>
                    <a:pt x="11362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355369" y="3004808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71" y="9533"/>
                  </a:lnTo>
                  <a:lnTo>
                    <a:pt x="11367" y="2737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321321" y="2740054"/>
              <a:ext cx="45085" cy="38735"/>
            </a:xfrm>
            <a:custGeom>
              <a:avLst/>
              <a:gdLst/>
              <a:ahLst/>
              <a:cxnLst/>
              <a:rect l="l" t="t" r="r" b="b"/>
              <a:pathLst>
                <a:path w="45085" h="38735">
                  <a:moveTo>
                    <a:pt x="0" y="38385"/>
                  </a:moveTo>
                  <a:lnTo>
                    <a:pt x="44471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363108" y="2732904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65" y="0"/>
                  </a:moveTo>
                  <a:lnTo>
                    <a:pt x="0" y="4043"/>
                  </a:lnTo>
                  <a:lnTo>
                    <a:pt x="5363" y="10256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363112" y="2732904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10957" y="0"/>
                  </a:moveTo>
                  <a:lnTo>
                    <a:pt x="0" y="4043"/>
                  </a:lnTo>
                  <a:lnTo>
                    <a:pt x="5362" y="10256"/>
                  </a:lnTo>
                  <a:lnTo>
                    <a:pt x="1095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82037" y="2740885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40956" y="37555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73979" y="2733488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0" y="10421"/>
                  </a:lnTo>
                  <a:lnTo>
                    <a:pt x="10838" y="4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573980" y="2733488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4">
                  <a:moveTo>
                    <a:pt x="0" y="0"/>
                  </a:moveTo>
                  <a:lnTo>
                    <a:pt x="5293" y="10420"/>
                  </a:lnTo>
                  <a:lnTo>
                    <a:pt x="10834" y="4371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40968" y="3022999"/>
              <a:ext cx="412750" cy="75565"/>
            </a:xfrm>
            <a:custGeom>
              <a:avLst/>
              <a:gdLst/>
              <a:ahLst/>
              <a:cxnLst/>
              <a:rect l="l" t="t" r="r" b="b"/>
              <a:pathLst>
                <a:path w="412750" h="75564">
                  <a:moveTo>
                    <a:pt x="0" y="66533"/>
                  </a:moveTo>
                  <a:lnTo>
                    <a:pt x="109" y="75407"/>
                  </a:lnTo>
                  <a:lnTo>
                    <a:pt x="343995" y="75407"/>
                  </a:lnTo>
                  <a:lnTo>
                    <a:pt x="370216" y="68816"/>
                  </a:lnTo>
                  <a:lnTo>
                    <a:pt x="391748" y="51548"/>
                  </a:lnTo>
                  <a:lnTo>
                    <a:pt x="406497" y="27357"/>
                  </a:lnTo>
                  <a:lnTo>
                    <a:pt x="41236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049235" y="301206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0" y="0"/>
                  </a:moveTo>
                  <a:lnTo>
                    <a:pt x="0" y="10941"/>
                  </a:lnTo>
                  <a:lnTo>
                    <a:pt x="8208" y="10946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49229" y="301206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30">
                  <a:moveTo>
                    <a:pt x="4117" y="0"/>
                  </a:moveTo>
                  <a:lnTo>
                    <a:pt x="0" y="10940"/>
                  </a:lnTo>
                  <a:lnTo>
                    <a:pt x="8207" y="10946"/>
                  </a:lnTo>
                  <a:lnTo>
                    <a:pt x="411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894004" y="2960595"/>
              <a:ext cx="410209" cy="124460"/>
            </a:xfrm>
            <a:custGeom>
              <a:avLst/>
              <a:gdLst/>
              <a:ahLst/>
              <a:cxnLst/>
              <a:rect l="l" t="t" r="r" b="b"/>
              <a:pathLst>
                <a:path w="410210" h="124460">
                  <a:moveTo>
                    <a:pt x="409919" y="124132"/>
                  </a:moveTo>
                  <a:lnTo>
                    <a:pt x="273548" y="124132"/>
                  </a:lnTo>
                  <a:lnTo>
                    <a:pt x="273266" y="124132"/>
                  </a:lnTo>
                  <a:lnTo>
                    <a:pt x="272984" y="123474"/>
                  </a:lnTo>
                  <a:lnTo>
                    <a:pt x="272702" y="123478"/>
                  </a:lnTo>
                  <a:lnTo>
                    <a:pt x="217510" y="124161"/>
                  </a:lnTo>
                  <a:lnTo>
                    <a:pt x="217228" y="124163"/>
                  </a:lnTo>
                  <a:lnTo>
                    <a:pt x="216947" y="124132"/>
                  </a:lnTo>
                  <a:lnTo>
                    <a:pt x="216665" y="124132"/>
                  </a:lnTo>
                  <a:lnTo>
                    <a:pt x="60064" y="124132"/>
                  </a:lnTo>
                  <a:lnTo>
                    <a:pt x="34743" y="118762"/>
                  </a:lnTo>
                  <a:lnTo>
                    <a:pt x="15867" y="104116"/>
                  </a:lnTo>
                  <a:lnTo>
                    <a:pt x="4073" y="82387"/>
                  </a:lnTo>
                  <a:lnTo>
                    <a:pt x="0" y="55769"/>
                  </a:ln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889901" y="2949651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8" y="1094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889900" y="2949651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30">
                  <a:moveTo>
                    <a:pt x="4103" y="0"/>
                  </a:moveTo>
                  <a:lnTo>
                    <a:pt x="0" y="10943"/>
                  </a:lnTo>
                  <a:lnTo>
                    <a:pt x="8207" y="10943"/>
                  </a:lnTo>
                  <a:lnTo>
                    <a:pt x="410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887165" y="2649722"/>
              <a:ext cx="263431" cy="2021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802850" y="2649722"/>
              <a:ext cx="260743" cy="1313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716172" y="3590865"/>
              <a:ext cx="725170" cy="150495"/>
            </a:xfrm>
            <a:custGeom>
              <a:avLst/>
              <a:gdLst/>
              <a:ahLst/>
              <a:cxnLst/>
              <a:rect l="l" t="t" r="r" b="b"/>
              <a:pathLst>
                <a:path w="725170" h="150495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  <a:path w="725170" h="150495">
                  <a:moveTo>
                    <a:pt x="396702" y="68396"/>
                  </a:moveTo>
                  <a:lnTo>
                    <a:pt x="725008" y="68396"/>
                  </a:lnTo>
                  <a:lnTo>
                    <a:pt x="725008" y="150473"/>
                  </a:lnTo>
                  <a:lnTo>
                    <a:pt x="396702" y="150473"/>
                  </a:lnTo>
                  <a:lnTo>
                    <a:pt x="396702" y="68396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112875" y="3522468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112875" y="3522468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277027" y="363604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6"/>
                  </a:moveTo>
                  <a:lnTo>
                    <a:pt x="6839" y="8786"/>
                  </a:lnTo>
                </a:path>
              </a:pathLst>
            </a:custGeom>
            <a:ln w="1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277027" y="3625106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272924" y="362510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495898" y="3659262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495898" y="3522468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5" y="0"/>
                  </a:lnTo>
                  <a:lnTo>
                    <a:pt x="34198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495898" y="3522468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673730" y="363604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6"/>
                  </a:moveTo>
                  <a:lnTo>
                    <a:pt x="6839" y="8786"/>
                  </a:lnTo>
                </a:path>
              </a:pathLst>
            </a:custGeom>
            <a:ln w="1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673730" y="3625106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669626" y="3625106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892600" y="3659262"/>
              <a:ext cx="328930" cy="68580"/>
            </a:xfrm>
            <a:custGeom>
              <a:avLst/>
              <a:gdLst/>
              <a:ahLst/>
              <a:cxnLst/>
              <a:rect l="l" t="t" r="r" b="b"/>
              <a:pathLst>
                <a:path w="328929" h="68579">
                  <a:moveTo>
                    <a:pt x="0" y="0"/>
                  </a:moveTo>
                  <a:lnTo>
                    <a:pt x="328306" y="0"/>
                  </a:lnTo>
                  <a:lnTo>
                    <a:pt x="328306" y="68397"/>
                  </a:lnTo>
                  <a:lnTo>
                    <a:pt x="0" y="68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892600" y="3522468"/>
              <a:ext cx="328930" cy="205740"/>
            </a:xfrm>
            <a:custGeom>
              <a:avLst/>
              <a:gdLst/>
              <a:ahLst/>
              <a:cxnLst/>
              <a:rect l="l" t="t" r="r" b="b"/>
              <a:pathLst>
                <a:path w="328929" h="205739">
                  <a:moveTo>
                    <a:pt x="0" y="136793"/>
                  </a:moveTo>
                  <a:lnTo>
                    <a:pt x="328305" y="136793"/>
                  </a:lnTo>
                  <a:lnTo>
                    <a:pt x="328305" y="205190"/>
                  </a:lnTo>
                  <a:lnTo>
                    <a:pt x="0" y="205190"/>
                  </a:lnTo>
                  <a:lnTo>
                    <a:pt x="0" y="136793"/>
                  </a:lnTo>
                  <a:close/>
                </a:path>
                <a:path w="328929" h="205739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056753" y="363188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056753" y="362094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052649" y="362094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304386" y="3796056"/>
              <a:ext cx="342265" cy="68580"/>
            </a:xfrm>
            <a:custGeom>
              <a:avLst/>
              <a:gdLst/>
              <a:ahLst/>
              <a:cxnLst/>
              <a:rect l="l" t="t" r="r" b="b"/>
              <a:pathLst>
                <a:path w="342264" h="68579">
                  <a:moveTo>
                    <a:pt x="0" y="0"/>
                  </a:moveTo>
                  <a:lnTo>
                    <a:pt x="341984" y="0"/>
                  </a:lnTo>
                  <a:lnTo>
                    <a:pt x="341984" y="68396"/>
                  </a:lnTo>
                  <a:lnTo>
                    <a:pt x="0" y="6839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4" name="object 264"/>
          <p:cNvSpPr txBox="1"/>
          <p:nvPr/>
        </p:nvSpPr>
        <p:spPr>
          <a:xfrm>
            <a:off x="3167592" y="3317277"/>
            <a:ext cx="615950" cy="150495"/>
          </a:xfrm>
          <a:prstGeom prst="rect">
            <a:avLst/>
          </a:prstGeom>
          <a:ln w="136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040"/>
              </a:lnSpc>
            </a:pPr>
            <a:r>
              <a:rPr sz="950" spc="5" dirty="0">
                <a:latin typeface="Arial"/>
                <a:cs typeface="Arial"/>
              </a:rPr>
              <a:t>(512)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2709187" y="3142076"/>
            <a:ext cx="1518920" cy="1482090"/>
            <a:chOff x="2709187" y="3142076"/>
            <a:chExt cx="1518920" cy="1482090"/>
          </a:xfrm>
        </p:grpSpPr>
        <p:sp>
          <p:nvSpPr>
            <p:cNvPr id="266" name="object 266"/>
            <p:cNvSpPr/>
            <p:nvPr/>
          </p:nvSpPr>
          <p:spPr>
            <a:xfrm>
              <a:off x="3474148" y="3204091"/>
              <a:ext cx="1905" cy="111125"/>
            </a:xfrm>
            <a:custGeom>
              <a:avLst/>
              <a:gdLst/>
              <a:ahLst/>
              <a:cxnLst/>
              <a:rect l="l" t="t" r="r" b="b"/>
              <a:pathLst>
                <a:path w="1904" h="111125">
                  <a:moveTo>
                    <a:pt x="779" y="-6839"/>
                  </a:moveTo>
                  <a:lnTo>
                    <a:pt x="779" y="117443"/>
                  </a:lnTo>
                </a:path>
              </a:pathLst>
            </a:custGeom>
            <a:ln w="1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473368" y="3149379"/>
              <a:ext cx="1270" cy="55244"/>
            </a:xfrm>
            <a:custGeom>
              <a:avLst/>
              <a:gdLst/>
              <a:ahLst/>
              <a:cxnLst/>
              <a:rect l="l" t="t" r="r" b="b"/>
              <a:pathLst>
                <a:path w="1270" h="55244">
                  <a:moveTo>
                    <a:pt x="389" y="-6839"/>
                  </a:moveTo>
                  <a:lnTo>
                    <a:pt x="389" y="6155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453628" y="3149379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4">
                  <a:moveTo>
                    <a:pt x="0" y="55002"/>
                  </a:moveTo>
                  <a:lnTo>
                    <a:pt x="19739" y="0"/>
                  </a:lnTo>
                  <a:lnTo>
                    <a:pt x="41038" y="5442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529563" y="3753211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4">
                  <a:moveTo>
                    <a:pt x="0" y="33566"/>
                  </a:moveTo>
                  <a:lnTo>
                    <a:pt x="48767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575998" y="3747005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41" y="0"/>
                  </a:moveTo>
                  <a:lnTo>
                    <a:pt x="0" y="2825"/>
                  </a:lnTo>
                  <a:lnTo>
                    <a:pt x="4653" y="9585"/>
                  </a:lnTo>
                  <a:lnTo>
                    <a:pt x="11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75991" y="3747006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53" y="0"/>
                  </a:moveTo>
                  <a:lnTo>
                    <a:pt x="0" y="2824"/>
                  </a:lnTo>
                  <a:lnTo>
                    <a:pt x="4664" y="9585"/>
                  </a:lnTo>
                  <a:lnTo>
                    <a:pt x="1135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364439" y="3752974"/>
              <a:ext cx="50165" cy="34290"/>
            </a:xfrm>
            <a:custGeom>
              <a:avLst/>
              <a:gdLst/>
              <a:ahLst/>
              <a:cxnLst/>
              <a:rect l="l" t="t" r="r" b="b"/>
              <a:pathLst>
                <a:path w="50164" h="34289">
                  <a:moveTo>
                    <a:pt x="49929" y="33803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355373" y="3746839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61" y="9532"/>
                  </a:lnTo>
                  <a:lnTo>
                    <a:pt x="11362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355369" y="3746839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71" y="9533"/>
                  </a:lnTo>
                  <a:lnTo>
                    <a:pt x="11367" y="2735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321321" y="3482085"/>
              <a:ext cx="45085" cy="38735"/>
            </a:xfrm>
            <a:custGeom>
              <a:avLst/>
              <a:gdLst/>
              <a:ahLst/>
              <a:cxnLst/>
              <a:rect l="l" t="t" r="r" b="b"/>
              <a:pathLst>
                <a:path w="45085" h="38735">
                  <a:moveTo>
                    <a:pt x="0" y="38385"/>
                  </a:moveTo>
                  <a:lnTo>
                    <a:pt x="44471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363108" y="3474934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65" y="0"/>
                  </a:moveTo>
                  <a:lnTo>
                    <a:pt x="0" y="4043"/>
                  </a:lnTo>
                  <a:lnTo>
                    <a:pt x="5363" y="10257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363112" y="3474935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57" y="0"/>
                  </a:moveTo>
                  <a:lnTo>
                    <a:pt x="0" y="4043"/>
                  </a:lnTo>
                  <a:lnTo>
                    <a:pt x="5362" y="10256"/>
                  </a:lnTo>
                  <a:lnTo>
                    <a:pt x="1095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582037" y="3482915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40956" y="37555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573979" y="3475518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0"/>
                  </a:moveTo>
                  <a:lnTo>
                    <a:pt x="5290" y="10421"/>
                  </a:lnTo>
                  <a:lnTo>
                    <a:pt x="10838" y="4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3573980" y="3475519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0"/>
                  </a:moveTo>
                  <a:lnTo>
                    <a:pt x="5293" y="10420"/>
                  </a:lnTo>
                  <a:lnTo>
                    <a:pt x="10834" y="4371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3640968" y="3765030"/>
              <a:ext cx="412750" cy="72390"/>
            </a:xfrm>
            <a:custGeom>
              <a:avLst/>
              <a:gdLst/>
              <a:ahLst/>
              <a:cxnLst/>
              <a:rect l="l" t="t" r="r" b="b"/>
              <a:pathLst>
                <a:path w="412750" h="72389">
                  <a:moveTo>
                    <a:pt x="0" y="66532"/>
                  </a:moveTo>
                  <a:lnTo>
                    <a:pt x="109" y="72064"/>
                  </a:lnTo>
                  <a:lnTo>
                    <a:pt x="343995" y="72064"/>
                  </a:lnTo>
                  <a:lnTo>
                    <a:pt x="370216" y="65995"/>
                  </a:lnTo>
                  <a:lnTo>
                    <a:pt x="391748" y="49876"/>
                  </a:lnTo>
                  <a:lnTo>
                    <a:pt x="406497" y="26834"/>
                  </a:lnTo>
                  <a:lnTo>
                    <a:pt x="41236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049235" y="3754097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4110" y="0"/>
                  </a:moveTo>
                  <a:lnTo>
                    <a:pt x="0" y="10941"/>
                  </a:lnTo>
                  <a:lnTo>
                    <a:pt x="8208" y="1094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049229" y="3754097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4117" y="0"/>
                  </a:moveTo>
                  <a:lnTo>
                    <a:pt x="0" y="10940"/>
                  </a:lnTo>
                  <a:lnTo>
                    <a:pt x="8207" y="10946"/>
                  </a:lnTo>
                  <a:lnTo>
                    <a:pt x="411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894004" y="3702626"/>
              <a:ext cx="410209" cy="124460"/>
            </a:xfrm>
            <a:custGeom>
              <a:avLst/>
              <a:gdLst/>
              <a:ahLst/>
              <a:cxnLst/>
              <a:rect l="l" t="t" r="r" b="b"/>
              <a:pathLst>
                <a:path w="410210" h="124460">
                  <a:moveTo>
                    <a:pt x="409919" y="120789"/>
                  </a:moveTo>
                  <a:lnTo>
                    <a:pt x="273548" y="120789"/>
                  </a:lnTo>
                  <a:lnTo>
                    <a:pt x="273266" y="120789"/>
                  </a:lnTo>
                  <a:lnTo>
                    <a:pt x="272984" y="123474"/>
                  </a:lnTo>
                  <a:lnTo>
                    <a:pt x="272702" y="123478"/>
                  </a:lnTo>
                  <a:lnTo>
                    <a:pt x="217510" y="124161"/>
                  </a:lnTo>
                  <a:lnTo>
                    <a:pt x="217228" y="124163"/>
                  </a:lnTo>
                  <a:lnTo>
                    <a:pt x="216947" y="120789"/>
                  </a:lnTo>
                  <a:lnTo>
                    <a:pt x="216665" y="120789"/>
                  </a:lnTo>
                  <a:lnTo>
                    <a:pt x="60064" y="120789"/>
                  </a:lnTo>
                  <a:lnTo>
                    <a:pt x="34743" y="115941"/>
                  </a:lnTo>
                  <a:lnTo>
                    <a:pt x="15867" y="102444"/>
                  </a:lnTo>
                  <a:lnTo>
                    <a:pt x="4073" y="81864"/>
                  </a:lnTo>
                  <a:lnTo>
                    <a:pt x="0" y="55769"/>
                  </a:ln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889901" y="3691682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29">
                  <a:moveTo>
                    <a:pt x="4103" y="0"/>
                  </a:moveTo>
                  <a:lnTo>
                    <a:pt x="0" y="10943"/>
                  </a:lnTo>
                  <a:lnTo>
                    <a:pt x="8208" y="1094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889900" y="3691682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29">
                  <a:moveTo>
                    <a:pt x="4103" y="0"/>
                  </a:moveTo>
                  <a:lnTo>
                    <a:pt x="0" y="10943"/>
                  </a:lnTo>
                  <a:lnTo>
                    <a:pt x="8207" y="10943"/>
                  </a:lnTo>
                  <a:lnTo>
                    <a:pt x="410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887165" y="3388410"/>
              <a:ext cx="263431" cy="205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802850" y="3388410"/>
              <a:ext cx="260743" cy="1347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716172" y="4329553"/>
              <a:ext cx="725170" cy="150495"/>
            </a:xfrm>
            <a:custGeom>
              <a:avLst/>
              <a:gdLst/>
              <a:ahLst/>
              <a:cxnLst/>
              <a:rect l="l" t="t" r="r" b="b"/>
              <a:pathLst>
                <a:path w="725170" h="150495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  <a:path w="725170" h="150495">
                  <a:moveTo>
                    <a:pt x="396702" y="68396"/>
                  </a:moveTo>
                  <a:lnTo>
                    <a:pt x="725008" y="68396"/>
                  </a:lnTo>
                  <a:lnTo>
                    <a:pt x="725008" y="150473"/>
                  </a:lnTo>
                  <a:lnTo>
                    <a:pt x="396702" y="150473"/>
                  </a:lnTo>
                  <a:lnTo>
                    <a:pt x="396702" y="68396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112875" y="4261155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112875" y="4261156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277027" y="437807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277027" y="436713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272924" y="436713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495898" y="4397950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495898" y="4261155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5" y="0"/>
                  </a:lnTo>
                  <a:lnTo>
                    <a:pt x="34198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495898" y="4261156"/>
              <a:ext cx="342265" cy="82550"/>
            </a:xfrm>
            <a:custGeom>
              <a:avLst/>
              <a:gdLst/>
              <a:ahLst/>
              <a:cxnLst/>
              <a:rect l="l" t="t" r="r" b="b"/>
              <a:pathLst>
                <a:path w="342264" h="82550">
                  <a:moveTo>
                    <a:pt x="0" y="0"/>
                  </a:moveTo>
                  <a:lnTo>
                    <a:pt x="341984" y="0"/>
                  </a:lnTo>
                  <a:lnTo>
                    <a:pt x="341984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673730" y="437807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673730" y="436713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669626" y="436713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892600" y="4397949"/>
              <a:ext cx="328930" cy="82550"/>
            </a:xfrm>
            <a:custGeom>
              <a:avLst/>
              <a:gdLst/>
              <a:ahLst/>
              <a:cxnLst/>
              <a:rect l="l" t="t" r="r" b="b"/>
              <a:pathLst>
                <a:path w="328929" h="82550">
                  <a:moveTo>
                    <a:pt x="0" y="0"/>
                  </a:moveTo>
                  <a:lnTo>
                    <a:pt x="328306" y="0"/>
                  </a:lnTo>
                  <a:lnTo>
                    <a:pt x="328306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892600" y="4261156"/>
              <a:ext cx="328930" cy="219075"/>
            </a:xfrm>
            <a:custGeom>
              <a:avLst/>
              <a:gdLst/>
              <a:ahLst/>
              <a:cxnLst/>
              <a:rect l="l" t="t" r="r" b="b"/>
              <a:pathLst>
                <a:path w="328929" h="219075">
                  <a:moveTo>
                    <a:pt x="0" y="136793"/>
                  </a:moveTo>
                  <a:lnTo>
                    <a:pt x="328305" y="136793"/>
                  </a:lnTo>
                  <a:lnTo>
                    <a:pt x="328305" y="218870"/>
                  </a:lnTo>
                  <a:lnTo>
                    <a:pt x="0" y="218870"/>
                  </a:lnTo>
                  <a:lnTo>
                    <a:pt x="0" y="136793"/>
                  </a:lnTo>
                  <a:close/>
                </a:path>
                <a:path w="328929" h="219075">
                  <a:moveTo>
                    <a:pt x="0" y="0"/>
                  </a:moveTo>
                  <a:lnTo>
                    <a:pt x="328305" y="0"/>
                  </a:lnTo>
                  <a:lnTo>
                    <a:pt x="328305" y="82076"/>
                  </a:lnTo>
                  <a:lnTo>
                    <a:pt x="0" y="82076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056753" y="437391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839" y="8787"/>
                  </a:moveTo>
                  <a:lnTo>
                    <a:pt x="6839" y="8787"/>
                  </a:lnTo>
                </a:path>
              </a:pathLst>
            </a:custGeom>
            <a:ln w="17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056753" y="436297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6839" y="5471"/>
                  </a:moveTo>
                  <a:lnTo>
                    <a:pt x="6839" y="5471"/>
                  </a:lnTo>
                </a:path>
              </a:pathLst>
            </a:custGeom>
            <a:ln w="10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052649" y="4362975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0" y="10943"/>
                  </a:moveTo>
                  <a:lnTo>
                    <a:pt x="4103" y="0"/>
                  </a:lnTo>
                  <a:lnTo>
                    <a:pt x="8207" y="10943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167592" y="4055965"/>
              <a:ext cx="615950" cy="561340"/>
            </a:xfrm>
            <a:custGeom>
              <a:avLst/>
              <a:gdLst/>
              <a:ahLst/>
              <a:cxnLst/>
              <a:rect l="l" t="t" r="r" b="b"/>
              <a:pathLst>
                <a:path w="615950" h="561339">
                  <a:moveTo>
                    <a:pt x="136793" y="478778"/>
                  </a:moveTo>
                  <a:lnTo>
                    <a:pt x="478778" y="478778"/>
                  </a:lnTo>
                  <a:lnTo>
                    <a:pt x="478778" y="560855"/>
                  </a:lnTo>
                  <a:lnTo>
                    <a:pt x="136793" y="560855"/>
                  </a:lnTo>
                  <a:lnTo>
                    <a:pt x="136793" y="478778"/>
                  </a:lnTo>
                  <a:close/>
                </a:path>
                <a:path w="615950" h="561339">
                  <a:moveTo>
                    <a:pt x="0" y="0"/>
                  </a:moveTo>
                  <a:lnTo>
                    <a:pt x="615572" y="0"/>
                  </a:lnTo>
                  <a:lnTo>
                    <a:pt x="615572" y="150473"/>
                  </a:lnTo>
                  <a:lnTo>
                    <a:pt x="0" y="150473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/>
          <p:nvPr/>
        </p:nvSpPr>
        <p:spPr>
          <a:xfrm>
            <a:off x="3174432" y="4031563"/>
            <a:ext cx="60198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0"/>
              </a:spcBef>
            </a:pPr>
            <a:r>
              <a:rPr sz="950" spc="5" dirty="0">
                <a:latin typeface="Arial"/>
                <a:cs typeface="Arial"/>
              </a:rPr>
              <a:t>(512)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813498" y="3314199"/>
            <a:ext cx="3251200" cy="1491615"/>
            <a:chOff x="813498" y="3314199"/>
            <a:chExt cx="3251200" cy="1491615"/>
          </a:xfrm>
        </p:grpSpPr>
        <p:sp>
          <p:nvSpPr>
            <p:cNvPr id="309" name="object 309"/>
            <p:cNvSpPr/>
            <p:nvPr/>
          </p:nvSpPr>
          <p:spPr>
            <a:xfrm>
              <a:off x="3529563" y="4495242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4">
                  <a:moveTo>
                    <a:pt x="0" y="33566"/>
                  </a:moveTo>
                  <a:lnTo>
                    <a:pt x="48767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575998" y="4489036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41" y="0"/>
                  </a:moveTo>
                  <a:lnTo>
                    <a:pt x="0" y="2825"/>
                  </a:lnTo>
                  <a:lnTo>
                    <a:pt x="4653" y="9585"/>
                  </a:lnTo>
                  <a:lnTo>
                    <a:pt x="11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575991" y="4489037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353" y="0"/>
                  </a:moveTo>
                  <a:lnTo>
                    <a:pt x="0" y="2824"/>
                  </a:lnTo>
                  <a:lnTo>
                    <a:pt x="4664" y="9585"/>
                  </a:lnTo>
                  <a:lnTo>
                    <a:pt x="1135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364439" y="4495005"/>
              <a:ext cx="50165" cy="34290"/>
            </a:xfrm>
            <a:custGeom>
              <a:avLst/>
              <a:gdLst/>
              <a:ahLst/>
              <a:cxnLst/>
              <a:rect l="l" t="t" r="r" b="b"/>
              <a:pathLst>
                <a:path w="50164" h="34289">
                  <a:moveTo>
                    <a:pt x="49929" y="33803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355373" y="4488869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61" y="9533"/>
                  </a:lnTo>
                  <a:lnTo>
                    <a:pt x="11362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355369" y="4488870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0" y="0"/>
                  </a:moveTo>
                  <a:lnTo>
                    <a:pt x="6771" y="9533"/>
                  </a:lnTo>
                  <a:lnTo>
                    <a:pt x="11367" y="2735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321321" y="4224116"/>
              <a:ext cx="45085" cy="38735"/>
            </a:xfrm>
            <a:custGeom>
              <a:avLst/>
              <a:gdLst/>
              <a:ahLst/>
              <a:cxnLst/>
              <a:rect l="l" t="t" r="r" b="b"/>
              <a:pathLst>
                <a:path w="45085" h="38735">
                  <a:moveTo>
                    <a:pt x="0" y="38385"/>
                  </a:moveTo>
                  <a:lnTo>
                    <a:pt x="44471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363108" y="4216965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65" y="0"/>
                  </a:moveTo>
                  <a:lnTo>
                    <a:pt x="0" y="4044"/>
                  </a:lnTo>
                  <a:lnTo>
                    <a:pt x="5363" y="10257"/>
                  </a:lnTo>
                  <a:lnTo>
                    <a:pt x="1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363112" y="4216966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10957" y="0"/>
                  </a:moveTo>
                  <a:lnTo>
                    <a:pt x="0" y="4043"/>
                  </a:lnTo>
                  <a:lnTo>
                    <a:pt x="5362" y="10256"/>
                  </a:lnTo>
                  <a:lnTo>
                    <a:pt x="1095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582037" y="4224946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40956" y="37555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573979" y="4217549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0"/>
                  </a:moveTo>
                  <a:lnTo>
                    <a:pt x="5290" y="10421"/>
                  </a:lnTo>
                  <a:lnTo>
                    <a:pt x="10838" y="4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573980" y="4217548"/>
              <a:ext cx="11430" cy="10795"/>
            </a:xfrm>
            <a:custGeom>
              <a:avLst/>
              <a:gdLst/>
              <a:ahLst/>
              <a:cxnLst/>
              <a:rect l="l" t="t" r="r" b="b"/>
              <a:pathLst>
                <a:path w="11429" h="10795">
                  <a:moveTo>
                    <a:pt x="0" y="0"/>
                  </a:moveTo>
                  <a:lnTo>
                    <a:pt x="5293" y="10422"/>
                  </a:lnTo>
                  <a:lnTo>
                    <a:pt x="10834" y="4373"/>
                  </a:lnTo>
                  <a:lnTo>
                    <a:pt x="0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640968" y="4507061"/>
              <a:ext cx="412750" cy="69215"/>
            </a:xfrm>
            <a:custGeom>
              <a:avLst/>
              <a:gdLst/>
              <a:ahLst/>
              <a:cxnLst/>
              <a:rect l="l" t="t" r="r" b="b"/>
              <a:pathLst>
                <a:path w="412750" h="69214">
                  <a:moveTo>
                    <a:pt x="0" y="66532"/>
                  </a:moveTo>
                  <a:lnTo>
                    <a:pt x="109" y="68721"/>
                  </a:lnTo>
                  <a:lnTo>
                    <a:pt x="343995" y="68721"/>
                  </a:lnTo>
                  <a:lnTo>
                    <a:pt x="370216" y="63175"/>
                  </a:lnTo>
                  <a:lnTo>
                    <a:pt x="391748" y="48204"/>
                  </a:lnTo>
                  <a:lnTo>
                    <a:pt x="406497" y="26312"/>
                  </a:lnTo>
                  <a:lnTo>
                    <a:pt x="412365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049235" y="4496128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4110" y="0"/>
                  </a:moveTo>
                  <a:lnTo>
                    <a:pt x="0" y="10940"/>
                  </a:lnTo>
                  <a:lnTo>
                    <a:pt x="8208" y="10946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049229" y="4496128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4" h="11429">
                  <a:moveTo>
                    <a:pt x="4117" y="0"/>
                  </a:moveTo>
                  <a:lnTo>
                    <a:pt x="0" y="10940"/>
                  </a:lnTo>
                  <a:lnTo>
                    <a:pt x="8207" y="10946"/>
                  </a:lnTo>
                  <a:lnTo>
                    <a:pt x="4117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894004" y="4444656"/>
              <a:ext cx="410209" cy="131445"/>
            </a:xfrm>
            <a:custGeom>
              <a:avLst/>
              <a:gdLst/>
              <a:ahLst/>
              <a:cxnLst/>
              <a:rect l="l" t="t" r="r" b="b"/>
              <a:pathLst>
                <a:path w="410210" h="131445">
                  <a:moveTo>
                    <a:pt x="409919" y="131125"/>
                  </a:moveTo>
                  <a:lnTo>
                    <a:pt x="273548" y="131125"/>
                  </a:lnTo>
                  <a:lnTo>
                    <a:pt x="273266" y="131125"/>
                  </a:lnTo>
                  <a:lnTo>
                    <a:pt x="272984" y="123474"/>
                  </a:lnTo>
                  <a:lnTo>
                    <a:pt x="272702" y="123478"/>
                  </a:lnTo>
                  <a:lnTo>
                    <a:pt x="217510" y="124161"/>
                  </a:lnTo>
                  <a:lnTo>
                    <a:pt x="217228" y="124163"/>
                  </a:lnTo>
                  <a:lnTo>
                    <a:pt x="216947" y="131125"/>
                  </a:lnTo>
                  <a:lnTo>
                    <a:pt x="216665" y="131125"/>
                  </a:lnTo>
                  <a:lnTo>
                    <a:pt x="60064" y="131125"/>
                  </a:lnTo>
                  <a:lnTo>
                    <a:pt x="34743" y="124662"/>
                  </a:lnTo>
                  <a:lnTo>
                    <a:pt x="15867" y="107612"/>
                  </a:lnTo>
                  <a:lnTo>
                    <a:pt x="4073" y="83479"/>
                  </a:lnTo>
                  <a:lnTo>
                    <a:pt x="0" y="55768"/>
                  </a:ln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889901" y="4433712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29">
                  <a:moveTo>
                    <a:pt x="4103" y="0"/>
                  </a:moveTo>
                  <a:lnTo>
                    <a:pt x="0" y="10943"/>
                  </a:lnTo>
                  <a:lnTo>
                    <a:pt x="8208" y="1094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889900" y="4433713"/>
              <a:ext cx="8255" cy="11430"/>
            </a:xfrm>
            <a:custGeom>
              <a:avLst/>
              <a:gdLst/>
              <a:ahLst/>
              <a:cxnLst/>
              <a:rect l="l" t="t" r="r" b="b"/>
              <a:pathLst>
                <a:path w="8255" h="11429">
                  <a:moveTo>
                    <a:pt x="4103" y="0"/>
                  </a:moveTo>
                  <a:lnTo>
                    <a:pt x="0" y="10943"/>
                  </a:lnTo>
                  <a:lnTo>
                    <a:pt x="8207" y="10943"/>
                  </a:lnTo>
                  <a:lnTo>
                    <a:pt x="4103" y="0"/>
                  </a:lnTo>
                  <a:close/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887165" y="4127097"/>
              <a:ext cx="263431" cy="2088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802850" y="4140777"/>
              <a:ext cx="260743" cy="1244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474148" y="3946120"/>
              <a:ext cx="1905" cy="111125"/>
            </a:xfrm>
            <a:custGeom>
              <a:avLst/>
              <a:gdLst/>
              <a:ahLst/>
              <a:cxnLst/>
              <a:rect l="l" t="t" r="r" b="b"/>
              <a:pathLst>
                <a:path w="1904" h="111125">
                  <a:moveTo>
                    <a:pt x="779" y="-6839"/>
                  </a:moveTo>
                  <a:lnTo>
                    <a:pt x="779" y="117444"/>
                  </a:lnTo>
                </a:path>
              </a:pathLst>
            </a:custGeom>
            <a:ln w="1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473368" y="3891408"/>
              <a:ext cx="1270" cy="55244"/>
            </a:xfrm>
            <a:custGeom>
              <a:avLst/>
              <a:gdLst/>
              <a:ahLst/>
              <a:cxnLst/>
              <a:rect l="l" t="t" r="r" b="b"/>
              <a:pathLst>
                <a:path w="1270" h="55245">
                  <a:moveTo>
                    <a:pt x="389" y="-6839"/>
                  </a:moveTo>
                  <a:lnTo>
                    <a:pt x="389" y="61551"/>
                  </a:lnTo>
                </a:path>
              </a:pathLst>
            </a:custGeom>
            <a:ln w="14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453628" y="3891408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0" y="55003"/>
                  </a:moveTo>
                  <a:lnTo>
                    <a:pt x="19739" y="0"/>
                  </a:lnTo>
                  <a:lnTo>
                    <a:pt x="41038" y="54422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470564" y="4688157"/>
              <a:ext cx="1270" cy="111125"/>
            </a:xfrm>
            <a:custGeom>
              <a:avLst/>
              <a:gdLst/>
              <a:ahLst/>
              <a:cxnLst/>
              <a:rect l="l" t="t" r="r" b="b"/>
              <a:pathLst>
                <a:path w="1270" h="111125">
                  <a:moveTo>
                    <a:pt x="451" y="-6839"/>
                  </a:moveTo>
                  <a:lnTo>
                    <a:pt x="451" y="117439"/>
                  </a:lnTo>
                </a:path>
              </a:pathLst>
            </a:custGeom>
            <a:ln w="14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471466" y="4633442"/>
              <a:ext cx="635" cy="55244"/>
            </a:xfrm>
            <a:custGeom>
              <a:avLst/>
              <a:gdLst/>
              <a:ahLst/>
              <a:cxnLst/>
              <a:rect l="l" t="t" r="r" b="b"/>
              <a:pathLst>
                <a:path w="635" h="55245">
                  <a:moveTo>
                    <a:pt x="225" y="-6839"/>
                  </a:moveTo>
                  <a:lnTo>
                    <a:pt x="225" y="61554"/>
                  </a:lnTo>
                </a:path>
              </a:pathLst>
            </a:custGeom>
            <a:ln w="1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450947" y="463344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0" y="54547"/>
                  </a:moveTo>
                  <a:lnTo>
                    <a:pt x="20970" y="0"/>
                  </a:lnTo>
                  <a:lnTo>
                    <a:pt x="41038" y="54881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13498" y="3314199"/>
              <a:ext cx="2145030" cy="727710"/>
            </a:xfrm>
            <a:custGeom>
              <a:avLst/>
              <a:gdLst/>
              <a:ahLst/>
              <a:cxnLst/>
              <a:rect l="l" t="t" r="r" b="b"/>
              <a:pathLst>
                <a:path w="2145030" h="727710">
                  <a:moveTo>
                    <a:pt x="1678384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663972"/>
                  </a:lnTo>
                  <a:lnTo>
                    <a:pt x="4990" y="688689"/>
                  </a:lnTo>
                  <a:lnTo>
                    <a:pt x="18598" y="708873"/>
                  </a:lnTo>
                  <a:lnTo>
                    <a:pt x="38782" y="722482"/>
                  </a:lnTo>
                  <a:lnTo>
                    <a:pt x="63500" y="727472"/>
                  </a:lnTo>
                  <a:lnTo>
                    <a:pt x="1678384" y="727472"/>
                  </a:lnTo>
                  <a:lnTo>
                    <a:pt x="1685628" y="727036"/>
                  </a:lnTo>
                  <a:lnTo>
                    <a:pt x="1692642" y="725781"/>
                  </a:lnTo>
                  <a:lnTo>
                    <a:pt x="1699373" y="723783"/>
                  </a:lnTo>
                  <a:lnTo>
                    <a:pt x="1705768" y="721122"/>
                  </a:lnTo>
                  <a:lnTo>
                    <a:pt x="2143120" y="721122"/>
                  </a:lnTo>
                  <a:lnTo>
                    <a:pt x="1741884" y="621109"/>
                  </a:lnTo>
                  <a:lnTo>
                    <a:pt x="1741884" y="63500"/>
                  </a:lnTo>
                  <a:lnTo>
                    <a:pt x="1736894" y="38783"/>
                  </a:lnTo>
                  <a:lnTo>
                    <a:pt x="1723285" y="18598"/>
                  </a:lnTo>
                  <a:lnTo>
                    <a:pt x="1703101" y="4990"/>
                  </a:lnTo>
                  <a:lnTo>
                    <a:pt x="1678384" y="0"/>
                  </a:lnTo>
                  <a:close/>
                </a:path>
                <a:path w="2145030" h="727710">
                  <a:moveTo>
                    <a:pt x="2143120" y="721122"/>
                  </a:moveTo>
                  <a:lnTo>
                    <a:pt x="1705768" y="721122"/>
                  </a:lnTo>
                  <a:lnTo>
                    <a:pt x="2144712" y="721519"/>
                  </a:lnTo>
                  <a:lnTo>
                    <a:pt x="2143120" y="721122"/>
                  </a:lnTo>
                  <a:close/>
                </a:path>
              </a:pathLst>
            </a:custGeom>
            <a:solidFill>
              <a:srgbClr val="FCB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6" name="object 336"/>
          <p:cNvSpPr txBox="1"/>
          <p:nvPr/>
        </p:nvSpPr>
        <p:spPr>
          <a:xfrm>
            <a:off x="2948722" y="4808332"/>
            <a:ext cx="1053465" cy="193643"/>
          </a:xfrm>
          <a:prstGeom prst="rect">
            <a:avLst/>
          </a:prstGeom>
          <a:ln w="136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370"/>
              </a:spcBef>
            </a:pPr>
            <a:r>
              <a:rPr sz="950" spc="35" dirty="0">
                <a:latin typeface="Century Gothic"/>
                <a:cs typeface="Century Gothic"/>
              </a:rPr>
              <a:t>480</a:t>
            </a:r>
            <a:r>
              <a:rPr lang="en-US" sz="950" spc="35" dirty="0">
                <a:latin typeface="Century Gothic"/>
                <a:cs typeface="Century Gothic"/>
              </a:rPr>
              <a:t>x14 x 14</a:t>
            </a:r>
            <a:endParaRPr sz="950" dirty="0">
              <a:latin typeface="Century Gothic"/>
              <a:cs typeface="Century Gothic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2935042" y="540359"/>
            <a:ext cx="1067435" cy="318677"/>
          </a:xfrm>
          <a:prstGeom prst="rect">
            <a:avLst/>
          </a:prstGeom>
          <a:solidFill>
            <a:srgbClr val="66BFFF"/>
          </a:solidFill>
          <a:ln w="13679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lang="en-US" sz="950" dirty="0">
                <a:latin typeface="Century Gothic"/>
                <a:cs typeface="Century Gothic"/>
              </a:rPr>
              <a:t>3x3 </a:t>
            </a:r>
            <a:r>
              <a:rPr lang="en-US" sz="950" dirty="0" err="1">
                <a:latin typeface="Century Gothic"/>
                <a:cs typeface="Century Gothic"/>
              </a:rPr>
              <a:t>MaxPool</a:t>
            </a:r>
            <a:r>
              <a:rPr lang="en-US" sz="950" dirty="0">
                <a:latin typeface="Century Gothic"/>
                <a:cs typeface="Century Gothic"/>
              </a:rPr>
              <a:t>,</a:t>
            </a:r>
          </a:p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lang="en-US" sz="950" dirty="0">
                <a:latin typeface="Century Gothic"/>
                <a:cs typeface="Century Gothic"/>
              </a:rPr>
              <a:t>Stride 2, pad 2</a:t>
            </a:r>
            <a:endParaRPr sz="950" dirty="0">
              <a:latin typeface="Century Gothic"/>
              <a:cs typeface="Century Gothic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3441180" y="361272"/>
            <a:ext cx="55244" cy="172720"/>
            <a:chOff x="3441180" y="361272"/>
            <a:chExt cx="55244" cy="172720"/>
          </a:xfrm>
        </p:grpSpPr>
        <p:sp>
          <p:nvSpPr>
            <p:cNvPr id="339" name="object 339"/>
            <p:cNvSpPr/>
            <p:nvPr/>
          </p:nvSpPr>
          <p:spPr>
            <a:xfrm>
              <a:off x="3468539" y="422830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596"/>
                  </a:moveTo>
                  <a:lnTo>
                    <a:pt x="0" y="0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448020" y="368112"/>
              <a:ext cx="41275" cy="55244"/>
            </a:xfrm>
            <a:custGeom>
              <a:avLst/>
              <a:gdLst/>
              <a:ahLst/>
              <a:cxnLst/>
              <a:rect l="l" t="t" r="r" b="b"/>
              <a:pathLst>
                <a:path w="41275" h="55245">
                  <a:moveTo>
                    <a:pt x="20519" y="0"/>
                  </a:moveTo>
                  <a:lnTo>
                    <a:pt x="20519" y="54717"/>
                  </a:lnTo>
                </a:path>
                <a:path w="41275" h="55245">
                  <a:moveTo>
                    <a:pt x="0" y="54717"/>
                  </a:moveTo>
                  <a:lnTo>
                    <a:pt x="20519" y="0"/>
                  </a:lnTo>
                  <a:lnTo>
                    <a:pt x="41038" y="54717"/>
                  </a:lnTo>
                </a:path>
              </a:pathLst>
            </a:custGeom>
            <a:ln w="13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927100" y="3378200"/>
            <a:ext cx="15259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4130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Increased  output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844256" y="799599"/>
            <a:ext cx="2083435" cy="727710"/>
          </a:xfrm>
          <a:custGeom>
            <a:avLst/>
            <a:gdLst/>
            <a:ahLst/>
            <a:cxnLst/>
            <a:rect l="l" t="t" r="r" b="b"/>
            <a:pathLst>
              <a:path w="2083435" h="727710">
                <a:moveTo>
                  <a:pt x="1678383" y="0"/>
                </a:moveTo>
                <a:lnTo>
                  <a:pt x="63500" y="0"/>
                </a:lnTo>
                <a:lnTo>
                  <a:pt x="38782" y="4990"/>
                </a:lnTo>
                <a:lnTo>
                  <a:pt x="18598" y="18598"/>
                </a:lnTo>
                <a:lnTo>
                  <a:pt x="4990" y="38783"/>
                </a:lnTo>
                <a:lnTo>
                  <a:pt x="0" y="63500"/>
                </a:lnTo>
                <a:lnTo>
                  <a:pt x="0" y="663972"/>
                </a:lnTo>
                <a:lnTo>
                  <a:pt x="4990" y="688689"/>
                </a:lnTo>
                <a:lnTo>
                  <a:pt x="18598" y="708873"/>
                </a:lnTo>
                <a:lnTo>
                  <a:pt x="38782" y="722482"/>
                </a:lnTo>
                <a:lnTo>
                  <a:pt x="63500" y="727472"/>
                </a:lnTo>
                <a:lnTo>
                  <a:pt x="1678383" y="727472"/>
                </a:lnTo>
                <a:lnTo>
                  <a:pt x="1703101" y="722482"/>
                </a:lnTo>
                <a:lnTo>
                  <a:pt x="1723285" y="708873"/>
                </a:lnTo>
                <a:lnTo>
                  <a:pt x="1736893" y="688689"/>
                </a:lnTo>
                <a:lnTo>
                  <a:pt x="1741883" y="663972"/>
                </a:lnTo>
                <a:lnTo>
                  <a:pt x="1741883" y="436166"/>
                </a:lnTo>
                <a:lnTo>
                  <a:pt x="2083196" y="353218"/>
                </a:lnTo>
                <a:lnTo>
                  <a:pt x="1741883" y="270668"/>
                </a:lnTo>
                <a:lnTo>
                  <a:pt x="1741883" y="63500"/>
                </a:lnTo>
                <a:lnTo>
                  <a:pt x="1736893" y="38783"/>
                </a:lnTo>
                <a:lnTo>
                  <a:pt x="1723285" y="18598"/>
                </a:lnTo>
                <a:lnTo>
                  <a:pt x="1703101" y="4990"/>
                </a:lnTo>
                <a:lnTo>
                  <a:pt x="167838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952500" y="863600"/>
            <a:ext cx="15259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5400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Increased  output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6845300" y="2514600"/>
            <a:ext cx="15259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5400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Increased  output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6147093" y="858866"/>
            <a:ext cx="2403475" cy="760730"/>
          </a:xfrm>
          <a:custGeom>
            <a:avLst/>
            <a:gdLst/>
            <a:ahLst/>
            <a:cxnLst/>
            <a:rect l="l" t="t" r="r" b="b"/>
            <a:pathLst>
              <a:path w="2403475" h="760730">
                <a:moveTo>
                  <a:pt x="2339975" y="0"/>
                </a:moveTo>
                <a:lnTo>
                  <a:pt x="409178" y="0"/>
                </a:lnTo>
                <a:lnTo>
                  <a:pt x="384461" y="4990"/>
                </a:lnTo>
                <a:lnTo>
                  <a:pt x="364277" y="18598"/>
                </a:lnTo>
                <a:lnTo>
                  <a:pt x="350668" y="38783"/>
                </a:lnTo>
                <a:lnTo>
                  <a:pt x="345678" y="63500"/>
                </a:lnTo>
                <a:lnTo>
                  <a:pt x="345678" y="602852"/>
                </a:lnTo>
                <a:lnTo>
                  <a:pt x="0" y="760412"/>
                </a:lnTo>
                <a:lnTo>
                  <a:pt x="933053" y="727471"/>
                </a:lnTo>
                <a:lnTo>
                  <a:pt x="2339975" y="727471"/>
                </a:lnTo>
                <a:lnTo>
                  <a:pt x="2364691" y="722481"/>
                </a:lnTo>
                <a:lnTo>
                  <a:pt x="2384876" y="708872"/>
                </a:lnTo>
                <a:lnTo>
                  <a:pt x="2398484" y="688688"/>
                </a:lnTo>
                <a:lnTo>
                  <a:pt x="2403475" y="663971"/>
                </a:lnTo>
                <a:lnTo>
                  <a:pt x="2403475" y="63500"/>
                </a:lnTo>
                <a:lnTo>
                  <a:pt x="2398484" y="38783"/>
                </a:lnTo>
                <a:lnTo>
                  <a:pt x="2384876" y="18598"/>
                </a:lnTo>
                <a:lnTo>
                  <a:pt x="2364691" y="4990"/>
                </a:lnTo>
                <a:lnTo>
                  <a:pt x="2339975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6642100" y="927100"/>
            <a:ext cx="17538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1024-dim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feature  to output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8" name="object 14">
            <a:extLst>
              <a:ext uri="{FF2B5EF4-FFF2-40B4-BE49-F238E27FC236}">
                <a16:creationId xmlns:a16="http://schemas.microsoft.com/office/drawing/2014/main" id="{8A1EEE8D-C340-4168-8657-6C605B54258E}"/>
              </a:ext>
            </a:extLst>
          </p:cNvPr>
          <p:cNvSpPr txBox="1">
            <a:spLocks/>
          </p:cNvSpPr>
          <p:nvPr/>
        </p:nvSpPr>
        <p:spPr>
          <a:xfrm>
            <a:off x="4881364" y="95927"/>
            <a:ext cx="50292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35"/>
              </a:lnSpc>
            </a:pPr>
            <a:r>
              <a:rPr lang="en-US" spc="-5" dirty="0"/>
              <a:t>Slide credit: </a:t>
            </a:r>
            <a:r>
              <a:rPr lang="en-US" dirty="0"/>
              <a:t>Alex Smola and Mu Li (Berkley)</a:t>
            </a:r>
            <a:endParaRPr lang="en-US"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676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The many flavors of Inception</a:t>
            </a:r>
            <a:r>
              <a:rPr sz="2800" u="none" spc="1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Networks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7298690" cy="3035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Inception-BN </a:t>
            </a:r>
            <a:r>
              <a:rPr sz="2400" dirty="0">
                <a:latin typeface="Arial"/>
                <a:cs typeface="Arial"/>
              </a:rPr>
              <a:t>(v2) - Add </a:t>
            </a:r>
            <a:r>
              <a:rPr sz="2400" spc="-5" dirty="0">
                <a:latin typeface="Arial"/>
                <a:cs typeface="Arial"/>
              </a:rPr>
              <a:t>batch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normalization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  <a:tab pos="2320925" algn="l"/>
              </a:tabLst>
            </a:pPr>
            <a:r>
              <a:rPr sz="2400" spc="-5" dirty="0">
                <a:latin typeface="Arial"/>
                <a:cs typeface="Arial"/>
              </a:rPr>
              <a:t>Inception-V3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Modified the inception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Replace 5x5 by </a:t>
            </a:r>
            <a:r>
              <a:rPr sz="2400" spc="-5" dirty="0">
                <a:latin typeface="Arial"/>
                <a:cs typeface="Arial"/>
              </a:rPr>
              <a:t>multiple </a:t>
            </a:r>
            <a:r>
              <a:rPr sz="2400" dirty="0">
                <a:latin typeface="Arial"/>
                <a:cs typeface="Arial"/>
              </a:rPr>
              <a:t>3x3</a:t>
            </a:r>
            <a:r>
              <a:rPr sz="2400" spc="-5" dirty="0">
                <a:latin typeface="Arial"/>
                <a:cs typeface="Arial"/>
              </a:rPr>
              <a:t> convolutions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Replace 5x5 by 1x7 and 7x1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convolutions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Replace 3x3 by 1x3 and 3x1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convolutions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Generally </a:t>
            </a:r>
            <a:r>
              <a:rPr sz="2400" dirty="0">
                <a:latin typeface="Arial"/>
                <a:cs typeface="Arial"/>
              </a:rPr>
              <a:t>deeper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Inception-V4 </a:t>
            </a:r>
            <a:r>
              <a:rPr sz="2400" dirty="0">
                <a:latin typeface="Arial"/>
                <a:cs typeface="Arial"/>
              </a:rPr>
              <a:t>- Add residual </a:t>
            </a:r>
            <a:r>
              <a:rPr sz="2400" spc="-5" dirty="0">
                <a:latin typeface="Arial"/>
                <a:cs typeface="Arial"/>
              </a:rPr>
              <a:t>connections </a:t>
            </a:r>
            <a:r>
              <a:rPr sz="2400" dirty="0">
                <a:latin typeface="Arial"/>
                <a:cs typeface="Arial"/>
              </a:rPr>
              <a:t>(more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later)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5143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 </a:t>
            </a:r>
            <a:r>
              <a:rPr sz="2800" u="none" dirty="0">
                <a:solidFill>
                  <a:srgbClr val="000000"/>
                </a:solidFill>
              </a:rPr>
              <a:t>V3 </a:t>
            </a:r>
            <a:r>
              <a:rPr sz="2800" u="none" spc="-5" dirty="0">
                <a:solidFill>
                  <a:srgbClr val="000000"/>
                </a:solidFill>
              </a:rPr>
              <a:t>Block for Stage</a:t>
            </a:r>
            <a:r>
              <a:rPr sz="2800" u="none" spc="-2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3</a:t>
            </a:r>
            <a:endParaRPr sz="280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1DCD6E3-5C4B-49C5-B4E2-3095AE9C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410"/>
            <a:ext cx="9144000" cy="2580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0858" y="0"/>
            <a:ext cx="4183379" cy="5143500"/>
            <a:chOff x="4960858" y="0"/>
            <a:chExt cx="4183379" cy="5143500"/>
          </a:xfrm>
        </p:grpSpPr>
        <p:sp>
          <p:nvSpPr>
            <p:cNvPr id="3" name="object 3"/>
            <p:cNvSpPr/>
            <p:nvPr/>
          </p:nvSpPr>
          <p:spPr>
            <a:xfrm>
              <a:off x="8171063" y="4542778"/>
              <a:ext cx="944099" cy="564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08113" y="3988551"/>
              <a:ext cx="1136015" cy="1155065"/>
            </a:xfrm>
            <a:custGeom>
              <a:avLst/>
              <a:gdLst/>
              <a:ahLst/>
              <a:cxnLst/>
              <a:rect l="l" t="t" r="r" b="b"/>
              <a:pathLst>
                <a:path w="1136015" h="1155064">
                  <a:moveTo>
                    <a:pt x="0" y="0"/>
                  </a:moveTo>
                  <a:lnTo>
                    <a:pt x="1135886" y="0"/>
                  </a:lnTo>
                  <a:lnTo>
                    <a:pt x="1135886" y="1154948"/>
                  </a:lnTo>
                  <a:lnTo>
                    <a:pt x="0" y="115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858" y="0"/>
              <a:ext cx="3408507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600" y="114300"/>
            <a:ext cx="421132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VGG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266700" marR="5080" indent="-241300">
              <a:lnSpc>
                <a:spcPts val="2800"/>
              </a:lnSpc>
              <a:buChar char="•"/>
              <a:tabLst>
                <a:tab pos="266065" algn="l"/>
                <a:tab pos="266700" algn="l"/>
              </a:tabLst>
            </a:pPr>
            <a:r>
              <a:rPr sz="2400" dirty="0">
                <a:latin typeface="Arial"/>
                <a:cs typeface="Arial"/>
              </a:rPr>
              <a:t>AlexNet is deeper 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bigger  than </a:t>
            </a:r>
            <a:r>
              <a:rPr sz="2400" spc="-5" dirty="0">
                <a:latin typeface="Arial"/>
                <a:cs typeface="Arial"/>
              </a:rPr>
              <a:t>LeNet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get  performance</a:t>
            </a:r>
            <a:endParaRPr sz="2400">
              <a:latin typeface="Arial"/>
              <a:cs typeface="Arial"/>
            </a:endParaRPr>
          </a:p>
          <a:p>
            <a:pPr marL="266700" indent="-241300">
              <a:lnSpc>
                <a:spcPct val="100000"/>
              </a:lnSpc>
              <a:spcBef>
                <a:spcPts val="440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spc="-5" dirty="0">
                <a:latin typeface="Arial"/>
                <a:cs typeface="Arial"/>
              </a:rPr>
              <a:t>Go </a:t>
            </a:r>
            <a:r>
              <a:rPr sz="2400" dirty="0">
                <a:latin typeface="Arial"/>
                <a:cs typeface="Arial"/>
              </a:rPr>
              <a:t>even bigger &amp;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deeper?</a:t>
            </a:r>
            <a:endParaRPr sz="2400">
              <a:latin typeface="Arial"/>
              <a:cs typeface="Arial"/>
            </a:endParaRPr>
          </a:p>
          <a:p>
            <a:pPr marL="2667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66065" algn="l"/>
                <a:tab pos="266700" algn="l"/>
              </a:tabLst>
            </a:pPr>
            <a:r>
              <a:rPr sz="2400" spc="-5" dirty="0">
                <a:latin typeface="Arial"/>
                <a:cs typeface="Arial"/>
              </a:rPr>
              <a:t>Options</a:t>
            </a:r>
            <a:endParaRPr sz="2400">
              <a:latin typeface="Arial"/>
              <a:cs typeface="Arial"/>
            </a:endParaRPr>
          </a:p>
          <a:p>
            <a:pPr marL="825500" marR="869950" lvl="1" indent="-342900">
              <a:lnSpc>
                <a:spcPts val="2800"/>
              </a:lnSpc>
              <a:spcBef>
                <a:spcPts val="580"/>
              </a:spcBef>
              <a:buChar char="•"/>
              <a:tabLst>
                <a:tab pos="824865" algn="l"/>
                <a:tab pos="825500" algn="l"/>
              </a:tabLst>
            </a:pPr>
            <a:r>
              <a:rPr sz="2400" dirty="0">
                <a:latin typeface="Arial"/>
                <a:cs typeface="Arial"/>
              </a:rPr>
              <a:t>More dense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  </a:t>
            </a:r>
            <a:r>
              <a:rPr sz="2400" spc="-5" dirty="0">
                <a:latin typeface="Arial"/>
                <a:cs typeface="Arial"/>
              </a:rPr>
              <a:t>(too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expensive)</a:t>
            </a:r>
            <a:endParaRPr sz="24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sz="2400" b="1" spc="-5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convolutions</a:t>
            </a:r>
            <a:endParaRPr sz="2400">
              <a:latin typeface="Arial"/>
              <a:cs typeface="Arial"/>
            </a:endParaRPr>
          </a:p>
          <a:p>
            <a:pPr marL="8255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24865" algn="l"/>
                <a:tab pos="825500" algn="l"/>
              </a:tabLst>
            </a:pPr>
            <a:r>
              <a:rPr sz="2400" spc="-5" dirty="0">
                <a:latin typeface="Arial"/>
                <a:cs typeface="Arial"/>
              </a:rPr>
              <a:t>Group into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14300"/>
            <a:ext cx="5143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 </a:t>
            </a:r>
            <a:r>
              <a:rPr sz="2800" u="none" dirty="0">
                <a:solidFill>
                  <a:srgbClr val="000000"/>
                </a:solidFill>
              </a:rPr>
              <a:t>V3 </a:t>
            </a:r>
            <a:r>
              <a:rPr sz="2800" u="none" spc="-5" dirty="0">
                <a:solidFill>
                  <a:srgbClr val="000000"/>
                </a:solidFill>
              </a:rPr>
              <a:t>Block for Stage</a:t>
            </a:r>
            <a:r>
              <a:rPr sz="2800" u="none" spc="-2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4</a:t>
            </a:r>
            <a:endParaRPr sz="280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99B6AD8-14D8-4AC2-AAFB-5B8DAD0C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" y="744741"/>
            <a:ext cx="9144000" cy="36540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14300"/>
            <a:ext cx="5143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Inception </a:t>
            </a:r>
            <a:r>
              <a:rPr sz="2800" u="none" dirty="0">
                <a:solidFill>
                  <a:srgbClr val="000000"/>
                </a:solidFill>
              </a:rPr>
              <a:t>V3 </a:t>
            </a:r>
            <a:r>
              <a:rPr sz="2800" u="none" spc="-5" dirty="0">
                <a:solidFill>
                  <a:srgbClr val="000000"/>
                </a:solidFill>
              </a:rPr>
              <a:t>Block for Stage</a:t>
            </a:r>
            <a:r>
              <a:rPr sz="2800" u="none" spc="-25" dirty="0">
                <a:solidFill>
                  <a:srgbClr val="000000"/>
                </a:solidFill>
              </a:rPr>
              <a:t> </a:t>
            </a:r>
            <a:r>
              <a:rPr sz="2800" u="none" dirty="0">
                <a:solidFill>
                  <a:srgbClr val="000000"/>
                </a:solidFill>
              </a:rPr>
              <a:t>5</a:t>
            </a:r>
            <a:endParaRPr sz="280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990AAD-F8EA-45B0-B1FF-F9420206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47750"/>
            <a:ext cx="9144000" cy="306572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03894" y="89531"/>
            <a:ext cx="996244" cy="450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114300"/>
            <a:ext cx="3463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000000"/>
                </a:solidFill>
              </a:rPr>
              <a:t>Batch</a:t>
            </a:r>
            <a:r>
              <a:rPr sz="2800" u="none" spc="-6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Normalization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68300" y="949960"/>
            <a:ext cx="6645275" cy="37465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Loss occurs at last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6350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dirty="0">
                <a:latin typeface="Arial"/>
                <a:cs typeface="Arial"/>
              </a:rPr>
              <a:t>Last layers learn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quickly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inserted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bottom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635000" lvl="1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Bottom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layers change -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everything</a:t>
            </a:r>
            <a:r>
              <a:rPr sz="2400" b="1" spc="-5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6350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Last layers need </a:t>
            </a: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relearn many</a:t>
            </a:r>
            <a:r>
              <a:rPr sz="2400" spc="-4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 marL="635000" lvl="1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Slow</a:t>
            </a:r>
            <a:r>
              <a:rPr sz="24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2600"/>
                </a:solidFill>
                <a:latin typeface="Arial"/>
                <a:cs typeface="Arial"/>
              </a:rPr>
              <a:t>convergence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ts val="284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like </a:t>
            </a:r>
            <a:r>
              <a:rPr sz="2400" spc="-5" dirty="0">
                <a:latin typeface="Arial"/>
                <a:cs typeface="Arial"/>
              </a:rPr>
              <a:t>covariate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shift</a:t>
            </a:r>
            <a:endParaRPr sz="2400">
              <a:latin typeface="Arial"/>
              <a:cs typeface="Arial"/>
            </a:endParaRPr>
          </a:p>
          <a:p>
            <a:pPr marL="254000" marR="977900">
              <a:lnSpc>
                <a:spcPts val="2800"/>
              </a:lnSpc>
              <a:spcBef>
                <a:spcPts val="120"/>
              </a:spcBef>
            </a:pPr>
            <a:r>
              <a:rPr sz="2400" dirty="0">
                <a:solidFill>
                  <a:srgbClr val="0C67AE"/>
                </a:solidFill>
                <a:latin typeface="Arial"/>
                <a:cs typeface="Arial"/>
              </a:rPr>
              <a:t>Can we avoid changing last layers</a:t>
            </a:r>
            <a:r>
              <a:rPr sz="2400" spc="-110" dirty="0">
                <a:solidFill>
                  <a:srgbClr val="0C67A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C67AE"/>
                </a:solidFill>
                <a:latin typeface="Arial"/>
                <a:cs typeface="Arial"/>
              </a:rPr>
              <a:t>while  learning </a:t>
            </a:r>
            <a:r>
              <a:rPr sz="2400" spc="-5" dirty="0">
                <a:solidFill>
                  <a:srgbClr val="0C67AE"/>
                </a:solidFill>
                <a:latin typeface="Arial"/>
                <a:cs typeface="Arial"/>
              </a:rPr>
              <a:t>first</a:t>
            </a:r>
            <a:r>
              <a:rPr sz="2400" spc="-10" dirty="0">
                <a:solidFill>
                  <a:srgbClr val="0C67A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C67AE"/>
                </a:solidFill>
                <a:latin typeface="Arial"/>
                <a:cs typeface="Arial"/>
              </a:rPr>
              <a:t>layers?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9132" y="41916"/>
            <a:ext cx="1542415" cy="601345"/>
          </a:xfrm>
          <a:custGeom>
            <a:avLst/>
            <a:gdLst/>
            <a:ahLst/>
            <a:cxnLst/>
            <a:rect l="l" t="t" r="r" b="b"/>
            <a:pathLst>
              <a:path w="1542415" h="601345">
                <a:moveTo>
                  <a:pt x="1016397" y="0"/>
                </a:moveTo>
                <a:lnTo>
                  <a:pt x="53578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77"/>
                </a:lnTo>
                <a:lnTo>
                  <a:pt x="0" y="547289"/>
                </a:lnTo>
                <a:lnTo>
                  <a:pt x="4216" y="568127"/>
                </a:lnTo>
                <a:lnTo>
                  <a:pt x="15708" y="585159"/>
                </a:lnTo>
                <a:lnTo>
                  <a:pt x="32741" y="596652"/>
                </a:lnTo>
                <a:lnTo>
                  <a:pt x="53578" y="600868"/>
                </a:lnTo>
                <a:lnTo>
                  <a:pt x="1016397" y="600868"/>
                </a:lnTo>
                <a:lnTo>
                  <a:pt x="1037234" y="596652"/>
                </a:lnTo>
                <a:lnTo>
                  <a:pt x="1054266" y="585159"/>
                </a:lnTo>
                <a:lnTo>
                  <a:pt x="1065758" y="568127"/>
                </a:lnTo>
                <a:lnTo>
                  <a:pt x="1069975" y="547289"/>
                </a:lnTo>
                <a:lnTo>
                  <a:pt x="1069975" y="295275"/>
                </a:lnTo>
                <a:lnTo>
                  <a:pt x="1541860" y="188118"/>
                </a:lnTo>
                <a:lnTo>
                  <a:pt x="1069975" y="81358"/>
                </a:lnTo>
                <a:lnTo>
                  <a:pt x="1069975" y="53577"/>
                </a:lnTo>
                <a:lnTo>
                  <a:pt x="1065758" y="32741"/>
                </a:lnTo>
                <a:lnTo>
                  <a:pt x="1054266" y="15708"/>
                </a:lnTo>
                <a:lnTo>
                  <a:pt x="1037234" y="4216"/>
                </a:lnTo>
                <a:lnTo>
                  <a:pt x="1016397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6900" y="12700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7271" y="4345530"/>
            <a:ext cx="1663700" cy="601345"/>
          </a:xfrm>
          <a:custGeom>
            <a:avLst/>
            <a:gdLst/>
            <a:ahLst/>
            <a:cxnLst/>
            <a:rect l="l" t="t" r="r" b="b"/>
            <a:pathLst>
              <a:path w="1663700" h="601345">
                <a:moveTo>
                  <a:pt x="1016396" y="0"/>
                </a:moveTo>
                <a:lnTo>
                  <a:pt x="53577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78"/>
                </a:lnTo>
                <a:lnTo>
                  <a:pt x="0" y="547290"/>
                </a:lnTo>
                <a:lnTo>
                  <a:pt x="4216" y="568127"/>
                </a:lnTo>
                <a:lnTo>
                  <a:pt x="15708" y="585159"/>
                </a:lnTo>
                <a:lnTo>
                  <a:pt x="32741" y="596652"/>
                </a:lnTo>
                <a:lnTo>
                  <a:pt x="53577" y="600868"/>
                </a:lnTo>
                <a:lnTo>
                  <a:pt x="1016396" y="600868"/>
                </a:lnTo>
                <a:lnTo>
                  <a:pt x="1037233" y="596652"/>
                </a:lnTo>
                <a:lnTo>
                  <a:pt x="1054266" y="585159"/>
                </a:lnTo>
                <a:lnTo>
                  <a:pt x="1065758" y="568127"/>
                </a:lnTo>
                <a:lnTo>
                  <a:pt x="1069975" y="547290"/>
                </a:lnTo>
                <a:lnTo>
                  <a:pt x="1069975" y="307578"/>
                </a:lnTo>
                <a:lnTo>
                  <a:pt x="1663302" y="200818"/>
                </a:lnTo>
                <a:lnTo>
                  <a:pt x="1069975" y="93662"/>
                </a:lnTo>
                <a:lnTo>
                  <a:pt x="1069975" y="53578"/>
                </a:lnTo>
                <a:lnTo>
                  <a:pt x="1065758" y="32741"/>
                </a:lnTo>
                <a:lnTo>
                  <a:pt x="1054266" y="15708"/>
                </a:lnTo>
                <a:lnTo>
                  <a:pt x="1037233" y="4216"/>
                </a:lnTo>
                <a:lnTo>
                  <a:pt x="1016396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61200" y="44323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66029" y="913060"/>
            <a:ext cx="492125" cy="3414395"/>
            <a:chOff x="7066029" y="913060"/>
            <a:chExt cx="492125" cy="3414395"/>
          </a:xfrm>
        </p:grpSpPr>
        <p:sp>
          <p:nvSpPr>
            <p:cNvPr id="11" name="object 11"/>
            <p:cNvSpPr/>
            <p:nvPr/>
          </p:nvSpPr>
          <p:spPr>
            <a:xfrm>
              <a:off x="7066029" y="913060"/>
              <a:ext cx="491659" cy="3413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3204" y="950210"/>
              <a:ext cx="377825" cy="3300095"/>
            </a:xfrm>
            <a:custGeom>
              <a:avLst/>
              <a:gdLst/>
              <a:ahLst/>
              <a:cxnLst/>
              <a:rect l="l" t="t" r="r" b="b"/>
              <a:pathLst>
                <a:path w="377825" h="3300095">
                  <a:moveTo>
                    <a:pt x="188654" y="0"/>
                  </a:moveTo>
                  <a:lnTo>
                    <a:pt x="0" y="374159"/>
                  </a:lnTo>
                  <a:lnTo>
                    <a:pt x="136725" y="374159"/>
                  </a:lnTo>
                  <a:lnTo>
                    <a:pt x="136725" y="2925350"/>
                  </a:lnTo>
                  <a:lnTo>
                    <a:pt x="0" y="2925350"/>
                  </a:lnTo>
                  <a:lnTo>
                    <a:pt x="188654" y="3299509"/>
                  </a:lnTo>
                  <a:lnTo>
                    <a:pt x="377309" y="2925350"/>
                  </a:lnTo>
                  <a:lnTo>
                    <a:pt x="240583" y="2925350"/>
                  </a:lnTo>
                  <a:lnTo>
                    <a:pt x="240583" y="374159"/>
                  </a:lnTo>
                  <a:lnTo>
                    <a:pt x="377309" y="374159"/>
                  </a:lnTo>
                  <a:lnTo>
                    <a:pt x="18865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204" y="950210"/>
              <a:ext cx="377825" cy="3300095"/>
            </a:xfrm>
            <a:custGeom>
              <a:avLst/>
              <a:gdLst/>
              <a:ahLst/>
              <a:cxnLst/>
              <a:rect l="l" t="t" r="r" b="b"/>
              <a:pathLst>
                <a:path w="377825" h="3300095">
                  <a:moveTo>
                    <a:pt x="240584" y="2925350"/>
                  </a:moveTo>
                  <a:lnTo>
                    <a:pt x="377310" y="2925350"/>
                  </a:lnTo>
                  <a:lnTo>
                    <a:pt x="188655" y="3299509"/>
                  </a:lnTo>
                  <a:lnTo>
                    <a:pt x="0" y="2925350"/>
                  </a:lnTo>
                  <a:lnTo>
                    <a:pt x="136725" y="2925350"/>
                  </a:lnTo>
                  <a:lnTo>
                    <a:pt x="136725" y="374158"/>
                  </a:lnTo>
                  <a:lnTo>
                    <a:pt x="0" y="374158"/>
                  </a:lnTo>
                  <a:lnTo>
                    <a:pt x="188655" y="0"/>
                  </a:lnTo>
                  <a:lnTo>
                    <a:pt x="377310" y="374158"/>
                  </a:lnTo>
                  <a:lnTo>
                    <a:pt x="240584" y="374158"/>
                  </a:lnTo>
                  <a:lnTo>
                    <a:pt x="240584" y="292535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699132" y="41916"/>
            <a:ext cx="2301240" cy="4554855"/>
            <a:chOff x="6699132" y="41916"/>
            <a:chExt cx="2301240" cy="4554855"/>
          </a:xfrm>
        </p:grpSpPr>
        <p:sp>
          <p:nvSpPr>
            <p:cNvPr id="4" name="object 4"/>
            <p:cNvSpPr/>
            <p:nvPr/>
          </p:nvSpPr>
          <p:spPr>
            <a:xfrm>
              <a:off x="8003894" y="89531"/>
              <a:ext cx="996244" cy="4506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9132" y="41916"/>
              <a:ext cx="1542415" cy="601345"/>
            </a:xfrm>
            <a:custGeom>
              <a:avLst/>
              <a:gdLst/>
              <a:ahLst/>
              <a:cxnLst/>
              <a:rect l="l" t="t" r="r" b="b"/>
              <a:pathLst>
                <a:path w="1542415" h="601345">
                  <a:moveTo>
                    <a:pt x="1016397" y="0"/>
                  </a:moveTo>
                  <a:lnTo>
                    <a:pt x="53578" y="0"/>
                  </a:lnTo>
                  <a:lnTo>
                    <a:pt x="32741" y="4216"/>
                  </a:lnTo>
                  <a:lnTo>
                    <a:pt x="15708" y="15708"/>
                  </a:lnTo>
                  <a:lnTo>
                    <a:pt x="4216" y="32741"/>
                  </a:lnTo>
                  <a:lnTo>
                    <a:pt x="0" y="53577"/>
                  </a:lnTo>
                  <a:lnTo>
                    <a:pt x="0" y="547289"/>
                  </a:lnTo>
                  <a:lnTo>
                    <a:pt x="4216" y="568127"/>
                  </a:lnTo>
                  <a:lnTo>
                    <a:pt x="15708" y="585159"/>
                  </a:lnTo>
                  <a:lnTo>
                    <a:pt x="32741" y="596652"/>
                  </a:lnTo>
                  <a:lnTo>
                    <a:pt x="53578" y="600868"/>
                  </a:lnTo>
                  <a:lnTo>
                    <a:pt x="1016397" y="600868"/>
                  </a:lnTo>
                  <a:lnTo>
                    <a:pt x="1037234" y="596652"/>
                  </a:lnTo>
                  <a:lnTo>
                    <a:pt x="1054266" y="585159"/>
                  </a:lnTo>
                  <a:lnTo>
                    <a:pt x="1065758" y="568127"/>
                  </a:lnTo>
                  <a:lnTo>
                    <a:pt x="1069975" y="547289"/>
                  </a:lnTo>
                  <a:lnTo>
                    <a:pt x="1069975" y="295275"/>
                  </a:lnTo>
                  <a:lnTo>
                    <a:pt x="1541860" y="188118"/>
                  </a:lnTo>
                  <a:lnTo>
                    <a:pt x="1069975" y="81358"/>
                  </a:lnTo>
                  <a:lnTo>
                    <a:pt x="1069975" y="53577"/>
                  </a:lnTo>
                  <a:lnTo>
                    <a:pt x="1065758" y="32741"/>
                  </a:lnTo>
                  <a:lnTo>
                    <a:pt x="1054266" y="15708"/>
                  </a:lnTo>
                  <a:lnTo>
                    <a:pt x="1037234" y="4216"/>
                  </a:lnTo>
                  <a:lnTo>
                    <a:pt x="1016397" y="0"/>
                  </a:lnTo>
                  <a:close/>
                </a:path>
              </a:pathLst>
            </a:custGeom>
            <a:solidFill>
              <a:srgbClr val="0C6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8300" y="114300"/>
            <a:ext cx="3463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000000"/>
                </a:solidFill>
              </a:rPr>
              <a:t>Batch</a:t>
            </a:r>
            <a:r>
              <a:rPr sz="2800" u="none" spc="-6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Normalization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68300" y="1016000"/>
            <a:ext cx="5671820" cy="1178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508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Can we avoid changing last layers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while  learning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layers?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Fix </a:t>
            </a:r>
            <a:r>
              <a:rPr sz="2400" dirty="0">
                <a:latin typeface="Arial"/>
                <a:cs typeface="Arial"/>
              </a:rPr>
              <a:t>mean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3225800"/>
            <a:ext cx="316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and adjust 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separately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6900" y="12700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7271" y="4345530"/>
            <a:ext cx="1663700" cy="601345"/>
          </a:xfrm>
          <a:custGeom>
            <a:avLst/>
            <a:gdLst/>
            <a:ahLst/>
            <a:cxnLst/>
            <a:rect l="l" t="t" r="r" b="b"/>
            <a:pathLst>
              <a:path w="1663700" h="601345">
                <a:moveTo>
                  <a:pt x="1016396" y="0"/>
                </a:moveTo>
                <a:lnTo>
                  <a:pt x="53577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78"/>
                </a:lnTo>
                <a:lnTo>
                  <a:pt x="0" y="547290"/>
                </a:lnTo>
                <a:lnTo>
                  <a:pt x="4216" y="568127"/>
                </a:lnTo>
                <a:lnTo>
                  <a:pt x="15708" y="585159"/>
                </a:lnTo>
                <a:lnTo>
                  <a:pt x="32741" y="596652"/>
                </a:lnTo>
                <a:lnTo>
                  <a:pt x="53577" y="600868"/>
                </a:lnTo>
                <a:lnTo>
                  <a:pt x="1016396" y="600868"/>
                </a:lnTo>
                <a:lnTo>
                  <a:pt x="1037233" y="596652"/>
                </a:lnTo>
                <a:lnTo>
                  <a:pt x="1054266" y="585159"/>
                </a:lnTo>
                <a:lnTo>
                  <a:pt x="1065758" y="568127"/>
                </a:lnTo>
                <a:lnTo>
                  <a:pt x="1069975" y="547290"/>
                </a:lnTo>
                <a:lnTo>
                  <a:pt x="1069975" y="307578"/>
                </a:lnTo>
                <a:lnTo>
                  <a:pt x="1663302" y="200818"/>
                </a:lnTo>
                <a:lnTo>
                  <a:pt x="1069975" y="93662"/>
                </a:lnTo>
                <a:lnTo>
                  <a:pt x="1069975" y="53578"/>
                </a:lnTo>
                <a:lnTo>
                  <a:pt x="1065758" y="32741"/>
                </a:lnTo>
                <a:lnTo>
                  <a:pt x="1054266" y="15708"/>
                </a:lnTo>
                <a:lnTo>
                  <a:pt x="1037233" y="4216"/>
                </a:lnTo>
                <a:lnTo>
                  <a:pt x="1016396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1200" y="44323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45705" y="943216"/>
            <a:ext cx="492125" cy="3414395"/>
            <a:chOff x="7066029" y="913060"/>
            <a:chExt cx="492125" cy="3414395"/>
          </a:xfrm>
        </p:grpSpPr>
        <p:sp>
          <p:nvSpPr>
            <p:cNvPr id="13" name="object 13"/>
            <p:cNvSpPr/>
            <p:nvPr/>
          </p:nvSpPr>
          <p:spPr>
            <a:xfrm>
              <a:off x="7066029" y="913060"/>
              <a:ext cx="491659" cy="34138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23204" y="950210"/>
              <a:ext cx="377825" cy="3300095"/>
            </a:xfrm>
            <a:custGeom>
              <a:avLst/>
              <a:gdLst/>
              <a:ahLst/>
              <a:cxnLst/>
              <a:rect l="l" t="t" r="r" b="b"/>
              <a:pathLst>
                <a:path w="377825" h="3300095">
                  <a:moveTo>
                    <a:pt x="188654" y="0"/>
                  </a:moveTo>
                  <a:lnTo>
                    <a:pt x="0" y="374159"/>
                  </a:lnTo>
                  <a:lnTo>
                    <a:pt x="136725" y="374159"/>
                  </a:lnTo>
                  <a:lnTo>
                    <a:pt x="136725" y="2925350"/>
                  </a:lnTo>
                  <a:lnTo>
                    <a:pt x="0" y="2925350"/>
                  </a:lnTo>
                  <a:lnTo>
                    <a:pt x="188654" y="3299509"/>
                  </a:lnTo>
                  <a:lnTo>
                    <a:pt x="377309" y="2925350"/>
                  </a:lnTo>
                  <a:lnTo>
                    <a:pt x="240583" y="2925350"/>
                  </a:lnTo>
                  <a:lnTo>
                    <a:pt x="240583" y="374159"/>
                  </a:lnTo>
                  <a:lnTo>
                    <a:pt x="377309" y="374159"/>
                  </a:lnTo>
                  <a:lnTo>
                    <a:pt x="18865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204" y="950210"/>
              <a:ext cx="377825" cy="3300095"/>
            </a:xfrm>
            <a:custGeom>
              <a:avLst/>
              <a:gdLst/>
              <a:ahLst/>
              <a:cxnLst/>
              <a:rect l="l" t="t" r="r" b="b"/>
              <a:pathLst>
                <a:path w="377825" h="3300095">
                  <a:moveTo>
                    <a:pt x="240584" y="2925350"/>
                  </a:moveTo>
                  <a:lnTo>
                    <a:pt x="377310" y="2925350"/>
                  </a:lnTo>
                  <a:lnTo>
                    <a:pt x="188655" y="3299509"/>
                  </a:lnTo>
                  <a:lnTo>
                    <a:pt x="0" y="2925350"/>
                  </a:lnTo>
                  <a:lnTo>
                    <a:pt x="136725" y="2925350"/>
                  </a:lnTo>
                  <a:lnTo>
                    <a:pt x="136725" y="374158"/>
                  </a:lnTo>
                  <a:lnTo>
                    <a:pt x="0" y="374158"/>
                  </a:lnTo>
                  <a:lnTo>
                    <a:pt x="188655" y="0"/>
                  </a:lnTo>
                  <a:lnTo>
                    <a:pt x="377310" y="374158"/>
                  </a:lnTo>
                  <a:lnTo>
                    <a:pt x="240584" y="374158"/>
                  </a:lnTo>
                  <a:lnTo>
                    <a:pt x="240584" y="292535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118729" y="3257550"/>
            <a:ext cx="1233170" cy="726440"/>
          </a:xfrm>
          <a:custGeom>
            <a:avLst/>
            <a:gdLst/>
            <a:ahLst/>
            <a:cxnLst/>
            <a:rect l="l" t="t" r="r" b="b"/>
            <a:pathLst>
              <a:path w="1233170" h="726439">
                <a:moveTo>
                  <a:pt x="1179114" y="0"/>
                </a:moveTo>
                <a:lnTo>
                  <a:pt x="216296" y="0"/>
                </a:lnTo>
                <a:lnTo>
                  <a:pt x="195459" y="4216"/>
                </a:lnTo>
                <a:lnTo>
                  <a:pt x="178427" y="15708"/>
                </a:lnTo>
                <a:lnTo>
                  <a:pt x="166935" y="32741"/>
                </a:lnTo>
                <a:lnTo>
                  <a:pt x="162718" y="53578"/>
                </a:lnTo>
                <a:lnTo>
                  <a:pt x="162718" y="380206"/>
                </a:lnTo>
                <a:lnTo>
                  <a:pt x="0" y="726281"/>
                </a:lnTo>
                <a:lnTo>
                  <a:pt x="488552" y="600868"/>
                </a:lnTo>
                <a:lnTo>
                  <a:pt x="1179114" y="600868"/>
                </a:lnTo>
                <a:lnTo>
                  <a:pt x="1199952" y="596652"/>
                </a:lnTo>
                <a:lnTo>
                  <a:pt x="1216984" y="585159"/>
                </a:lnTo>
                <a:lnTo>
                  <a:pt x="1228477" y="568127"/>
                </a:lnTo>
                <a:lnTo>
                  <a:pt x="1232693" y="547291"/>
                </a:lnTo>
                <a:lnTo>
                  <a:pt x="1232693" y="53578"/>
                </a:lnTo>
                <a:lnTo>
                  <a:pt x="1228477" y="32741"/>
                </a:lnTo>
                <a:lnTo>
                  <a:pt x="1216984" y="15708"/>
                </a:lnTo>
                <a:lnTo>
                  <a:pt x="1199952" y="4216"/>
                </a:lnTo>
                <a:lnTo>
                  <a:pt x="1179114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29551" y="333375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02087" y="4256107"/>
            <a:ext cx="1501140" cy="762000"/>
          </a:xfrm>
          <a:custGeom>
            <a:avLst/>
            <a:gdLst/>
            <a:ahLst/>
            <a:cxnLst/>
            <a:rect l="l" t="t" r="r" b="b"/>
            <a:pathLst>
              <a:path w="1501139" h="762000">
                <a:moveTo>
                  <a:pt x="1447006" y="160734"/>
                </a:moveTo>
                <a:lnTo>
                  <a:pt x="53577" y="160734"/>
                </a:lnTo>
                <a:lnTo>
                  <a:pt x="32741" y="164950"/>
                </a:lnTo>
                <a:lnTo>
                  <a:pt x="15708" y="176443"/>
                </a:lnTo>
                <a:lnTo>
                  <a:pt x="4216" y="193475"/>
                </a:lnTo>
                <a:lnTo>
                  <a:pt x="0" y="214312"/>
                </a:lnTo>
                <a:lnTo>
                  <a:pt x="0" y="708025"/>
                </a:lnTo>
                <a:lnTo>
                  <a:pt x="4216" y="728861"/>
                </a:lnTo>
                <a:lnTo>
                  <a:pt x="15708" y="745894"/>
                </a:lnTo>
                <a:lnTo>
                  <a:pt x="32741" y="757386"/>
                </a:lnTo>
                <a:lnTo>
                  <a:pt x="53577" y="761603"/>
                </a:lnTo>
                <a:lnTo>
                  <a:pt x="1447006" y="761603"/>
                </a:lnTo>
                <a:lnTo>
                  <a:pt x="1467843" y="757386"/>
                </a:lnTo>
                <a:lnTo>
                  <a:pt x="1484875" y="745894"/>
                </a:lnTo>
                <a:lnTo>
                  <a:pt x="1496367" y="728861"/>
                </a:lnTo>
                <a:lnTo>
                  <a:pt x="1500583" y="708025"/>
                </a:lnTo>
                <a:lnTo>
                  <a:pt x="1500583" y="214312"/>
                </a:lnTo>
                <a:lnTo>
                  <a:pt x="1496367" y="193475"/>
                </a:lnTo>
                <a:lnTo>
                  <a:pt x="1484874" y="176443"/>
                </a:lnTo>
                <a:lnTo>
                  <a:pt x="1467842" y="164950"/>
                </a:lnTo>
                <a:lnTo>
                  <a:pt x="1447006" y="160734"/>
                </a:lnTo>
                <a:close/>
              </a:path>
              <a:path w="1501139" h="762000">
                <a:moveTo>
                  <a:pt x="1250950" y="0"/>
                </a:moveTo>
                <a:lnTo>
                  <a:pt x="1143793" y="160734"/>
                </a:lnTo>
                <a:lnTo>
                  <a:pt x="1357708" y="160734"/>
                </a:lnTo>
                <a:lnTo>
                  <a:pt x="1250950" y="0"/>
                </a:lnTo>
                <a:close/>
              </a:path>
            </a:pathLst>
          </a:custGeom>
          <a:solidFill>
            <a:srgbClr val="0C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63800" y="4508500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87A0F5-C3B8-477B-B5BC-B0313E4A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5" y="2354948"/>
            <a:ext cx="4822071" cy="6719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9EB584-E756-4405-8313-502680912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568" y="3786605"/>
            <a:ext cx="2955216" cy="6234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2082800"/>
            <a:ext cx="840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  <a:tab pos="2299335" algn="l"/>
                <a:tab pos="3202305" algn="l"/>
              </a:tabLst>
            </a:pPr>
            <a:r>
              <a:rPr sz="4000" u="none" spc="-5" dirty="0">
                <a:solidFill>
                  <a:srgbClr val="000000"/>
                </a:solidFill>
              </a:rPr>
              <a:t>This	was	the	original motivation</a:t>
            </a:r>
            <a:r>
              <a:rPr sz="4000" u="none" spc="-60" dirty="0">
                <a:solidFill>
                  <a:srgbClr val="000000"/>
                </a:solidFill>
              </a:rPr>
              <a:t> </a:t>
            </a:r>
            <a:r>
              <a:rPr sz="4000" u="none" dirty="0">
                <a:solidFill>
                  <a:srgbClr val="000000"/>
                </a:solidFill>
              </a:rPr>
              <a:t>…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4768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What </a:t>
            </a:r>
            <a:r>
              <a:rPr sz="2800" u="none" dirty="0">
                <a:solidFill>
                  <a:srgbClr val="000000"/>
                </a:solidFill>
              </a:rPr>
              <a:t>Batch </a:t>
            </a:r>
            <a:r>
              <a:rPr sz="2800" u="none" spc="-5" dirty="0">
                <a:solidFill>
                  <a:srgbClr val="000000"/>
                </a:solidFill>
              </a:rPr>
              <a:t>Norms really</a:t>
            </a:r>
            <a:r>
              <a:rPr sz="2800" u="none" spc="-45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do</a:t>
            </a:r>
            <a:endParaRPr sz="28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782BAC-CB8A-4EF8-8EFC-E4FBA285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9" y="819150"/>
            <a:ext cx="670560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Details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68300" y="584200"/>
            <a:ext cx="767016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err="1">
                <a:latin typeface="Lucida Console"/>
                <a:cs typeface="Lucida Console"/>
              </a:rPr>
              <a:t>torch</a:t>
            </a:r>
            <a:r>
              <a:rPr sz="2400" spc="-5" dirty="0" err="1">
                <a:latin typeface="Lucida Console"/>
                <a:cs typeface="Lucida Console"/>
              </a:rPr>
              <a:t>.nn.BatchNorm</a:t>
            </a:r>
            <a:r>
              <a:rPr sz="2400" spc="-5" dirty="0">
                <a:latin typeface="Lucida Console"/>
                <a:cs typeface="Lucida Console"/>
              </a:rPr>
              <a:t>(…)</a:t>
            </a:r>
            <a:endParaRPr sz="2400" dirty="0">
              <a:latin typeface="Lucida Console"/>
              <a:cs typeface="Lucida Console"/>
            </a:endParaRPr>
          </a:p>
          <a:p>
            <a:pPr marL="254000" indent="-241300">
              <a:lnSpc>
                <a:spcPts val="2840"/>
              </a:lnSpc>
              <a:spcBef>
                <a:spcPts val="172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400" b="1" spc="-5" dirty="0">
                <a:latin typeface="Arial"/>
                <a:cs typeface="Arial"/>
              </a:rPr>
              <a:t>Dense </a:t>
            </a:r>
            <a:r>
              <a:rPr sz="2400" b="1" dirty="0">
                <a:latin typeface="Arial"/>
                <a:cs typeface="Arial"/>
              </a:rPr>
              <a:t>Layer</a:t>
            </a:r>
            <a:endParaRPr sz="2400" dirty="0">
              <a:latin typeface="Arial"/>
              <a:cs typeface="Arial"/>
            </a:endParaRPr>
          </a:p>
          <a:p>
            <a:pPr marL="2540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One normalization for</a:t>
            </a:r>
            <a:r>
              <a:rPr sz="2400" dirty="0">
                <a:latin typeface="Arial"/>
                <a:cs typeface="Arial"/>
              </a:rPr>
              <a:t> all</a:t>
            </a:r>
          </a:p>
          <a:p>
            <a:pPr marL="254000" indent="-241300">
              <a:lnSpc>
                <a:spcPts val="2840"/>
              </a:lnSpc>
              <a:spcBef>
                <a:spcPts val="52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400" b="1" spc="-5" dirty="0">
                <a:latin typeface="Arial"/>
                <a:cs typeface="Arial"/>
              </a:rPr>
              <a:t>Convolution</a:t>
            </a:r>
            <a:endParaRPr sz="2400" dirty="0">
              <a:latin typeface="Arial"/>
              <a:cs typeface="Arial"/>
            </a:endParaRPr>
          </a:p>
          <a:p>
            <a:pPr marL="2540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One normalization </a:t>
            </a:r>
            <a:r>
              <a:rPr sz="2400" dirty="0">
                <a:latin typeface="Arial"/>
                <a:cs typeface="Arial"/>
              </a:rPr>
              <a:t>per channel</a:t>
            </a: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Compute </a:t>
            </a:r>
            <a:r>
              <a:rPr sz="2400" b="1" dirty="0">
                <a:latin typeface="Arial"/>
                <a:cs typeface="Arial"/>
              </a:rPr>
              <a:t>new </a:t>
            </a:r>
            <a:r>
              <a:rPr sz="2400" b="1" spc="-5" dirty="0">
                <a:latin typeface="Arial"/>
                <a:cs typeface="Arial"/>
              </a:rPr>
              <a:t>mean and variance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every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minibatch</a:t>
            </a:r>
            <a:endParaRPr sz="2400" dirty="0">
              <a:latin typeface="Arial"/>
              <a:cs typeface="Arial"/>
            </a:endParaRPr>
          </a:p>
          <a:p>
            <a:pPr marL="635000" lvl="1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Effectively acts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regularization</a:t>
            </a:r>
            <a:endParaRPr sz="2400" dirty="0">
              <a:latin typeface="Arial"/>
              <a:cs typeface="Arial"/>
            </a:endParaRPr>
          </a:p>
          <a:p>
            <a:pPr marL="635000" lvl="1" indent="-241300">
              <a:lnSpc>
                <a:spcPts val="2840"/>
              </a:lnSpc>
              <a:spcBef>
                <a:spcPts val="520"/>
              </a:spcBef>
              <a:buChar char="•"/>
              <a:tabLst>
                <a:tab pos="634365" algn="l"/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Optimal minibatch </a:t>
            </a:r>
            <a:r>
              <a:rPr sz="2400" dirty="0">
                <a:latin typeface="Arial"/>
                <a:cs typeface="Arial"/>
              </a:rPr>
              <a:t>size is ~128</a:t>
            </a:r>
          </a:p>
          <a:p>
            <a:pPr marL="6350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(watch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parallel </a:t>
            </a:r>
            <a:r>
              <a:rPr sz="2400" spc="-5" dirty="0">
                <a:latin typeface="Arial"/>
                <a:cs typeface="Arial"/>
              </a:rPr>
              <a:t>training with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3760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000000"/>
                </a:solidFill>
              </a:rPr>
              <a:t>ResNet </a:t>
            </a:r>
            <a:r>
              <a:rPr sz="2800" u="none" spc="-5" dirty="0">
                <a:solidFill>
                  <a:srgbClr val="000000"/>
                </a:solidFill>
              </a:rPr>
              <a:t>Block in</a:t>
            </a:r>
            <a:r>
              <a:rPr sz="2800" u="none" spc="-65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detail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1328737" y="885024"/>
            <a:ext cx="2046605" cy="3697604"/>
            <a:chOff x="1328737" y="885024"/>
            <a:chExt cx="2046605" cy="3697604"/>
          </a:xfrm>
        </p:grpSpPr>
        <p:sp>
          <p:nvSpPr>
            <p:cNvPr id="6" name="object 6"/>
            <p:cNvSpPr/>
            <p:nvPr/>
          </p:nvSpPr>
          <p:spPr>
            <a:xfrm>
              <a:off x="1336675" y="1870075"/>
              <a:ext cx="1840230" cy="2463800"/>
            </a:xfrm>
            <a:custGeom>
              <a:avLst/>
              <a:gdLst/>
              <a:ahLst/>
              <a:cxnLst/>
              <a:rect l="l" t="t" r="r" b="b"/>
              <a:pathLst>
                <a:path w="1840230" h="2463800">
                  <a:moveTo>
                    <a:pt x="0" y="0"/>
                  </a:moveTo>
                  <a:lnTo>
                    <a:pt x="1839912" y="0"/>
                  </a:lnTo>
                  <a:lnTo>
                    <a:pt x="1839912" y="2463800"/>
                  </a:lnTo>
                  <a:lnTo>
                    <a:pt x="0" y="24638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8518" y="2950375"/>
              <a:ext cx="1508125" cy="16319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901" y="179228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449"/>
                  </a:lnTo>
                </a:path>
              </a:pathLst>
            </a:custGeom>
            <a:ln w="18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1540" y="1484353"/>
              <a:ext cx="230231" cy="230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8072" y="1736725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69" h="63500">
                  <a:moveTo>
                    <a:pt x="342" y="-7937"/>
                  </a:moveTo>
                  <a:lnTo>
                    <a:pt x="342" y="71437"/>
                  </a:lnTo>
                </a:path>
              </a:pathLst>
            </a:custGeom>
            <a:ln w="16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4946" y="1736725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0" y="63753"/>
                  </a:moveTo>
                  <a:lnTo>
                    <a:pt x="23126" y="0"/>
                  </a:lnTo>
                  <a:lnTo>
                    <a:pt x="47624" y="6324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8212" y="1422399"/>
              <a:ext cx="1270" cy="70485"/>
            </a:xfrm>
            <a:custGeom>
              <a:avLst/>
              <a:gdLst/>
              <a:ahLst/>
              <a:cxnLst/>
              <a:rect l="l" t="t" r="r" b="b"/>
              <a:pathLst>
                <a:path w="1269" h="70484">
                  <a:moveTo>
                    <a:pt x="501" y="-7937"/>
                  </a:moveTo>
                  <a:lnTo>
                    <a:pt x="501" y="77838"/>
                  </a:lnTo>
                </a:path>
              </a:pathLst>
            </a:custGeom>
            <a:ln w="1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64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1492250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1492250" y="0"/>
                  </a:lnTo>
                  <a:lnTo>
                    <a:pt x="1492250" y="28575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4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0" y="0"/>
                  </a:moveTo>
                  <a:lnTo>
                    <a:pt x="1492250" y="0"/>
                  </a:lnTo>
                  <a:lnTo>
                    <a:pt x="149225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2993" y="1128966"/>
              <a:ext cx="320128" cy="10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9215" y="1358899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69" h="63500">
                  <a:moveTo>
                    <a:pt x="444" y="-7937"/>
                  </a:moveTo>
                  <a:lnTo>
                    <a:pt x="444" y="71437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5403" y="1358899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3106"/>
                  </a:moveTo>
                  <a:lnTo>
                    <a:pt x="24701" y="0"/>
                  </a:lnTo>
                  <a:lnTo>
                    <a:pt x="47624" y="6379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2581" y="1599412"/>
              <a:ext cx="1104900" cy="2863215"/>
            </a:xfrm>
            <a:custGeom>
              <a:avLst/>
              <a:gdLst/>
              <a:ahLst/>
              <a:cxnLst/>
              <a:rect l="l" t="t" r="r" b="b"/>
              <a:pathLst>
                <a:path w="1104900" h="2863215">
                  <a:moveTo>
                    <a:pt x="0" y="2863049"/>
                  </a:moveTo>
                  <a:lnTo>
                    <a:pt x="158559" y="2863049"/>
                  </a:lnTo>
                  <a:lnTo>
                    <a:pt x="158699" y="2863049"/>
                  </a:lnTo>
                  <a:lnTo>
                    <a:pt x="158851" y="2863049"/>
                  </a:lnTo>
                  <a:lnTo>
                    <a:pt x="1049489" y="2855506"/>
                  </a:lnTo>
                  <a:lnTo>
                    <a:pt x="1092939" y="2826413"/>
                  </a:lnTo>
                  <a:lnTo>
                    <a:pt x="1104506" y="139001"/>
                  </a:lnTo>
                  <a:lnTo>
                    <a:pt x="1104506" y="138798"/>
                  </a:lnTo>
                  <a:lnTo>
                    <a:pt x="1104506" y="47625"/>
                  </a:lnTo>
                  <a:lnTo>
                    <a:pt x="1100761" y="29087"/>
                  </a:lnTo>
                  <a:lnTo>
                    <a:pt x="1090552" y="13949"/>
                  </a:lnTo>
                  <a:lnTo>
                    <a:pt x="1075413" y="3742"/>
                  </a:lnTo>
                  <a:lnTo>
                    <a:pt x="1056881" y="0"/>
                  </a:lnTo>
                  <a:lnTo>
                    <a:pt x="194868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3950" y="1575587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825"/>
                  </a:moveTo>
                  <a:lnTo>
                    <a:pt x="63500" y="23825"/>
                  </a:lnTo>
                </a:path>
                <a:path w="63500" h="47625">
                  <a:moveTo>
                    <a:pt x="63500" y="47624"/>
                  </a:moveTo>
                  <a:lnTo>
                    <a:pt x="0" y="23825"/>
                  </a:lnTo>
                  <a:lnTo>
                    <a:pt x="635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7818" y="956462"/>
              <a:ext cx="1905" cy="86995"/>
            </a:xfrm>
            <a:custGeom>
              <a:avLst/>
              <a:gdLst/>
              <a:ahLst/>
              <a:cxnLst/>
              <a:rect l="l" t="t" r="r" b="b"/>
              <a:pathLst>
                <a:path w="1905" h="86994">
                  <a:moveTo>
                    <a:pt x="895" y="-7937"/>
                  </a:moveTo>
                  <a:lnTo>
                    <a:pt x="895" y="94462"/>
                  </a:lnTo>
                </a:path>
              </a:pathLst>
            </a:custGeom>
            <a:ln w="1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6434" y="892962"/>
              <a:ext cx="1905" cy="63500"/>
            </a:xfrm>
            <a:custGeom>
              <a:avLst/>
              <a:gdLst/>
              <a:ahLst/>
              <a:cxnLst/>
              <a:rect l="l" t="t" r="r" b="b"/>
              <a:pathLst>
                <a:path w="1905" h="63500">
                  <a:moveTo>
                    <a:pt x="692" y="-7937"/>
                  </a:moveTo>
                  <a:lnTo>
                    <a:pt x="692" y="71437"/>
                  </a:lnTo>
                </a:path>
              </a:pathLst>
            </a:custGeom>
            <a:ln w="17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4006" y="892962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4007"/>
                  </a:moveTo>
                  <a:lnTo>
                    <a:pt x="22428" y="0"/>
                  </a:lnTo>
                  <a:lnTo>
                    <a:pt x="47574" y="63004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8518" y="2005799"/>
              <a:ext cx="1508125" cy="952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219617" y="4720132"/>
            <a:ext cx="90792" cy="74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224337" y="885024"/>
            <a:ext cx="3589020" cy="3697604"/>
            <a:chOff x="4224337" y="885024"/>
            <a:chExt cx="3589020" cy="3697604"/>
          </a:xfrm>
        </p:grpSpPr>
        <p:sp>
          <p:nvSpPr>
            <p:cNvPr id="26" name="object 26"/>
            <p:cNvSpPr/>
            <p:nvPr/>
          </p:nvSpPr>
          <p:spPr>
            <a:xfrm>
              <a:off x="4232275" y="1870075"/>
              <a:ext cx="1840230" cy="2463800"/>
            </a:xfrm>
            <a:custGeom>
              <a:avLst/>
              <a:gdLst/>
              <a:ahLst/>
              <a:cxnLst/>
              <a:rect l="l" t="t" r="r" b="b"/>
              <a:pathLst>
                <a:path w="1840229" h="2463800">
                  <a:moveTo>
                    <a:pt x="0" y="0"/>
                  </a:moveTo>
                  <a:lnTo>
                    <a:pt x="1839912" y="0"/>
                  </a:lnTo>
                  <a:lnTo>
                    <a:pt x="1839912" y="2463800"/>
                  </a:lnTo>
                  <a:lnTo>
                    <a:pt x="0" y="24638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4118" y="2950375"/>
              <a:ext cx="1508125" cy="16319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4409" y="1800225"/>
              <a:ext cx="2540" cy="213995"/>
            </a:xfrm>
            <a:custGeom>
              <a:avLst/>
              <a:gdLst/>
              <a:ahLst/>
              <a:cxnLst/>
              <a:rect l="l" t="t" r="r" b="b"/>
              <a:pathLst>
                <a:path w="2539" h="213994">
                  <a:moveTo>
                    <a:pt x="2286" y="21351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7089" y="1484353"/>
              <a:ext cx="230231" cy="2301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3723" y="1736725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70" h="63500">
                  <a:moveTo>
                    <a:pt x="342" y="-7937"/>
                  </a:moveTo>
                  <a:lnTo>
                    <a:pt x="342" y="71437"/>
                  </a:lnTo>
                </a:path>
              </a:pathLst>
            </a:custGeom>
            <a:ln w="16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30596" y="1736725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0" y="63753"/>
                  </a:moveTo>
                  <a:lnTo>
                    <a:pt x="23126" y="0"/>
                  </a:lnTo>
                  <a:lnTo>
                    <a:pt x="47625" y="6324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3774" y="1422399"/>
              <a:ext cx="1270" cy="70485"/>
            </a:xfrm>
            <a:custGeom>
              <a:avLst/>
              <a:gdLst/>
              <a:ahLst/>
              <a:cxnLst/>
              <a:rect l="l" t="t" r="r" b="b"/>
              <a:pathLst>
                <a:path w="1270" h="70484">
                  <a:moveTo>
                    <a:pt x="495" y="-7937"/>
                  </a:moveTo>
                  <a:lnTo>
                    <a:pt x="495" y="77838"/>
                  </a:lnTo>
                </a:path>
              </a:pathLst>
            </a:custGeom>
            <a:ln w="16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20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1492250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1492250" y="0"/>
                  </a:lnTo>
                  <a:lnTo>
                    <a:pt x="1492250" y="28575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120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0" y="0"/>
                  </a:moveTo>
                  <a:lnTo>
                    <a:pt x="1492250" y="0"/>
                  </a:lnTo>
                  <a:lnTo>
                    <a:pt x="149225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8542" y="1128966"/>
              <a:ext cx="320179" cy="103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4764" y="1358899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70" h="63500">
                  <a:moveTo>
                    <a:pt x="469" y="-7937"/>
                  </a:moveTo>
                  <a:lnTo>
                    <a:pt x="469" y="71437"/>
                  </a:lnTo>
                </a:path>
              </a:pathLst>
            </a:custGeom>
            <a:ln w="16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30952" y="1358899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3106"/>
                  </a:moveTo>
                  <a:lnTo>
                    <a:pt x="24752" y="0"/>
                  </a:lnTo>
                  <a:lnTo>
                    <a:pt x="47625" y="6379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58181" y="3338512"/>
              <a:ext cx="1901189" cy="1123950"/>
            </a:xfrm>
            <a:custGeom>
              <a:avLst/>
              <a:gdLst/>
              <a:ahLst/>
              <a:cxnLst/>
              <a:rect l="l" t="t" r="r" b="b"/>
              <a:pathLst>
                <a:path w="1901190" h="1123950">
                  <a:moveTo>
                    <a:pt x="0" y="1123950"/>
                  </a:moveTo>
                  <a:lnTo>
                    <a:pt x="1853412" y="1123950"/>
                  </a:lnTo>
                  <a:lnTo>
                    <a:pt x="1871944" y="1120205"/>
                  </a:lnTo>
                  <a:lnTo>
                    <a:pt x="1887083" y="1109995"/>
                  </a:lnTo>
                  <a:lnTo>
                    <a:pt x="1897293" y="1094857"/>
                  </a:lnTo>
                  <a:lnTo>
                    <a:pt x="1901037" y="1076325"/>
                  </a:lnTo>
                  <a:lnTo>
                    <a:pt x="190103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5406" y="3275012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23812" y="0"/>
                  </a:moveTo>
                  <a:lnTo>
                    <a:pt x="23812" y="63500"/>
                  </a:lnTo>
                </a:path>
                <a:path w="47625" h="63500">
                  <a:moveTo>
                    <a:pt x="0" y="63500"/>
                  </a:moveTo>
                  <a:lnTo>
                    <a:pt x="23812" y="0"/>
                  </a:lnTo>
                  <a:lnTo>
                    <a:pt x="47624" y="635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3418" y="956462"/>
              <a:ext cx="1905" cy="86995"/>
            </a:xfrm>
            <a:custGeom>
              <a:avLst/>
              <a:gdLst/>
              <a:ahLst/>
              <a:cxnLst/>
              <a:rect l="l" t="t" r="r" b="b"/>
              <a:pathLst>
                <a:path w="1904" h="86994">
                  <a:moveTo>
                    <a:pt x="895" y="-7937"/>
                  </a:moveTo>
                  <a:lnTo>
                    <a:pt x="895" y="94462"/>
                  </a:lnTo>
                </a:path>
              </a:pathLst>
            </a:custGeom>
            <a:ln w="1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52085" y="892962"/>
              <a:ext cx="1905" cy="63500"/>
            </a:xfrm>
            <a:custGeom>
              <a:avLst/>
              <a:gdLst/>
              <a:ahLst/>
              <a:cxnLst/>
              <a:rect l="l" t="t" r="r" b="b"/>
              <a:pathLst>
                <a:path w="1904" h="63500">
                  <a:moveTo>
                    <a:pt x="666" y="-7937"/>
                  </a:moveTo>
                  <a:lnTo>
                    <a:pt x="666" y="71437"/>
                  </a:lnTo>
                </a:path>
              </a:pathLst>
            </a:custGeom>
            <a:ln w="17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29606" y="892962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4007"/>
                  </a:moveTo>
                  <a:lnTo>
                    <a:pt x="22478" y="0"/>
                  </a:lnTo>
                  <a:lnTo>
                    <a:pt x="47625" y="63004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04118" y="1567649"/>
              <a:ext cx="3409162" cy="16851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5115217" y="4720132"/>
            <a:ext cx="90792" cy="74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270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000000"/>
                </a:solidFill>
              </a:rPr>
              <a:t>In</a:t>
            </a:r>
            <a:r>
              <a:rPr sz="2800" u="none" spc="-90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code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328737" y="885024"/>
            <a:ext cx="2046605" cy="3697604"/>
            <a:chOff x="1328737" y="885024"/>
            <a:chExt cx="2046605" cy="3697604"/>
          </a:xfrm>
        </p:grpSpPr>
        <p:sp>
          <p:nvSpPr>
            <p:cNvPr id="5" name="object 5"/>
            <p:cNvSpPr/>
            <p:nvPr/>
          </p:nvSpPr>
          <p:spPr>
            <a:xfrm>
              <a:off x="1336675" y="1870075"/>
              <a:ext cx="1840230" cy="2463800"/>
            </a:xfrm>
            <a:custGeom>
              <a:avLst/>
              <a:gdLst/>
              <a:ahLst/>
              <a:cxnLst/>
              <a:rect l="l" t="t" r="r" b="b"/>
              <a:pathLst>
                <a:path w="1840230" h="2463800">
                  <a:moveTo>
                    <a:pt x="0" y="0"/>
                  </a:moveTo>
                  <a:lnTo>
                    <a:pt x="1839912" y="0"/>
                  </a:lnTo>
                  <a:lnTo>
                    <a:pt x="1839912" y="2463800"/>
                  </a:lnTo>
                  <a:lnTo>
                    <a:pt x="0" y="24638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518" y="2950375"/>
              <a:ext cx="1508125" cy="16319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9901" y="179228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449"/>
                  </a:lnTo>
                </a:path>
              </a:pathLst>
            </a:custGeom>
            <a:ln w="18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1540" y="1484353"/>
              <a:ext cx="230231" cy="230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8072" y="1736725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69" h="63500">
                  <a:moveTo>
                    <a:pt x="342" y="-7937"/>
                  </a:moveTo>
                  <a:lnTo>
                    <a:pt x="342" y="71437"/>
                  </a:lnTo>
                </a:path>
              </a:pathLst>
            </a:custGeom>
            <a:ln w="16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4946" y="1736725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0" y="63753"/>
                  </a:moveTo>
                  <a:lnTo>
                    <a:pt x="23126" y="0"/>
                  </a:lnTo>
                  <a:lnTo>
                    <a:pt x="47624" y="6324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8212" y="1422399"/>
              <a:ext cx="1270" cy="70485"/>
            </a:xfrm>
            <a:custGeom>
              <a:avLst/>
              <a:gdLst/>
              <a:ahLst/>
              <a:cxnLst/>
              <a:rect l="l" t="t" r="r" b="b"/>
              <a:pathLst>
                <a:path w="1269" h="70484">
                  <a:moveTo>
                    <a:pt x="501" y="-7937"/>
                  </a:moveTo>
                  <a:lnTo>
                    <a:pt x="501" y="77838"/>
                  </a:lnTo>
                </a:path>
              </a:pathLst>
            </a:custGeom>
            <a:ln w="168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64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1492250" y="285750"/>
                  </a:moveTo>
                  <a:lnTo>
                    <a:pt x="0" y="285750"/>
                  </a:lnTo>
                  <a:lnTo>
                    <a:pt x="0" y="0"/>
                  </a:lnTo>
                  <a:lnTo>
                    <a:pt x="1492250" y="0"/>
                  </a:lnTo>
                  <a:lnTo>
                    <a:pt x="1492250" y="285750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6456" y="1042987"/>
              <a:ext cx="1492250" cy="285750"/>
            </a:xfrm>
            <a:custGeom>
              <a:avLst/>
              <a:gdLst/>
              <a:ahLst/>
              <a:cxnLst/>
              <a:rect l="l" t="t" r="r" b="b"/>
              <a:pathLst>
                <a:path w="1492250" h="285750">
                  <a:moveTo>
                    <a:pt x="0" y="0"/>
                  </a:moveTo>
                  <a:lnTo>
                    <a:pt x="1492250" y="0"/>
                  </a:lnTo>
                  <a:lnTo>
                    <a:pt x="149225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2993" y="1128966"/>
              <a:ext cx="320128" cy="10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9215" y="1358899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69" h="63500">
                  <a:moveTo>
                    <a:pt x="444" y="-7937"/>
                  </a:moveTo>
                  <a:lnTo>
                    <a:pt x="444" y="71437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5403" y="1358899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3106"/>
                  </a:moveTo>
                  <a:lnTo>
                    <a:pt x="24701" y="0"/>
                  </a:lnTo>
                  <a:lnTo>
                    <a:pt x="47624" y="6379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2581" y="1599412"/>
              <a:ext cx="1104900" cy="2863215"/>
            </a:xfrm>
            <a:custGeom>
              <a:avLst/>
              <a:gdLst/>
              <a:ahLst/>
              <a:cxnLst/>
              <a:rect l="l" t="t" r="r" b="b"/>
              <a:pathLst>
                <a:path w="1104900" h="2863215">
                  <a:moveTo>
                    <a:pt x="0" y="2863049"/>
                  </a:moveTo>
                  <a:lnTo>
                    <a:pt x="158559" y="2863049"/>
                  </a:lnTo>
                  <a:lnTo>
                    <a:pt x="158699" y="2863049"/>
                  </a:lnTo>
                  <a:lnTo>
                    <a:pt x="158851" y="2863049"/>
                  </a:lnTo>
                  <a:lnTo>
                    <a:pt x="1049489" y="2855506"/>
                  </a:lnTo>
                  <a:lnTo>
                    <a:pt x="1092939" y="2826413"/>
                  </a:lnTo>
                  <a:lnTo>
                    <a:pt x="1104506" y="139001"/>
                  </a:lnTo>
                  <a:lnTo>
                    <a:pt x="1104506" y="138798"/>
                  </a:lnTo>
                  <a:lnTo>
                    <a:pt x="1104506" y="47625"/>
                  </a:lnTo>
                  <a:lnTo>
                    <a:pt x="1100761" y="29087"/>
                  </a:lnTo>
                  <a:lnTo>
                    <a:pt x="1090552" y="13949"/>
                  </a:lnTo>
                  <a:lnTo>
                    <a:pt x="1075413" y="3742"/>
                  </a:lnTo>
                  <a:lnTo>
                    <a:pt x="1056881" y="0"/>
                  </a:lnTo>
                  <a:lnTo>
                    <a:pt x="194868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3950" y="1575587"/>
              <a:ext cx="63500" cy="47625"/>
            </a:xfrm>
            <a:custGeom>
              <a:avLst/>
              <a:gdLst/>
              <a:ahLst/>
              <a:cxnLst/>
              <a:rect l="l" t="t" r="r" b="b"/>
              <a:pathLst>
                <a:path w="63500" h="47625">
                  <a:moveTo>
                    <a:pt x="0" y="23825"/>
                  </a:moveTo>
                  <a:lnTo>
                    <a:pt x="63500" y="23825"/>
                  </a:lnTo>
                </a:path>
                <a:path w="63500" h="47625">
                  <a:moveTo>
                    <a:pt x="63500" y="47624"/>
                  </a:moveTo>
                  <a:lnTo>
                    <a:pt x="0" y="23825"/>
                  </a:lnTo>
                  <a:lnTo>
                    <a:pt x="635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7818" y="956462"/>
              <a:ext cx="1905" cy="86995"/>
            </a:xfrm>
            <a:custGeom>
              <a:avLst/>
              <a:gdLst/>
              <a:ahLst/>
              <a:cxnLst/>
              <a:rect l="l" t="t" r="r" b="b"/>
              <a:pathLst>
                <a:path w="1905" h="86994">
                  <a:moveTo>
                    <a:pt x="895" y="-7937"/>
                  </a:moveTo>
                  <a:lnTo>
                    <a:pt x="895" y="94462"/>
                  </a:lnTo>
                </a:path>
              </a:pathLst>
            </a:custGeom>
            <a:ln w="1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6434" y="892962"/>
              <a:ext cx="1905" cy="63500"/>
            </a:xfrm>
            <a:custGeom>
              <a:avLst/>
              <a:gdLst/>
              <a:ahLst/>
              <a:cxnLst/>
              <a:rect l="l" t="t" r="r" b="b"/>
              <a:pathLst>
                <a:path w="1905" h="63500">
                  <a:moveTo>
                    <a:pt x="692" y="-7937"/>
                  </a:moveTo>
                  <a:lnTo>
                    <a:pt x="692" y="71437"/>
                  </a:lnTo>
                </a:path>
              </a:pathLst>
            </a:custGeom>
            <a:ln w="17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4006" y="892962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0" y="64007"/>
                  </a:moveTo>
                  <a:lnTo>
                    <a:pt x="22428" y="0"/>
                  </a:lnTo>
                  <a:lnTo>
                    <a:pt x="47574" y="63004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8518" y="2005799"/>
              <a:ext cx="1508125" cy="952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219617" y="4720132"/>
            <a:ext cx="90792" cy="74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06D3E2-902F-43A9-AE09-32BE1B7C9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1800225"/>
            <a:ext cx="4393491" cy="22000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1430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The many flavors of </a:t>
            </a:r>
            <a:r>
              <a:rPr sz="2800" u="none" dirty="0">
                <a:solidFill>
                  <a:srgbClr val="000000"/>
                </a:solidFill>
              </a:rPr>
              <a:t>ResNet</a:t>
            </a:r>
            <a:r>
              <a:rPr sz="2800" u="none" spc="-25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blocks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036317"/>
            <a:ext cx="9144000" cy="3936365"/>
            <a:chOff x="0" y="1036317"/>
            <a:chExt cx="9144000" cy="3936365"/>
          </a:xfrm>
        </p:grpSpPr>
        <p:sp>
          <p:nvSpPr>
            <p:cNvPr id="4" name="object 4"/>
            <p:cNvSpPr/>
            <p:nvPr/>
          </p:nvSpPr>
          <p:spPr>
            <a:xfrm>
              <a:off x="0" y="1036317"/>
              <a:ext cx="9144000" cy="3070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8921" y="4064444"/>
              <a:ext cx="3268345" cy="908050"/>
            </a:xfrm>
            <a:custGeom>
              <a:avLst/>
              <a:gdLst/>
              <a:ahLst/>
              <a:cxnLst/>
              <a:rect l="l" t="t" r="r" b="b"/>
              <a:pathLst>
                <a:path w="3268345" h="908050">
                  <a:moveTo>
                    <a:pt x="3268256" y="0"/>
                  </a:moveTo>
                  <a:lnTo>
                    <a:pt x="2818600" y="281787"/>
                  </a:lnTo>
                  <a:lnTo>
                    <a:pt x="1812518" y="281787"/>
                  </a:lnTo>
                  <a:lnTo>
                    <a:pt x="1685925" y="42862"/>
                  </a:lnTo>
                  <a:lnTo>
                    <a:pt x="1558925" y="281787"/>
                  </a:lnTo>
                  <a:lnTo>
                    <a:pt x="648487" y="281787"/>
                  </a:lnTo>
                  <a:lnTo>
                    <a:pt x="0" y="1981"/>
                  </a:lnTo>
                  <a:lnTo>
                    <a:pt x="382981" y="488162"/>
                  </a:lnTo>
                  <a:lnTo>
                    <a:pt x="382981" y="844550"/>
                  </a:lnTo>
                  <a:lnTo>
                    <a:pt x="387985" y="869162"/>
                  </a:lnTo>
                  <a:lnTo>
                    <a:pt x="401612" y="889215"/>
                  </a:lnTo>
                  <a:lnTo>
                    <a:pt x="421805" y="902716"/>
                  </a:lnTo>
                  <a:lnTo>
                    <a:pt x="446481" y="907656"/>
                  </a:lnTo>
                  <a:lnTo>
                    <a:pt x="2981325" y="907656"/>
                  </a:lnTo>
                  <a:lnTo>
                    <a:pt x="3006001" y="902716"/>
                  </a:lnTo>
                  <a:lnTo>
                    <a:pt x="3026181" y="889215"/>
                  </a:lnTo>
                  <a:lnTo>
                    <a:pt x="3039821" y="869162"/>
                  </a:lnTo>
                  <a:lnTo>
                    <a:pt x="3044825" y="844550"/>
                  </a:lnTo>
                  <a:lnTo>
                    <a:pt x="3044825" y="566343"/>
                  </a:lnTo>
                  <a:lnTo>
                    <a:pt x="3268256" y="0"/>
                  </a:lnTo>
                  <a:close/>
                </a:path>
              </a:pathLst>
            </a:custGeom>
            <a:solidFill>
              <a:srgbClr val="FCB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72100" y="4495800"/>
            <a:ext cx="224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Try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permutation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080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VGG</a:t>
            </a:r>
            <a:r>
              <a:rPr sz="2800" spc="-70" dirty="0"/>
              <a:t> </a:t>
            </a:r>
            <a:r>
              <a:rPr sz="2800" spc="-5" dirty="0"/>
              <a:t>Blocks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272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Deeper vs.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wider?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381760"/>
            <a:ext cx="3621404" cy="13081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5x5</a:t>
            </a:r>
            <a:r>
              <a:rPr sz="2400" spc="-5" dirty="0">
                <a:latin typeface="Arial"/>
                <a:cs typeface="Arial"/>
              </a:rPr>
              <a:t> convolutions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3x3 </a:t>
            </a:r>
            <a:r>
              <a:rPr sz="2400" spc="-5" dirty="0">
                <a:latin typeface="Arial"/>
                <a:cs typeface="Arial"/>
              </a:rPr>
              <a:t>convolutions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(more)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Deep &amp; </a:t>
            </a:r>
            <a:r>
              <a:rPr sz="2400" b="1" spc="-5" dirty="0">
                <a:latin typeface="Arial"/>
                <a:cs typeface="Arial"/>
              </a:rPr>
              <a:t>narrow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better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2664460"/>
            <a:ext cx="4147185" cy="2032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VGG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</a:t>
            </a:r>
          </a:p>
          <a:p>
            <a:pPr marL="812800" lvl="1" indent="-342900">
              <a:lnSpc>
                <a:spcPts val="2840"/>
              </a:lnSpc>
              <a:spcBef>
                <a:spcPts val="5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i="1" dirty="0">
                <a:latin typeface="Arial"/>
                <a:cs typeface="Arial"/>
              </a:rPr>
              <a:t>3x3 </a:t>
            </a:r>
            <a:r>
              <a:rPr sz="2400" spc="-5" dirty="0">
                <a:latin typeface="Arial"/>
                <a:cs typeface="Arial"/>
              </a:rPr>
              <a:t>convolutions </a:t>
            </a:r>
            <a:r>
              <a:rPr sz="2400" dirty="0">
                <a:latin typeface="Arial"/>
                <a:cs typeface="Arial"/>
              </a:rPr>
              <a:t>(pad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1)</a:t>
            </a:r>
          </a:p>
          <a:p>
            <a:pPr marL="812800">
              <a:lnSpc>
                <a:spcPts val="2840"/>
              </a:lnSpc>
            </a:pPr>
            <a:r>
              <a:rPr sz="2400" b="1" dirty="0">
                <a:latin typeface="Arial"/>
                <a:cs typeface="Arial"/>
              </a:rPr>
              <a:t>(n </a:t>
            </a:r>
            <a:r>
              <a:rPr sz="2400" b="1" spc="-5" dirty="0">
                <a:latin typeface="Arial"/>
                <a:cs typeface="Arial"/>
              </a:rPr>
              <a:t>layers,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channels)</a:t>
            </a:r>
            <a:endParaRPr sz="2400" dirty="0">
              <a:latin typeface="Arial"/>
              <a:cs typeface="Arial"/>
            </a:endParaRPr>
          </a:p>
          <a:p>
            <a:pPr marL="812800" marR="1089025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2x2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max-pooling  </a:t>
            </a:r>
            <a:r>
              <a:rPr sz="2400" spc="-5" dirty="0">
                <a:latin typeface="Arial"/>
                <a:cs typeface="Arial"/>
              </a:rPr>
              <a:t>(stride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97700" y="1473200"/>
            <a:ext cx="205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74746"/>
                </a:solidFill>
                <a:latin typeface="Arial"/>
                <a:cs typeface="Arial"/>
              </a:rPr>
              <a:t>Part of</a:t>
            </a:r>
            <a:r>
              <a:rPr sz="2400" spc="-23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74746"/>
                </a:solidFill>
                <a:latin typeface="Arial"/>
                <a:cs typeface="Arial"/>
              </a:rPr>
              <a:t>AlexNet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9273" y="1918374"/>
            <a:ext cx="2083246" cy="214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9011" y="1918374"/>
            <a:ext cx="2123214" cy="2143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1100" y="1473200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74746"/>
                </a:solidFill>
                <a:latin typeface="Arial"/>
                <a:cs typeface="Arial"/>
              </a:rPr>
              <a:t>VGG</a:t>
            </a:r>
            <a:r>
              <a:rPr sz="2400" spc="-85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74746"/>
                </a:solidFill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358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0000"/>
                </a:solidFill>
              </a:rPr>
              <a:t>Putting it all</a:t>
            </a:r>
            <a:r>
              <a:rPr sz="2800" u="none" spc="-45" dirty="0">
                <a:solidFill>
                  <a:srgbClr val="000000"/>
                </a:solidFill>
              </a:rPr>
              <a:t> </a:t>
            </a:r>
            <a:r>
              <a:rPr sz="2800" u="none" spc="-5" dirty="0">
                <a:solidFill>
                  <a:srgbClr val="000000"/>
                </a:solidFill>
              </a:rPr>
              <a:t>together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68300" y="1016000"/>
            <a:ext cx="5909310" cy="3248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66675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Same block </a:t>
            </a:r>
            <a:r>
              <a:rPr sz="2400" spc="-5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e.g. VGG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  GoogleNet</a:t>
            </a:r>
            <a:endParaRPr sz="2400">
              <a:latin typeface="Arial"/>
              <a:cs typeface="Arial"/>
            </a:endParaRPr>
          </a:p>
          <a:p>
            <a:pPr marL="254000" marR="1630680" indent="-241300">
              <a:lnSpc>
                <a:spcPts val="2800"/>
              </a:lnSpc>
              <a:spcBef>
                <a:spcPts val="6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Residual </a:t>
            </a:r>
            <a:r>
              <a:rPr sz="2400" spc="-5" dirty="0">
                <a:latin typeface="Arial"/>
                <a:cs typeface="Arial"/>
              </a:rPr>
              <a:t>connection to </a:t>
            </a:r>
            <a:r>
              <a:rPr sz="2400" dirty="0">
                <a:latin typeface="Arial"/>
                <a:cs typeface="Arial"/>
              </a:rPr>
              <a:t>add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expressiveness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39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Pooling/stride for dimensionality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Batch Normalization for capacity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train </a:t>
            </a:r>
            <a:r>
              <a:rPr sz="2400" dirty="0">
                <a:latin typeface="Arial"/>
                <a:cs typeface="Arial"/>
              </a:rPr>
              <a:t>it at scale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72393" y="9317"/>
            <a:ext cx="1236980" cy="5128260"/>
            <a:chOff x="7172393" y="9317"/>
            <a:chExt cx="1236980" cy="5128260"/>
          </a:xfrm>
        </p:grpSpPr>
        <p:sp>
          <p:nvSpPr>
            <p:cNvPr id="7" name="object 7"/>
            <p:cNvSpPr/>
            <p:nvPr/>
          </p:nvSpPr>
          <p:spPr>
            <a:xfrm>
              <a:off x="7403205" y="3557247"/>
              <a:ext cx="515620" cy="690245"/>
            </a:xfrm>
            <a:custGeom>
              <a:avLst/>
              <a:gdLst/>
              <a:ahLst/>
              <a:cxnLst/>
              <a:rect l="l" t="t" r="r" b="b"/>
              <a:pathLst>
                <a:path w="515620" h="690245">
                  <a:moveTo>
                    <a:pt x="0" y="0"/>
                  </a:moveTo>
                  <a:lnTo>
                    <a:pt x="515302" y="0"/>
                  </a:lnTo>
                  <a:lnTo>
                    <a:pt x="515302" y="690040"/>
                  </a:lnTo>
                  <a:lnTo>
                    <a:pt x="0" y="690040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3547" y="4116356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53547" y="4116356"/>
              <a:ext cx="418465" cy="200660"/>
            </a:xfrm>
            <a:custGeom>
              <a:avLst/>
              <a:gdLst/>
              <a:ahLst/>
              <a:cxnLst/>
              <a:rect l="l" t="t" r="r" b="b"/>
              <a:pathLst>
                <a:path w="418465" h="20066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  <a:path w="418465" h="200660">
                  <a:moveTo>
                    <a:pt x="208978" y="200497"/>
                  </a:moveTo>
                  <a:lnTo>
                    <a:pt x="208978" y="116246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2525" y="421603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6280" y="4216037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65"/>
                  </a:moveTo>
                  <a:lnTo>
                    <a:pt x="6245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5655" y="3446239"/>
              <a:ext cx="70360" cy="70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53547" y="3989210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53547" y="3325632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79976"/>
                  </a:moveTo>
                  <a:lnTo>
                    <a:pt x="0" y="79976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79976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53547" y="3325632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79976"/>
                  </a:lnTo>
                  <a:lnTo>
                    <a:pt x="0" y="79976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3547" y="3862056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3547" y="3862056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2525" y="4105457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5176" y="5449"/>
                  </a:moveTo>
                  <a:lnTo>
                    <a:pt x="5176" y="5449"/>
                  </a:lnTo>
                </a:path>
              </a:pathLst>
            </a:custGeom>
            <a:ln w="10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2525" y="408889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56280" y="4088891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65"/>
                  </a:moveTo>
                  <a:lnTo>
                    <a:pt x="6245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62525" y="3978302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5176" y="5454"/>
                  </a:moveTo>
                  <a:lnTo>
                    <a:pt x="5176" y="5454"/>
                  </a:lnTo>
                </a:path>
              </a:pathLst>
            </a:custGeom>
            <a:ln w="10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2525" y="396173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6280" y="3961737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65"/>
                  </a:moveTo>
                  <a:lnTo>
                    <a:pt x="6245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61813" y="3542496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4971"/>
                  </a:lnTo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61390" y="3531107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5">
                  <a:moveTo>
                    <a:pt x="82" y="-5176"/>
                  </a:moveTo>
                  <a:lnTo>
                    <a:pt x="82" y="21741"/>
                  </a:lnTo>
                </a:path>
              </a:pathLst>
            </a:custGeom>
            <a:ln w="1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55311" y="3531107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664"/>
                  </a:moveTo>
                  <a:lnTo>
                    <a:pt x="6079" y="0"/>
                  </a:lnTo>
                  <a:lnTo>
                    <a:pt x="12457" y="164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61258" y="3441846"/>
              <a:ext cx="635" cy="10160"/>
            </a:xfrm>
            <a:custGeom>
              <a:avLst/>
              <a:gdLst/>
              <a:ahLst/>
              <a:cxnLst/>
              <a:rect l="l" t="t" r="r" b="b"/>
              <a:pathLst>
                <a:path w="634" h="10160">
                  <a:moveTo>
                    <a:pt x="0" y="9607"/>
                  </a:moveTo>
                  <a:lnTo>
                    <a:pt x="165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1424" y="3425314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5">
                  <a:moveTo>
                    <a:pt x="111" y="-5176"/>
                  </a:moveTo>
                  <a:lnTo>
                    <a:pt x="111" y="21708"/>
                  </a:lnTo>
                </a:path>
              </a:pathLst>
            </a:custGeom>
            <a:ln w="10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5178" y="3425314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465"/>
                  </a:moveTo>
                  <a:lnTo>
                    <a:pt x="6468" y="0"/>
                  </a:lnTo>
                  <a:lnTo>
                    <a:pt x="12423" y="16656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62525" y="3481445"/>
              <a:ext cx="309880" cy="802005"/>
            </a:xfrm>
            <a:custGeom>
              <a:avLst/>
              <a:gdLst/>
              <a:ahLst/>
              <a:cxnLst/>
              <a:rect l="l" t="t" r="r" b="b"/>
              <a:pathLst>
                <a:path w="309879" h="802004">
                  <a:moveTo>
                    <a:pt x="0" y="801864"/>
                  </a:moveTo>
                  <a:lnTo>
                    <a:pt x="103366" y="801864"/>
                  </a:lnTo>
                  <a:lnTo>
                    <a:pt x="103565" y="801864"/>
                  </a:lnTo>
                  <a:lnTo>
                    <a:pt x="276465" y="799983"/>
                  </a:lnTo>
                  <a:lnTo>
                    <a:pt x="307201" y="769023"/>
                  </a:lnTo>
                  <a:lnTo>
                    <a:pt x="309330" y="38953"/>
                  </a:lnTo>
                  <a:lnTo>
                    <a:pt x="309330" y="19447"/>
                  </a:lnTo>
                  <a:lnTo>
                    <a:pt x="307799" y="11876"/>
                  </a:lnTo>
                  <a:lnTo>
                    <a:pt x="303626" y="5695"/>
                  </a:lnTo>
                  <a:lnTo>
                    <a:pt x="297446" y="1528"/>
                  </a:lnTo>
                  <a:lnTo>
                    <a:pt x="289891" y="0"/>
                  </a:lnTo>
                  <a:lnTo>
                    <a:pt x="64579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0506" y="3475200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0" y="6245"/>
                  </a:moveTo>
                  <a:lnTo>
                    <a:pt x="16598" y="6245"/>
                  </a:lnTo>
                </a:path>
                <a:path w="17145" h="12700">
                  <a:moveTo>
                    <a:pt x="16598" y="12423"/>
                  </a:moveTo>
                  <a:lnTo>
                    <a:pt x="0" y="6245"/>
                  </a:lnTo>
                  <a:lnTo>
                    <a:pt x="16598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3547" y="3724647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3547" y="3724647"/>
              <a:ext cx="418465" cy="137795"/>
            </a:xfrm>
            <a:custGeom>
              <a:avLst/>
              <a:gdLst/>
              <a:ahLst/>
              <a:cxnLst/>
              <a:rect l="l" t="t" r="r" b="b"/>
              <a:pathLst>
                <a:path w="418465" h="137795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  <a:path w="418465" h="137795">
                  <a:moveTo>
                    <a:pt x="208978" y="137408"/>
                  </a:moveTo>
                  <a:lnTo>
                    <a:pt x="208978" y="116246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2525" y="382436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56280" y="3824361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3547" y="3597467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3547" y="3597467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62525" y="3713747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5176" y="5449"/>
                  </a:moveTo>
                  <a:lnTo>
                    <a:pt x="5176" y="5449"/>
                  </a:lnTo>
                </a:path>
              </a:pathLst>
            </a:custGeom>
            <a:ln w="10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62525" y="3697215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56280" y="3697215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4853" y="2559069"/>
              <a:ext cx="515620" cy="690245"/>
            </a:xfrm>
            <a:custGeom>
              <a:avLst/>
              <a:gdLst/>
              <a:ahLst/>
              <a:cxnLst/>
              <a:rect l="l" t="t" r="r" b="b"/>
              <a:pathLst>
                <a:path w="515620" h="690244">
                  <a:moveTo>
                    <a:pt x="0" y="0"/>
                  </a:moveTo>
                  <a:lnTo>
                    <a:pt x="515302" y="0"/>
                  </a:lnTo>
                  <a:lnTo>
                    <a:pt x="515302" y="690073"/>
                  </a:lnTo>
                  <a:lnTo>
                    <a:pt x="0" y="69007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5203" y="3118211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5203" y="3118211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62848" y="3234457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356" y="-5176"/>
                  </a:moveTo>
                  <a:lnTo>
                    <a:pt x="356" y="96351"/>
                  </a:lnTo>
                </a:path>
              </a:pathLst>
            </a:custGeom>
            <a:ln w="11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7348" y="3217892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6336" y="0"/>
                  </a:moveTo>
                  <a:lnTo>
                    <a:pt x="6211" y="16565"/>
                  </a:lnTo>
                </a:path>
                <a:path w="12700" h="17144">
                  <a:moveTo>
                    <a:pt x="0" y="16498"/>
                  </a:moveTo>
                  <a:lnTo>
                    <a:pt x="6336" y="0"/>
                  </a:lnTo>
                  <a:lnTo>
                    <a:pt x="12390" y="165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7303" y="2448086"/>
              <a:ext cx="70377" cy="70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5203" y="2991056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79976"/>
                  </a:lnTo>
                  <a:lnTo>
                    <a:pt x="0" y="79976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03205" y="1553568"/>
              <a:ext cx="515620" cy="690245"/>
            </a:xfrm>
            <a:custGeom>
              <a:avLst/>
              <a:gdLst/>
              <a:ahLst/>
              <a:cxnLst/>
              <a:rect l="l" t="t" r="r" b="b"/>
              <a:pathLst>
                <a:path w="515620" h="690244">
                  <a:moveTo>
                    <a:pt x="0" y="0"/>
                  </a:moveTo>
                  <a:lnTo>
                    <a:pt x="515302" y="0"/>
                  </a:lnTo>
                  <a:lnTo>
                    <a:pt x="515302" y="690040"/>
                  </a:lnTo>
                  <a:lnTo>
                    <a:pt x="0" y="690040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3547" y="2112677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53547" y="2112677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63461" y="2223747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665"/>
                  </a:lnTo>
                </a:path>
              </a:pathLst>
            </a:custGeom>
            <a:ln w="11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56893" y="2212359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6054" y="0"/>
                  </a:moveTo>
                  <a:lnTo>
                    <a:pt x="6178" y="16565"/>
                  </a:lnTo>
                </a:path>
                <a:path w="12700" h="17144">
                  <a:moveTo>
                    <a:pt x="0" y="16631"/>
                  </a:moveTo>
                  <a:lnTo>
                    <a:pt x="6054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25655" y="1442559"/>
              <a:ext cx="70360" cy="703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3547" y="1985531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3547" y="1321920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09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3547" y="1321920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09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3547" y="1858377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417948" y="79976"/>
                  </a:moveTo>
                  <a:lnTo>
                    <a:pt x="0" y="79976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79976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53547" y="1858377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10">
                  <a:moveTo>
                    <a:pt x="0" y="0"/>
                  </a:moveTo>
                  <a:lnTo>
                    <a:pt x="417948" y="0"/>
                  </a:lnTo>
                  <a:lnTo>
                    <a:pt x="417948" y="79976"/>
                  </a:lnTo>
                  <a:lnTo>
                    <a:pt x="0" y="79976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62525" y="2101778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49"/>
                  </a:moveTo>
                  <a:lnTo>
                    <a:pt x="5176" y="5449"/>
                  </a:lnTo>
                </a:path>
              </a:pathLst>
            </a:custGeom>
            <a:ln w="10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62525" y="208521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56280" y="2085212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65"/>
                  </a:moveTo>
                  <a:lnTo>
                    <a:pt x="6245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62525" y="197459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70"/>
                  </a:moveTo>
                  <a:lnTo>
                    <a:pt x="5176" y="547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62525" y="195805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56280" y="1958058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61556" y="1543994"/>
              <a:ext cx="635" cy="50165"/>
            </a:xfrm>
            <a:custGeom>
              <a:avLst/>
              <a:gdLst/>
              <a:ahLst/>
              <a:cxnLst/>
              <a:rect l="l" t="t" r="r" b="b"/>
              <a:pathLst>
                <a:path w="634" h="50165">
                  <a:moveTo>
                    <a:pt x="256" y="-5176"/>
                  </a:moveTo>
                  <a:lnTo>
                    <a:pt x="256" y="54971"/>
                  </a:lnTo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61390" y="1527428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4">
                  <a:moveTo>
                    <a:pt x="82" y="-5176"/>
                  </a:moveTo>
                  <a:lnTo>
                    <a:pt x="82" y="21741"/>
                  </a:lnTo>
                </a:path>
              </a:pathLst>
            </a:custGeom>
            <a:ln w="1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55311" y="1527428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631"/>
                  </a:moveTo>
                  <a:lnTo>
                    <a:pt x="6079" y="0"/>
                  </a:lnTo>
                  <a:lnTo>
                    <a:pt x="12457" y="164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61258" y="1438167"/>
              <a:ext cx="635" cy="10160"/>
            </a:xfrm>
            <a:custGeom>
              <a:avLst/>
              <a:gdLst/>
              <a:ahLst/>
              <a:cxnLst/>
              <a:rect l="l" t="t" r="r" b="b"/>
              <a:pathLst>
                <a:path w="634" h="10159">
                  <a:moveTo>
                    <a:pt x="0" y="9607"/>
                  </a:moveTo>
                  <a:lnTo>
                    <a:pt x="165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61424" y="1421635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4">
                  <a:moveTo>
                    <a:pt x="111" y="-5176"/>
                  </a:moveTo>
                  <a:lnTo>
                    <a:pt x="111" y="21708"/>
                  </a:lnTo>
                </a:path>
              </a:pathLst>
            </a:custGeom>
            <a:ln w="10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55178" y="1421635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465"/>
                  </a:moveTo>
                  <a:lnTo>
                    <a:pt x="6468" y="0"/>
                  </a:lnTo>
                  <a:lnTo>
                    <a:pt x="12423" y="16623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63560" y="1974855"/>
              <a:ext cx="531495" cy="315595"/>
            </a:xfrm>
            <a:custGeom>
              <a:avLst/>
              <a:gdLst/>
              <a:ahLst/>
              <a:cxnLst/>
              <a:rect l="l" t="t" r="r" b="b"/>
              <a:pathLst>
                <a:path w="531495" h="315594">
                  <a:moveTo>
                    <a:pt x="0" y="315029"/>
                  </a:moveTo>
                  <a:lnTo>
                    <a:pt x="500319" y="315029"/>
                  </a:lnTo>
                  <a:lnTo>
                    <a:pt x="512405" y="312586"/>
                  </a:lnTo>
                  <a:lnTo>
                    <a:pt x="522278" y="305928"/>
                  </a:lnTo>
                  <a:lnTo>
                    <a:pt x="528936" y="296055"/>
                  </a:lnTo>
                  <a:lnTo>
                    <a:pt x="531379" y="283969"/>
                  </a:lnTo>
                  <a:lnTo>
                    <a:pt x="531379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94939" y="1958257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99"/>
                  </a:moveTo>
                  <a:lnTo>
                    <a:pt x="5176" y="8299"/>
                  </a:lnTo>
                </a:path>
              </a:pathLst>
            </a:custGeom>
            <a:ln w="1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188694" y="1958257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98"/>
                  </a:moveTo>
                  <a:lnTo>
                    <a:pt x="6245" y="0"/>
                  </a:lnTo>
                  <a:lnTo>
                    <a:pt x="12490" y="165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53547" y="172093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53547" y="1720935"/>
              <a:ext cx="418465" cy="137795"/>
            </a:xfrm>
            <a:custGeom>
              <a:avLst/>
              <a:gdLst/>
              <a:ahLst/>
              <a:cxnLst/>
              <a:rect l="l" t="t" r="r" b="b"/>
              <a:pathLst>
                <a:path w="418465" h="13779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  <a:path w="418465" h="137794">
                  <a:moveTo>
                    <a:pt x="208978" y="137441"/>
                  </a:moveTo>
                  <a:lnTo>
                    <a:pt x="208978" y="116279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2525" y="182068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56280" y="1820682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53547" y="1593789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62525" y="1710068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33"/>
                  </a:moveTo>
                  <a:lnTo>
                    <a:pt x="5176" y="5433"/>
                  </a:lnTo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62525" y="169353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56280" y="1693536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85969" y="185857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727105" y="1477766"/>
              <a:ext cx="676910" cy="461009"/>
            </a:xfrm>
            <a:custGeom>
              <a:avLst/>
              <a:gdLst/>
              <a:ahLst/>
              <a:cxnLst/>
              <a:rect l="l" t="t" r="r" b="b"/>
              <a:pathLst>
                <a:path w="676909" h="461010">
                  <a:moveTo>
                    <a:pt x="258864" y="380809"/>
                  </a:moveTo>
                  <a:lnTo>
                    <a:pt x="676813" y="380809"/>
                  </a:lnTo>
                  <a:lnTo>
                    <a:pt x="676813" y="460852"/>
                  </a:lnTo>
                  <a:lnTo>
                    <a:pt x="258864" y="460852"/>
                  </a:lnTo>
                  <a:lnTo>
                    <a:pt x="258864" y="380809"/>
                  </a:lnTo>
                  <a:close/>
                </a:path>
                <a:path w="676909" h="461010">
                  <a:moveTo>
                    <a:pt x="467834" y="380809"/>
                  </a:moveTo>
                  <a:lnTo>
                    <a:pt x="467834" y="31059"/>
                  </a:lnTo>
                  <a:lnTo>
                    <a:pt x="465392" y="18973"/>
                  </a:lnTo>
                  <a:lnTo>
                    <a:pt x="458734" y="9100"/>
                  </a:lnTo>
                  <a:lnTo>
                    <a:pt x="448861" y="2442"/>
                  </a:lnTo>
                  <a:lnTo>
                    <a:pt x="436775" y="0"/>
                  </a:lnTo>
                  <a:lnTo>
                    <a:pt x="0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10506" y="1471521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0" y="6245"/>
                  </a:moveTo>
                  <a:lnTo>
                    <a:pt x="16598" y="6245"/>
                  </a:lnTo>
                </a:path>
                <a:path w="17145" h="12700">
                  <a:moveTo>
                    <a:pt x="16598" y="12423"/>
                  </a:moveTo>
                  <a:lnTo>
                    <a:pt x="0" y="6245"/>
                  </a:lnTo>
                  <a:lnTo>
                    <a:pt x="16598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55203" y="2327412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55203" y="2327412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55203" y="286384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55203" y="286384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64173" y="310727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70"/>
                  </a:moveTo>
                  <a:lnTo>
                    <a:pt x="5176" y="547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664173" y="309073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657961" y="3090738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11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64173" y="298012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66"/>
                  </a:moveTo>
                  <a:lnTo>
                    <a:pt x="5176" y="5466"/>
                  </a:lnTo>
                </a:path>
              </a:pathLst>
            </a:custGeom>
            <a:ln w="10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64173" y="296359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57961" y="2963591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11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63461" y="254434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0"/>
                  </a:moveTo>
                  <a:lnTo>
                    <a:pt x="0" y="54971"/>
                  </a:lnTo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63039" y="2532954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4">
                  <a:moveTo>
                    <a:pt x="82" y="-5176"/>
                  </a:moveTo>
                  <a:lnTo>
                    <a:pt x="82" y="21741"/>
                  </a:lnTo>
                </a:path>
              </a:pathLst>
            </a:custGeom>
            <a:ln w="1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57025" y="2532954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98"/>
                  </a:moveTo>
                  <a:lnTo>
                    <a:pt x="6013" y="0"/>
                  </a:lnTo>
                  <a:lnTo>
                    <a:pt x="12390" y="16507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62914" y="2443692"/>
              <a:ext cx="635" cy="10160"/>
            </a:xfrm>
            <a:custGeom>
              <a:avLst/>
              <a:gdLst/>
              <a:ahLst/>
              <a:cxnLst/>
              <a:rect l="l" t="t" r="r" b="b"/>
              <a:pathLst>
                <a:path w="634" h="10160">
                  <a:moveTo>
                    <a:pt x="0" y="9574"/>
                  </a:moveTo>
                  <a:lnTo>
                    <a:pt x="157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63072" y="2427127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4">
                  <a:moveTo>
                    <a:pt x="128" y="-5176"/>
                  </a:moveTo>
                  <a:lnTo>
                    <a:pt x="128" y="21741"/>
                  </a:lnTo>
                </a:path>
              </a:pathLst>
            </a:custGeom>
            <a:ln w="10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56860" y="2427127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498"/>
                  </a:moveTo>
                  <a:lnTo>
                    <a:pt x="6468" y="0"/>
                  </a:lnTo>
                  <a:lnTo>
                    <a:pt x="12423" y="16631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63171" y="2483291"/>
              <a:ext cx="310515" cy="799465"/>
            </a:xfrm>
            <a:custGeom>
              <a:avLst/>
              <a:gdLst/>
              <a:ahLst/>
              <a:cxnLst/>
              <a:rect l="l" t="t" r="r" b="b"/>
              <a:pathLst>
                <a:path w="310515" h="799464">
                  <a:moveTo>
                    <a:pt x="0" y="798526"/>
                  </a:moveTo>
                  <a:lnTo>
                    <a:pt x="103433" y="798526"/>
                  </a:lnTo>
                  <a:lnTo>
                    <a:pt x="103565" y="798526"/>
                  </a:lnTo>
                  <a:lnTo>
                    <a:pt x="276978" y="799470"/>
                  </a:lnTo>
                  <a:lnTo>
                    <a:pt x="289080" y="797082"/>
                  </a:lnTo>
                  <a:lnTo>
                    <a:pt x="298986" y="790476"/>
                  </a:lnTo>
                  <a:lnTo>
                    <a:pt x="305695" y="780642"/>
                  </a:lnTo>
                  <a:lnTo>
                    <a:pt x="308204" y="768568"/>
                  </a:lnTo>
                  <a:lnTo>
                    <a:pt x="310341" y="38953"/>
                  </a:lnTo>
                  <a:lnTo>
                    <a:pt x="310341" y="19447"/>
                  </a:lnTo>
                  <a:lnTo>
                    <a:pt x="308813" y="11862"/>
                  </a:lnTo>
                  <a:lnTo>
                    <a:pt x="304645" y="5682"/>
                  </a:lnTo>
                  <a:lnTo>
                    <a:pt x="298464" y="1523"/>
                  </a:lnTo>
                  <a:lnTo>
                    <a:pt x="290893" y="0"/>
                  </a:lnTo>
                  <a:lnTo>
                    <a:pt x="65581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12188" y="2477046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0" y="6245"/>
                  </a:moveTo>
                  <a:lnTo>
                    <a:pt x="16565" y="6245"/>
                  </a:lnTo>
                </a:path>
                <a:path w="17145" h="12700">
                  <a:moveTo>
                    <a:pt x="16565" y="12423"/>
                  </a:moveTo>
                  <a:lnTo>
                    <a:pt x="0" y="6245"/>
                  </a:lnTo>
                  <a:lnTo>
                    <a:pt x="16565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55203" y="2726468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55203" y="2726468"/>
              <a:ext cx="418465" cy="137795"/>
            </a:xfrm>
            <a:custGeom>
              <a:avLst/>
              <a:gdLst/>
              <a:ahLst/>
              <a:cxnLst/>
              <a:rect l="l" t="t" r="r" b="b"/>
              <a:pathLst>
                <a:path w="418465" h="13779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  <a:path w="418465" h="137794">
                  <a:moveTo>
                    <a:pt x="208970" y="137375"/>
                  </a:moveTo>
                  <a:lnTo>
                    <a:pt x="208970" y="116279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64173" y="2826183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57961" y="2826183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65"/>
                  </a:moveTo>
                  <a:lnTo>
                    <a:pt x="6211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55203" y="259931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55203" y="259931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64173" y="271559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37"/>
                  </a:moveTo>
                  <a:lnTo>
                    <a:pt x="5176" y="5437"/>
                  </a:lnTo>
                </a:path>
              </a:pathLst>
            </a:custGeom>
            <a:ln w="10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64173" y="2698995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99"/>
                  </a:moveTo>
                  <a:lnTo>
                    <a:pt x="5176" y="8299"/>
                  </a:lnTo>
                </a:path>
              </a:pathLst>
            </a:custGeom>
            <a:ln w="1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57961" y="2698995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98"/>
                  </a:moveTo>
                  <a:lnTo>
                    <a:pt x="6211" y="0"/>
                  </a:lnTo>
                  <a:lnTo>
                    <a:pt x="12423" y="165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03205" y="555390"/>
              <a:ext cx="515620" cy="690245"/>
            </a:xfrm>
            <a:custGeom>
              <a:avLst/>
              <a:gdLst/>
              <a:ahLst/>
              <a:cxnLst/>
              <a:rect l="l" t="t" r="r" b="b"/>
              <a:pathLst>
                <a:path w="515620" h="690244">
                  <a:moveTo>
                    <a:pt x="0" y="0"/>
                  </a:moveTo>
                  <a:lnTo>
                    <a:pt x="515302" y="0"/>
                  </a:lnTo>
                  <a:lnTo>
                    <a:pt x="515302" y="690040"/>
                  </a:lnTo>
                  <a:lnTo>
                    <a:pt x="0" y="690040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53547" y="1114524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09">
                  <a:moveTo>
                    <a:pt x="417948" y="80009"/>
                  </a:moveTo>
                  <a:lnTo>
                    <a:pt x="0" y="80009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09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453547" y="1114524"/>
              <a:ext cx="418465" cy="207645"/>
            </a:xfrm>
            <a:custGeom>
              <a:avLst/>
              <a:gdLst/>
              <a:ahLst/>
              <a:cxnLst/>
              <a:rect l="l" t="t" r="r" b="b"/>
              <a:pathLst>
                <a:path w="418465" h="207644">
                  <a:moveTo>
                    <a:pt x="0" y="0"/>
                  </a:moveTo>
                  <a:lnTo>
                    <a:pt x="417948" y="0"/>
                  </a:lnTo>
                  <a:lnTo>
                    <a:pt x="417948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  <a:path w="418465" h="207644">
                  <a:moveTo>
                    <a:pt x="208978" y="207396"/>
                  </a:moveTo>
                  <a:lnTo>
                    <a:pt x="208978" y="116254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62525" y="1214213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82"/>
                  </a:moveTo>
                  <a:lnTo>
                    <a:pt x="5176" y="8282"/>
                  </a:lnTo>
                </a:path>
              </a:pathLst>
            </a:custGeom>
            <a:ln w="16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56280" y="1214213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65"/>
                  </a:moveTo>
                  <a:lnTo>
                    <a:pt x="6245" y="0"/>
                  </a:lnTo>
                  <a:lnTo>
                    <a:pt x="12423" y="1656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25655" y="444407"/>
              <a:ext cx="70360" cy="70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53547" y="987378"/>
              <a:ext cx="418465" cy="80010"/>
            </a:xfrm>
            <a:custGeom>
              <a:avLst/>
              <a:gdLst/>
              <a:ahLst/>
              <a:cxnLst/>
              <a:rect l="l" t="t" r="r" b="b"/>
              <a:pathLst>
                <a:path w="418465" h="80009">
                  <a:moveTo>
                    <a:pt x="0" y="0"/>
                  </a:moveTo>
                  <a:lnTo>
                    <a:pt x="417948" y="0"/>
                  </a:lnTo>
                  <a:lnTo>
                    <a:pt x="417948" y="79976"/>
                  </a:lnTo>
                  <a:lnTo>
                    <a:pt x="0" y="79976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53547" y="32373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453547" y="323734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53547" y="86016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53547" y="86016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62525" y="1103591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66"/>
                  </a:moveTo>
                  <a:lnTo>
                    <a:pt x="5176" y="5466"/>
                  </a:lnTo>
                </a:path>
              </a:pathLst>
            </a:custGeom>
            <a:ln w="10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62525" y="1087059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56280" y="1087059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62525" y="976444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-5176" y="5466"/>
                  </a:moveTo>
                  <a:lnTo>
                    <a:pt x="5176" y="5466"/>
                  </a:lnTo>
                </a:path>
              </a:pathLst>
            </a:custGeom>
            <a:ln w="10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62525" y="95991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66"/>
                  </a:moveTo>
                  <a:lnTo>
                    <a:pt x="5176" y="8266"/>
                  </a:lnTo>
                </a:path>
              </a:pathLst>
            </a:custGeom>
            <a:ln w="16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56280" y="959912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32"/>
                  </a:moveTo>
                  <a:lnTo>
                    <a:pt x="6245" y="0"/>
                  </a:lnTo>
                  <a:lnTo>
                    <a:pt x="12423" y="1653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61813" y="540630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5004"/>
                  </a:lnTo>
                </a:path>
              </a:pathLst>
            </a:custGeom>
            <a:ln w="108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61390" y="529275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5">
                  <a:moveTo>
                    <a:pt x="82" y="-5176"/>
                  </a:moveTo>
                  <a:lnTo>
                    <a:pt x="82" y="21708"/>
                  </a:lnTo>
                </a:path>
              </a:pathLst>
            </a:custGeom>
            <a:ln w="1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55311" y="529275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98"/>
                  </a:moveTo>
                  <a:lnTo>
                    <a:pt x="6079" y="0"/>
                  </a:lnTo>
                  <a:lnTo>
                    <a:pt x="12457" y="16507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61258" y="440013"/>
              <a:ext cx="635" cy="10160"/>
            </a:xfrm>
            <a:custGeom>
              <a:avLst/>
              <a:gdLst/>
              <a:ahLst/>
              <a:cxnLst/>
              <a:rect l="l" t="t" r="r" b="b"/>
              <a:pathLst>
                <a:path w="634" h="10159">
                  <a:moveTo>
                    <a:pt x="0" y="9541"/>
                  </a:moveTo>
                  <a:lnTo>
                    <a:pt x="165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61424" y="423448"/>
              <a:ext cx="635" cy="17145"/>
            </a:xfrm>
            <a:custGeom>
              <a:avLst/>
              <a:gdLst/>
              <a:ahLst/>
              <a:cxnLst/>
              <a:rect l="l" t="t" r="r" b="b"/>
              <a:pathLst>
                <a:path w="634" h="17145">
                  <a:moveTo>
                    <a:pt x="111" y="-5176"/>
                  </a:moveTo>
                  <a:lnTo>
                    <a:pt x="111" y="21741"/>
                  </a:lnTo>
                </a:path>
              </a:pathLst>
            </a:custGeom>
            <a:ln w="10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55178" y="423448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498"/>
                  </a:moveTo>
                  <a:lnTo>
                    <a:pt x="6468" y="0"/>
                  </a:lnTo>
                  <a:lnTo>
                    <a:pt x="12423" y="16631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662525" y="479546"/>
              <a:ext cx="309880" cy="802005"/>
            </a:xfrm>
            <a:custGeom>
              <a:avLst/>
              <a:gdLst/>
              <a:ahLst/>
              <a:cxnLst/>
              <a:rect l="l" t="t" r="r" b="b"/>
              <a:pathLst>
                <a:path w="309879" h="802005">
                  <a:moveTo>
                    <a:pt x="0" y="801930"/>
                  </a:moveTo>
                  <a:lnTo>
                    <a:pt x="44386" y="801930"/>
                  </a:lnTo>
                  <a:lnTo>
                    <a:pt x="44519" y="801930"/>
                  </a:lnTo>
                  <a:lnTo>
                    <a:pt x="293933" y="799793"/>
                  </a:lnTo>
                  <a:lnTo>
                    <a:pt x="301213" y="799727"/>
                  </a:lnTo>
                  <a:lnTo>
                    <a:pt x="307102" y="793838"/>
                  </a:lnTo>
                  <a:lnTo>
                    <a:pt x="307135" y="786491"/>
                  </a:lnTo>
                  <a:lnTo>
                    <a:pt x="309330" y="38961"/>
                  </a:lnTo>
                  <a:lnTo>
                    <a:pt x="309330" y="13368"/>
                  </a:lnTo>
                  <a:lnTo>
                    <a:pt x="309330" y="6021"/>
                  </a:lnTo>
                  <a:lnTo>
                    <a:pt x="303350" y="0"/>
                  </a:lnTo>
                  <a:lnTo>
                    <a:pt x="296003" y="0"/>
                  </a:lnTo>
                  <a:lnTo>
                    <a:pt x="64579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710506" y="473367"/>
              <a:ext cx="17145" cy="12700"/>
            </a:xfrm>
            <a:custGeom>
              <a:avLst/>
              <a:gdLst/>
              <a:ahLst/>
              <a:cxnLst/>
              <a:rect l="l" t="t" r="r" b="b"/>
              <a:pathLst>
                <a:path w="17145" h="12700">
                  <a:moveTo>
                    <a:pt x="0" y="6178"/>
                  </a:moveTo>
                  <a:lnTo>
                    <a:pt x="16598" y="6178"/>
                  </a:lnTo>
                </a:path>
                <a:path w="17145" h="12700">
                  <a:moveTo>
                    <a:pt x="16598" y="12423"/>
                  </a:moveTo>
                  <a:lnTo>
                    <a:pt x="0" y="6178"/>
                  </a:lnTo>
                  <a:lnTo>
                    <a:pt x="16598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53547" y="722790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453547" y="722790"/>
              <a:ext cx="418465" cy="137795"/>
            </a:xfrm>
            <a:custGeom>
              <a:avLst/>
              <a:gdLst/>
              <a:ahLst/>
              <a:cxnLst/>
              <a:rect l="l" t="t" r="r" b="b"/>
              <a:pathLst>
                <a:path w="418465" h="137794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  <a:path w="418465" h="137794">
                  <a:moveTo>
                    <a:pt x="208978" y="137375"/>
                  </a:moveTo>
                  <a:lnTo>
                    <a:pt x="208978" y="116279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62525" y="822471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-5176" y="8299"/>
                  </a:moveTo>
                  <a:lnTo>
                    <a:pt x="5176" y="8299"/>
                  </a:lnTo>
                </a:path>
              </a:pathLst>
            </a:custGeom>
            <a:ln w="1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56280" y="822471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4">
                  <a:moveTo>
                    <a:pt x="0" y="16598"/>
                  </a:moveTo>
                  <a:lnTo>
                    <a:pt x="6245" y="0"/>
                  </a:lnTo>
                  <a:lnTo>
                    <a:pt x="12423" y="165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53547" y="59563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417948" y="80043"/>
                  </a:moveTo>
                  <a:lnTo>
                    <a:pt x="0" y="80043"/>
                  </a:lnTo>
                  <a:lnTo>
                    <a:pt x="0" y="0"/>
                  </a:lnTo>
                  <a:lnTo>
                    <a:pt x="417948" y="0"/>
                  </a:lnTo>
                  <a:lnTo>
                    <a:pt x="417948" y="80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53547" y="595635"/>
              <a:ext cx="418465" cy="80645"/>
            </a:xfrm>
            <a:custGeom>
              <a:avLst/>
              <a:gdLst/>
              <a:ahLst/>
              <a:cxnLst/>
              <a:rect l="l" t="t" r="r" b="b"/>
              <a:pathLst>
                <a:path w="418465" h="80645">
                  <a:moveTo>
                    <a:pt x="0" y="0"/>
                  </a:moveTo>
                  <a:lnTo>
                    <a:pt x="417948" y="0"/>
                  </a:lnTo>
                  <a:lnTo>
                    <a:pt x="417948" y="80043"/>
                  </a:lnTo>
                  <a:lnTo>
                    <a:pt x="0" y="80043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62525" y="711915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5176" y="5437"/>
                  </a:moveTo>
                  <a:lnTo>
                    <a:pt x="5176" y="5437"/>
                  </a:lnTo>
                </a:path>
              </a:pathLst>
            </a:custGeom>
            <a:ln w="10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62525" y="695316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-5176" y="8299"/>
                  </a:moveTo>
                  <a:lnTo>
                    <a:pt x="5176" y="8299"/>
                  </a:lnTo>
                </a:path>
              </a:pathLst>
            </a:custGeom>
            <a:ln w="1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56280" y="695316"/>
              <a:ext cx="12700" cy="17145"/>
            </a:xfrm>
            <a:custGeom>
              <a:avLst/>
              <a:gdLst/>
              <a:ahLst/>
              <a:cxnLst/>
              <a:rect l="l" t="t" r="r" b="b"/>
              <a:pathLst>
                <a:path w="12700" h="17145">
                  <a:moveTo>
                    <a:pt x="0" y="16598"/>
                  </a:moveTo>
                  <a:lnTo>
                    <a:pt x="6245" y="0"/>
                  </a:lnTo>
                  <a:lnTo>
                    <a:pt x="12423" y="16598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77570" y="4353289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89">
                  <a:moveTo>
                    <a:pt x="973206" y="186358"/>
                  </a:moveTo>
                  <a:lnTo>
                    <a:pt x="0" y="186358"/>
                  </a:lnTo>
                  <a:lnTo>
                    <a:pt x="0" y="0"/>
                  </a:lnTo>
                  <a:lnTo>
                    <a:pt x="973206" y="0"/>
                  </a:lnTo>
                  <a:lnTo>
                    <a:pt x="973206" y="186358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77570" y="4353289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89">
                  <a:moveTo>
                    <a:pt x="0" y="0"/>
                  </a:moveTo>
                  <a:lnTo>
                    <a:pt x="973206" y="0"/>
                  </a:lnTo>
                  <a:lnTo>
                    <a:pt x="973206" y="186358"/>
                  </a:lnTo>
                  <a:lnTo>
                    <a:pt x="0" y="186358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23617" y="4409064"/>
              <a:ext cx="142096" cy="681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502828" y="4409387"/>
              <a:ext cx="168427" cy="677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04908" y="4409387"/>
              <a:ext cx="297527" cy="862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177570" y="4945561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89">
                  <a:moveTo>
                    <a:pt x="973206" y="186358"/>
                  </a:moveTo>
                  <a:lnTo>
                    <a:pt x="0" y="186358"/>
                  </a:lnTo>
                  <a:lnTo>
                    <a:pt x="0" y="0"/>
                  </a:lnTo>
                  <a:lnTo>
                    <a:pt x="973206" y="0"/>
                  </a:lnTo>
                  <a:lnTo>
                    <a:pt x="973206" y="186358"/>
                  </a:lnTo>
                  <a:close/>
                </a:path>
              </a:pathLst>
            </a:custGeom>
            <a:solidFill>
              <a:srgbClr val="B2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177570" y="4945561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89">
                  <a:moveTo>
                    <a:pt x="0" y="0"/>
                  </a:moveTo>
                  <a:lnTo>
                    <a:pt x="973206" y="0"/>
                  </a:lnTo>
                  <a:lnTo>
                    <a:pt x="973206" y="186358"/>
                  </a:lnTo>
                  <a:lnTo>
                    <a:pt x="0" y="186358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71736" y="5002405"/>
              <a:ext cx="141574" cy="658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48156" y="5000459"/>
              <a:ext cx="211728" cy="68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177570" y="4649425"/>
              <a:ext cx="973455" cy="296545"/>
            </a:xfrm>
            <a:custGeom>
              <a:avLst/>
              <a:gdLst/>
              <a:ahLst/>
              <a:cxnLst/>
              <a:rect l="l" t="t" r="r" b="b"/>
              <a:pathLst>
                <a:path w="973454" h="296545">
                  <a:moveTo>
                    <a:pt x="486603" y="296136"/>
                  </a:moveTo>
                  <a:lnTo>
                    <a:pt x="486603" y="247409"/>
                  </a:lnTo>
                </a:path>
                <a:path w="973454" h="296545">
                  <a:moveTo>
                    <a:pt x="0" y="0"/>
                  </a:moveTo>
                  <a:lnTo>
                    <a:pt x="973206" y="0"/>
                  </a:lnTo>
                  <a:lnTo>
                    <a:pt x="973206" y="186358"/>
                  </a:lnTo>
                  <a:lnTo>
                    <a:pt x="0" y="186358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425014" y="4705490"/>
              <a:ext cx="225120" cy="677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89511" y="4705490"/>
              <a:ext cx="214668" cy="677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48643" y="4855422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5" h="41910">
                  <a:moveTo>
                    <a:pt x="15529" y="0"/>
                  </a:moveTo>
                  <a:lnTo>
                    <a:pt x="15529" y="41413"/>
                  </a:lnTo>
                </a:path>
                <a:path w="31115" h="41910">
                  <a:moveTo>
                    <a:pt x="0" y="41413"/>
                  </a:moveTo>
                  <a:lnTo>
                    <a:pt x="15529" y="0"/>
                  </a:lnTo>
                  <a:lnTo>
                    <a:pt x="31059" y="41413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64173" y="4600765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660"/>
                  </a:moveTo>
                  <a:lnTo>
                    <a:pt x="0" y="0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48643" y="4559352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5" h="41910">
                  <a:moveTo>
                    <a:pt x="15529" y="0"/>
                  </a:moveTo>
                  <a:lnTo>
                    <a:pt x="15529" y="41413"/>
                  </a:lnTo>
                </a:path>
                <a:path w="31115" h="41910">
                  <a:moveTo>
                    <a:pt x="0" y="41413"/>
                  </a:moveTo>
                  <a:lnTo>
                    <a:pt x="15529" y="0"/>
                  </a:lnTo>
                  <a:lnTo>
                    <a:pt x="31059" y="41413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63072" y="4257451"/>
              <a:ext cx="635" cy="95885"/>
            </a:xfrm>
            <a:custGeom>
              <a:avLst/>
              <a:gdLst/>
              <a:ahLst/>
              <a:cxnLst/>
              <a:rect l="l" t="t" r="r" b="b"/>
              <a:pathLst>
                <a:path w="634" h="95885">
                  <a:moveTo>
                    <a:pt x="294" y="-5176"/>
                  </a:moveTo>
                  <a:lnTo>
                    <a:pt x="294" y="101014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662848" y="4216037"/>
              <a:ext cx="635" cy="41910"/>
            </a:xfrm>
            <a:custGeom>
              <a:avLst/>
              <a:gdLst/>
              <a:ahLst/>
              <a:cxnLst/>
              <a:rect l="l" t="t" r="r" b="b"/>
              <a:pathLst>
                <a:path w="634" h="41910">
                  <a:moveTo>
                    <a:pt x="111" y="-5176"/>
                  </a:moveTo>
                  <a:lnTo>
                    <a:pt x="111" y="46589"/>
                  </a:lnTo>
                </a:path>
              </a:pathLst>
            </a:custGeom>
            <a:ln w="10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47542" y="4216037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5" h="41910">
                  <a:moveTo>
                    <a:pt x="0" y="41545"/>
                  </a:moveTo>
                  <a:lnTo>
                    <a:pt x="15306" y="0"/>
                  </a:lnTo>
                  <a:lnTo>
                    <a:pt x="31059" y="41355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662749" y="261937"/>
              <a:ext cx="635" cy="62230"/>
            </a:xfrm>
            <a:custGeom>
              <a:avLst/>
              <a:gdLst/>
              <a:ahLst/>
              <a:cxnLst/>
              <a:rect l="l" t="t" r="r" b="b"/>
              <a:pathLst>
                <a:path w="634" h="62229">
                  <a:moveTo>
                    <a:pt x="211" y="-5176"/>
                  </a:moveTo>
                  <a:lnTo>
                    <a:pt x="211" y="66973"/>
                  </a:lnTo>
                </a:path>
              </a:pathLst>
            </a:custGeom>
            <a:ln w="10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77570" y="14494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90">
                  <a:moveTo>
                    <a:pt x="973206" y="186358"/>
                  </a:moveTo>
                  <a:lnTo>
                    <a:pt x="0" y="186358"/>
                  </a:lnTo>
                  <a:lnTo>
                    <a:pt x="0" y="0"/>
                  </a:lnTo>
                  <a:lnTo>
                    <a:pt x="973206" y="0"/>
                  </a:lnTo>
                  <a:lnTo>
                    <a:pt x="973206" y="186358"/>
                  </a:lnTo>
                  <a:close/>
                </a:path>
              </a:pathLst>
            </a:custGeom>
            <a:solidFill>
              <a:srgbClr val="66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77570" y="14494"/>
              <a:ext cx="973455" cy="186690"/>
            </a:xfrm>
            <a:custGeom>
              <a:avLst/>
              <a:gdLst/>
              <a:ahLst/>
              <a:cxnLst/>
              <a:rect l="l" t="t" r="r" b="b"/>
              <a:pathLst>
                <a:path w="973454" h="186690">
                  <a:moveTo>
                    <a:pt x="0" y="0"/>
                  </a:moveTo>
                  <a:lnTo>
                    <a:pt x="973206" y="0"/>
                  </a:lnTo>
                  <a:lnTo>
                    <a:pt x="973206" y="186358"/>
                  </a:lnTo>
                  <a:lnTo>
                    <a:pt x="0" y="186358"/>
                  </a:lnTo>
                  <a:lnTo>
                    <a:pt x="0" y="0"/>
                  </a:lnTo>
                  <a:close/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245256" y="69433"/>
              <a:ext cx="257729" cy="689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530194" y="70567"/>
              <a:ext cx="341624" cy="862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908767" y="70567"/>
              <a:ext cx="172742" cy="6777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63171" y="220524"/>
              <a:ext cx="635" cy="41910"/>
            </a:xfrm>
            <a:custGeom>
              <a:avLst/>
              <a:gdLst/>
              <a:ahLst/>
              <a:cxnLst/>
              <a:rect l="l" t="t" r="r" b="b"/>
              <a:pathLst>
                <a:path w="634" h="41910">
                  <a:moveTo>
                    <a:pt x="144" y="-5176"/>
                  </a:moveTo>
                  <a:lnTo>
                    <a:pt x="144" y="46589"/>
                  </a:lnTo>
                </a:path>
              </a:pathLst>
            </a:custGeom>
            <a:ln w="10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47641" y="220524"/>
              <a:ext cx="31115" cy="41910"/>
            </a:xfrm>
            <a:custGeom>
              <a:avLst/>
              <a:gdLst/>
              <a:ahLst/>
              <a:cxnLst/>
              <a:rect l="l" t="t" r="r" b="b"/>
              <a:pathLst>
                <a:path w="31115" h="41910">
                  <a:moveTo>
                    <a:pt x="0" y="41280"/>
                  </a:moveTo>
                  <a:lnTo>
                    <a:pt x="15819" y="0"/>
                  </a:lnTo>
                  <a:lnTo>
                    <a:pt x="31059" y="41512"/>
                  </a:lnTo>
                </a:path>
              </a:pathLst>
            </a:custGeom>
            <a:ln w="103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8539023" y="317522"/>
            <a:ext cx="115956" cy="20009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285750"/>
            <a:ext cx="5105400" cy="533400"/>
          </a:xfrm>
        </p:spPr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34" y="1165861"/>
            <a:ext cx="67894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All the slides in this presentation have been borrowed/inspired from course taught by </a:t>
            </a:r>
            <a:r>
              <a:rPr lang="en-US" sz="1350" dirty="0">
                <a:hlinkClick r:id="rId2"/>
              </a:rPr>
              <a:t>Alex Smola</a:t>
            </a:r>
            <a:r>
              <a:rPr lang="en-US" sz="1350" dirty="0"/>
              <a:t> and </a:t>
            </a:r>
            <a:r>
              <a:rPr lang="en-US" sz="1350" dirty="0">
                <a:hlinkClick r:id="rId3"/>
              </a:rPr>
              <a:t>Mu Li</a:t>
            </a:r>
            <a:r>
              <a:rPr lang="en-US" sz="1350" dirty="0"/>
              <a:t> (Berkley) in 2019. I would like to thank </a:t>
            </a:r>
            <a:r>
              <a:rPr lang="en-US" sz="1350" dirty="0">
                <a:hlinkClick r:id="rId2"/>
              </a:rPr>
              <a:t>Alex Smola</a:t>
            </a:r>
            <a:r>
              <a:rPr lang="en-US" sz="1350" dirty="0"/>
              <a:t> and </a:t>
            </a:r>
            <a:r>
              <a:rPr lang="en-US" sz="1350" dirty="0">
                <a:hlinkClick r:id="rId3"/>
              </a:rPr>
              <a:t>Mu Li</a:t>
            </a:r>
            <a:r>
              <a:rPr lang="en-US" sz="1350" dirty="0"/>
              <a:t> for generously sharing their course material and allowing me to use their material.</a:t>
            </a:r>
          </a:p>
        </p:txBody>
      </p:sp>
    </p:spTree>
    <p:extLst>
      <p:ext uri="{BB962C8B-B14F-4D97-AF65-F5344CB8AC3E}">
        <p14:creationId xmlns:p14="http://schemas.microsoft.com/office/powerpoint/2010/main" val="26594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996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VGG</a:t>
            </a:r>
            <a:r>
              <a:rPr sz="2800" spc="-145" dirty="0"/>
              <a:t> </a:t>
            </a:r>
            <a:r>
              <a:rPr sz="2800" spc="-5" dirty="0"/>
              <a:t>Architecture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1016000"/>
            <a:ext cx="3328670" cy="2600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0" marR="30480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Multiple VGG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blocks 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dense  layers</a:t>
            </a:r>
            <a:endParaRPr sz="2400">
              <a:latin typeface="Arial"/>
              <a:cs typeface="Arial"/>
            </a:endParaRPr>
          </a:p>
          <a:p>
            <a:pPr marL="254000" marR="5080" indent="-241300">
              <a:lnSpc>
                <a:spcPts val="2800"/>
              </a:lnSpc>
              <a:spcBef>
                <a:spcPts val="6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45" dirty="0">
                <a:latin typeface="Arial"/>
                <a:cs typeface="Arial"/>
              </a:rPr>
              <a:t>Vary </a:t>
            </a:r>
            <a:r>
              <a:rPr sz="2400" spc="-5" dirty="0">
                <a:latin typeface="Arial"/>
                <a:cs typeface="Arial"/>
              </a:rPr>
              <a:t>the repeating  </a:t>
            </a:r>
            <a:r>
              <a:rPr sz="240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different  </a:t>
            </a:r>
            <a:r>
              <a:rPr sz="2400" spc="-5" dirty="0">
                <a:latin typeface="Arial"/>
                <a:cs typeface="Arial"/>
              </a:rPr>
              <a:t>architectures, </a:t>
            </a:r>
            <a:r>
              <a:rPr sz="2400" dirty="0">
                <a:latin typeface="Arial"/>
                <a:cs typeface="Arial"/>
              </a:rPr>
              <a:t>such as  </a:t>
            </a:r>
            <a:r>
              <a:rPr sz="2400" spc="-5" dirty="0">
                <a:latin typeface="Arial"/>
                <a:cs typeface="Arial"/>
              </a:rPr>
              <a:t>VGG-16, VGG-19,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0" y="923354"/>
            <a:ext cx="8007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35560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474746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872" y="776206"/>
            <a:ext cx="1503338" cy="428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4424" y="811875"/>
            <a:ext cx="2014941" cy="42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5300" y="228600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4746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156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Progress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49960"/>
            <a:ext cx="7671434" cy="34671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6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LeNet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(1995)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convolution </a:t>
            </a:r>
            <a:r>
              <a:rPr sz="2400" dirty="0">
                <a:latin typeface="Arial"/>
                <a:cs typeface="Arial"/>
              </a:rPr>
              <a:t>+ pooling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2 hidden dense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layers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latin typeface="Arial"/>
                <a:cs typeface="Arial"/>
              </a:rPr>
              <a:t>AlexNet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Bigger and deeper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LeNet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ReLu, </a:t>
            </a:r>
            <a:r>
              <a:rPr sz="2400" spc="-5" dirty="0">
                <a:latin typeface="Arial"/>
                <a:cs typeface="Arial"/>
              </a:rPr>
              <a:t>Dropout,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preprocessing</a:t>
            </a:r>
            <a:endParaRPr sz="24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latin typeface="Arial"/>
                <a:cs typeface="Arial"/>
              </a:rPr>
              <a:t>VGG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Bigger and deeper AlexNet </a:t>
            </a:r>
            <a:r>
              <a:rPr sz="2400" spc="-5" dirty="0">
                <a:latin typeface="Arial"/>
                <a:cs typeface="Arial"/>
              </a:rPr>
              <a:t>(repeated VGG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blocks)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2648" y="4521856"/>
            <a:ext cx="863957" cy="56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1800" y="2273300"/>
            <a:ext cx="2622550" cy="12065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500"/>
              </a:spcBef>
              <a:tabLst>
                <a:tab pos="2157730" algn="l"/>
              </a:tabLst>
            </a:pPr>
            <a:r>
              <a:rPr sz="4000" b="1" dirty="0">
                <a:latin typeface="Arial"/>
                <a:cs typeface="Arial"/>
              </a:rPr>
              <a:t>Net</a:t>
            </a:r>
            <a:r>
              <a:rPr sz="4000" b="1" spc="-5" dirty="0">
                <a:latin typeface="Arial"/>
                <a:cs typeface="Arial"/>
              </a:rPr>
              <a:t>wo</a:t>
            </a:r>
            <a:r>
              <a:rPr sz="4000" b="1" dirty="0">
                <a:latin typeface="Arial"/>
                <a:cs typeface="Arial"/>
              </a:rPr>
              <a:t>rk	</a:t>
            </a:r>
            <a:r>
              <a:rPr sz="4000" b="1" spc="-5" dirty="0">
                <a:latin typeface="Arial"/>
                <a:cs typeface="Arial"/>
              </a:rPr>
              <a:t>i</a:t>
            </a:r>
            <a:r>
              <a:rPr sz="4000" b="1" dirty="0">
                <a:latin typeface="Arial"/>
                <a:cs typeface="Arial"/>
              </a:rPr>
              <a:t>n  </a:t>
            </a:r>
            <a:r>
              <a:rPr sz="4000" b="1" spc="-5" dirty="0">
                <a:latin typeface="Arial"/>
                <a:cs typeface="Arial"/>
              </a:rPr>
              <a:t>Network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3329" y="412413"/>
            <a:ext cx="3374056" cy="3777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600" y="4905139"/>
            <a:ext cx="236601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5" dirty="0">
                <a:solidFill>
                  <a:srgbClr val="474746"/>
                </a:solidFill>
                <a:latin typeface="Arial"/>
                <a:cs typeface="Arial"/>
              </a:rPr>
              <a:t>courses.d2l.ai/berkeley-stat-157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03300"/>
            <a:ext cx="733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2637790" algn="l"/>
                <a:tab pos="4161154" algn="l"/>
              </a:tabLst>
            </a:pPr>
            <a:r>
              <a:rPr spc="-5" dirty="0"/>
              <a:t>The	Curse	of</a:t>
            </a:r>
            <a:r>
              <a:rPr dirty="0"/>
              <a:t> </a:t>
            </a:r>
            <a:r>
              <a:rPr spc="-5" dirty="0"/>
              <a:t>the	Last</a:t>
            </a:r>
            <a:r>
              <a:rPr spc="-50" dirty="0"/>
              <a:t> </a:t>
            </a:r>
            <a:r>
              <a:rPr spc="-5" dirty="0"/>
              <a:t>Layer(s)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809750"/>
            <a:ext cx="9144000" cy="2510155"/>
            <a:chOff x="0" y="1809750"/>
            <a:chExt cx="9144000" cy="2510155"/>
          </a:xfrm>
        </p:grpSpPr>
        <p:sp>
          <p:nvSpPr>
            <p:cNvPr id="4" name="object 4"/>
            <p:cNvSpPr/>
            <p:nvPr/>
          </p:nvSpPr>
          <p:spPr>
            <a:xfrm>
              <a:off x="0" y="2017874"/>
              <a:ext cx="9144000" cy="2301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1873250"/>
              <a:ext cx="1270000" cy="2276475"/>
            </a:xfrm>
            <a:custGeom>
              <a:avLst/>
              <a:gdLst/>
              <a:ahLst/>
              <a:cxnLst/>
              <a:rect l="l" t="t" r="r" b="b"/>
              <a:pathLst>
                <a:path w="1270000" h="2276475">
                  <a:moveTo>
                    <a:pt x="291210" y="0"/>
                  </a:moveTo>
                  <a:lnTo>
                    <a:pt x="978789" y="0"/>
                  </a:lnTo>
                  <a:lnTo>
                    <a:pt x="1034384" y="222"/>
                  </a:lnTo>
                  <a:lnTo>
                    <a:pt x="1078667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91494"/>
                  </a:lnTo>
                  <a:lnTo>
                    <a:pt x="1269777" y="236162"/>
                  </a:lnTo>
                  <a:lnTo>
                    <a:pt x="1270000" y="292505"/>
                  </a:lnTo>
                  <a:lnTo>
                    <a:pt x="1270000" y="1984940"/>
                  </a:lnTo>
                  <a:lnTo>
                    <a:pt x="1269777" y="2040534"/>
                  </a:lnTo>
                  <a:lnTo>
                    <a:pt x="1268216" y="2084818"/>
                  </a:lnTo>
                  <a:lnTo>
                    <a:pt x="1255729" y="2155851"/>
                  </a:lnTo>
                  <a:lnTo>
                    <a:pt x="1238525" y="2190684"/>
                  </a:lnTo>
                  <a:lnTo>
                    <a:pt x="1214467" y="2220618"/>
                  </a:lnTo>
                  <a:lnTo>
                    <a:pt x="1184533" y="2244676"/>
                  </a:lnTo>
                  <a:lnTo>
                    <a:pt x="1149700" y="2261880"/>
                  </a:lnTo>
                  <a:lnTo>
                    <a:pt x="1078505" y="2274367"/>
                  </a:lnTo>
                  <a:lnTo>
                    <a:pt x="1033837" y="2275928"/>
                  </a:lnTo>
                  <a:lnTo>
                    <a:pt x="977494" y="2276151"/>
                  </a:lnTo>
                  <a:lnTo>
                    <a:pt x="291210" y="2276151"/>
                  </a:lnTo>
                  <a:lnTo>
                    <a:pt x="235616" y="2275928"/>
                  </a:lnTo>
                  <a:lnTo>
                    <a:pt x="191332" y="2274367"/>
                  </a:lnTo>
                  <a:lnTo>
                    <a:pt x="120299" y="2261880"/>
                  </a:lnTo>
                  <a:lnTo>
                    <a:pt x="85466" y="2244676"/>
                  </a:lnTo>
                  <a:lnTo>
                    <a:pt x="55532" y="2220618"/>
                  </a:lnTo>
                  <a:lnTo>
                    <a:pt x="31474" y="2190684"/>
                  </a:lnTo>
                  <a:lnTo>
                    <a:pt x="14270" y="2155851"/>
                  </a:lnTo>
                  <a:lnTo>
                    <a:pt x="1783" y="2084656"/>
                  </a:lnTo>
                  <a:lnTo>
                    <a:pt x="222" y="2039988"/>
                  </a:lnTo>
                  <a:lnTo>
                    <a:pt x="0" y="1983646"/>
                  </a:lnTo>
                  <a:lnTo>
                    <a:pt x="0" y="291210"/>
                  </a:lnTo>
                  <a:lnTo>
                    <a:pt x="222" y="235615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2" y="222"/>
                  </a:lnTo>
                  <a:lnTo>
                    <a:pt x="292505" y="0"/>
                  </a:lnTo>
                  <a:lnTo>
                    <a:pt x="291210" y="0"/>
                  </a:lnTo>
                  <a:close/>
                </a:path>
              </a:pathLst>
            </a:custGeom>
            <a:ln w="127000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217470" y="3143676"/>
            <a:ext cx="4598670" cy="1330325"/>
          </a:xfrm>
          <a:custGeom>
            <a:avLst/>
            <a:gdLst/>
            <a:ahLst/>
            <a:cxnLst/>
            <a:rect l="l" t="t" r="r" b="b"/>
            <a:pathLst>
              <a:path w="4598670" h="1330325">
                <a:moveTo>
                  <a:pt x="291210" y="0"/>
                </a:moveTo>
                <a:lnTo>
                  <a:pt x="4307281" y="0"/>
                </a:lnTo>
                <a:lnTo>
                  <a:pt x="4362875" y="222"/>
                </a:lnTo>
                <a:lnTo>
                  <a:pt x="4407158" y="1783"/>
                </a:lnTo>
                <a:lnTo>
                  <a:pt x="4478191" y="14270"/>
                </a:lnTo>
                <a:lnTo>
                  <a:pt x="4513025" y="31474"/>
                </a:lnTo>
                <a:lnTo>
                  <a:pt x="4542959" y="55532"/>
                </a:lnTo>
                <a:lnTo>
                  <a:pt x="4567016" y="85466"/>
                </a:lnTo>
                <a:lnTo>
                  <a:pt x="4584221" y="120299"/>
                </a:lnTo>
                <a:lnTo>
                  <a:pt x="4596707" y="191494"/>
                </a:lnTo>
                <a:lnTo>
                  <a:pt x="4598267" y="236162"/>
                </a:lnTo>
                <a:lnTo>
                  <a:pt x="4598490" y="292505"/>
                </a:lnTo>
                <a:lnTo>
                  <a:pt x="4598490" y="1038610"/>
                </a:lnTo>
                <a:lnTo>
                  <a:pt x="4598267" y="1094204"/>
                </a:lnTo>
                <a:lnTo>
                  <a:pt x="4596707" y="1138488"/>
                </a:lnTo>
                <a:lnTo>
                  <a:pt x="4584221" y="1209521"/>
                </a:lnTo>
                <a:lnTo>
                  <a:pt x="4567016" y="1244354"/>
                </a:lnTo>
                <a:lnTo>
                  <a:pt x="4542959" y="1274288"/>
                </a:lnTo>
                <a:lnTo>
                  <a:pt x="4513025" y="1298346"/>
                </a:lnTo>
                <a:lnTo>
                  <a:pt x="4478191" y="1315549"/>
                </a:lnTo>
                <a:lnTo>
                  <a:pt x="4406996" y="1328036"/>
                </a:lnTo>
                <a:lnTo>
                  <a:pt x="4362328" y="1329597"/>
                </a:lnTo>
                <a:lnTo>
                  <a:pt x="4305985" y="1329820"/>
                </a:lnTo>
                <a:lnTo>
                  <a:pt x="291210" y="1329820"/>
                </a:lnTo>
                <a:lnTo>
                  <a:pt x="235616" y="1329597"/>
                </a:lnTo>
                <a:lnTo>
                  <a:pt x="191332" y="1328036"/>
                </a:lnTo>
                <a:lnTo>
                  <a:pt x="120299" y="1315549"/>
                </a:lnTo>
                <a:lnTo>
                  <a:pt x="85466" y="1298346"/>
                </a:lnTo>
                <a:lnTo>
                  <a:pt x="55532" y="1274288"/>
                </a:lnTo>
                <a:lnTo>
                  <a:pt x="31474" y="1244354"/>
                </a:lnTo>
                <a:lnTo>
                  <a:pt x="14270" y="1209521"/>
                </a:lnTo>
                <a:lnTo>
                  <a:pt x="1783" y="1138326"/>
                </a:lnTo>
                <a:lnTo>
                  <a:pt x="222" y="1093658"/>
                </a:lnTo>
                <a:lnTo>
                  <a:pt x="0" y="1037315"/>
                </a:lnTo>
                <a:lnTo>
                  <a:pt x="0" y="291210"/>
                </a:lnTo>
                <a:lnTo>
                  <a:pt x="222" y="235615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2" y="222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12700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600" y="114300"/>
            <a:ext cx="2970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The Last</a:t>
            </a:r>
            <a:r>
              <a:rPr sz="2800" spc="-45" dirty="0"/>
              <a:t> </a:t>
            </a:r>
            <a:r>
              <a:rPr sz="2800" spc="-5" dirty="0"/>
              <a:t>Layer(s)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305300" y="749300"/>
            <a:ext cx="439356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2100" marR="704850" indent="-241300">
              <a:lnSpc>
                <a:spcPts val="2800"/>
              </a:lnSpc>
              <a:spcBef>
                <a:spcPts val="260"/>
              </a:spcBef>
              <a:buChar char="•"/>
              <a:tabLst>
                <a:tab pos="291465" algn="l"/>
                <a:tab pos="292100" algn="l"/>
              </a:tabLst>
            </a:pPr>
            <a:r>
              <a:rPr sz="2400" spc="-5" dirty="0">
                <a:latin typeface="Arial"/>
                <a:cs typeface="Arial"/>
              </a:rPr>
              <a:t>Convolution </a:t>
            </a:r>
            <a:r>
              <a:rPr sz="2400" dirty="0">
                <a:latin typeface="Arial"/>
                <a:cs typeface="Arial"/>
              </a:rPr>
              <a:t>layers need  </a:t>
            </a:r>
            <a:r>
              <a:rPr sz="2400" spc="-5" dirty="0">
                <a:latin typeface="Arial"/>
                <a:cs typeface="Arial"/>
              </a:rPr>
              <a:t>relatively few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R="127635" algn="ctr">
              <a:lnSpc>
                <a:spcPct val="100000"/>
              </a:lnSpc>
              <a:spcBef>
                <a:spcPts val="735"/>
              </a:spcBef>
            </a:pPr>
            <a:r>
              <a:rPr sz="2400" i="1" spc="-45" dirty="0">
                <a:latin typeface="Times New Roman"/>
                <a:cs typeface="Times New Roman"/>
              </a:rPr>
              <a:t>c</a:t>
            </a:r>
            <a:r>
              <a:rPr sz="2550" i="1" spc="-67" baseline="-19607" dirty="0">
                <a:latin typeface="Times New Roman"/>
                <a:cs typeface="Times New Roman"/>
              </a:rPr>
              <a:t>i </a:t>
            </a:r>
            <a:r>
              <a:rPr sz="2400" spc="15" dirty="0">
                <a:latin typeface="Lucida Sans"/>
                <a:cs typeface="Lucida Sans"/>
              </a:rPr>
              <a:t>× </a:t>
            </a:r>
            <a:r>
              <a:rPr sz="2400" i="1" spc="-45" dirty="0">
                <a:latin typeface="Times New Roman"/>
                <a:cs typeface="Times New Roman"/>
              </a:rPr>
              <a:t>c</a:t>
            </a:r>
            <a:r>
              <a:rPr sz="2550" i="1" spc="-67" baseline="-19607" dirty="0">
                <a:latin typeface="Times New Roman"/>
                <a:cs typeface="Times New Roman"/>
              </a:rPr>
              <a:t>o </a:t>
            </a:r>
            <a:r>
              <a:rPr sz="2400" spc="15" dirty="0">
                <a:latin typeface="Lucida Sans"/>
                <a:cs typeface="Lucida Sans"/>
              </a:rPr>
              <a:t>×</a:t>
            </a:r>
            <a:r>
              <a:rPr sz="2400" spc="-190" dirty="0">
                <a:latin typeface="Lucida Sans"/>
                <a:cs typeface="Lucida Sans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k</a:t>
            </a:r>
            <a:r>
              <a:rPr sz="2550" spc="89" baseline="29411" dirty="0">
                <a:latin typeface="Gill Sans MT"/>
                <a:cs typeface="Gill Sans MT"/>
              </a:rPr>
              <a:t>2</a:t>
            </a:r>
            <a:endParaRPr sz="2550" baseline="29411">
              <a:latin typeface="Gill Sans MT"/>
              <a:cs typeface="Gill Sans MT"/>
            </a:endParaRPr>
          </a:p>
          <a:p>
            <a:pPr marL="292100" marR="755650" indent="-241300">
              <a:lnSpc>
                <a:spcPts val="2800"/>
              </a:lnSpc>
              <a:spcBef>
                <a:spcPts val="384"/>
              </a:spcBef>
              <a:buChar char="•"/>
              <a:tabLst>
                <a:tab pos="291465" algn="l"/>
                <a:tab pos="292100" algn="l"/>
              </a:tabLst>
            </a:pPr>
            <a:r>
              <a:rPr sz="2400" dirty="0">
                <a:latin typeface="Arial"/>
                <a:cs typeface="Arial"/>
              </a:rPr>
              <a:t>Last layer needs many  </a:t>
            </a:r>
            <a:r>
              <a:rPr sz="2400" spc="-5" dirty="0">
                <a:latin typeface="Arial"/>
                <a:cs typeface="Arial"/>
              </a:rPr>
              <a:t>parameters for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R="126364" algn="ctr">
              <a:lnSpc>
                <a:spcPts val="2830"/>
              </a:lnSpc>
            </a:pP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spc="15" dirty="0">
                <a:latin typeface="Lucida Sans"/>
                <a:cs typeface="Lucida Sans"/>
              </a:rPr>
              <a:t>× </a:t>
            </a:r>
            <a:r>
              <a:rPr sz="2400" i="1" spc="5" dirty="0">
                <a:latin typeface="Times New Roman"/>
                <a:cs typeface="Times New Roman"/>
              </a:rPr>
              <a:t>m</a:t>
            </a:r>
            <a:r>
              <a:rPr sz="2550" i="1" spc="7" baseline="-19607" dirty="0">
                <a:latin typeface="Times New Roman"/>
                <a:cs typeface="Times New Roman"/>
              </a:rPr>
              <a:t>w </a:t>
            </a:r>
            <a:r>
              <a:rPr sz="2400" spc="15" dirty="0">
                <a:latin typeface="Lucida Sans"/>
                <a:cs typeface="Lucida Sans"/>
              </a:rPr>
              <a:t>× </a:t>
            </a:r>
            <a:r>
              <a:rPr sz="2400" i="1" spc="-45" dirty="0">
                <a:latin typeface="Times New Roman"/>
                <a:cs typeface="Times New Roman"/>
              </a:rPr>
              <a:t>m</a:t>
            </a:r>
            <a:r>
              <a:rPr sz="2550" i="1" spc="-67" baseline="-19607" dirty="0">
                <a:latin typeface="Times New Roman"/>
                <a:cs typeface="Times New Roman"/>
              </a:rPr>
              <a:t>h </a:t>
            </a:r>
            <a:r>
              <a:rPr sz="2400" spc="15" dirty="0">
                <a:latin typeface="Lucida Sans"/>
                <a:cs typeface="Lucida Sans"/>
              </a:rPr>
              <a:t>×</a:t>
            </a:r>
            <a:r>
              <a:rPr sz="2400" spc="-56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92100" indent="-241300">
              <a:lnSpc>
                <a:spcPct val="100000"/>
              </a:lnSpc>
              <a:spcBef>
                <a:spcPts val="910"/>
              </a:spcBef>
              <a:buChar char="•"/>
              <a:tabLst>
                <a:tab pos="291465" algn="l"/>
                <a:tab pos="292100" algn="l"/>
              </a:tabLst>
            </a:pPr>
            <a:r>
              <a:rPr sz="2400" dirty="0">
                <a:latin typeface="Arial"/>
                <a:cs typeface="Arial"/>
              </a:rPr>
              <a:t>LeNet 16x5x5x120 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48k</a:t>
            </a:r>
            <a:endParaRPr sz="2400">
              <a:latin typeface="Arial"/>
              <a:cs typeface="Arial"/>
            </a:endParaRPr>
          </a:p>
          <a:p>
            <a:pPr marL="2921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91465" algn="l"/>
                <a:tab pos="292100" algn="l"/>
              </a:tabLst>
            </a:pPr>
            <a:r>
              <a:rPr sz="2400" dirty="0">
                <a:latin typeface="Arial"/>
                <a:cs typeface="Arial"/>
              </a:rPr>
              <a:t>AlexNet 256x5x5x4096 =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26M</a:t>
            </a:r>
            <a:endParaRPr sz="2400">
              <a:latin typeface="Arial"/>
              <a:cs typeface="Arial"/>
            </a:endParaRPr>
          </a:p>
          <a:p>
            <a:pPr marL="292100" indent="-241300">
              <a:lnSpc>
                <a:spcPct val="100000"/>
              </a:lnSpc>
              <a:spcBef>
                <a:spcPts val="520"/>
              </a:spcBef>
              <a:buChar char="•"/>
              <a:tabLst>
                <a:tab pos="291465" algn="l"/>
                <a:tab pos="292100" algn="l"/>
              </a:tabLst>
            </a:pPr>
            <a:r>
              <a:rPr sz="2400" spc="-5" dirty="0">
                <a:latin typeface="Arial"/>
                <a:cs typeface="Arial"/>
              </a:rPr>
              <a:t>VGG </a:t>
            </a:r>
            <a:r>
              <a:rPr sz="2400" dirty="0">
                <a:latin typeface="Arial"/>
                <a:cs typeface="Arial"/>
              </a:rPr>
              <a:t>512x7x7x4096 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102M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612" y="949960"/>
            <a:ext cx="4070350" cy="3221990"/>
            <a:chOff x="0" y="1124776"/>
            <a:chExt cx="4070350" cy="3221990"/>
          </a:xfrm>
        </p:grpSpPr>
        <p:sp>
          <p:nvSpPr>
            <p:cNvPr id="8" name="object 8"/>
            <p:cNvSpPr/>
            <p:nvPr/>
          </p:nvSpPr>
          <p:spPr>
            <a:xfrm>
              <a:off x="0" y="1374982"/>
              <a:ext cx="4070320" cy="2971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9627" y="1188276"/>
              <a:ext cx="1639570" cy="2938780"/>
            </a:xfrm>
            <a:custGeom>
              <a:avLst/>
              <a:gdLst/>
              <a:ahLst/>
              <a:cxnLst/>
              <a:rect l="l" t="t" r="r" b="b"/>
              <a:pathLst>
                <a:path w="1639570" h="2938779">
                  <a:moveTo>
                    <a:pt x="375944" y="0"/>
                  </a:moveTo>
                  <a:lnTo>
                    <a:pt x="1263586" y="0"/>
                  </a:lnTo>
                  <a:lnTo>
                    <a:pt x="1335357" y="287"/>
                  </a:lnTo>
                  <a:lnTo>
                    <a:pt x="1392525" y="2302"/>
                  </a:lnTo>
                  <a:lnTo>
                    <a:pt x="1440384" y="7772"/>
                  </a:lnTo>
                  <a:lnTo>
                    <a:pt x="1484227" y="18422"/>
                  </a:lnTo>
                  <a:lnTo>
                    <a:pt x="1529196" y="40632"/>
                  </a:lnTo>
                  <a:lnTo>
                    <a:pt x="1567840" y="71690"/>
                  </a:lnTo>
                  <a:lnTo>
                    <a:pt x="1598897" y="110334"/>
                  </a:lnTo>
                  <a:lnTo>
                    <a:pt x="1621108" y="155302"/>
                  </a:lnTo>
                  <a:lnTo>
                    <a:pt x="1631758" y="199171"/>
                  </a:lnTo>
                  <a:lnTo>
                    <a:pt x="1637227" y="247213"/>
                  </a:lnTo>
                  <a:lnTo>
                    <a:pt x="1639242" y="304878"/>
                  </a:lnTo>
                  <a:lnTo>
                    <a:pt x="1639530" y="377615"/>
                  </a:lnTo>
                  <a:lnTo>
                    <a:pt x="1639530" y="2562496"/>
                  </a:lnTo>
                  <a:lnTo>
                    <a:pt x="1639242" y="2634267"/>
                  </a:lnTo>
                  <a:lnTo>
                    <a:pt x="1637227" y="2691436"/>
                  </a:lnTo>
                  <a:lnTo>
                    <a:pt x="1631758" y="2739295"/>
                  </a:lnTo>
                  <a:lnTo>
                    <a:pt x="1621108" y="2783137"/>
                  </a:lnTo>
                  <a:lnTo>
                    <a:pt x="1598897" y="2828106"/>
                  </a:lnTo>
                  <a:lnTo>
                    <a:pt x="1567840" y="2866750"/>
                  </a:lnTo>
                  <a:lnTo>
                    <a:pt x="1529196" y="2897807"/>
                  </a:lnTo>
                  <a:lnTo>
                    <a:pt x="1484227" y="2920017"/>
                  </a:lnTo>
                  <a:lnTo>
                    <a:pt x="1440358" y="2930668"/>
                  </a:lnTo>
                  <a:lnTo>
                    <a:pt x="1392317" y="2936137"/>
                  </a:lnTo>
                  <a:lnTo>
                    <a:pt x="1334652" y="2938153"/>
                  </a:lnTo>
                  <a:lnTo>
                    <a:pt x="1261915" y="2938440"/>
                  </a:lnTo>
                  <a:lnTo>
                    <a:pt x="375944" y="2938440"/>
                  </a:lnTo>
                  <a:lnTo>
                    <a:pt x="304172" y="2938153"/>
                  </a:lnTo>
                  <a:lnTo>
                    <a:pt x="247004" y="2936137"/>
                  </a:lnTo>
                  <a:lnTo>
                    <a:pt x="199145" y="2930668"/>
                  </a:lnTo>
                  <a:lnTo>
                    <a:pt x="155302" y="2920017"/>
                  </a:lnTo>
                  <a:lnTo>
                    <a:pt x="110334" y="2897807"/>
                  </a:lnTo>
                  <a:lnTo>
                    <a:pt x="71690" y="2866750"/>
                  </a:lnTo>
                  <a:lnTo>
                    <a:pt x="40632" y="2828106"/>
                  </a:lnTo>
                  <a:lnTo>
                    <a:pt x="18422" y="2783137"/>
                  </a:lnTo>
                  <a:lnTo>
                    <a:pt x="7772" y="2739269"/>
                  </a:lnTo>
                  <a:lnTo>
                    <a:pt x="2302" y="2691227"/>
                  </a:lnTo>
                  <a:lnTo>
                    <a:pt x="287" y="2633562"/>
                  </a:lnTo>
                  <a:lnTo>
                    <a:pt x="0" y="2560825"/>
                  </a:lnTo>
                  <a:lnTo>
                    <a:pt x="0" y="375944"/>
                  </a:lnTo>
                  <a:lnTo>
                    <a:pt x="287" y="304172"/>
                  </a:lnTo>
                  <a:lnTo>
                    <a:pt x="2302" y="247004"/>
                  </a:lnTo>
                  <a:lnTo>
                    <a:pt x="7772" y="199145"/>
                  </a:lnTo>
                  <a:lnTo>
                    <a:pt x="18422" y="155302"/>
                  </a:lnTo>
                  <a:lnTo>
                    <a:pt x="40632" y="110334"/>
                  </a:lnTo>
                  <a:lnTo>
                    <a:pt x="71690" y="71690"/>
                  </a:lnTo>
                  <a:lnTo>
                    <a:pt x="110334" y="40632"/>
                  </a:lnTo>
                  <a:lnTo>
                    <a:pt x="155302" y="18422"/>
                  </a:lnTo>
                  <a:lnTo>
                    <a:pt x="199171" y="7772"/>
                  </a:lnTo>
                  <a:lnTo>
                    <a:pt x="247213" y="2302"/>
                  </a:lnTo>
                  <a:lnTo>
                    <a:pt x="304878" y="287"/>
                  </a:lnTo>
                  <a:lnTo>
                    <a:pt x="377615" y="0"/>
                  </a:lnTo>
                  <a:lnTo>
                    <a:pt x="375944" y="0"/>
                  </a:lnTo>
                  <a:close/>
                </a:path>
              </a:pathLst>
            </a:custGeom>
            <a:ln w="126999">
              <a:solidFill>
                <a:srgbClr val="FFF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1252</Words>
  <Application>Microsoft Office PowerPoint</Application>
  <PresentationFormat>On-screen Show (16:9)</PresentationFormat>
  <Paragraphs>266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Century Gothic</vt:lpstr>
      <vt:lpstr>Gill Sans MT</vt:lpstr>
      <vt:lpstr>Lucida Console</vt:lpstr>
      <vt:lpstr>Lucida Sans</vt:lpstr>
      <vt:lpstr>Lucida Sans Typewriter</vt:lpstr>
      <vt:lpstr>Times New Roman</vt:lpstr>
      <vt:lpstr>Office Theme</vt:lpstr>
      <vt:lpstr>CNN_Models_Part_1</vt:lpstr>
      <vt:lpstr>PowerPoint Presentation</vt:lpstr>
      <vt:lpstr>PowerPoint Presentation</vt:lpstr>
      <vt:lpstr>VGG Blocks</vt:lpstr>
      <vt:lpstr>VGG Architecture</vt:lpstr>
      <vt:lpstr>Progress</vt:lpstr>
      <vt:lpstr>PowerPoint Presentation</vt:lpstr>
      <vt:lpstr>The Curse of the Last Layer(s)</vt:lpstr>
      <vt:lpstr>The Last Layer(s)</vt:lpstr>
      <vt:lpstr>VGG parameters</vt:lpstr>
      <vt:lpstr>Breaking the Curse of the Last Layer</vt:lpstr>
      <vt:lpstr>What’s a 1x1 convolution  anyway?</vt:lpstr>
      <vt:lpstr>NiN Block</vt:lpstr>
      <vt:lpstr>PowerPoint Presentation</vt:lpstr>
      <vt:lpstr>NiN Last Layers</vt:lpstr>
      <vt:lpstr>Summary</vt:lpstr>
      <vt:lpstr>Summary</vt:lpstr>
      <vt:lpstr>Inception</vt:lpstr>
      <vt:lpstr>Picking the best convolution …</vt:lpstr>
      <vt:lpstr>Why choose? Just pick them all.</vt:lpstr>
      <vt:lpstr>Inception Blocks</vt:lpstr>
      <vt:lpstr>Inception Blocks</vt:lpstr>
      <vt:lpstr>Inception Blocks</vt:lpstr>
      <vt:lpstr>GoogLeNet</vt:lpstr>
      <vt:lpstr>Stage 1 &amp; 2</vt:lpstr>
      <vt:lpstr>PowerPoint Presentation</vt:lpstr>
      <vt:lpstr>Stage 4 &amp; 5</vt:lpstr>
      <vt:lpstr>The many flavors of Inception Networks</vt:lpstr>
      <vt:lpstr>Inception V3 Block for Stage 3</vt:lpstr>
      <vt:lpstr>Inception V3 Block for Stage 4</vt:lpstr>
      <vt:lpstr>Inception V3 Block for Stage 5</vt:lpstr>
      <vt:lpstr>Batch Normalization</vt:lpstr>
      <vt:lpstr>Batch Normalization</vt:lpstr>
      <vt:lpstr>This was the original motivation …</vt:lpstr>
      <vt:lpstr>What Batch Norms really do</vt:lpstr>
      <vt:lpstr>Details</vt:lpstr>
      <vt:lpstr>ResNet Block in detail</vt:lpstr>
      <vt:lpstr>In code</vt:lpstr>
      <vt:lpstr>The many flavors of ResNet blocks</vt:lpstr>
      <vt:lpstr>Putting it all together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Harpreet Singh</cp:lastModifiedBy>
  <cp:revision>12</cp:revision>
  <dcterms:created xsi:type="dcterms:W3CDTF">2020-10-01T18:17:29Z</dcterms:created>
  <dcterms:modified xsi:type="dcterms:W3CDTF">2022-10-24T17:27:37Z</dcterms:modified>
</cp:coreProperties>
</file>