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12"/>
  </p:notesMasterIdLst>
  <p:sldIdLst>
    <p:sldId id="256" r:id="rId3"/>
    <p:sldId id="359" r:id="rId4"/>
    <p:sldId id="314" r:id="rId5"/>
    <p:sldId id="357" r:id="rId6"/>
    <p:sldId id="320" r:id="rId7"/>
    <p:sldId id="361" r:id="rId8"/>
    <p:sldId id="326" r:id="rId9"/>
    <p:sldId id="362" r:id="rId10"/>
    <p:sldId id="364" r:id="rId11"/>
  </p:sldIdLst>
  <p:sldSz cx="12192000" cy="6858000"/>
  <p:notesSz cx="6858000" cy="2124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5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0" autoAdjust="0"/>
    <p:restoredTop sz="76790" autoAdjust="0"/>
  </p:normalViewPr>
  <p:slideViewPr>
    <p:cSldViewPr snapToGrid="0">
      <p:cViewPr varScale="1">
        <p:scale>
          <a:sx n="60" d="100"/>
          <a:sy n="60" d="100"/>
        </p:scale>
        <p:origin x="126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E387C-8132-4004-AD53-D5BCD136CF2F}" type="datetimeFigureOut">
              <a:rPr lang="en-US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5EC03-FA6D-4755-8572-EEF54F3CF79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8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EC03-FA6D-4755-8572-EEF54F3CF79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7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9EFF-EA34-4C90-A577-834D30EA2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05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49EFF-EA34-4C90-A577-834D30EA2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1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49EFF-EA34-4C90-A577-834D30EA2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8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49EFF-EA34-4C90-A577-834D30EA2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15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49EFF-EA34-4C90-A577-834D30EA2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7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9973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134" y="152400"/>
            <a:ext cx="11243733" cy="574453"/>
          </a:xfrm>
        </p:spPr>
        <p:txBody>
          <a:bodyPr lIns="0" tIns="0" rIns="0" bIns="0"/>
          <a:lstStyle>
            <a:lvl1pPr>
              <a:defRPr sz="3733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6923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134" y="152400"/>
            <a:ext cx="11243733" cy="574453"/>
          </a:xfrm>
        </p:spPr>
        <p:txBody>
          <a:bodyPr lIns="0" tIns="0" rIns="0" bIns="0"/>
          <a:lstStyle>
            <a:lvl1pPr>
              <a:defRPr sz="3733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882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134" y="152400"/>
            <a:ext cx="11243733" cy="574453"/>
          </a:xfrm>
        </p:spPr>
        <p:txBody>
          <a:bodyPr lIns="0" tIns="0" rIns="0" bIns="0"/>
          <a:lstStyle>
            <a:lvl1pPr>
              <a:defRPr sz="3733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0960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039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134" y="152400"/>
            <a:ext cx="1124373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1401" y="2700868"/>
            <a:ext cx="80848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616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7" Type="http://schemas.openxmlformats.org/officeDocument/2006/relationships/image" Target="../media/image5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9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2l.ai/" TargetMode="External"/><Relationship Id="rId4" Type="http://schemas.openxmlformats.org/officeDocument/2006/relationships/hyperlink" Target="https://learning.oreilly.com/library/view/hands-on-machine-learning/978149203263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94BD1311-CCFC-43B2-97B8-24AC07FA2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cs typeface="Calibri Light"/>
              </a:rPr>
              <a:t>Neural Network Introduction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>
                <a:cs typeface="Calibri"/>
              </a:rPr>
              <a:t>Harpreet Singh (</a:t>
            </a:r>
            <a:r>
              <a:rPr lang="en-US" sz="2000">
                <a:cs typeface="Calibri"/>
              </a:rPr>
              <a:t>Fall 2023)</a:t>
            </a:r>
            <a:br>
              <a:rPr lang="en-US" sz="2000" dirty="0">
                <a:cs typeface="Calibri"/>
              </a:rPr>
            </a:b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White puzzle with one red piece">
            <a:extLst>
              <a:ext uri="{FF2B5EF4-FFF2-40B4-BE49-F238E27FC236}">
                <a16:creationId xmlns:a16="http://schemas.microsoft.com/office/drawing/2014/main" id="{8C1AA112-91A5-4CC5-BA4C-4D4A6D602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7" r="35364" b="1394"/>
          <a:stretch/>
        </p:blipFill>
        <p:spPr>
          <a:xfrm>
            <a:off x="3523488" y="13"/>
            <a:ext cx="8668512" cy="6857987"/>
          </a:xfrm>
          <a:prstGeom prst="rect">
            <a:avLst/>
          </a:prstGeom>
        </p:spPr>
      </p:pic>
      <p:sp>
        <p:nvSpPr>
          <p:cNvPr id="4" name="object 6"/>
          <p:cNvSpPr txBox="1">
            <a:spLocks/>
          </p:cNvSpPr>
          <p:nvPr/>
        </p:nvSpPr>
        <p:spPr>
          <a:xfrm>
            <a:off x="477980" y="1122363"/>
            <a:ext cx="4023360" cy="3204133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6933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80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+mj-cs"/>
              </a:rPr>
              <a:t>Activation Functions</a:t>
            </a:r>
            <a:endParaRPr lang="en-US" sz="4800" spc="-7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+mj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AAFF45-1C08-4E3B-B4A4-69F2AD8DB525}"/>
              </a:ext>
            </a:extLst>
          </p:cNvPr>
          <p:cNvSpPr/>
          <p:nvPr/>
        </p:nvSpPr>
        <p:spPr>
          <a:xfrm>
            <a:off x="1" y="0"/>
            <a:ext cx="12353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8714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0417" y="1275005"/>
                <a:ext cx="66972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Leaky </a:t>
                </a:r>
                <a:r>
                  <a:rPr lang="en-US" sz="2400" b="1" dirty="0" err="1"/>
                  <a:t>ReLU</a:t>
                </a:r>
                <a:r>
                  <a:rPr lang="en-US" sz="2400" b="1" dirty="0"/>
                  <a:t>α(z)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typically set to 0.01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17" y="1275005"/>
                <a:ext cx="6697218" cy="461665"/>
              </a:xfrm>
              <a:prstGeom prst="rect">
                <a:avLst/>
              </a:prstGeom>
              <a:blipFill>
                <a:blip r:embed="rId2"/>
                <a:stretch>
                  <a:fillRect l="-1365" t="-10526" r="-36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87837" y="2311400"/>
                <a:ext cx="62992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Randomized leaky </a:t>
                </a:r>
                <a:r>
                  <a:rPr lang="en-US" sz="2400" b="1" dirty="0" err="1"/>
                  <a:t>ReLU</a:t>
                </a:r>
                <a:r>
                  <a:rPr lang="en-US" sz="2400" b="1" dirty="0"/>
                  <a:t> (</a:t>
                </a:r>
                <a:r>
                  <a:rPr lang="en-US" sz="2400" b="1" dirty="0" err="1"/>
                  <a:t>RReLU</a:t>
                </a:r>
                <a:r>
                  <a:rPr lang="en-US" sz="2400" b="1" dirty="0"/>
                  <a:t>)-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picked randomly in a given range during training and is fixed to an average value during testing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37" y="2311400"/>
                <a:ext cx="6299200" cy="1200329"/>
              </a:xfrm>
              <a:prstGeom prst="rect">
                <a:avLst/>
              </a:prstGeom>
              <a:blipFill>
                <a:blip r:embed="rId3"/>
                <a:stretch>
                  <a:fillRect l="-1452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4500" y="4038600"/>
                <a:ext cx="617404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Parametric leaky </a:t>
                </a:r>
                <a:r>
                  <a:rPr lang="en-US" sz="2400" b="1" dirty="0" err="1"/>
                  <a:t>ReLU</a:t>
                </a:r>
                <a:r>
                  <a:rPr lang="en-US" sz="2400" b="1" dirty="0"/>
                  <a:t> (</a:t>
                </a:r>
                <a:r>
                  <a:rPr lang="en-US" sz="2400" b="1" dirty="0" err="1"/>
                  <a:t>PReLU</a:t>
                </a:r>
                <a:r>
                  <a:rPr lang="en-US" sz="2400" b="1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authorized to be learned during training (instead of being a hyperparameter, it becomes a parameter that can be modified by backpropagation like any other parameter).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00" y="4038600"/>
                <a:ext cx="6174040" cy="1938992"/>
              </a:xfrm>
              <a:prstGeom prst="rect">
                <a:avLst/>
              </a:prstGeom>
              <a:blipFill>
                <a:blip r:embed="rId4"/>
                <a:stretch>
                  <a:fillRect l="-1481" t="-2516" r="-197" b="-5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C4CD28F-3E7C-4723-93BF-A4696897EB38}"/>
              </a:ext>
            </a:extLst>
          </p:cNvPr>
          <p:cNvGrpSpPr/>
          <p:nvPr/>
        </p:nvGrpSpPr>
        <p:grpSpPr>
          <a:xfrm>
            <a:off x="406401" y="57789"/>
            <a:ext cx="11061031" cy="932688"/>
            <a:chOff x="417095" y="128058"/>
            <a:chExt cx="8295773" cy="699516"/>
          </a:xfrm>
        </p:grpSpPr>
        <p:sp>
          <p:nvSpPr>
            <p:cNvPr id="11" name="object 2">
              <a:extLst>
                <a:ext uri="{FF2B5EF4-FFF2-40B4-BE49-F238E27FC236}">
                  <a16:creationId xmlns:a16="http://schemas.microsoft.com/office/drawing/2014/main" id="{301C86D0-AD5E-419E-85EB-5E8A6AA1D4AB}"/>
                </a:ext>
              </a:extLst>
            </p:cNvPr>
            <p:cNvSpPr txBox="1">
              <a:spLocks/>
            </p:cNvSpPr>
            <p:nvPr/>
          </p:nvSpPr>
          <p:spPr>
            <a:xfrm>
              <a:off x="826169" y="128058"/>
              <a:ext cx="7886699" cy="699516"/>
            </a:xfrm>
            <a:prstGeom prst="rect">
              <a:avLst/>
            </a:prstGeom>
          </p:spPr>
          <p:txBody>
            <a:bodyPr vert="horz" lIns="121920" tIns="60960" rIns="121920" bIns="60960" rtlCol="0" anchor="b">
              <a:normAutofit/>
            </a:bodyPr>
            <a:lstStyle>
              <a:lvl1pPr>
                <a:defRPr sz="2800" b="1" i="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16933">
                <a:lnSpc>
                  <a:spcPct val="90000"/>
                </a:lnSpc>
                <a:spcBef>
                  <a:spcPct val="0"/>
                </a:spcBef>
                <a:spcAft>
                  <a:spcPts val="800"/>
                </a:spcAft>
              </a:pPr>
              <a:r>
                <a:rPr lang="en-US" sz="3867" spc="-7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cs typeface="+mj-cs"/>
                </a:rPr>
                <a:t>Leaky </a:t>
              </a:r>
              <a:r>
                <a:rPr lang="en-US" sz="3867" spc="-7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cs typeface="+mj-cs"/>
                </a:rPr>
                <a:t>ReLU</a:t>
              </a:r>
              <a:endParaRPr lang="en-US" sz="3867" spc="-7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+mj-cs"/>
              </a:endParaRPr>
            </a:p>
          </p:txBody>
        </p:sp>
        <p:pic>
          <p:nvPicPr>
            <p:cNvPr id="12" name="Graphic 11" descr="Brain">
              <a:extLst>
                <a:ext uri="{FF2B5EF4-FFF2-40B4-BE49-F238E27FC236}">
                  <a16:creationId xmlns:a16="http://schemas.microsoft.com/office/drawing/2014/main" id="{B4D71AED-BC5B-4AC1-A7DA-A35AA419B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7095" y="331462"/>
              <a:ext cx="381000" cy="443711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665FC8E-E8F9-48B7-8008-A52303898D6B}"/>
              </a:ext>
            </a:extLst>
          </p:cNvPr>
          <p:cNvSpPr/>
          <p:nvPr/>
        </p:nvSpPr>
        <p:spPr>
          <a:xfrm>
            <a:off x="1" y="0"/>
            <a:ext cx="12353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D029A-3533-482E-8C44-FBE2FF416F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1" y="1275005"/>
            <a:ext cx="4316596" cy="290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5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8001" y="2921000"/>
                <a:ext cx="11718977" cy="4502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80990" indent="-380990" fontAlgn="base">
                  <a:buFont typeface="Arial" panose="020B0604020202020204" pitchFamily="34" charset="0"/>
                  <a:buChar char="•"/>
                </a:pPr>
                <a:r>
                  <a:rPr lang="en-US" sz="186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Combines stochastic regularization like dropout, </a:t>
                </a:r>
                <a:r>
                  <a:rPr lang="en-US" sz="1867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zoneout</a:t>
                </a:r>
                <a:r>
                  <a:rPr lang="en-US" sz="186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with deterministic non-linearity like </a:t>
                </a:r>
                <a:r>
                  <a:rPr lang="en-US" sz="1867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en-US" sz="186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0990" indent="-380990" fontAlgn="base">
                  <a:buFont typeface="Arial" panose="020B0604020202020204" pitchFamily="34" charset="0"/>
                  <a:buChar char="•"/>
                </a:pPr>
                <a:endParaRPr lang="en-US" sz="186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0990" indent="-380990" fontAlgn="base">
                  <a:buFont typeface="Arial" panose="020B0604020202020204" pitchFamily="34" charset="0"/>
                  <a:buChar char="•"/>
                </a:pPr>
                <a:r>
                  <a:rPr lang="en-US" sz="186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Multiply the input by zero or one, but the values of this zero-one mask are stochastically determined</a:t>
                </a:r>
              </a:p>
              <a:p>
                <a:pPr marL="380990" indent="-380990" fontAlgn="base">
                  <a:buFont typeface="Arial" panose="020B0604020202020204" pitchFamily="34" charset="0"/>
                  <a:buChar char="•"/>
                </a:pPr>
                <a:endParaRPr lang="en-US" sz="186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0990" indent="-380990" fontAlgn="base">
                  <a:buFont typeface="Arial" panose="020B0604020202020204" pitchFamily="34" charset="0"/>
                  <a:buChar char="•"/>
                </a:pPr>
                <a:r>
                  <a:rPr lang="en-US" sz="186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Specifically multiply neuron input </a:t>
                </a:r>
                <a14:m>
                  <m:oMath xmlns:m="http://schemas.openxmlformats.org/officeDocument/2006/math">
                    <m:r>
                      <a:rPr lang="en-US" sz="1867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6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1867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8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𝐵𝑒𝑟𝑛𝑎𝑢𝑙𝑖</m:t>
                    </m:r>
                    <m:d>
                      <m:dPr>
                        <m:ctrlPr>
                          <a:rPr lang="en-US" sz="18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sz="1867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67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6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18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67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67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8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67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sz="1867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1867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867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867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1867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8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18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sz="186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0990" indent="-380990" fontAlgn="base">
                  <a:buFont typeface="Arial" panose="020B0604020202020204" pitchFamily="34" charset="0"/>
                  <a:buChar char="•"/>
                </a:pPr>
                <a:endParaRPr lang="en-US" sz="186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0990" indent="-380990" fontAlgn="base">
                  <a:buFont typeface="Arial" panose="020B0604020202020204" pitchFamily="34" charset="0"/>
                  <a:buChar char="•"/>
                </a:pPr>
                <a:r>
                  <a:rPr lang="en-US" sz="186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the expected value of transformation to get deterministic non-linearity: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67" i="1">
                          <a:latin typeface="Cambria Math" panose="02040503050406030204" pitchFamily="18" charset="0"/>
                        </a:rPr>
                        <m:t>𝐺𝐸𝐿𝑈</m:t>
                      </m:r>
                      <m:d>
                        <m:dPr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67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67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𝑥𝑚</m:t>
                          </m:r>
                        </m:e>
                      </m:d>
                      <m:r>
                        <a:rPr lang="en-US" sz="1867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67" i="1">
                          <a:latin typeface="Cambria Math" panose="02040503050406030204" pitchFamily="18" charset="0"/>
                        </a:rPr>
                        <m:t>𝑥𝐸</m:t>
                      </m:r>
                      <m:d>
                        <m:dPr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1867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67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l-GR" sz="18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18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867" i="1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sz="1867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1867">
                              <a:latin typeface="Cambria Math" panose="02040503050406030204" pitchFamily="18" charset="0"/>
                            </a:rPr>
                            <m:t>tanh</m:t>
                          </m:r>
                          <m:d>
                            <m:d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rad>
                              <m:d>
                                <m:dPr>
                                  <m:ctrlP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+0.044715</m:t>
                                  </m:r>
                                  <m:sSup>
                                    <m:sSupPr>
                                      <m:ctrlP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d>
                    </m:oMath>
                  </m:oMathPara>
                </a14:m>
                <a:endParaRPr lang="en-US" sz="186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fontAlgn="base"/>
                <a:endParaRPr lang="en-US" sz="186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0990" indent="-380990" fontAlgn="base">
                  <a:buFont typeface="Arial" panose="020B0604020202020204" pitchFamily="34" charset="0"/>
                  <a:buChar char="•"/>
                </a:pPr>
                <a:r>
                  <a:rPr lang="en-US" sz="1867" b="1" spc="-7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GELUs are used in GPT-3, BERT, and most other Transformers</a:t>
                </a:r>
              </a:p>
              <a:p>
                <a:pPr marL="380990" indent="-380990" fontAlgn="base">
                  <a:buFont typeface="Arial" panose="020B0604020202020204" pitchFamily="34" charset="0"/>
                  <a:buChar char="•"/>
                </a:pPr>
                <a:endParaRPr lang="en-US" sz="1867" dirty="0">
                  <a:latin typeface="inherit"/>
                </a:endParaRPr>
              </a:p>
              <a:p>
                <a:pPr marL="380990" indent="-380990" fontAlgn="base">
                  <a:buFont typeface="Arial" panose="020B0604020202020204" pitchFamily="34" charset="0"/>
                  <a:buChar char="•"/>
                </a:pPr>
                <a:endParaRPr lang="en-US" sz="1867" dirty="0">
                  <a:latin typeface="inherit"/>
                </a:endParaRPr>
              </a:p>
              <a:p>
                <a:pPr marL="228594" indent="-228594">
                  <a:buFont typeface="Arial" panose="020B0604020202020204" pitchFamily="34" charset="0"/>
                  <a:buChar char="•"/>
                </a:pPr>
                <a:endParaRPr lang="en-US" sz="186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1" y="2921000"/>
                <a:ext cx="11718977" cy="4502066"/>
              </a:xfrm>
              <a:prstGeom prst="rect">
                <a:avLst/>
              </a:prstGeom>
              <a:blipFill>
                <a:blip r:embed="rId3"/>
                <a:stretch>
                  <a:fillRect l="-364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1535F1E-C54B-4DC2-A169-5C108E14A1BE}"/>
              </a:ext>
            </a:extLst>
          </p:cNvPr>
          <p:cNvGrpSpPr/>
          <p:nvPr/>
        </p:nvGrpSpPr>
        <p:grpSpPr>
          <a:xfrm>
            <a:off x="406401" y="57789"/>
            <a:ext cx="11061031" cy="932688"/>
            <a:chOff x="417095" y="128058"/>
            <a:chExt cx="8295773" cy="699516"/>
          </a:xfrm>
        </p:grpSpPr>
        <p:sp>
          <p:nvSpPr>
            <p:cNvPr id="8" name="object 2">
              <a:extLst>
                <a:ext uri="{FF2B5EF4-FFF2-40B4-BE49-F238E27FC236}">
                  <a16:creationId xmlns:a16="http://schemas.microsoft.com/office/drawing/2014/main" id="{70DA6026-0836-4597-9CE6-28AB2E62EE67}"/>
                </a:ext>
              </a:extLst>
            </p:cNvPr>
            <p:cNvSpPr txBox="1">
              <a:spLocks/>
            </p:cNvSpPr>
            <p:nvPr/>
          </p:nvSpPr>
          <p:spPr>
            <a:xfrm>
              <a:off x="826169" y="128058"/>
              <a:ext cx="7886699" cy="699516"/>
            </a:xfrm>
            <a:prstGeom prst="rect">
              <a:avLst/>
            </a:prstGeom>
          </p:spPr>
          <p:txBody>
            <a:bodyPr vert="horz" lIns="121920" tIns="60960" rIns="121920" bIns="60960" rtlCol="0" anchor="b">
              <a:normAutofit/>
            </a:bodyPr>
            <a:lstStyle>
              <a:lvl1pPr>
                <a:defRPr sz="2800" b="1" i="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16933">
                <a:lnSpc>
                  <a:spcPct val="90000"/>
                </a:lnSpc>
                <a:spcBef>
                  <a:spcPct val="0"/>
                </a:spcBef>
                <a:spcAft>
                  <a:spcPts val="800"/>
                </a:spcAft>
              </a:pPr>
              <a:r>
                <a:rPr lang="en-US" sz="3867" spc="-7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cs typeface="+mj-cs"/>
                </a:rPr>
                <a:t>Gaussian Error Linear Unit (GELU)</a:t>
              </a:r>
            </a:p>
          </p:txBody>
        </p:sp>
        <p:pic>
          <p:nvPicPr>
            <p:cNvPr id="9" name="Graphic 8" descr="Brain">
              <a:extLst>
                <a:ext uri="{FF2B5EF4-FFF2-40B4-BE49-F238E27FC236}">
                  <a16:creationId xmlns:a16="http://schemas.microsoft.com/office/drawing/2014/main" id="{8CA000DE-E918-4630-AFD4-D412FADF6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095" y="331462"/>
              <a:ext cx="381000" cy="44371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D8272A-5C98-4043-9A32-E0FD1AFAA456}"/>
                  </a:ext>
                </a:extLst>
              </p:cNvPr>
              <p:cNvSpPr txBox="1"/>
              <p:nvPr/>
            </p:nvSpPr>
            <p:spPr>
              <a:xfrm>
                <a:off x="812800" y="1108838"/>
                <a:ext cx="7545142" cy="1558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𝐺𝐸𝐿𝑈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tanh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ra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+0.044715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D8272A-5C98-4043-9A32-E0FD1AFAA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1108838"/>
                <a:ext cx="7545142" cy="15583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6F5E9C1-5051-4C42-BDE5-CBD8B076E823}"/>
              </a:ext>
            </a:extLst>
          </p:cNvPr>
          <p:cNvSpPr/>
          <p:nvPr/>
        </p:nvSpPr>
        <p:spPr>
          <a:xfrm>
            <a:off x="1" y="0"/>
            <a:ext cx="12353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35F040-27A2-472B-B559-5A035DEB8F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5307" y="804896"/>
            <a:ext cx="3258652" cy="208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6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2800" y="1498600"/>
            <a:ext cx="8636000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13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66800" y="1092201"/>
                <a:ext cx="10058400" cy="4338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292929"/>
                    </a:solidFill>
                    <a:latin typeface="medium-content-serif-font"/>
                  </a:rPr>
                  <a:t>Variations of Gradient Descent. There are 3 main ways how they differ:</a:t>
                </a:r>
                <a:endParaRPr lang="en-US" sz="2400" dirty="0"/>
              </a:p>
              <a:p>
                <a:endParaRPr lang="en-US" sz="2400" b="1" dirty="0">
                  <a:solidFill>
                    <a:srgbClr val="292929"/>
                  </a:solidFill>
                  <a:latin typeface="medium-content-serif-font"/>
                </a:endParaRP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292929"/>
                    </a:solidFill>
                    <a:latin typeface="medium-content-serif-font"/>
                  </a:rPr>
                  <a:t>Adapt the “gradient component”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pPr marL="306910"/>
                <a:r>
                  <a:rPr lang="en-US" sz="2400" dirty="0">
                    <a:solidFill>
                      <a:srgbClr val="292929"/>
                    </a:solidFill>
                    <a:latin typeface="medium-content-serif-font"/>
                  </a:rPr>
                  <a:t>Use </a:t>
                </a:r>
                <a:r>
                  <a:rPr lang="en-US" sz="2400" i="1" dirty="0">
                    <a:solidFill>
                      <a:srgbClr val="292929"/>
                    </a:solidFill>
                    <a:latin typeface="medium-content-serif-font"/>
                  </a:rPr>
                  <a:t>aggregate</a:t>
                </a:r>
                <a:r>
                  <a:rPr lang="en-US" sz="2400" dirty="0"/>
                  <a:t> </a:t>
                </a:r>
                <a:r>
                  <a:rPr lang="en-US" sz="2400" i="1" dirty="0">
                    <a:solidFill>
                      <a:srgbClr val="292929"/>
                    </a:solidFill>
                    <a:latin typeface="medium-content-serif-font"/>
                  </a:rPr>
                  <a:t>of multiple gradients</a:t>
                </a:r>
                <a:r>
                  <a:rPr lang="en-US" sz="2400" dirty="0">
                    <a:solidFill>
                      <a:srgbClr val="292929"/>
                    </a:solidFill>
                    <a:latin typeface="medium-content-serif-font"/>
                  </a:rPr>
                  <a:t>. For example, use the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medium-content-serif-font"/>
                  </a:rPr>
                  <a:t>exponential moving average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292929"/>
                    </a:solidFill>
                    <a:latin typeface="medium-content-serif-font"/>
                  </a:rPr>
                  <a:t>of gradients.</a:t>
                </a:r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endParaRPr lang="en-US" sz="2400" b="1" dirty="0">
                  <a:solidFill>
                    <a:srgbClr val="292929"/>
                  </a:solidFill>
                  <a:latin typeface="medium-content-serif-font"/>
                </a:endParaRP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292929"/>
                    </a:solidFill>
                    <a:latin typeface="medium-content-serif-font"/>
                  </a:rPr>
                  <a:t>Adapt the “learning rate component” </a:t>
                </a:r>
                <a:endParaRPr lang="en-US" sz="2400" dirty="0"/>
              </a:p>
              <a:p>
                <a:pPr marL="306910"/>
                <a:r>
                  <a:rPr lang="en-US" sz="2400" dirty="0">
                    <a:solidFill>
                      <a:srgbClr val="292929"/>
                    </a:solidFill>
                    <a:latin typeface="medium-content-serif-font"/>
                  </a:rPr>
                  <a:t> Adapt the learning rate according to the</a:t>
                </a:r>
                <a:r>
                  <a:rPr lang="en-US" sz="2400" dirty="0"/>
                  <a:t> </a:t>
                </a:r>
                <a:r>
                  <a:rPr lang="en-US" sz="2400" i="1" dirty="0">
                    <a:solidFill>
                      <a:srgbClr val="292929"/>
                    </a:solidFill>
                    <a:latin typeface="medium-content-serif-font"/>
                  </a:rPr>
                  <a:t>magnitude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292929"/>
                    </a:solidFill>
                    <a:latin typeface="medium-content-serif-font"/>
                  </a:rPr>
                  <a:t>of the gradient(s).</a:t>
                </a:r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endParaRPr lang="en-US" sz="2400" b="1" dirty="0">
                  <a:solidFill>
                    <a:srgbClr val="292929"/>
                  </a:solidFill>
                  <a:latin typeface="medium-content-serif-font"/>
                </a:endParaRP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292929"/>
                    </a:solidFill>
                    <a:latin typeface="medium-content-serif-font"/>
                  </a:rPr>
                  <a:t>Both (1) and (2)</a:t>
                </a:r>
                <a:endParaRPr lang="en-US" sz="2400" dirty="0"/>
              </a:p>
              <a:p>
                <a:pPr marL="306910"/>
                <a:r>
                  <a:rPr lang="en-US" sz="2400" dirty="0">
                    <a:solidFill>
                      <a:srgbClr val="292929"/>
                    </a:solidFill>
                    <a:latin typeface="medium-content-serif-font"/>
                  </a:rPr>
                  <a:t> Adapt both the gradient component and the learning rate component.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092201"/>
                <a:ext cx="10058400" cy="4338367"/>
              </a:xfrm>
              <a:prstGeom prst="rect">
                <a:avLst/>
              </a:prstGeom>
              <a:blipFill>
                <a:blip r:embed="rId3"/>
                <a:stretch>
                  <a:fillRect l="-909" t="-1124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891B648-0DE4-4B8D-B087-3F050DA03E5E}"/>
              </a:ext>
            </a:extLst>
          </p:cNvPr>
          <p:cNvSpPr/>
          <p:nvPr/>
        </p:nvSpPr>
        <p:spPr>
          <a:xfrm>
            <a:off x="1" y="0"/>
            <a:ext cx="12353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itle 21">
            <a:extLst>
              <a:ext uri="{FF2B5EF4-FFF2-40B4-BE49-F238E27FC236}">
                <a16:creationId xmlns:a16="http://schemas.microsoft.com/office/drawing/2014/main" id="{A1335AF2-5FE0-4FF8-B982-D6DEFF95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57185"/>
            <a:ext cx="11243733" cy="1148904"/>
          </a:xfrm>
        </p:spPr>
        <p:txBody>
          <a:bodyPr/>
          <a:lstStyle/>
          <a:p>
            <a:r>
              <a:rPr lang="en-US" kern="1200" spc="-7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+mj-cs"/>
              </a:rPr>
              <a:t>Faster Optimizers</a:t>
            </a:r>
            <a:br>
              <a:rPr lang="en-US" kern="1200" spc="-7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+mj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3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2800" y="1498600"/>
            <a:ext cx="8636000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133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BD10F3-69A7-4E11-A2DC-746E5200F1D3}"/>
              </a:ext>
            </a:extLst>
          </p:cNvPr>
          <p:cNvSpPr/>
          <p:nvPr/>
        </p:nvSpPr>
        <p:spPr>
          <a:xfrm>
            <a:off x="1" y="0"/>
            <a:ext cx="12353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BCC513-F967-4685-A413-1C4C05691531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269909"/>
          <a:ext cx="7010400" cy="4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24524077"/>
                    </a:ext>
                  </a:extLst>
                </a:gridCol>
                <a:gridCol w="993869">
                  <a:extLst>
                    <a:ext uri="{9D8B030D-6E8A-4147-A177-3AD203B41FA5}">
                      <a16:colId xmlns:a16="http://schemas.microsoft.com/office/drawing/2014/main" val="308921302"/>
                    </a:ext>
                  </a:extLst>
                </a:gridCol>
                <a:gridCol w="2155731">
                  <a:extLst>
                    <a:ext uri="{9D8B030D-6E8A-4147-A177-3AD203B41FA5}">
                      <a16:colId xmlns:a16="http://schemas.microsoft.com/office/drawing/2014/main" val="250603143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419770353"/>
                    </a:ext>
                  </a:extLst>
                </a:gridCol>
              </a:tblGrid>
              <a:tr h="45898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0479329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Momentum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6822748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1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AdaGrad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73164206"/>
                  </a:ext>
                </a:extLst>
              </a:tr>
              <a:tr h="45898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9618504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1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Adadelta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8811851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1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Nestrov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79844013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13468267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1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Nadam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5758381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1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AdaMax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3998757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1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AMSGrad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5593421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7BA54711-E0FD-47CA-9298-06192E18389B}"/>
              </a:ext>
            </a:extLst>
          </p:cNvPr>
          <p:cNvGrpSpPr/>
          <p:nvPr/>
        </p:nvGrpSpPr>
        <p:grpSpPr>
          <a:xfrm>
            <a:off x="4114801" y="1772477"/>
            <a:ext cx="2559169" cy="3632447"/>
            <a:chOff x="3124197" y="1672725"/>
            <a:chExt cx="1919377" cy="2724335"/>
          </a:xfrm>
        </p:grpSpPr>
        <p:sp>
          <p:nvSpPr>
            <p:cNvPr id="4" name="Smiley Face 3">
              <a:extLst>
                <a:ext uri="{FF2B5EF4-FFF2-40B4-BE49-F238E27FC236}">
                  <a16:creationId xmlns:a16="http://schemas.microsoft.com/office/drawing/2014/main" id="{7EF91770-162C-48DB-89C7-2E4AFFBE87EE}"/>
                </a:ext>
              </a:extLst>
            </p:cNvPr>
            <p:cNvSpPr/>
            <p:nvPr/>
          </p:nvSpPr>
          <p:spPr>
            <a:xfrm>
              <a:off x="3124199" y="2626524"/>
              <a:ext cx="228599" cy="245477"/>
            </a:xfrm>
            <a:prstGeom prst="smileyFace">
              <a:avLst/>
            </a:prstGeom>
            <a:noFill/>
            <a:ln>
              <a:solidFill>
                <a:schemeClr val="accent1">
                  <a:shade val="50000"/>
                  <a:alpha val="5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BD27F195-6C21-4B42-9FC4-49757377EA39}"/>
                </a:ext>
              </a:extLst>
            </p:cNvPr>
            <p:cNvSpPr/>
            <p:nvPr/>
          </p:nvSpPr>
          <p:spPr>
            <a:xfrm>
              <a:off x="3124197" y="2306512"/>
              <a:ext cx="228599" cy="245477"/>
            </a:xfrm>
            <a:prstGeom prst="smileyFace">
              <a:avLst/>
            </a:prstGeom>
            <a:noFill/>
            <a:ln>
              <a:solidFill>
                <a:schemeClr val="accent1">
                  <a:shade val="50000"/>
                  <a:alpha val="5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C5B97F0C-7281-4137-9C17-4B1CE4295655}"/>
                </a:ext>
              </a:extLst>
            </p:cNvPr>
            <p:cNvSpPr/>
            <p:nvPr/>
          </p:nvSpPr>
          <p:spPr>
            <a:xfrm>
              <a:off x="4800598" y="3833825"/>
              <a:ext cx="228599" cy="245477"/>
            </a:xfrm>
            <a:prstGeom prst="smileyFace">
              <a:avLst/>
            </a:prstGeom>
            <a:noFill/>
            <a:ln>
              <a:solidFill>
                <a:schemeClr val="accent1">
                  <a:shade val="50000"/>
                  <a:alpha val="5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Smiley Face 9">
              <a:extLst>
                <a:ext uri="{FF2B5EF4-FFF2-40B4-BE49-F238E27FC236}">
                  <a16:creationId xmlns:a16="http://schemas.microsoft.com/office/drawing/2014/main" id="{6A38E8BA-CBFA-4936-8709-C71F9FAEFC19}"/>
                </a:ext>
              </a:extLst>
            </p:cNvPr>
            <p:cNvSpPr/>
            <p:nvPr/>
          </p:nvSpPr>
          <p:spPr>
            <a:xfrm>
              <a:off x="3124199" y="3243046"/>
              <a:ext cx="228599" cy="245477"/>
            </a:xfrm>
            <a:prstGeom prst="smileyFace">
              <a:avLst/>
            </a:prstGeom>
            <a:noFill/>
            <a:ln>
              <a:solidFill>
                <a:schemeClr val="accent1">
                  <a:shade val="50000"/>
                  <a:alpha val="5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Smiley Face 10">
              <a:extLst>
                <a:ext uri="{FF2B5EF4-FFF2-40B4-BE49-F238E27FC236}">
                  <a16:creationId xmlns:a16="http://schemas.microsoft.com/office/drawing/2014/main" id="{54B6254A-9A9F-4BA1-9590-CC329F265817}"/>
                </a:ext>
              </a:extLst>
            </p:cNvPr>
            <p:cNvSpPr/>
            <p:nvPr/>
          </p:nvSpPr>
          <p:spPr>
            <a:xfrm>
              <a:off x="3124198" y="3535061"/>
              <a:ext cx="228599" cy="245477"/>
            </a:xfrm>
            <a:prstGeom prst="smileyFace">
              <a:avLst/>
            </a:prstGeom>
            <a:noFill/>
            <a:ln>
              <a:solidFill>
                <a:schemeClr val="accent1">
                  <a:shade val="50000"/>
                  <a:alpha val="5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Smiley Face 11">
              <a:extLst>
                <a:ext uri="{FF2B5EF4-FFF2-40B4-BE49-F238E27FC236}">
                  <a16:creationId xmlns:a16="http://schemas.microsoft.com/office/drawing/2014/main" id="{B753F303-9A91-451F-BE8E-7E4E59470C9B}"/>
                </a:ext>
              </a:extLst>
            </p:cNvPr>
            <p:cNvSpPr/>
            <p:nvPr/>
          </p:nvSpPr>
          <p:spPr>
            <a:xfrm>
              <a:off x="3124198" y="3844706"/>
              <a:ext cx="228599" cy="245477"/>
            </a:xfrm>
            <a:prstGeom prst="smileyFace">
              <a:avLst/>
            </a:prstGeom>
            <a:noFill/>
            <a:ln>
              <a:solidFill>
                <a:schemeClr val="accent1">
                  <a:shade val="50000"/>
                  <a:alpha val="5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Smiley Face 12">
              <a:extLst>
                <a:ext uri="{FF2B5EF4-FFF2-40B4-BE49-F238E27FC236}">
                  <a16:creationId xmlns:a16="http://schemas.microsoft.com/office/drawing/2014/main" id="{EDF2D19D-FE8F-4096-B09E-BCF92EC5145E}"/>
                </a:ext>
              </a:extLst>
            </p:cNvPr>
            <p:cNvSpPr/>
            <p:nvPr/>
          </p:nvSpPr>
          <p:spPr>
            <a:xfrm>
              <a:off x="3124198" y="4151583"/>
              <a:ext cx="228599" cy="245477"/>
            </a:xfrm>
            <a:prstGeom prst="smileyFace">
              <a:avLst/>
            </a:prstGeom>
            <a:noFill/>
            <a:ln>
              <a:solidFill>
                <a:schemeClr val="accent1">
                  <a:shade val="50000"/>
                  <a:alpha val="5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Smiley Face 13">
              <a:extLst>
                <a:ext uri="{FF2B5EF4-FFF2-40B4-BE49-F238E27FC236}">
                  <a16:creationId xmlns:a16="http://schemas.microsoft.com/office/drawing/2014/main" id="{5865DBC7-3514-4A12-B31F-BA80BFBA1B79}"/>
                </a:ext>
              </a:extLst>
            </p:cNvPr>
            <p:cNvSpPr/>
            <p:nvPr/>
          </p:nvSpPr>
          <p:spPr>
            <a:xfrm>
              <a:off x="4800600" y="1672725"/>
              <a:ext cx="228600" cy="213226"/>
            </a:xfrm>
            <a:prstGeom prst="smileyFace">
              <a:avLst/>
            </a:prstGeom>
            <a:noFill/>
            <a:ln>
              <a:solidFill>
                <a:schemeClr val="accent1">
                  <a:shade val="50000"/>
                  <a:alpha val="5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Smiley Face 14">
              <a:extLst>
                <a:ext uri="{FF2B5EF4-FFF2-40B4-BE49-F238E27FC236}">
                  <a16:creationId xmlns:a16="http://schemas.microsoft.com/office/drawing/2014/main" id="{E7E878BB-1985-4F68-8E2D-7C1F0060C368}"/>
                </a:ext>
              </a:extLst>
            </p:cNvPr>
            <p:cNvSpPr/>
            <p:nvPr/>
          </p:nvSpPr>
          <p:spPr>
            <a:xfrm>
              <a:off x="4800600" y="2907546"/>
              <a:ext cx="228599" cy="245477"/>
            </a:xfrm>
            <a:prstGeom prst="smileyFace">
              <a:avLst/>
            </a:prstGeom>
            <a:noFill/>
            <a:ln>
              <a:solidFill>
                <a:schemeClr val="accent1">
                  <a:shade val="50000"/>
                  <a:alpha val="5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Smiley Face 15">
              <a:extLst>
                <a:ext uri="{FF2B5EF4-FFF2-40B4-BE49-F238E27FC236}">
                  <a16:creationId xmlns:a16="http://schemas.microsoft.com/office/drawing/2014/main" id="{E2A8A033-99A2-42E0-B019-F9612C787EB4}"/>
                </a:ext>
              </a:extLst>
            </p:cNvPr>
            <p:cNvSpPr/>
            <p:nvPr/>
          </p:nvSpPr>
          <p:spPr>
            <a:xfrm>
              <a:off x="4800600" y="3238797"/>
              <a:ext cx="228599" cy="245477"/>
            </a:xfrm>
            <a:prstGeom prst="smileyFace">
              <a:avLst/>
            </a:prstGeom>
            <a:noFill/>
            <a:ln>
              <a:solidFill>
                <a:schemeClr val="accent1">
                  <a:shade val="50000"/>
                  <a:alpha val="5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1EF69B6F-D902-4898-962D-95F8EC239316}"/>
                </a:ext>
              </a:extLst>
            </p:cNvPr>
            <p:cNvSpPr/>
            <p:nvPr/>
          </p:nvSpPr>
          <p:spPr>
            <a:xfrm>
              <a:off x="4800599" y="3538492"/>
              <a:ext cx="228599" cy="245477"/>
            </a:xfrm>
            <a:prstGeom prst="smileyFace">
              <a:avLst/>
            </a:prstGeom>
            <a:noFill/>
            <a:ln>
              <a:solidFill>
                <a:schemeClr val="accent1">
                  <a:shade val="50000"/>
                  <a:alpha val="5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Smiley Face 17">
              <a:extLst>
                <a:ext uri="{FF2B5EF4-FFF2-40B4-BE49-F238E27FC236}">
                  <a16:creationId xmlns:a16="http://schemas.microsoft.com/office/drawing/2014/main" id="{B9C13A4D-81CC-4848-A727-8296A66BE013}"/>
                </a:ext>
              </a:extLst>
            </p:cNvPr>
            <p:cNvSpPr/>
            <p:nvPr/>
          </p:nvSpPr>
          <p:spPr>
            <a:xfrm>
              <a:off x="3124197" y="1962735"/>
              <a:ext cx="228599" cy="245477"/>
            </a:xfrm>
            <a:prstGeom prst="smileyFace">
              <a:avLst/>
            </a:prstGeom>
            <a:noFill/>
            <a:ln>
              <a:solidFill>
                <a:schemeClr val="accent1">
                  <a:shade val="50000"/>
                  <a:alpha val="5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Smiley Face 18">
              <a:extLst>
                <a:ext uri="{FF2B5EF4-FFF2-40B4-BE49-F238E27FC236}">
                  <a16:creationId xmlns:a16="http://schemas.microsoft.com/office/drawing/2014/main" id="{9CF3E0CA-944E-425E-A44F-1A4E7D5071CB}"/>
                </a:ext>
              </a:extLst>
            </p:cNvPr>
            <p:cNvSpPr/>
            <p:nvPr/>
          </p:nvSpPr>
          <p:spPr>
            <a:xfrm>
              <a:off x="4814975" y="4151583"/>
              <a:ext cx="228599" cy="245477"/>
            </a:xfrm>
            <a:prstGeom prst="smileyFace">
              <a:avLst/>
            </a:prstGeom>
            <a:noFill/>
            <a:ln>
              <a:solidFill>
                <a:schemeClr val="accent1">
                  <a:shade val="50000"/>
                  <a:alpha val="5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BBF4683C-1120-4015-B6EF-607AD4A2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57185"/>
            <a:ext cx="11243733" cy="1148904"/>
          </a:xfrm>
        </p:spPr>
        <p:txBody>
          <a:bodyPr/>
          <a:lstStyle/>
          <a:p>
            <a:r>
              <a:rPr lang="en-US" kern="1200" spc="-7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+mj-cs"/>
              </a:rPr>
              <a:t>Faster Optimizers</a:t>
            </a:r>
            <a:br>
              <a:rPr lang="en-US" kern="1200" spc="-7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+mj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2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1" y="6390257"/>
            <a:ext cx="4876800" cy="330631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C3F0032-A6F1-4229-BF17-D5BCBEE01451}"/>
              </a:ext>
            </a:extLst>
          </p:cNvPr>
          <p:cNvGraphicFramePr>
            <a:graphicFrameLocks noGrp="1"/>
          </p:cNvGraphicFramePr>
          <p:nvPr/>
        </p:nvGraphicFramePr>
        <p:xfrm>
          <a:off x="986337" y="1122619"/>
          <a:ext cx="74168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684">
                  <a:extLst>
                    <a:ext uri="{9D8B030D-6E8A-4147-A177-3AD203B41FA5}">
                      <a16:colId xmlns:a16="http://schemas.microsoft.com/office/drawing/2014/main" val="2024524077"/>
                    </a:ext>
                  </a:extLst>
                </a:gridCol>
                <a:gridCol w="2049379">
                  <a:extLst>
                    <a:ext uri="{9D8B030D-6E8A-4147-A177-3AD203B41FA5}">
                      <a16:colId xmlns:a16="http://schemas.microsoft.com/office/drawing/2014/main" val="308921302"/>
                    </a:ext>
                  </a:extLst>
                </a:gridCol>
                <a:gridCol w="2439737">
                  <a:extLst>
                    <a:ext uri="{9D8B030D-6E8A-4147-A177-3AD203B41FA5}">
                      <a16:colId xmlns:a16="http://schemas.microsoft.com/office/drawing/2014/main" val="2506031437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Class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Convergence Speed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Convergence Quality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0479329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SGD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***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6822748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SGD(momentum=…)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**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***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73164206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SGD(momentum=…, </a:t>
                      </a:r>
                      <a:r>
                        <a:rPr lang="en-US" sz="2400" dirty="0" err="1"/>
                        <a:t>nesterov</a:t>
                      </a:r>
                      <a:r>
                        <a:rPr lang="en-US" sz="2400" dirty="0"/>
                        <a:t>=True)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**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***</a:t>
                      </a:r>
                    </a:p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9618504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err="1"/>
                        <a:t>Adagrad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***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*(stops too early)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8811851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RMSprop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***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**or***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79844013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Adam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***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**or***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13468267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err="1"/>
                        <a:t>Nadam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***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**or***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5758381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 err="1"/>
                        <a:t>AdaMax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***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**or***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3998757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CF387BC-CD5A-4D56-8CA3-60436032C33B}"/>
              </a:ext>
            </a:extLst>
          </p:cNvPr>
          <p:cNvGrpSpPr/>
          <p:nvPr/>
        </p:nvGrpSpPr>
        <p:grpSpPr>
          <a:xfrm>
            <a:off x="380546" y="-40736"/>
            <a:ext cx="11061031" cy="932688"/>
            <a:chOff x="417095" y="128058"/>
            <a:chExt cx="8295773" cy="699516"/>
          </a:xfrm>
        </p:grpSpPr>
        <p:sp>
          <p:nvSpPr>
            <p:cNvPr id="10" name="object 2">
              <a:extLst>
                <a:ext uri="{FF2B5EF4-FFF2-40B4-BE49-F238E27FC236}">
                  <a16:creationId xmlns:a16="http://schemas.microsoft.com/office/drawing/2014/main" id="{998445E8-5573-4A56-98C6-8F5B38A07334}"/>
                </a:ext>
              </a:extLst>
            </p:cNvPr>
            <p:cNvSpPr txBox="1">
              <a:spLocks/>
            </p:cNvSpPr>
            <p:nvPr/>
          </p:nvSpPr>
          <p:spPr>
            <a:xfrm>
              <a:off x="826169" y="128058"/>
              <a:ext cx="7886699" cy="699516"/>
            </a:xfrm>
            <a:prstGeom prst="rect">
              <a:avLst/>
            </a:prstGeom>
          </p:spPr>
          <p:txBody>
            <a:bodyPr vert="horz" lIns="121920" tIns="60960" rIns="121920" bIns="60960" rtlCol="0" anchor="b">
              <a:normAutofit/>
            </a:bodyPr>
            <a:lstStyle>
              <a:lvl1pPr>
                <a:defRPr sz="2800" b="1" i="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16933">
                <a:lnSpc>
                  <a:spcPct val="90000"/>
                </a:lnSpc>
                <a:spcBef>
                  <a:spcPct val="0"/>
                </a:spcBef>
                <a:spcAft>
                  <a:spcPts val="800"/>
                </a:spcAft>
              </a:pPr>
              <a:r>
                <a:rPr lang="en-US" sz="3867" spc="-7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cs typeface="+mj-cs"/>
                </a:rPr>
                <a:t>Comparison</a:t>
              </a:r>
            </a:p>
          </p:txBody>
        </p:sp>
        <p:pic>
          <p:nvPicPr>
            <p:cNvPr id="11" name="Graphic 10" descr="Brain">
              <a:extLst>
                <a:ext uri="{FF2B5EF4-FFF2-40B4-BE49-F238E27FC236}">
                  <a16:creationId xmlns:a16="http://schemas.microsoft.com/office/drawing/2014/main" id="{FC54D2AE-E184-4848-9BB9-9F7D0FA5B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7095" y="331462"/>
              <a:ext cx="381000" cy="443711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C42B74E-3D8C-4A86-B562-E2284C67113E}"/>
              </a:ext>
            </a:extLst>
          </p:cNvPr>
          <p:cNvSpPr/>
          <p:nvPr/>
        </p:nvSpPr>
        <p:spPr>
          <a:xfrm>
            <a:off x="1" y="0"/>
            <a:ext cx="12353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1273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2800" y="1498600"/>
            <a:ext cx="8636000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133" dirty="0"/>
          </a:p>
        </p:txBody>
      </p:sp>
      <p:sp>
        <p:nvSpPr>
          <p:cNvPr id="11" name="Rectangle 10"/>
          <p:cNvSpPr/>
          <p:nvPr/>
        </p:nvSpPr>
        <p:spPr>
          <a:xfrm>
            <a:off x="609600" y="1193800"/>
            <a:ext cx="1005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Use SGD with Learning Rate schedule (One cycle LR is state of the art at the moment).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Optimal Learning Rate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2A4ED8-846B-49A4-A120-B85C7F069B64}"/>
              </a:ext>
            </a:extLst>
          </p:cNvPr>
          <p:cNvSpPr/>
          <p:nvPr/>
        </p:nvSpPr>
        <p:spPr>
          <a:xfrm>
            <a:off x="1" y="0"/>
            <a:ext cx="12353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itle 21">
            <a:extLst>
              <a:ext uri="{FF2B5EF4-FFF2-40B4-BE49-F238E27FC236}">
                <a16:creationId xmlns:a16="http://schemas.microsoft.com/office/drawing/2014/main" id="{60FD03E6-58D8-4DE4-8AF3-A4D6DC51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57186"/>
            <a:ext cx="11243733" cy="1148904"/>
          </a:xfrm>
        </p:spPr>
        <p:txBody>
          <a:bodyPr/>
          <a:lstStyle/>
          <a:p>
            <a:r>
              <a:rPr lang="en-US" kern="1200" spc="-7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+mj-cs"/>
              </a:rPr>
              <a:t>Learning Rate Schedule and Optimal Learning Rate</a:t>
            </a:r>
            <a:br>
              <a:rPr lang="en-US" kern="1200" spc="-7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+mj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3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Magnifying glass on clear background">
            <a:extLst>
              <a:ext uri="{FF2B5EF4-FFF2-40B4-BE49-F238E27FC236}">
                <a16:creationId xmlns:a16="http://schemas.microsoft.com/office/drawing/2014/main" id="{67C02297-0F8E-4239-AD62-4B4ABB225D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9" r="10498" b="9089"/>
          <a:stretch/>
        </p:blipFill>
        <p:spPr>
          <a:xfrm>
            <a:off x="3523488" y="13"/>
            <a:ext cx="8668512" cy="68579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625600" y="1586333"/>
            <a:ext cx="8636000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133" dirty="0"/>
          </a:p>
        </p:txBody>
      </p:sp>
      <p:sp>
        <p:nvSpPr>
          <p:cNvPr id="11" name="Rectangle 10"/>
          <p:cNvSpPr/>
          <p:nvPr/>
        </p:nvSpPr>
        <p:spPr>
          <a:xfrm>
            <a:off x="609600" y="1193801"/>
            <a:ext cx="10058400" cy="140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>
              <a:spcAft>
                <a:spcPts val="800"/>
              </a:spcAft>
            </a:pPr>
            <a:endParaRPr lang="en-US" sz="2400"/>
          </a:p>
          <a:p>
            <a:pPr>
              <a:spcAft>
                <a:spcPts val="800"/>
              </a:spcAft>
            </a:pPr>
            <a:endParaRPr 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3D8A21-9298-47E2-810E-FFBE8E5E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96" y="877262"/>
            <a:ext cx="11243733" cy="574453"/>
          </a:xfrm>
        </p:spPr>
        <p:txBody>
          <a:bodyPr/>
          <a:lstStyle/>
          <a:p>
            <a:r>
              <a:rPr lang="en-US" kern="1200" spc="-7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+mj-cs"/>
              </a:rPr>
              <a:t>References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4D8AE-EDA5-4BC2-A010-66DD1D557917}"/>
              </a:ext>
            </a:extLst>
          </p:cNvPr>
          <p:cNvSpPr txBox="1"/>
          <p:nvPr/>
        </p:nvSpPr>
        <p:spPr>
          <a:xfrm>
            <a:off x="304800" y="1649235"/>
            <a:ext cx="701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65D22"/>
                </a:solidFill>
                <a:latin typeface="source sans pro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Hands-On Machine Learning with Scikit-Learn, </a:t>
            </a:r>
            <a:r>
              <a:rPr lang="en-US" sz="2400" u="sng" dirty="0" err="1">
                <a:solidFill>
                  <a:srgbClr val="F65D22"/>
                </a:solidFill>
                <a:latin typeface="source sans pro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Keras</a:t>
            </a:r>
            <a:r>
              <a:rPr lang="en-US" sz="2400" u="sng" dirty="0">
                <a:solidFill>
                  <a:srgbClr val="F65D22"/>
                </a:solidFill>
                <a:latin typeface="source sans pro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and TensorFlow, 2nd Edition</a:t>
            </a:r>
            <a:r>
              <a:rPr lang="en-US" sz="2400" u="sng" dirty="0">
                <a:solidFill>
                  <a:srgbClr val="F65D22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source sans pro" panose="020B0604020202020204" pitchFamily="34" charset="0"/>
              </a:rPr>
              <a:t>by </a:t>
            </a:r>
            <a:r>
              <a:rPr lang="en-US" sz="2400" dirty="0" err="1">
                <a:solidFill>
                  <a:srgbClr val="777777"/>
                </a:solidFill>
                <a:latin typeface="source sans pro" panose="020B0604020202020204" pitchFamily="34" charset="0"/>
              </a:rPr>
              <a:t>Aurélien</a:t>
            </a:r>
            <a:r>
              <a:rPr lang="en-US" sz="2400" dirty="0">
                <a:solidFill>
                  <a:srgbClr val="777777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rgbClr val="777777"/>
                </a:solidFill>
                <a:latin typeface="source sans pro" panose="020B0604020202020204" pitchFamily="34" charset="0"/>
              </a:rPr>
              <a:t>Géron</a:t>
            </a:r>
            <a:endParaRPr lang="en-US" sz="2400" dirty="0">
              <a:solidFill>
                <a:srgbClr val="777777"/>
              </a:solidFill>
              <a:latin typeface="source sans pro" panose="020B0604020202020204" pitchFamily="34" charset="0"/>
            </a:endParaRPr>
          </a:p>
          <a:p>
            <a:endParaRPr lang="en-US" sz="2400" dirty="0">
              <a:solidFill>
                <a:srgbClr val="777777"/>
              </a:solidFill>
              <a:latin typeface="source sans pro" panose="020B0604020202020204" pitchFamily="34" charset="0"/>
            </a:endParaRPr>
          </a:p>
          <a:p>
            <a:r>
              <a:rPr lang="en-US" sz="2400" u="sng" dirty="0">
                <a:solidFill>
                  <a:srgbClr val="F65D22"/>
                </a:solidFill>
                <a:latin typeface="source sans pro" panose="020B0604020202020204" pitchFamily="34" charset="0"/>
              </a:rPr>
              <a:t>Dive into Deep Learning </a:t>
            </a:r>
            <a:r>
              <a:rPr lang="en-US" sz="2400" dirty="0">
                <a:solidFill>
                  <a:srgbClr val="2196F3"/>
                </a:solidFill>
                <a:latin typeface="Roboto"/>
              </a:rPr>
              <a:t>:</a:t>
            </a:r>
            <a:r>
              <a:rPr lang="en-US" sz="24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https://d2l.ai/</a:t>
            </a:r>
            <a:endParaRPr lang="en-US" sz="2400" u="sng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source sans pro" panose="020B0604020202020204" pitchFamily="34" charset="0"/>
              </a:rPr>
              <a:t>by</a:t>
            </a:r>
            <a:r>
              <a:rPr lang="en-US" sz="2400" u="sng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solidFill>
                  <a:srgbClr val="777777"/>
                </a:solidFill>
                <a:latin typeface="source sans pro" panose="020B0604020202020204" pitchFamily="34" charset="0"/>
              </a:rPr>
              <a:t>Aston Zhang and Zachary C. Lipton and Mu Li and Alexander J. </a:t>
            </a:r>
            <a:r>
              <a:rPr lang="en-US" altLang="en-US" sz="2400" dirty="0" err="1">
                <a:solidFill>
                  <a:srgbClr val="777777"/>
                </a:solidFill>
                <a:latin typeface="source sans pro" panose="020B0604020202020204" pitchFamily="34" charset="0"/>
              </a:rPr>
              <a:t>Smola</a:t>
            </a:r>
            <a:r>
              <a:rPr lang="en-US" altLang="en-US" sz="2400" dirty="0">
                <a:solidFill>
                  <a:srgbClr val="777777"/>
                </a:solidFill>
                <a:latin typeface="source sans pro" panose="020B0604020202020204" pitchFamily="34" charset="0"/>
              </a:rPr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57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8502</TotalTime>
  <Words>435</Words>
  <Application>Microsoft Office PowerPoint</Application>
  <PresentationFormat>Widescreen</PresentationFormat>
  <Paragraphs>99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inherit</vt:lpstr>
      <vt:lpstr>medium-content-serif-font</vt:lpstr>
      <vt:lpstr>Roboto</vt:lpstr>
      <vt:lpstr>source sans pro</vt:lpstr>
      <vt:lpstr>Times New Roman</vt:lpstr>
      <vt:lpstr>office theme</vt:lpstr>
      <vt:lpstr>1_Office Theme</vt:lpstr>
      <vt:lpstr>Neural Network Introduction</vt:lpstr>
      <vt:lpstr>PowerPoint Presentation</vt:lpstr>
      <vt:lpstr>PowerPoint Presentation</vt:lpstr>
      <vt:lpstr>PowerPoint Presentation</vt:lpstr>
      <vt:lpstr>Faster Optimizers </vt:lpstr>
      <vt:lpstr>Faster Optimizers </vt:lpstr>
      <vt:lpstr>PowerPoint Presentation</vt:lpstr>
      <vt:lpstr>Learning Rate Schedule and Optimal Learning Rate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Harpreet Singh</dc:creator>
  <cp:lastModifiedBy>Singh, Harpreet</cp:lastModifiedBy>
  <cp:revision>558</cp:revision>
  <dcterms:created xsi:type="dcterms:W3CDTF">2013-07-15T20:26:40Z</dcterms:created>
  <dcterms:modified xsi:type="dcterms:W3CDTF">2023-10-12T19:54:50Z</dcterms:modified>
</cp:coreProperties>
</file>