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media/image2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7" r:id="rId3"/>
    <p:sldId id="275" r:id="rId4"/>
    <p:sldId id="297" r:id="rId5"/>
    <p:sldId id="257" r:id="rId6"/>
    <p:sldId id="258" r:id="rId7"/>
    <p:sldId id="263" r:id="rId8"/>
    <p:sldId id="260" r:id="rId9"/>
    <p:sldId id="261" r:id="rId10"/>
    <p:sldId id="262" r:id="rId11"/>
    <p:sldId id="264" r:id="rId12"/>
    <p:sldId id="265" r:id="rId13"/>
    <p:sldId id="266" r:id="rId14"/>
    <p:sldId id="267" r:id="rId15"/>
    <p:sldId id="268" r:id="rId16"/>
    <p:sldId id="269" r:id="rId17"/>
    <p:sldId id="270" r:id="rId18"/>
    <p:sldId id="278" r:id="rId19"/>
    <p:sldId id="271"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45" autoAdjust="0"/>
    <p:restoredTop sz="94660"/>
  </p:normalViewPr>
  <p:slideViewPr>
    <p:cSldViewPr snapToGrid="0">
      <p:cViewPr>
        <p:scale>
          <a:sx n="82" d="100"/>
          <a:sy n="82"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14:07:40"/>
    </inkml:context>
    <inkml:brush xml:id="br0">
      <inkml:brushProperty name="width" value="0.035" units="cm"/>
      <inkml:brushProperty name="height" value="0.035" units="cm"/>
      <inkml:brushProperty name="color" value="#e71224"/>
    </inkml:brush>
  </inkml:definitions>
  <inkml:trace contextRef="#ctx0" brushRef="#br0">5544.000 515.000 24575,'-17.000'0.000'0,"-30.000"0.000"0,-38.000 0.000 0,22.000 0.000 0,-3.000 0.000 0,2.000 0.000 0,0.000 0.000 0,-2.000 0.000 0,0.000 0.000 0,-4.000-3.000 0,-1.000-3.000 0,-4.000-4.000 0,-2.000-3.000 0,-14.000-4.000 0,-2.000-2.000 0,-3.000-3.000 0,1.000-1.000 0,30.000 8.000 0,-1.000-1.000 0,1.000 2.000 0,-30.000-4.000 0,0.000 1.000 0,1.000 1.000 0,1.000 2.000 0,6.000 1.000 0,2.000 2.000 0,5.000 2.000 0,2.000 0.000 0,-2.000-1.000 0,1.000 1.000 0,3.000 1.000 0,0.000 1.000 0,-5.000 0.000 0,0.000-1.000 0,-2.000 0.000 0,1.000 0.000 0,2.000 1.000 0,1.000 0.000 0,2.000-1.000 0,1.000 0.000 0,7.000 0.000 0,1.000 0.000 0,4.000-2.000 0,1.000 0.000 0,2.000 0.000 0,0.000-1.000 0,3.000 1.000 0,0.000-1.000 0,0.000 2.000 0,1.000 0.000 0,2.000 1.000 0,-1.000 0.000 0,4.000 2.000 0,0.000 0.000 0,-47.000-3.000 0,0.000 1.000 0,49.000 5.000 0,-1.000 0.000 0,-2.000 0.000 0,-1.000 1.000 0,-3.000 0.000 0,0.000 1.000 0,0.000 1.000 0,0.000 0.000 0,1.000 0.000 0,0.000 0.000 0,4.000 0.000 0,1.000 0.000 0,-41.000 0.000 0,15.000 0.000 0,9.000 0.000 0,3.000 1.000 0,1.000 5.000 0,-3.000 6.000 0,5.000 6.000 0,4.000 2.000 0,9.000 0.000 0,9.000-1.000 0,8.000 0.000 0,4.000 3.000 0,2.000 4.000 0,3.000 7.000 0,3.000 4.000 0,5.000 2.000 0,5.000 0.000 0,4.000 0.000 0,4.000 6.000 0,3.000 6.000 0,8.000 7.000 0,16.000 8.000 0,19.000 9.000 0,-14.000-35.000 0,3.000-1.000 0,4.000 2.000 0,1.000 0.000 0,1.000-1.000 0,2.000-2.000 0,0.000 0.000 0,1.000-3.000 0,-1.000-2.000 0,0.000-2.000 0,39.000 24.000 0,1.000-10.000 0,-36.000-24.000 0,2.000-1.000 0,5.000 0.000 0,2.000-1.000 0,5.000 0.000 0,3.000-2.000 0,3.000 0.000 0,0.000-1.000 0,2.000-1.000 0,0.000-2.000 0,2.000-1.000 0,0.000-3.000 0,3.000-1.000 0,1.000-3.000 0,6.000-1.000 0,2.000-2.000 0,5.000-1.000 0,1.000-2.000 0,2.000 2.000 0,-1.000-2.000 0,-2.000 1.000 0,0.000 0.000 0,1.000 1.000 0,-1.000-2.000 0,-5.000 1.000 0,1.000-2.000 0,5.000-1.000 0,0.000-3.000 0,-1.000-1.000 0,-2.000-2.000 0,-4.000-1.000 0,0.000-1.000 0,3.000 0.000 0,-2.000-1.000 0,-8.000 3.000 0,-2.000-1.000 0,0.000 0.000 0,-2.000-1.000 0,-6.000 0.000 0,-1.000-2.000 0,-5.000 0.000 0,-1.000-2.000 0,0.000 0.000 0,-1.000-2.000 0,1.000 1.000 0,-1.000-2.000 0,-1.000 0.000 0,0.000-1.000 0,-4.000 0.000 0,-1.000 0.000 0,39.000-17.000 0,-14.000 2.000 0,-14.000 5.000 0,-12.000 4.000 0,-11.000 4.000 0,-5.000 2.000 0,-2.000-1.000 0,0.000-1.000 0,2.000 0.000 0,1.000 0.000 0,-2.000 3.000 0,1.000 2.000 0,-2.000 0.000 0,0.000 0.000 0,-1.000 1.000 0,-4.000 1.000 0,-3.000 3.000 0,-3.000 3.000 0,-10.000 2.000 0,0.000-1.000 0,-6.000 0.000 0,1.000-4.000 0,0.000-3.000 0,-1.000 1.000 0,1.000-2.000 0,2.000 0.000 0,3.000 0.000 0,-4.000 5.000 0,0.000 3.000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lstStyle>
            <a:lvl1pPr algn="l" fontAlgn="base">
              <a:defRPr sz="3200">
                <a:solidFill>
                  <a:schemeClr val="tx1">
                    <a:lumMod val="85000"/>
                    <a:lumOff val="15000"/>
                  </a:schemeClr>
                </a:solidFill>
                <a:latin typeface="+mj-lt"/>
              </a:defRPr>
            </a:lvl1pPr>
          </a:lstStyle>
          <a:p>
            <a:r>
              <a:rPr lang="en-US"/>
              <a:t>Click to add title</a:t>
            </a:r>
            <a:endParaRPr lang="en-US"/>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customXml" Target="../ink/ink1.xml"/><Relationship Id="rId1"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catalog.data.gov/dataset/trash-pickup" TargetMode="External"/><Relationship Id="rId4" Type="http://schemas.openxmlformats.org/officeDocument/2006/relationships/hyperlink" Target="https://developer.twitter.com/en/docs" TargetMode="External"/><Relationship Id="rId3" Type="http://schemas.openxmlformats.org/officeDocument/2006/relationships/hyperlink" Target="https://catalog.data.gov/dataset?q=trash" TargetMode="External"/><Relationship Id="rId2" Type="http://schemas.openxmlformats.org/officeDocument/2006/relationships/hyperlink" Target="https://www.dallasopendata.com/Services/311-Service-Requests-for-Fiscal-Year-2020-2021-Gar/tmgm-4xrh" TargetMode="External"/><Relationship Id="rId1" Type="http://schemas.openxmlformats.org/officeDocument/2006/relationships/hyperlink" Target="https://trends.google.com/trends/explore?q=trash&amp;date=now%201-d&amp;geo=US&amp;hl=en-US" TargetMode="Externa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26.svg"/><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image" Target="../media/image6.png"/><Relationship Id="rId20" Type="http://schemas.openxmlformats.org/officeDocument/2006/relationships/slideLayout" Target="../slideLayouts/slideLayout19.xml"/><Relationship Id="rId2" Type="http://schemas.openxmlformats.org/officeDocument/2006/relationships/tags" Target="../tags/tag6.xml"/><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hyperlink" Target="https://www.dallasopendata.com/Services/311-Service-Requests-for-Fiscal-Year-2020-2021-Gar/tmgm-4xrh"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hyperlink" Target="https://trends.google.com/trends/explore?q=trash&amp;date=now%201-d&amp;geo=US&amp;hl=en-US"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23" name="Rectangle 22"/>
          <p:cNvSpPr>
            <a:spLocks noGrp="1" noRot="1" noChangeAspect="1" noMove="1" noResize="1" noEditPoints="1" noAdjustHandles="1" noChangeArrowheads="1" noChangeShapeType="1" noTextEdit="1"/>
          </p:cNvSpPr>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Throwing empty plastic bottle into the rubbish"/>
          <p:cNvPicPr>
            <a:picLocks noChangeAspect="1"/>
          </p:cNvPicPr>
          <p:nvPr/>
        </p:nvPicPr>
        <p:blipFill rotWithShape="1">
          <a:blip r:embed="rId2">
            <a:alphaModFix amt="35000"/>
          </a:blip>
          <a:srcRect t="15730"/>
          <a:stretch>
            <a:fillRect/>
          </a:stretch>
        </p:blipFill>
        <p:spPr>
          <a:xfrm>
            <a:off x="20" y="10"/>
            <a:ext cx="12191980" cy="6857990"/>
          </a:xfrm>
          <a:prstGeom prst="rect">
            <a:avLst/>
          </a:prstGeom>
        </p:spPr>
      </p:pic>
      <p:pic>
        <p:nvPicPr>
          <p:cNvPr id="25" name="Picture 24"/>
          <p:cNvPicPr>
            <a:picLocks noGrp="1" noRot="1" noChangeAspect="1" noMove="1" noResize="1" noEditPoints="1" noAdjustHandles="1" noChangeArrowheads="1" noChangeShapeType="1" noCrop="1"/>
          </p:cNvPicPr>
          <p:nvPr/>
        </p:nvPicPr>
        <p:blipFill>
          <a:blip r:embed="rId1">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p:cNvSpPr>
            <a:spLocks noGrp="1"/>
          </p:cNvSpPr>
          <p:nvPr>
            <p:ph type="title"/>
          </p:nvPr>
        </p:nvSpPr>
        <p:spPr>
          <a:xfrm>
            <a:off x="1512711" y="417689"/>
            <a:ext cx="8387645" cy="1580444"/>
          </a:xfrm>
        </p:spPr>
        <p:txBody>
          <a:bodyPr vert="horz" lIns="91440" tIns="45720" rIns="91440" bIns="45720" rtlCol="0" anchor="b">
            <a:normAutofit/>
          </a:bodyPr>
          <a:lstStyle/>
          <a:p>
            <a:pPr algn="r"/>
            <a:r>
              <a:rPr lang="en-US" sz="4800" b="1" dirty="0"/>
              <a:t>Overflowing  Trash bins</a:t>
            </a:r>
            <a:endParaRPr lang="en-US" sz="4800" b="1" dirty="0"/>
          </a:p>
        </p:txBody>
      </p:sp>
      <p:sp>
        <p:nvSpPr>
          <p:cNvPr id="3" name="TextBox 2"/>
          <p:cNvSpPr txBox="1"/>
          <p:nvPr/>
        </p:nvSpPr>
        <p:spPr>
          <a:xfrm>
            <a:off x="3349487" y="2554357"/>
            <a:ext cx="4840356" cy="700405"/>
          </a:xfrm>
          <a:prstGeom prst="rect">
            <a:avLst/>
          </a:prstGeom>
          <a:noFill/>
        </p:spPr>
        <p:txBody>
          <a:bodyPr wrap="square" rtlCol="0">
            <a:spAutoFit/>
          </a:bodyPr>
          <a:lstStyle/>
          <a:p>
            <a:pPr algn="l">
              <a:lnSpc>
                <a:spcPct val="90000"/>
              </a:lnSpc>
            </a:pPr>
            <a:r>
              <a:rPr lang="en-US" sz="2400" b="1" dirty="0">
                <a:latin typeface="Times New Roman" panose="02020603050405020304" pitchFamily="18" charset="0"/>
                <a:cs typeface="Times New Roman" panose="02020603050405020304" pitchFamily="18" charset="0"/>
              </a:rPr>
              <a:t>      </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Sri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Navya</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Teja Boyapati</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15" y="87683"/>
            <a:ext cx="11291109" cy="2356579"/>
          </a:xfrm>
        </p:spPr>
        <p:txBody>
          <a:bodyPr>
            <a:normAutofit/>
          </a:bodyPr>
          <a:lstStyle/>
          <a:p>
            <a:pPr marL="0" indent="0">
              <a:buNone/>
            </a:pPr>
            <a:r>
              <a:rPr lang="en-US" sz="2400" b="1" dirty="0"/>
              <a:t>Data Storage:</a:t>
            </a:r>
            <a:endParaRPr lang="en-US" sz="2400" b="1" dirty="0"/>
          </a:p>
          <a:p>
            <a:pPr marL="0" indent="0">
              <a:buNone/>
            </a:pPr>
            <a:endParaRPr lang="en-US" sz="2400" b="1" dirty="0"/>
          </a:p>
          <a:p>
            <a:r>
              <a:rPr lang="en-US" b="0" i="0" dirty="0">
                <a:effectLst/>
                <a:latin typeface="Times New Roman" panose="02020603050405020304" pitchFamily="18" charset="0"/>
                <a:cs typeface="Times New Roman" panose="02020603050405020304" pitchFamily="18" charset="0"/>
              </a:rPr>
              <a:t>Upon creating a project on Google Cloud Platform (GCP), we proceeded to store the collected data in Google Cloud Storage, employing data buckets to organize and manage the information in CSV format.</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2 datasets that has been gathered were stored in a Storage bucket in GCP.</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descr="A screenshot of a computer&#10;&#10;Description automatically generated"/>
          <p:cNvPicPr/>
          <p:nvPr/>
        </p:nvPicPr>
        <p:blipFill>
          <a:blip r:embed="rId1"/>
          <a:stretch>
            <a:fillRect/>
          </a:stretch>
        </p:blipFill>
        <p:spPr>
          <a:xfrm>
            <a:off x="1855177" y="2637692"/>
            <a:ext cx="7943246" cy="39692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53" y="263047"/>
            <a:ext cx="10681444" cy="947188"/>
          </a:xfrm>
        </p:spPr>
        <p:txBody>
          <a:bodyPr/>
          <a:lstStyle/>
          <a:p>
            <a:pPr marL="0" indent="0">
              <a:buNone/>
            </a:pPr>
            <a:r>
              <a:rPr lang="en-US" sz="2400" b="1" dirty="0"/>
              <a:t>Managing Clusters</a:t>
            </a:r>
            <a:endParaRPr lang="en-US" sz="2400" b="1" dirty="0"/>
          </a:p>
          <a:p>
            <a:pPr marL="0" indent="0">
              <a:buNone/>
            </a:pPr>
            <a:endParaRPr lang="en-US" dirty="0"/>
          </a:p>
        </p:txBody>
      </p:sp>
      <p:pic>
        <p:nvPicPr>
          <p:cNvPr id="4" name="Picture 3" descr="A screenshot of a computer&#10;&#10;Description automatically generated"/>
          <p:cNvPicPr/>
          <p:nvPr/>
        </p:nvPicPr>
        <p:blipFill>
          <a:blip r:embed="rId1"/>
          <a:stretch>
            <a:fillRect/>
          </a:stretch>
        </p:blipFill>
        <p:spPr>
          <a:xfrm>
            <a:off x="1900518" y="1210234"/>
            <a:ext cx="8704729" cy="5163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p:cNvPicPr>
            <a:picLocks noChangeAspect="1"/>
          </p:cNvPicPr>
          <p:nvPr/>
        </p:nvPicPr>
        <p:blipFill rotWithShape="1">
          <a:blip r:embed="rId2">
            <a:alphaModFix amt="20000"/>
          </a:blip>
          <a:srcRect t="14627" b="10373"/>
          <a:stretch>
            <a:fillRect/>
          </a:stretch>
        </p:blipFill>
        <p:spPr>
          <a:xfrm>
            <a:off x="20" y="10"/>
            <a:ext cx="12191980" cy="6857990"/>
          </a:xfrm>
          <a:prstGeom prst="rect">
            <a:avLst/>
          </a:prstGeom>
        </p:spPr>
      </p:pic>
      <p:pic>
        <p:nvPicPr>
          <p:cNvPr id="12" name="Picture 11"/>
          <p:cNvPicPr>
            <a:picLocks noGrp="1" noRot="1" noChangeAspect="1" noMove="1" noResize="1" noEditPoints="1" noAdjustHandles="1" noChangeArrowheads="1" noChangeShapeType="1" noCrop="1"/>
          </p:cNvPicPr>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Content Placeholder 2"/>
          <p:cNvSpPr>
            <a:spLocks noGrp="1"/>
          </p:cNvSpPr>
          <p:nvPr>
            <p:ph idx="1"/>
          </p:nvPr>
        </p:nvSpPr>
        <p:spPr>
          <a:xfrm>
            <a:off x="457201" y="228600"/>
            <a:ext cx="11492752" cy="6503894"/>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Data Management:</a:t>
            </a: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a:lnSpc>
                <a:spcPct val="150000"/>
              </a:lnSpc>
            </a:pPr>
            <a:r>
              <a:rPr lang="en-US" sz="2000" dirty="0"/>
              <a:t>The project focused on addressing community trash bin overflow through a comprehensive data management approach, utilizing both Hadoop's core components and cloud-based tools, specifically Google Cloud. </a:t>
            </a:r>
            <a:endParaRPr lang="en-US" sz="2000" dirty="0"/>
          </a:p>
          <a:p>
            <a:pPr>
              <a:lnSpc>
                <a:spcPct val="150000"/>
              </a:lnSpc>
            </a:pPr>
            <a:r>
              <a:rPr lang="en-US" sz="2000" dirty="0"/>
              <a:t>Key components such as </a:t>
            </a:r>
            <a:r>
              <a:rPr lang="en-US" sz="2000" dirty="0" err="1"/>
              <a:t>BigQuery</a:t>
            </a:r>
            <a:r>
              <a:rPr lang="en-US" sz="2000" dirty="0"/>
              <a:t>, Apache Hive, and Apache Spark were employed to facilitate efficient querying, analysis, and structuring of data.</a:t>
            </a:r>
            <a:endParaRPr lang="en-US" sz="2000" dirty="0"/>
          </a:p>
          <a:p>
            <a:pPr>
              <a:lnSpc>
                <a:spcPct val="150000"/>
              </a:lnSpc>
            </a:pPr>
            <a:r>
              <a:rPr lang="en-US" sz="2000" dirty="0"/>
              <a:t> This integrated approach aimed to extract meaningful insights from the data, enabling better understanding and management of community trash bin overflow. </a:t>
            </a:r>
            <a:endParaRPr lang="en-US" sz="2000" dirty="0"/>
          </a:p>
          <a:p>
            <a:pPr>
              <a:lnSpc>
                <a:spcPct val="150000"/>
              </a:lnSpc>
            </a:pPr>
            <a:endParaRPr lang="en-US" sz="2000" dirty="0"/>
          </a:p>
          <a:p>
            <a:pPr>
              <a:lnSpc>
                <a:spcPct val="150000"/>
              </a:lnSpc>
            </a:pPr>
            <a:r>
              <a:rPr lang="en-US" sz="2000" dirty="0"/>
              <a:t>The combination of Hadoop's robust framework and cloud-based tools provided a scalable and effective solution for handling and deriving insights from the diverse and large-scale data associated with the project..</a:t>
            </a:r>
            <a:endParaRPr lang="en-US" sz="2000"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552" y="262647"/>
            <a:ext cx="11997447" cy="6488349"/>
          </a:xfrm>
        </p:spPr>
        <p:txBody>
          <a:bodyPr/>
          <a:lstStyle/>
          <a:p>
            <a:pPr marL="0" indent="0">
              <a:buNone/>
            </a:pPr>
            <a:endParaRPr lang="en-US" dirty="0"/>
          </a:p>
          <a:p>
            <a:pPr marL="0" indent="0">
              <a:buNone/>
            </a:pPr>
            <a:endParaRPr lang="en-US" dirty="0"/>
          </a:p>
        </p:txBody>
      </p:sp>
      <p:pic>
        <p:nvPicPr>
          <p:cNvPr id="6" name="Picture 5"/>
          <p:cNvPicPr>
            <a:picLocks noChangeAspect="1"/>
          </p:cNvPicPr>
          <p:nvPr/>
        </p:nvPicPr>
        <p:blipFill>
          <a:blip r:embed="rId1"/>
          <a:stretch>
            <a:fillRect/>
          </a:stretch>
        </p:blipFill>
        <p:spPr>
          <a:xfrm>
            <a:off x="5745754" y="2029754"/>
            <a:ext cx="6165174" cy="3963904"/>
          </a:xfrm>
          <a:prstGeom prst="rect">
            <a:avLst/>
          </a:prstGeom>
        </p:spPr>
      </p:pic>
      <p:pic>
        <p:nvPicPr>
          <p:cNvPr id="8" name="Picture 7"/>
          <p:cNvPicPr>
            <a:picLocks noChangeAspect="1"/>
          </p:cNvPicPr>
          <p:nvPr/>
        </p:nvPicPr>
        <p:blipFill>
          <a:blip r:embed="rId2"/>
          <a:stretch>
            <a:fillRect/>
          </a:stretch>
        </p:blipFill>
        <p:spPr>
          <a:xfrm>
            <a:off x="268941" y="2029754"/>
            <a:ext cx="5359941" cy="3963904"/>
          </a:xfrm>
          <a:prstGeom prst="rect">
            <a:avLst/>
          </a:prstGeom>
        </p:spPr>
      </p:pic>
      <p:sp>
        <p:nvSpPr>
          <p:cNvPr id="2" name="TextBox 1"/>
          <p:cNvSpPr txBox="1"/>
          <p:nvPr/>
        </p:nvSpPr>
        <p:spPr>
          <a:xfrm>
            <a:off x="268941" y="262647"/>
            <a:ext cx="4536141" cy="523220"/>
          </a:xfrm>
          <a:prstGeom prst="rect">
            <a:avLst/>
          </a:prstGeom>
          <a:noFill/>
        </p:spPr>
        <p:txBody>
          <a:bodyPr wrap="square" rtlCol="0">
            <a:spAutoFit/>
          </a:bodyPr>
          <a:lstStyle/>
          <a:p>
            <a:r>
              <a:rPr lang="en-US" sz="2800" dirty="0"/>
              <a:t>Big Query Tables:</a:t>
            </a:r>
            <a:endParaRPr lang="en-US" sz="2800" dirty="0"/>
          </a:p>
        </p:txBody>
      </p:sp>
      <p:sp>
        <p:nvSpPr>
          <p:cNvPr id="5" name="TextBox 4"/>
          <p:cNvSpPr txBox="1"/>
          <p:nvPr/>
        </p:nvSpPr>
        <p:spPr>
          <a:xfrm>
            <a:off x="932329" y="1010805"/>
            <a:ext cx="4312023" cy="923330"/>
          </a:xfrm>
          <a:prstGeom prst="rect">
            <a:avLst/>
          </a:prstGeom>
          <a:noFill/>
        </p:spPr>
        <p:txBody>
          <a:bodyPr wrap="square" rtlCol="0">
            <a:spAutoFit/>
          </a:bodyPr>
          <a:lstStyle/>
          <a:p>
            <a:endParaRPr lang="en-US" dirty="0"/>
          </a:p>
          <a:p>
            <a:endParaRPr lang="en-US" dirty="0"/>
          </a:p>
          <a:p>
            <a:r>
              <a:rPr lang="en-US" dirty="0"/>
              <a:t>For Static Dataset</a:t>
            </a:r>
            <a:endParaRPr lang="en-US" dirty="0"/>
          </a:p>
        </p:txBody>
      </p:sp>
      <p:sp>
        <p:nvSpPr>
          <p:cNvPr id="7" name="TextBox 6"/>
          <p:cNvSpPr txBox="1"/>
          <p:nvPr/>
        </p:nvSpPr>
        <p:spPr>
          <a:xfrm>
            <a:off x="6517341" y="856917"/>
            <a:ext cx="4742330" cy="923330"/>
          </a:xfrm>
          <a:prstGeom prst="rect">
            <a:avLst/>
          </a:prstGeom>
          <a:noFill/>
        </p:spPr>
        <p:txBody>
          <a:bodyPr wrap="square" rtlCol="0">
            <a:spAutoFit/>
          </a:bodyPr>
          <a:lstStyle/>
          <a:p>
            <a:endParaRPr lang="en-US" dirty="0"/>
          </a:p>
          <a:p>
            <a:endParaRPr lang="en-US" dirty="0"/>
          </a:p>
          <a:p>
            <a:r>
              <a:rPr lang="en-US" dirty="0"/>
              <a:t>For Streaming Dataset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624" y="188260"/>
            <a:ext cx="9663953" cy="923330"/>
          </a:xfrm>
        </p:spPr>
        <p:txBody>
          <a:bodyPr>
            <a:normAutofit/>
          </a:bodyPr>
          <a:lstStyle/>
          <a:p>
            <a:pPr marL="0" indent="0">
              <a:buNone/>
            </a:pPr>
            <a:endParaRPr lang="en-US" dirty="0"/>
          </a:p>
          <a:p>
            <a:pPr marL="0" indent="0">
              <a:buNone/>
            </a:pPr>
            <a:r>
              <a:rPr lang="en-US" sz="2400" b="1" dirty="0"/>
              <a:t>Connecting to Hive</a:t>
            </a:r>
            <a:endParaRPr lang="en-US" sz="2400" b="1" dirty="0"/>
          </a:p>
        </p:txBody>
      </p:sp>
      <p:pic>
        <p:nvPicPr>
          <p:cNvPr id="4" name="Picture 3"/>
          <p:cNvPicPr>
            <a:picLocks noChangeAspect="1"/>
          </p:cNvPicPr>
          <p:nvPr/>
        </p:nvPicPr>
        <p:blipFill>
          <a:blip r:embed="rId1"/>
          <a:stretch>
            <a:fillRect/>
          </a:stretch>
        </p:blipFill>
        <p:spPr>
          <a:xfrm>
            <a:off x="349625" y="2629320"/>
            <a:ext cx="10317242" cy="4040420"/>
          </a:xfrm>
          <a:prstGeom prst="rect">
            <a:avLst/>
          </a:prstGeom>
        </p:spPr>
      </p:pic>
      <p:sp>
        <p:nvSpPr>
          <p:cNvPr id="5" name="TextBox 4"/>
          <p:cNvSpPr txBox="1"/>
          <p:nvPr/>
        </p:nvSpPr>
        <p:spPr>
          <a:xfrm>
            <a:off x="474785" y="1152294"/>
            <a:ext cx="11717216" cy="1200329"/>
          </a:xfrm>
          <a:prstGeom prst="rect">
            <a:avLst/>
          </a:prstGeom>
          <a:noFill/>
        </p:spPr>
        <p:txBody>
          <a:bodyPr wrap="square" rtlCol="0">
            <a:spAutoFit/>
          </a:bodyPr>
          <a:lstStyle/>
          <a:p>
            <a:endParaRPr lang="en-US" dirty="0"/>
          </a:p>
          <a:p>
            <a:r>
              <a:rPr lang="en-US" dirty="0"/>
              <a:t>Few of the comments before this : $ cd,   $ </a:t>
            </a:r>
            <a:r>
              <a:rPr lang="en-US" dirty="0" err="1"/>
              <a:t>pwd</a:t>
            </a:r>
            <a:r>
              <a:rPr lang="en-US" dirty="0"/>
              <a:t>,    </a:t>
            </a:r>
            <a:endParaRPr lang="en-US" dirty="0"/>
          </a:p>
          <a:p>
            <a:endParaRPr lang="en-US" dirty="0"/>
          </a:p>
          <a:p>
            <a:r>
              <a:rPr lang="en-US" dirty="0"/>
              <a:t>$ beeline –u jdbc:hive2://localhost:10000</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624" y="313765"/>
            <a:ext cx="10546973" cy="1102659"/>
          </a:xfrm>
        </p:spPr>
        <p:txBody>
          <a:bodyPr>
            <a:normAutofit/>
          </a:bodyPr>
          <a:lstStyle/>
          <a:p>
            <a:pPr marL="0" indent="0">
              <a:buNone/>
            </a:pPr>
            <a:r>
              <a:rPr lang="en-US" sz="2400" b="1" dirty="0"/>
              <a:t>Connecting to Spark</a:t>
            </a:r>
            <a:endParaRPr lang="en-US" sz="2400" b="1" dirty="0"/>
          </a:p>
        </p:txBody>
      </p:sp>
      <p:pic>
        <p:nvPicPr>
          <p:cNvPr id="4" name="Picture 3"/>
          <p:cNvPicPr>
            <a:picLocks noChangeAspect="1"/>
          </p:cNvPicPr>
          <p:nvPr/>
        </p:nvPicPr>
        <p:blipFill>
          <a:blip r:embed="rId1"/>
          <a:stretch>
            <a:fillRect/>
          </a:stretch>
        </p:blipFill>
        <p:spPr>
          <a:xfrm>
            <a:off x="447675" y="1078026"/>
            <a:ext cx="11182350" cy="47019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354" y="121196"/>
            <a:ext cx="10772313" cy="2094466"/>
          </a:xfrm>
        </p:spPr>
        <p:txBody>
          <a:bodyPr/>
          <a:lstStyle/>
          <a:p>
            <a:pPr marL="0" indent="0">
              <a:buNone/>
            </a:pPr>
            <a:r>
              <a:rPr lang="en-US" sz="2400" b="1" dirty="0"/>
              <a:t>Data Analysis</a:t>
            </a:r>
            <a:endParaRPr lang="en-US" sz="2400" b="1" dirty="0"/>
          </a:p>
          <a:p>
            <a:r>
              <a:rPr lang="en-US" sz="2400" dirty="0"/>
              <a:t>Hive and Spark </a:t>
            </a:r>
            <a:r>
              <a:rPr lang="en-US" sz="2400" dirty="0" err="1"/>
              <a:t>Comparision</a:t>
            </a:r>
            <a:r>
              <a:rPr lang="en-US" sz="2400" dirty="0"/>
              <a:t> </a:t>
            </a:r>
            <a:endParaRPr lang="en-US" sz="2400" dirty="0"/>
          </a:p>
          <a:p>
            <a:endParaRPr lang="en-US" sz="2400" dirty="0"/>
          </a:p>
          <a:p>
            <a:endParaRPr lang="en-US" dirty="0"/>
          </a:p>
        </p:txBody>
      </p:sp>
      <p:pic>
        <p:nvPicPr>
          <p:cNvPr id="4" name="Picture 3" descr="A screenshot of a computer&#10;&#10;Description automatically generated"/>
          <p:cNvPicPr>
            <a:picLocks noChangeAspect="1"/>
          </p:cNvPicPr>
          <p:nvPr/>
        </p:nvPicPr>
        <p:blipFill>
          <a:blip r:embed="rId1"/>
          <a:stretch>
            <a:fillRect/>
          </a:stretch>
        </p:blipFill>
        <p:spPr>
          <a:xfrm>
            <a:off x="6096000" y="1572648"/>
            <a:ext cx="5651865" cy="4535661"/>
          </a:xfrm>
          <a:prstGeom prst="rect">
            <a:avLst/>
          </a:prstGeom>
        </p:spPr>
      </p:pic>
      <mc:AlternateContent xmlns:mc="http://schemas.openxmlformats.org/markup-compatibility/2006" xmlns:p14="http://schemas.microsoft.com/office/powerpoint/2010/main">
        <mc:Choice Requires="p14">
          <p:contentPart r:id="rId2" p14:bwMode="auto">
            <p14:nvContentPartPr>
              <p14:cNvPr id="7" name="Ink 6"/>
              <p14:cNvContentPartPr/>
              <p14:nvPr/>
            </p14:nvContentPartPr>
            <p14:xfrm>
              <a:off x="6514020" y="5498910"/>
              <a:ext cx="1996200" cy="482040"/>
            </p14:xfrm>
          </p:contentPart>
        </mc:Choice>
        <mc:Fallback xmlns="">
          <p:pic>
            <p:nvPicPr>
              <p:cNvPr id="7" name="Ink 6"/>
            </p:nvPicPr>
            <p:blipFill>
              <a:blip r:embed="rId3"/>
            </p:blipFill>
            <p:spPr>
              <a:xfrm>
                <a:off x="6514020" y="5498910"/>
                <a:ext cx="1996200" cy="482040"/>
              </a:xfrm>
              <a:prstGeom prst="rect"/>
            </p:spPr>
          </p:pic>
        </mc:Fallback>
      </mc:AlternateContent>
      <p:pic>
        <p:nvPicPr>
          <p:cNvPr id="10" name="Picture 9"/>
          <p:cNvPicPr>
            <a:picLocks noChangeAspect="1"/>
          </p:cNvPicPr>
          <p:nvPr/>
        </p:nvPicPr>
        <p:blipFill>
          <a:blip r:embed="rId4"/>
          <a:stretch>
            <a:fillRect/>
          </a:stretch>
        </p:blipFill>
        <p:spPr>
          <a:xfrm>
            <a:off x="156253" y="1646413"/>
            <a:ext cx="5730737" cy="477815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909" y="808055"/>
            <a:ext cx="3979205" cy="1453363"/>
          </a:xfrm>
        </p:spPr>
        <p:txBody>
          <a:bodyPr>
            <a:normAutofit/>
          </a:bodyPr>
          <a:lstStyle/>
          <a:p>
            <a:pPr>
              <a:lnSpc>
                <a:spcPct val="90000"/>
              </a:lnSpc>
            </a:pPr>
            <a:r>
              <a:rPr lang="en-US" sz="3300" err="1"/>
              <a:t>COMparison</a:t>
            </a:r>
            <a:r>
              <a:rPr lang="en-US" sz="3300"/>
              <a:t> of Apache Spark &amp; Hive </a:t>
            </a:r>
            <a:br>
              <a:rPr lang="en-US" sz="3300"/>
            </a:br>
            <a:endParaRPr lang="en-US" sz="3300"/>
          </a:p>
        </p:txBody>
      </p:sp>
      <p:graphicFrame>
        <p:nvGraphicFramePr>
          <p:cNvPr id="5" name="Table 4"/>
          <p:cNvGraphicFramePr>
            <a:graphicFrameLocks noGrp="1"/>
          </p:cNvGraphicFramePr>
          <p:nvPr/>
        </p:nvGraphicFramePr>
        <p:xfrm>
          <a:off x="1757316" y="2034073"/>
          <a:ext cx="8842259" cy="4663278"/>
        </p:xfrm>
        <a:graphic>
          <a:graphicData uri="http://schemas.openxmlformats.org/drawingml/2006/table">
            <a:tbl>
              <a:tblPr firstRow="1" bandRow="1">
                <a:tableStyleId>{5C22544A-7EE6-4342-B048-85BDC9FD1C3A}</a:tableStyleId>
              </a:tblPr>
              <a:tblGrid>
                <a:gridCol w="1999427"/>
                <a:gridCol w="2745775"/>
                <a:gridCol w="1940505"/>
                <a:gridCol w="2156552"/>
              </a:tblGrid>
              <a:tr h="704250">
                <a:tc>
                  <a:txBody>
                    <a:bodyPr/>
                    <a:lstStyle/>
                    <a:p>
                      <a:r>
                        <a:rPr lang="en-US" sz="1900"/>
                        <a:t>Data Set</a:t>
                      </a:r>
                      <a:endParaRPr lang="en-US" sz="1900"/>
                    </a:p>
                  </a:txBody>
                  <a:tcPr marL="97486" marR="97486" marT="48743" marB="48743"/>
                </a:tc>
                <a:tc>
                  <a:txBody>
                    <a:bodyPr/>
                    <a:lstStyle/>
                    <a:p>
                      <a:r>
                        <a:rPr lang="en-US" sz="1900"/>
                        <a:t>Query</a:t>
                      </a:r>
                      <a:endParaRPr lang="en-US" sz="1900"/>
                    </a:p>
                  </a:txBody>
                  <a:tcPr marL="97486" marR="97486" marT="48743" marB="48743"/>
                </a:tc>
                <a:tc>
                  <a:txBody>
                    <a:bodyPr/>
                    <a:lstStyle/>
                    <a:p>
                      <a:r>
                        <a:rPr lang="en-US" sz="1900"/>
                        <a:t>Hive Run Time</a:t>
                      </a:r>
                      <a:endParaRPr lang="en-US" sz="1900"/>
                    </a:p>
                  </a:txBody>
                  <a:tcPr marL="97486" marR="97486" marT="48743" marB="48743"/>
                </a:tc>
                <a:tc>
                  <a:txBody>
                    <a:bodyPr/>
                    <a:lstStyle/>
                    <a:p>
                      <a:r>
                        <a:rPr lang="en-US" sz="1900"/>
                        <a:t>Spark Run Time</a:t>
                      </a:r>
                      <a:endParaRPr lang="en-US" sz="1900"/>
                    </a:p>
                  </a:txBody>
                  <a:tcPr marL="97486" marR="97486" marT="48743" marB="48743"/>
                </a:tc>
              </a:tr>
              <a:tr h="989757">
                <a:tc>
                  <a:txBody>
                    <a:bodyPr/>
                    <a:lstStyle/>
                    <a:p>
                      <a:r>
                        <a:rPr lang="en-US" sz="1900"/>
                        <a:t>Dataset 1</a:t>
                      </a:r>
                      <a:endParaRPr lang="en-US" sz="1900"/>
                    </a:p>
                  </a:txBody>
                  <a:tcPr marL="97486" marR="97486" marT="48743" marB="48743"/>
                </a:tc>
                <a:tc>
                  <a:txBody>
                    <a:bodyPr/>
                    <a:lstStyle/>
                    <a:p>
                      <a:r>
                        <a:rPr lang="en-US" sz="1900" dirty="0"/>
                        <a:t>Q1: SELECT * FROM data1 LIMIT 1 ;</a:t>
                      </a:r>
                      <a:endParaRPr lang="en-US" sz="1900" dirty="0"/>
                    </a:p>
                  </a:txBody>
                  <a:tcPr marL="97486" marR="97486" marT="48743" marB="48743"/>
                </a:tc>
                <a:tc>
                  <a:txBody>
                    <a:bodyPr/>
                    <a:lstStyle/>
                    <a:p>
                      <a:r>
                        <a:rPr lang="en-US" sz="1900"/>
                        <a:t>13.801</a:t>
                      </a:r>
                      <a:endParaRPr lang="en-US" sz="1900"/>
                    </a:p>
                  </a:txBody>
                  <a:tcPr marL="97486" marR="97486" marT="48743" marB="48743"/>
                </a:tc>
                <a:tc>
                  <a:txBody>
                    <a:bodyPr/>
                    <a:lstStyle/>
                    <a:p>
                      <a:r>
                        <a:rPr lang="en-US" sz="1900"/>
                        <a:t>5.673</a:t>
                      </a:r>
                      <a:endParaRPr lang="en-US" sz="1900"/>
                    </a:p>
                  </a:txBody>
                  <a:tcPr marL="97486" marR="97486" marT="48743" marB="48743"/>
                </a:tc>
              </a:tr>
              <a:tr h="989757">
                <a:tc>
                  <a:txBody>
                    <a:bodyPr/>
                    <a:lstStyle/>
                    <a:p>
                      <a:r>
                        <a:rPr lang="en-US" sz="1900"/>
                        <a:t>Dataset 1</a:t>
                      </a:r>
                      <a:endParaRPr lang="en-US" sz="1900"/>
                    </a:p>
                  </a:txBody>
                  <a:tcPr marL="97486" marR="97486" marT="48743" marB="48743"/>
                </a:tc>
                <a:tc>
                  <a:txBody>
                    <a:bodyPr/>
                    <a:lstStyle/>
                    <a:p>
                      <a:r>
                        <a:rPr lang="en-US" sz="1900"/>
                        <a:t>Q2:SELECT * FROM data 1 LIMIT 2;</a:t>
                      </a:r>
                      <a:endParaRPr lang="en-US" sz="1900"/>
                    </a:p>
                  </a:txBody>
                  <a:tcPr marL="97486" marR="97486" marT="48743" marB="48743"/>
                </a:tc>
                <a:tc>
                  <a:txBody>
                    <a:bodyPr/>
                    <a:lstStyle/>
                    <a:p>
                      <a:r>
                        <a:rPr lang="en-US" sz="1900"/>
                        <a:t>13.97</a:t>
                      </a:r>
                      <a:endParaRPr lang="en-US" sz="1900"/>
                    </a:p>
                  </a:txBody>
                  <a:tcPr marL="97486" marR="97486" marT="48743" marB="48743"/>
                </a:tc>
                <a:tc>
                  <a:txBody>
                    <a:bodyPr/>
                    <a:lstStyle/>
                    <a:p>
                      <a:r>
                        <a:rPr lang="en-US" sz="1900"/>
                        <a:t>0.343</a:t>
                      </a:r>
                      <a:endParaRPr lang="en-US" sz="1900"/>
                    </a:p>
                  </a:txBody>
                  <a:tcPr marL="97486" marR="97486" marT="48743" marB="48743"/>
                </a:tc>
              </a:tr>
              <a:tr h="989757">
                <a:tc>
                  <a:txBody>
                    <a:bodyPr/>
                    <a:lstStyle/>
                    <a:p>
                      <a:r>
                        <a:rPr lang="en-US" sz="1900"/>
                        <a:t>Dataset 2</a:t>
                      </a:r>
                      <a:endParaRPr lang="en-US" sz="1900"/>
                    </a:p>
                  </a:txBody>
                  <a:tcPr marL="97486" marR="97486" marT="48743" marB="48743"/>
                </a:tc>
                <a:tc>
                  <a:txBody>
                    <a:bodyPr/>
                    <a:lstStyle/>
                    <a:p>
                      <a:r>
                        <a:rPr lang="en-US" sz="1900"/>
                        <a:t>Q3: SELECT * FROM data2 LIMIT 5;</a:t>
                      </a:r>
                      <a:endParaRPr lang="en-US" sz="1900"/>
                    </a:p>
                  </a:txBody>
                  <a:tcPr marL="97486" marR="97486" marT="48743" marB="48743"/>
                </a:tc>
                <a:tc>
                  <a:txBody>
                    <a:bodyPr/>
                    <a:lstStyle/>
                    <a:p>
                      <a:r>
                        <a:rPr lang="en-US" sz="1900"/>
                        <a:t>14.211</a:t>
                      </a:r>
                      <a:endParaRPr lang="en-US" sz="1900"/>
                    </a:p>
                  </a:txBody>
                  <a:tcPr marL="97486" marR="97486" marT="48743" marB="48743"/>
                </a:tc>
                <a:tc>
                  <a:txBody>
                    <a:bodyPr/>
                    <a:lstStyle/>
                    <a:p>
                      <a:r>
                        <a:rPr lang="en-US" sz="1900"/>
                        <a:t>0.263</a:t>
                      </a:r>
                      <a:endParaRPr lang="en-US" sz="1900"/>
                    </a:p>
                  </a:txBody>
                  <a:tcPr marL="97486" marR="97486" marT="48743" marB="48743"/>
                </a:tc>
              </a:tr>
              <a:tr h="989757">
                <a:tc>
                  <a:txBody>
                    <a:bodyPr/>
                    <a:lstStyle/>
                    <a:p>
                      <a:r>
                        <a:rPr lang="en-US" sz="1900"/>
                        <a:t>Dataset 2</a:t>
                      </a:r>
                      <a:endParaRPr lang="en-US" sz="1900"/>
                    </a:p>
                  </a:txBody>
                  <a:tcPr marL="97486" marR="97486" marT="48743" marB="48743"/>
                </a:tc>
                <a:tc>
                  <a:txBody>
                    <a:bodyPr/>
                    <a:lstStyle/>
                    <a:p>
                      <a:r>
                        <a:rPr lang="en-US" sz="1900"/>
                        <a:t>Q4: SELECT * FROM Data 2 LIMIT 5;</a:t>
                      </a:r>
                      <a:endParaRPr lang="en-US" sz="1900"/>
                    </a:p>
                  </a:txBody>
                  <a:tcPr marL="97486" marR="97486" marT="48743" marB="48743"/>
                </a:tc>
                <a:tc>
                  <a:txBody>
                    <a:bodyPr/>
                    <a:lstStyle/>
                    <a:p>
                      <a:r>
                        <a:rPr lang="en-US" sz="1900"/>
                        <a:t>15.296</a:t>
                      </a:r>
                      <a:endParaRPr lang="en-US" sz="1900"/>
                    </a:p>
                  </a:txBody>
                  <a:tcPr marL="97486" marR="97486" marT="48743" marB="48743"/>
                </a:tc>
                <a:tc>
                  <a:txBody>
                    <a:bodyPr/>
                    <a:lstStyle/>
                    <a:p>
                      <a:r>
                        <a:rPr lang="en-US" sz="1900" dirty="0"/>
                        <a:t>3.603</a:t>
                      </a:r>
                      <a:endParaRPr lang="en-US" sz="1900" dirty="0"/>
                    </a:p>
                  </a:txBody>
                  <a:tcPr marL="97486" marR="97486" marT="48743" marB="48743"/>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082" y="300625"/>
            <a:ext cx="10663515" cy="1196481"/>
          </a:xfrm>
        </p:spPr>
        <p:txBody>
          <a:bodyPr/>
          <a:lstStyle/>
          <a:p>
            <a:pPr marL="0" indent="0">
              <a:buNone/>
            </a:pPr>
            <a:r>
              <a:rPr lang="en-US" sz="2400" b="1" dirty="0"/>
              <a:t>Data Visualization (Streaming Data )</a:t>
            </a:r>
            <a:endParaRPr lang="en-US" sz="2400" b="1" dirty="0"/>
          </a:p>
          <a:p>
            <a:pPr marL="0" indent="0">
              <a:buNone/>
            </a:pP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3370" y="2459129"/>
            <a:ext cx="10105259" cy="358825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728" y="864296"/>
            <a:ext cx="10980659" cy="5796480"/>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Data Interpretation</a:t>
            </a:r>
            <a:endParaRPr lang="en-US" sz="24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In our efforts to address the challenge of overflowing trash bins in communities, we conducted a comprehensive data interpretation to gain insights and implement effective solutions.</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Leveraging a variety of data sources, including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sensors, manual observations, and community reports, we obtained a diverse set of data points, allowing for a holistic understanding of the issue.</a:t>
            </a: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dirty="0">
                <a:latin typeface="Times New Roman" panose="02020603050405020304" pitchFamily="18" charset="0"/>
                <a:cs typeface="Times New Roman" panose="02020603050405020304" pitchFamily="18" charset="0"/>
              </a:rPr>
              <a:t>Our analysis focused on key metrics to gauge the extent of the problem:</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Frequency of overflow incidents.</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Times of the day or days of the week with the highest incidents.</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Specific locations exhibiting frequent overflow</a:t>
            </a: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p>
          <a:p>
            <a:pPr marL="0" indent="0">
              <a:lnSpc>
                <a:spcPct val="150000"/>
              </a:lnSpc>
              <a:buNone/>
            </a:pPr>
            <a:r>
              <a:rPr lang="en-US" dirty="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uzzle pieces"/>
          <p:cNvPicPr>
            <a:picLocks noChangeAspect="1"/>
          </p:cNvPicPr>
          <p:nvPr/>
        </p:nvPicPr>
        <p:blipFill rotWithShape="1">
          <a:blip r:embed="rId1">
            <a:alphaModFix amt="40000"/>
            <a:duotone>
              <a:prstClr val="black"/>
              <a:schemeClr val="tx2">
                <a:tint val="45000"/>
                <a:satMod val="400000"/>
              </a:schemeClr>
            </a:duotone>
          </a:blip>
          <a:srcRect t="7707" b="7707"/>
          <a:stretch>
            <a:fillRect/>
          </a:stretch>
        </p:blipFill>
        <p:spPr>
          <a:xfrm>
            <a:off x="20" y="10"/>
            <a:ext cx="12191980" cy="6857990"/>
          </a:xfrm>
          <a:prstGeom prst="rect">
            <a:avLst/>
          </a:prstGeom>
        </p:spPr>
      </p:pic>
      <p:sp>
        <p:nvSpPr>
          <p:cNvPr id="2" name="Title 1"/>
          <p:cNvSpPr>
            <a:spLocks noGrp="1"/>
          </p:cNvSpPr>
          <p:nvPr>
            <p:ph type="title"/>
          </p:nvPr>
        </p:nvSpPr>
        <p:spPr>
          <a:xfrm>
            <a:off x="591671" y="475129"/>
            <a:ext cx="10225555" cy="896472"/>
          </a:xfrm>
        </p:spPr>
        <p:txBody>
          <a:bodyPr>
            <a:normAutofit/>
          </a:bodyPr>
          <a:lstStyle/>
          <a:p>
            <a:r>
              <a:rPr lang="en-US" b="1" dirty="0">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9614" y="1257300"/>
            <a:ext cx="11338255" cy="5302526"/>
          </a:xfrm>
        </p:spPr>
        <p:txBody>
          <a:bodyPr>
            <a:noAutofit/>
          </a:bodyPr>
          <a:lstStyle/>
          <a:p>
            <a:pPr>
              <a:lnSpc>
                <a:spcPct val="150000"/>
              </a:lnSpc>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Introduction</a:t>
            </a:r>
            <a:endParaRPr lang="en-US" dirty="0">
              <a:solidFill>
                <a:srgbClr val="FFFFFF"/>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Data Lifecycle</a:t>
            </a:r>
            <a:endParaRPr lang="en-US" dirty="0">
              <a:solidFill>
                <a:srgbClr val="FFFFFF"/>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Data Generation </a:t>
            </a:r>
            <a:endParaRPr lang="en-US" dirty="0">
              <a:solidFill>
                <a:srgbClr val="FFFFFF"/>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Data Collection</a:t>
            </a:r>
            <a:endParaRPr lang="en-US" dirty="0">
              <a:solidFill>
                <a:srgbClr val="FFFFFF"/>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Data Processing</a:t>
            </a:r>
            <a:endParaRPr lang="en-US" dirty="0">
              <a:solidFill>
                <a:srgbClr val="FFFFFF"/>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Data Storage </a:t>
            </a:r>
            <a:endParaRPr lang="en-US" dirty="0">
              <a:solidFill>
                <a:srgbClr val="FFFFFF"/>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Data Management</a:t>
            </a:r>
            <a:endParaRPr lang="en-US" dirty="0">
              <a:solidFill>
                <a:srgbClr val="FFFFFF"/>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Data Analysis</a:t>
            </a:r>
            <a:endParaRPr lang="en-US" dirty="0">
              <a:solidFill>
                <a:srgbClr val="FFFFFF"/>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Data Visualization &amp; Interpretation</a:t>
            </a:r>
            <a:endParaRPr lang="en-US" dirty="0">
              <a:solidFill>
                <a:srgbClr val="FFFFFF"/>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Conclusion and Future Scope</a:t>
            </a:r>
            <a:endParaRPr lang="en-US" dirty="0">
              <a:solidFill>
                <a:srgbClr val="FFFFFF"/>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183214" y="2343150"/>
            <a:ext cx="1912786" cy="362902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482" y="626301"/>
            <a:ext cx="9710495" cy="5451770"/>
          </a:xfrm>
        </p:spPr>
        <p:txBody>
          <a:bodyPr/>
          <a:lstStyle/>
          <a:p>
            <a:pPr marL="0" indent="0">
              <a:buNone/>
            </a:pPr>
            <a:r>
              <a:rPr lang="en-US" sz="2400" b="1" dirty="0"/>
              <a:t>References:</a:t>
            </a:r>
            <a:endParaRPr lang="en-US" sz="2400" b="1" dirty="0"/>
          </a:p>
          <a:p>
            <a:pPr marL="0" indent="0">
              <a:buNone/>
            </a:pPr>
            <a:endParaRPr lang="en-US" b="1" dirty="0"/>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hlinkClick r:id="rId1"/>
              </a:rPr>
              <a:t>https://trends.google.com/trends/explore?q=trash&amp;date=now%201-d&amp;geo=US&amp;hl=en-US</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hlinkClick r:id="rId2"/>
              </a:rPr>
              <a:t>https://www.dallasopendata.com/Services/311-Service-Requests-for-Fiscal-Year-2020-2021-Gar/tmgm-4xrh</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hlinkClick r:id="rId3"/>
              </a:rPr>
              <a:t>https://catalog.data.gov/dataset?q=trash</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u="sng" dirty="0">
                <a:solidFill>
                  <a:schemeClr val="tx1"/>
                </a:solidFill>
                <a:effectLst/>
                <a:latin typeface="Times New Roman" panose="02020603050405020304" pitchFamily="18" charset="0"/>
                <a:cs typeface="Times New Roman" panose="02020603050405020304" pitchFamily="18" charset="0"/>
                <a:hlinkClick r:id="rId4"/>
              </a:rPr>
              <a:t>https://developer.twitter.com/en/docs</a:t>
            </a:r>
            <a:endParaRPr lang="en-US" sz="2000" b="0" i="0" u="sng" dirty="0">
              <a:solidFill>
                <a:schemeClr val="tx1"/>
              </a:solidFill>
              <a:effectLst/>
              <a:latin typeface="Times New Roman" panose="02020603050405020304" pitchFamily="18" charset="0"/>
              <a:cs typeface="Times New Roman" panose="02020603050405020304" pitchFamily="18" charset="0"/>
            </a:endParaRP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hlinkClick r:id="rId5"/>
              </a:rPr>
              <a:t>https://catalog.data.gov/dataset/trash-pickup</a:t>
            </a:r>
            <a:endParaRPr lang="en-US" sz="2000" u="sng"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endParaRPr>
          </a:p>
          <a:p>
            <a:pPr marL="0" indent="0">
              <a:buNone/>
            </a:pPr>
            <a:endParaRPr lang="en-US" dirty="0"/>
          </a:p>
          <a:p>
            <a:pPr marL="0" indent="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32" name="Picture 31"/>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43463" y="639097"/>
            <a:ext cx="5081475" cy="3694364"/>
          </a:xfrm>
        </p:spPr>
        <p:txBody>
          <a:bodyPr vert="horz" lIns="91440" tIns="45720" rIns="91440" bIns="45720" rtlCol="0" anchor="b">
            <a:normAutofit/>
          </a:bodyPr>
          <a:lstStyle/>
          <a:p>
            <a:pPr algn="r">
              <a:lnSpc>
                <a:spcPct val="90000"/>
              </a:lnSpc>
            </a:pPr>
            <a:br>
              <a:rPr lang="en-US" sz="2600" cap="all" dirty="0"/>
            </a:br>
            <a:br>
              <a:rPr lang="en-US" sz="2600" cap="all" dirty="0"/>
            </a:br>
            <a:br>
              <a:rPr lang="en-US" sz="2600" cap="all" dirty="0"/>
            </a:br>
            <a:br>
              <a:rPr lang="en-US" sz="2600" cap="all" dirty="0"/>
            </a:br>
            <a:br>
              <a:rPr lang="en-US" sz="2600" cap="all" dirty="0"/>
            </a:br>
            <a:r>
              <a:rPr lang="en-US" sz="5400" cap="all" dirty="0"/>
              <a:t>Thank you</a:t>
            </a:r>
            <a:br>
              <a:rPr lang="en-US" sz="2600" cap="all" dirty="0"/>
            </a:br>
            <a:br>
              <a:rPr lang="en-US" sz="2600" cap="all" dirty="0"/>
            </a:br>
            <a:br>
              <a:rPr lang="en-US" sz="2600" cap="all" dirty="0"/>
            </a:br>
            <a:endParaRPr lang="en-US" sz="2600" cap="all" dirty="0"/>
          </a:p>
        </p:txBody>
      </p:sp>
      <p:pic>
        <p:nvPicPr>
          <p:cNvPr id="6" name="Graphic 5" descr="Handshake"/>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6606" y="690853"/>
            <a:ext cx="5471927" cy="5471927"/>
          </a:xfrm>
          <a:prstGeom prst="roundRect">
            <a:avLst>
              <a:gd name="adj" fmla="val 4380"/>
            </a:avLst>
          </a:prstGeom>
          <a:effectLst>
            <a:outerShdw blurRad="254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94800" y="360000"/>
            <a:ext cx="6713706" cy="720000"/>
          </a:xfrm>
        </p:spPr>
        <p:txBody>
          <a:bodyPr wrap="square" lIns="0" tIns="0" rIns="0" bIns="0" anchor="b">
            <a:normAutofit/>
          </a:bodyPr>
          <a:lstStyle/>
          <a:p>
            <a:r>
              <a:rPr lang="en-US" spc="0" dirty="0">
                <a:latin typeface="+mj-lt"/>
              </a:rPr>
              <a:t>AGENDA</a:t>
            </a:r>
            <a:endParaRPr lang="en-US" spc="0" dirty="0">
              <a:latin typeface="+mj-lt"/>
            </a:endParaRPr>
          </a:p>
        </p:txBody>
      </p:sp>
      <p:pic>
        <p:nvPicPr>
          <p:cNvPr id="18" name="图片 17"/>
          <p:cNvPicPr>
            <a:picLocks noChangeAspect="1"/>
          </p:cNvPicPr>
          <p:nvPr>
            <p:custDataLst>
              <p:tags r:id="rId2"/>
            </p:custDataLst>
          </p:nvPr>
        </p:nvPicPr>
        <p:blipFill>
          <a:blip r:embed="rId3"/>
          <a:stretch>
            <a:fillRect/>
          </a:stretch>
        </p:blipFill>
        <p:spPr>
          <a:xfrm>
            <a:off x="6155050" y="2"/>
            <a:ext cx="6036950" cy="6040857"/>
          </a:xfrm>
          <a:custGeom>
            <a:avLst/>
            <a:gdLst>
              <a:gd name="connsiteX0" fmla="*/ 2276483 w 6036950"/>
              <a:gd name="connsiteY0" fmla="*/ 0 h 6040857"/>
              <a:gd name="connsiteX1" fmla="*/ 6036950 w 6036950"/>
              <a:gd name="connsiteY1" fmla="*/ 0 h 6040857"/>
              <a:gd name="connsiteX2" fmla="*/ 6036950 w 6036950"/>
              <a:gd name="connsiteY2" fmla="*/ 2936006 h 6040857"/>
              <a:gd name="connsiteX3" fmla="*/ 4238679 w 6036950"/>
              <a:gd name="connsiteY3" fmla="*/ 5156686 h 6040857"/>
              <a:gd name="connsiteX4" fmla="*/ 884172 w 6036950"/>
              <a:gd name="connsiteY4" fmla="*/ 5509259 h 6040857"/>
              <a:gd name="connsiteX5" fmla="*/ 531600 w 6036950"/>
              <a:gd name="connsiteY5" fmla="*/ 2154752 h 604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6950" h="6040857">
                <a:moveTo>
                  <a:pt x="2276483" y="0"/>
                </a:moveTo>
                <a:lnTo>
                  <a:pt x="6036950" y="0"/>
                </a:lnTo>
                <a:lnTo>
                  <a:pt x="6036950" y="2936006"/>
                </a:lnTo>
                <a:lnTo>
                  <a:pt x="4238679" y="5156686"/>
                </a:lnTo>
                <a:cubicBezTo>
                  <a:pt x="3409718" y="6180367"/>
                  <a:pt x="1907854" y="6338220"/>
                  <a:pt x="884172" y="5509259"/>
                </a:cubicBezTo>
                <a:cubicBezTo>
                  <a:pt x="-139509" y="4680298"/>
                  <a:pt x="-297361" y="3178434"/>
                  <a:pt x="531600" y="2154752"/>
                </a:cubicBezTo>
                <a:close/>
              </a:path>
            </a:pathLst>
          </a:custGeom>
          <a:ln w="9525" cap="flat" cmpd="sng" algn="ctr">
            <a:solidFill>
              <a:schemeClr val="tx1">
                <a:lumMod val="40000"/>
                <a:lumOff val="60000"/>
                <a:alpha val="50000"/>
              </a:schemeClr>
            </a:solidFill>
            <a:prstDash val="solid"/>
            <a:round/>
            <a:headEnd type="none" w="med" len="med"/>
            <a:tailEnd type="none" w="med" len="med"/>
          </a:ln>
          <a:effectLst>
            <a:outerShdw dist="254000" dir="4200000" algn="ctr" rotWithShape="0">
              <a:schemeClr val="accent1">
                <a:alpha val="15000"/>
              </a:schemeClr>
            </a:outerShdw>
          </a:effectLst>
        </p:spPr>
      </p:pic>
      <p:sp>
        <p:nvSpPr>
          <p:cNvPr id="11" name="矩形 10"/>
          <p:cNvSpPr/>
          <p:nvPr>
            <p:custDataLst>
              <p:tags r:id="rId4"/>
            </p:custDataLst>
          </p:nvPr>
        </p:nvSpPr>
        <p:spPr>
          <a:xfrm>
            <a:off x="1308628" y="1794067"/>
            <a:ext cx="3948997" cy="515806"/>
          </a:xfrm>
          <a:prstGeom prst="rect">
            <a:avLst/>
          </a:prstGeom>
          <a:noFill/>
        </p:spPr>
        <p:txBody>
          <a:bodyPr wrap="square" lIns="0" tIns="0" rIns="0" bIns="0" rtlCol="0" anchor="t" anchorCtr="0">
            <a:normAutofit lnSpcReduction="10000"/>
          </a:bodyPr>
          <a:p>
            <a:pPr algn="just">
              <a:lnSpc>
                <a:spcPct val="150000"/>
              </a:lnSpc>
              <a:spcBef>
                <a:spcPct val="0"/>
              </a:spcBef>
              <a:spcAft>
                <a:spcPct val="0"/>
              </a:spcAft>
            </a:pPr>
            <a:r>
              <a:rPr lang="en-US" sz="1200" dirty="0">
                <a:solidFill>
                  <a:schemeClr val="tx1">
                    <a:lumMod val="85000"/>
                    <a:lumOff val="15000"/>
                  </a:schemeClr>
                </a:solidFill>
                <a:latin typeface="+mn-lt"/>
              </a:rPr>
              <a:t>Presentations are communication tools that can be used as demonstrations.</a:t>
            </a:r>
            <a:endParaRPr lang="en-US" sz="1200" dirty="0">
              <a:solidFill>
                <a:schemeClr val="tx1">
                  <a:lumMod val="85000"/>
                  <a:lumOff val="15000"/>
                </a:schemeClr>
              </a:solidFill>
              <a:latin typeface="+mn-lt"/>
            </a:endParaRPr>
          </a:p>
        </p:txBody>
      </p:sp>
      <p:sp>
        <p:nvSpPr>
          <p:cNvPr id="13" name="矩形 12"/>
          <p:cNvSpPr/>
          <p:nvPr>
            <p:custDataLst>
              <p:tags r:id="rId5"/>
            </p:custDataLst>
          </p:nvPr>
        </p:nvSpPr>
        <p:spPr>
          <a:xfrm>
            <a:off x="1304812" y="1473518"/>
            <a:ext cx="3952177" cy="276029"/>
          </a:xfrm>
          <a:prstGeom prst="rect">
            <a:avLst/>
          </a:prstGeom>
          <a:noFill/>
        </p:spPr>
        <p:txBody>
          <a:bodyPr wrap="square" lIns="0" tIns="0" rIns="0" bIns="0" rtlCol="0" anchor="b">
            <a:normAutofit/>
          </a:bodyPr>
          <a:p>
            <a:pPr>
              <a:spcBef>
                <a:spcPct val="0"/>
              </a:spcBef>
              <a:spcAft>
                <a:spcPct val="0"/>
              </a:spcAft>
            </a:pPr>
            <a:r>
              <a:rPr lang="en-US" b="1" dirty="0">
                <a:solidFill>
                  <a:schemeClr val="accent1"/>
                </a:solidFill>
                <a:latin typeface="+mj-lt"/>
              </a:rPr>
              <a:t>Introduction</a:t>
            </a:r>
            <a:endParaRPr lang="en-US" b="1" dirty="0">
              <a:solidFill>
                <a:schemeClr val="accent1"/>
              </a:solidFill>
              <a:latin typeface="+mj-lt"/>
            </a:endParaRPr>
          </a:p>
        </p:txBody>
      </p:sp>
      <p:sp>
        <p:nvSpPr>
          <p:cNvPr id="14" name="椭圆 13"/>
          <p:cNvSpPr/>
          <p:nvPr>
            <p:custDataLst>
              <p:tags r:id="rId6"/>
            </p:custDataLst>
          </p:nvPr>
        </p:nvSpPr>
        <p:spPr>
          <a:xfrm>
            <a:off x="688516" y="1493870"/>
            <a:ext cx="461109" cy="461109"/>
          </a:xfrm>
          <a:prstGeom prst="ellipse">
            <a:avLst/>
          </a:prstGeom>
          <a:solidFill>
            <a:schemeClr val="accent1"/>
          </a:solidFill>
          <a:effectLst>
            <a:outerShdw blurRad="101600" dist="38100" algn="l" rotWithShape="0">
              <a:schemeClr val="accent1">
                <a:alpha val="40000"/>
              </a:schemeClr>
            </a:outerShdw>
          </a:effectLst>
        </p:spPr>
        <p:txBody>
          <a:bodyPr wrap="none" lIns="0" tIns="0" rIns="0" bIns="0" rtlCol="0" anchor="ctr" anchorCtr="0">
            <a:normAutofit/>
          </a:bodyPr>
          <a:p>
            <a:pPr algn="ctr">
              <a:spcBef>
                <a:spcPct val="0"/>
              </a:spcBef>
              <a:spcAft>
                <a:spcPct val="0"/>
              </a:spcAft>
            </a:pPr>
            <a:r>
              <a:rPr lang="en-US" sz="1600" b="1">
                <a:solidFill>
                  <a:schemeClr val="lt1">
                    <a:lumMod val="100000"/>
                  </a:schemeClr>
                </a:solidFill>
                <a:latin typeface="+mn-lt"/>
              </a:rPr>
              <a:t>01</a:t>
            </a:r>
            <a:endParaRPr lang="en-US" sz="1600" b="1">
              <a:solidFill>
                <a:schemeClr val="lt1">
                  <a:lumMod val="100000"/>
                </a:schemeClr>
              </a:solidFill>
              <a:latin typeface="+mn-ea"/>
            </a:endParaRPr>
          </a:p>
        </p:txBody>
      </p:sp>
      <p:sp>
        <p:nvSpPr>
          <p:cNvPr id="15" name="矩形 14"/>
          <p:cNvSpPr/>
          <p:nvPr>
            <p:custDataLst>
              <p:tags r:id="rId7"/>
            </p:custDataLst>
          </p:nvPr>
        </p:nvSpPr>
        <p:spPr>
          <a:xfrm>
            <a:off x="1308628" y="2782430"/>
            <a:ext cx="3948997" cy="515806"/>
          </a:xfrm>
          <a:prstGeom prst="rect">
            <a:avLst/>
          </a:prstGeom>
          <a:noFill/>
        </p:spPr>
        <p:txBody>
          <a:bodyPr wrap="square" lIns="0" tIns="0" rIns="0" bIns="0" rtlCol="0" anchor="t" anchorCtr="0">
            <a:normAutofit lnSpcReduction="10000"/>
          </a:bodyPr>
          <a:p>
            <a:pPr algn="just">
              <a:lnSpc>
                <a:spcPct val="150000"/>
              </a:lnSpc>
              <a:spcBef>
                <a:spcPct val="0"/>
              </a:spcBef>
              <a:spcAft>
                <a:spcPct val="0"/>
              </a:spcAft>
            </a:pPr>
            <a:r>
              <a:rPr lang="en-US" sz="1200" dirty="0">
                <a:solidFill>
                  <a:schemeClr val="tx1">
                    <a:lumMod val="85000"/>
                    <a:lumOff val="15000"/>
                  </a:schemeClr>
                </a:solidFill>
                <a:latin typeface="+mn-lt"/>
              </a:rPr>
              <a:t>Presentations are communication tools that can be used as demonstrations.</a:t>
            </a:r>
            <a:endParaRPr lang="en-US" sz="1200" dirty="0">
              <a:solidFill>
                <a:schemeClr val="tx1">
                  <a:lumMod val="85000"/>
                  <a:lumOff val="15000"/>
                </a:schemeClr>
              </a:solidFill>
              <a:latin typeface="+mn-lt"/>
            </a:endParaRPr>
          </a:p>
        </p:txBody>
      </p:sp>
      <p:sp>
        <p:nvSpPr>
          <p:cNvPr id="16" name="矩形 15"/>
          <p:cNvSpPr/>
          <p:nvPr>
            <p:custDataLst>
              <p:tags r:id="rId8"/>
            </p:custDataLst>
          </p:nvPr>
        </p:nvSpPr>
        <p:spPr>
          <a:xfrm>
            <a:off x="1304812" y="2461880"/>
            <a:ext cx="3952177" cy="276029"/>
          </a:xfrm>
          <a:prstGeom prst="rect">
            <a:avLst/>
          </a:prstGeom>
          <a:noFill/>
        </p:spPr>
        <p:txBody>
          <a:bodyPr wrap="square" lIns="0" tIns="0" rIns="0" bIns="0" rtlCol="0" anchor="b">
            <a:normAutofit/>
          </a:bodyPr>
          <a:p>
            <a:pPr>
              <a:spcBef>
                <a:spcPct val="0"/>
              </a:spcBef>
              <a:spcAft>
                <a:spcPct val="0"/>
              </a:spcAft>
            </a:pPr>
            <a:r>
              <a:rPr lang="en-US" b="1">
                <a:solidFill>
                  <a:schemeClr val="accent1"/>
                </a:solidFill>
                <a:latin typeface="+mj-lt"/>
              </a:rPr>
              <a:t>Data Lifecycle</a:t>
            </a:r>
            <a:endParaRPr lang="en-US" b="1">
              <a:solidFill>
                <a:schemeClr val="accent1"/>
              </a:solidFill>
              <a:latin typeface="+mj-lt"/>
            </a:endParaRPr>
          </a:p>
        </p:txBody>
      </p:sp>
      <p:sp>
        <p:nvSpPr>
          <p:cNvPr id="17" name="椭圆 16"/>
          <p:cNvSpPr/>
          <p:nvPr>
            <p:custDataLst>
              <p:tags r:id="rId9"/>
            </p:custDataLst>
          </p:nvPr>
        </p:nvSpPr>
        <p:spPr>
          <a:xfrm>
            <a:off x="688516" y="2482232"/>
            <a:ext cx="461109" cy="461109"/>
          </a:xfrm>
          <a:prstGeom prst="ellipse">
            <a:avLst/>
          </a:prstGeom>
          <a:solidFill>
            <a:schemeClr val="accent1"/>
          </a:solidFill>
          <a:effectLst>
            <a:outerShdw blurRad="101600" dist="38100" algn="l" rotWithShape="0">
              <a:schemeClr val="accent1">
                <a:alpha val="40000"/>
              </a:schemeClr>
            </a:outerShdw>
          </a:effectLst>
        </p:spPr>
        <p:txBody>
          <a:bodyPr wrap="none" lIns="0" tIns="0" rIns="0" bIns="0" rtlCol="0" anchor="ctr" anchorCtr="0">
            <a:normAutofit/>
          </a:bodyPr>
          <a:p>
            <a:pPr algn="ctr">
              <a:spcBef>
                <a:spcPct val="0"/>
              </a:spcBef>
              <a:spcAft>
                <a:spcPct val="0"/>
              </a:spcAft>
            </a:pPr>
            <a:r>
              <a:rPr lang="en-US" sz="1600" b="1" dirty="0">
                <a:solidFill>
                  <a:schemeClr val="lt1">
                    <a:lumMod val="100000"/>
                  </a:schemeClr>
                </a:solidFill>
                <a:latin typeface="+mn-lt"/>
              </a:rPr>
              <a:t>02</a:t>
            </a:r>
            <a:endParaRPr lang="en-US" sz="1600" b="1" dirty="0">
              <a:solidFill>
                <a:schemeClr val="lt1">
                  <a:lumMod val="100000"/>
                </a:schemeClr>
              </a:solidFill>
              <a:latin typeface="+mn-ea"/>
            </a:endParaRPr>
          </a:p>
        </p:txBody>
      </p:sp>
      <p:sp>
        <p:nvSpPr>
          <p:cNvPr id="19" name="矩形 18"/>
          <p:cNvSpPr/>
          <p:nvPr>
            <p:custDataLst>
              <p:tags r:id="rId10"/>
            </p:custDataLst>
          </p:nvPr>
        </p:nvSpPr>
        <p:spPr>
          <a:xfrm>
            <a:off x="1308628" y="3770792"/>
            <a:ext cx="3948997" cy="515806"/>
          </a:xfrm>
          <a:prstGeom prst="rect">
            <a:avLst/>
          </a:prstGeom>
          <a:noFill/>
        </p:spPr>
        <p:txBody>
          <a:bodyPr wrap="square" lIns="0" tIns="0" rIns="0" bIns="0" rtlCol="0" anchor="t" anchorCtr="0">
            <a:normAutofit lnSpcReduction="10000"/>
          </a:bodyPr>
          <a:p>
            <a:pPr algn="just">
              <a:lnSpc>
                <a:spcPct val="150000"/>
              </a:lnSpc>
              <a:spcBef>
                <a:spcPct val="0"/>
              </a:spcBef>
              <a:spcAft>
                <a:spcPct val="0"/>
              </a:spcAft>
            </a:pPr>
            <a:r>
              <a:rPr lang="en-US" sz="1200">
                <a:solidFill>
                  <a:schemeClr val="tx1">
                    <a:lumMod val="85000"/>
                    <a:lumOff val="15000"/>
                  </a:schemeClr>
                </a:solidFill>
                <a:latin typeface="+mn-lt"/>
              </a:rPr>
              <a:t>Presentations are communication tools that can be used as demonstrations.</a:t>
            </a:r>
            <a:endParaRPr lang="en-US" sz="1200">
              <a:solidFill>
                <a:schemeClr val="tx1">
                  <a:lumMod val="85000"/>
                  <a:lumOff val="15000"/>
                </a:schemeClr>
              </a:solidFill>
              <a:latin typeface="+mn-lt"/>
            </a:endParaRPr>
          </a:p>
        </p:txBody>
      </p:sp>
      <p:sp>
        <p:nvSpPr>
          <p:cNvPr id="20" name="矩形 19"/>
          <p:cNvSpPr/>
          <p:nvPr>
            <p:custDataLst>
              <p:tags r:id="rId11"/>
            </p:custDataLst>
          </p:nvPr>
        </p:nvSpPr>
        <p:spPr>
          <a:xfrm>
            <a:off x="1304812" y="3450242"/>
            <a:ext cx="3952177" cy="276029"/>
          </a:xfrm>
          <a:prstGeom prst="rect">
            <a:avLst/>
          </a:prstGeom>
          <a:noFill/>
        </p:spPr>
        <p:txBody>
          <a:bodyPr wrap="square" lIns="0" tIns="0" rIns="0" bIns="0" rtlCol="0" anchor="b">
            <a:normAutofit/>
          </a:bodyPr>
          <a:p>
            <a:pPr>
              <a:spcBef>
                <a:spcPct val="0"/>
              </a:spcBef>
              <a:spcAft>
                <a:spcPct val="0"/>
              </a:spcAft>
            </a:pPr>
            <a:r>
              <a:rPr lang="en-US" b="1">
                <a:solidFill>
                  <a:schemeClr val="accent1"/>
                </a:solidFill>
                <a:latin typeface="+mj-lt"/>
              </a:rPr>
              <a:t>Data Generation </a:t>
            </a:r>
            <a:endParaRPr lang="en-US" b="1">
              <a:solidFill>
                <a:schemeClr val="accent1"/>
              </a:solidFill>
              <a:latin typeface="+mj-lt"/>
            </a:endParaRPr>
          </a:p>
        </p:txBody>
      </p:sp>
      <p:sp>
        <p:nvSpPr>
          <p:cNvPr id="21" name="椭圆 20"/>
          <p:cNvSpPr/>
          <p:nvPr>
            <p:custDataLst>
              <p:tags r:id="rId12"/>
            </p:custDataLst>
          </p:nvPr>
        </p:nvSpPr>
        <p:spPr>
          <a:xfrm>
            <a:off x="688516" y="3470595"/>
            <a:ext cx="461109" cy="461109"/>
          </a:xfrm>
          <a:prstGeom prst="ellipse">
            <a:avLst/>
          </a:prstGeom>
          <a:solidFill>
            <a:schemeClr val="accent1"/>
          </a:solidFill>
          <a:effectLst>
            <a:outerShdw blurRad="101600" dist="38100" algn="l" rotWithShape="0">
              <a:schemeClr val="accent1">
                <a:alpha val="40000"/>
              </a:schemeClr>
            </a:outerShdw>
          </a:effectLst>
        </p:spPr>
        <p:txBody>
          <a:bodyPr wrap="none" lIns="0" tIns="0" rIns="0" bIns="0" rtlCol="0" anchor="ctr" anchorCtr="0">
            <a:normAutofit/>
          </a:bodyPr>
          <a:p>
            <a:pPr algn="ctr">
              <a:spcBef>
                <a:spcPct val="0"/>
              </a:spcBef>
              <a:spcAft>
                <a:spcPct val="0"/>
              </a:spcAft>
            </a:pPr>
            <a:r>
              <a:rPr lang="en-US" sz="1600" b="1">
                <a:solidFill>
                  <a:schemeClr val="lt1">
                    <a:lumMod val="100000"/>
                  </a:schemeClr>
                </a:solidFill>
                <a:latin typeface="+mn-lt"/>
              </a:rPr>
              <a:t>03</a:t>
            </a:r>
            <a:endParaRPr lang="en-US" sz="1600" b="1">
              <a:solidFill>
                <a:schemeClr val="lt1">
                  <a:lumMod val="100000"/>
                </a:schemeClr>
              </a:solidFill>
              <a:latin typeface="+mn-ea"/>
            </a:endParaRPr>
          </a:p>
        </p:txBody>
      </p:sp>
      <p:sp>
        <p:nvSpPr>
          <p:cNvPr id="22" name="矩形 21"/>
          <p:cNvSpPr/>
          <p:nvPr>
            <p:custDataLst>
              <p:tags r:id="rId13"/>
            </p:custDataLst>
          </p:nvPr>
        </p:nvSpPr>
        <p:spPr>
          <a:xfrm>
            <a:off x="1308628" y="4759791"/>
            <a:ext cx="3948997" cy="515806"/>
          </a:xfrm>
          <a:prstGeom prst="rect">
            <a:avLst/>
          </a:prstGeom>
          <a:noFill/>
        </p:spPr>
        <p:txBody>
          <a:bodyPr wrap="square" lIns="0" tIns="0" rIns="0" bIns="0" rtlCol="0" anchor="t" anchorCtr="0">
            <a:normAutofit lnSpcReduction="10000"/>
          </a:bodyPr>
          <a:p>
            <a:pPr algn="just">
              <a:lnSpc>
                <a:spcPct val="150000"/>
              </a:lnSpc>
              <a:spcBef>
                <a:spcPct val="0"/>
              </a:spcBef>
              <a:spcAft>
                <a:spcPct val="0"/>
              </a:spcAft>
            </a:pPr>
            <a:r>
              <a:rPr lang="en-US" sz="1200">
                <a:solidFill>
                  <a:schemeClr val="tx1">
                    <a:lumMod val="85000"/>
                    <a:lumOff val="15000"/>
                  </a:schemeClr>
                </a:solidFill>
                <a:latin typeface="+mn-lt"/>
              </a:rPr>
              <a:t>Presentations are communication tools that can be used as demonstrations.</a:t>
            </a:r>
            <a:endParaRPr lang="en-US" sz="1200">
              <a:solidFill>
                <a:schemeClr val="tx1">
                  <a:lumMod val="85000"/>
                  <a:lumOff val="15000"/>
                </a:schemeClr>
              </a:solidFill>
              <a:latin typeface="+mn-lt"/>
            </a:endParaRPr>
          </a:p>
        </p:txBody>
      </p:sp>
      <p:sp>
        <p:nvSpPr>
          <p:cNvPr id="23" name="矩形 22"/>
          <p:cNvSpPr/>
          <p:nvPr>
            <p:custDataLst>
              <p:tags r:id="rId14"/>
            </p:custDataLst>
          </p:nvPr>
        </p:nvSpPr>
        <p:spPr>
          <a:xfrm>
            <a:off x="1304812" y="4438605"/>
            <a:ext cx="3952177" cy="276029"/>
          </a:xfrm>
          <a:prstGeom prst="rect">
            <a:avLst/>
          </a:prstGeom>
          <a:noFill/>
        </p:spPr>
        <p:txBody>
          <a:bodyPr wrap="square" lIns="0" tIns="0" rIns="0" bIns="0" rtlCol="0" anchor="b">
            <a:normAutofit/>
          </a:bodyPr>
          <a:p>
            <a:pPr>
              <a:spcBef>
                <a:spcPct val="0"/>
              </a:spcBef>
              <a:spcAft>
                <a:spcPct val="0"/>
              </a:spcAft>
            </a:pPr>
            <a:r>
              <a:rPr lang="en-US" b="1">
                <a:solidFill>
                  <a:schemeClr val="accent1"/>
                </a:solidFill>
                <a:latin typeface="+mj-lt"/>
              </a:rPr>
              <a:t>Data Collection</a:t>
            </a:r>
            <a:endParaRPr lang="en-US" b="1">
              <a:solidFill>
                <a:schemeClr val="accent1"/>
              </a:solidFill>
              <a:latin typeface="+mj-lt"/>
            </a:endParaRPr>
          </a:p>
        </p:txBody>
      </p:sp>
      <p:sp>
        <p:nvSpPr>
          <p:cNvPr id="24" name="椭圆 23"/>
          <p:cNvSpPr/>
          <p:nvPr>
            <p:custDataLst>
              <p:tags r:id="rId15"/>
            </p:custDataLst>
          </p:nvPr>
        </p:nvSpPr>
        <p:spPr>
          <a:xfrm>
            <a:off x="688516" y="4458957"/>
            <a:ext cx="461109" cy="461109"/>
          </a:xfrm>
          <a:prstGeom prst="ellipse">
            <a:avLst/>
          </a:prstGeom>
          <a:solidFill>
            <a:schemeClr val="accent1"/>
          </a:solidFill>
          <a:effectLst>
            <a:outerShdw blurRad="101600" dist="38100" algn="l" rotWithShape="0">
              <a:schemeClr val="accent1">
                <a:alpha val="40000"/>
              </a:schemeClr>
            </a:outerShdw>
          </a:effectLst>
        </p:spPr>
        <p:txBody>
          <a:bodyPr wrap="none" lIns="0" tIns="0" rIns="0" bIns="0" rtlCol="0" anchor="ctr" anchorCtr="0">
            <a:normAutofit/>
          </a:bodyPr>
          <a:p>
            <a:pPr algn="ctr">
              <a:spcBef>
                <a:spcPct val="0"/>
              </a:spcBef>
              <a:spcAft>
                <a:spcPct val="0"/>
              </a:spcAft>
            </a:pPr>
            <a:r>
              <a:rPr lang="en-US" sz="1600" b="1">
                <a:solidFill>
                  <a:schemeClr val="lt1">
                    <a:lumMod val="100000"/>
                  </a:schemeClr>
                </a:solidFill>
                <a:latin typeface="+mn-lt"/>
              </a:rPr>
              <a:t>04</a:t>
            </a:r>
            <a:endParaRPr lang="en-US" sz="1600" b="1">
              <a:solidFill>
                <a:schemeClr val="lt1">
                  <a:lumMod val="100000"/>
                </a:schemeClr>
              </a:solidFill>
              <a:latin typeface="+mn-ea"/>
            </a:endParaRPr>
          </a:p>
        </p:txBody>
      </p:sp>
      <p:sp>
        <p:nvSpPr>
          <p:cNvPr id="25" name="矩形 24"/>
          <p:cNvSpPr/>
          <p:nvPr>
            <p:custDataLst>
              <p:tags r:id="rId16"/>
            </p:custDataLst>
          </p:nvPr>
        </p:nvSpPr>
        <p:spPr>
          <a:xfrm>
            <a:off x="1308628" y="5748153"/>
            <a:ext cx="3948997" cy="515806"/>
          </a:xfrm>
          <a:prstGeom prst="rect">
            <a:avLst/>
          </a:prstGeom>
          <a:noFill/>
        </p:spPr>
        <p:txBody>
          <a:bodyPr wrap="square" lIns="0" tIns="0" rIns="0" bIns="0" rtlCol="0" anchor="t" anchorCtr="0">
            <a:normAutofit lnSpcReduction="10000"/>
          </a:bodyPr>
          <a:p>
            <a:pPr algn="just">
              <a:lnSpc>
                <a:spcPct val="150000"/>
              </a:lnSpc>
              <a:spcBef>
                <a:spcPct val="0"/>
              </a:spcBef>
              <a:spcAft>
                <a:spcPct val="0"/>
              </a:spcAft>
            </a:pPr>
            <a:r>
              <a:rPr lang="en-US" sz="1200" dirty="0">
                <a:solidFill>
                  <a:schemeClr val="tx1">
                    <a:lumMod val="85000"/>
                    <a:lumOff val="15000"/>
                  </a:schemeClr>
                </a:solidFill>
                <a:latin typeface="+mn-lt"/>
              </a:rPr>
              <a:t>Presentations are communication tools that can be used as demonstrations.</a:t>
            </a:r>
            <a:endParaRPr lang="en-US" sz="1200" dirty="0">
              <a:solidFill>
                <a:schemeClr val="tx1">
                  <a:lumMod val="85000"/>
                  <a:lumOff val="15000"/>
                </a:schemeClr>
              </a:solidFill>
              <a:latin typeface="+mn-lt"/>
            </a:endParaRPr>
          </a:p>
        </p:txBody>
      </p:sp>
      <p:sp>
        <p:nvSpPr>
          <p:cNvPr id="26" name="矩形 25"/>
          <p:cNvSpPr/>
          <p:nvPr>
            <p:custDataLst>
              <p:tags r:id="rId17"/>
            </p:custDataLst>
          </p:nvPr>
        </p:nvSpPr>
        <p:spPr>
          <a:xfrm>
            <a:off x="1304812" y="5426967"/>
            <a:ext cx="3952177" cy="276029"/>
          </a:xfrm>
          <a:prstGeom prst="rect">
            <a:avLst/>
          </a:prstGeom>
          <a:noFill/>
        </p:spPr>
        <p:txBody>
          <a:bodyPr wrap="square" lIns="0" tIns="0" rIns="0" bIns="0" rtlCol="0" anchor="b">
            <a:normAutofit/>
          </a:bodyPr>
          <a:p>
            <a:pPr>
              <a:spcBef>
                <a:spcPct val="0"/>
              </a:spcBef>
              <a:spcAft>
                <a:spcPct val="0"/>
              </a:spcAft>
            </a:pPr>
            <a:r>
              <a:rPr lang="en-US" b="1">
                <a:solidFill>
                  <a:schemeClr val="accent1"/>
                </a:solidFill>
                <a:latin typeface="+mj-lt"/>
              </a:rPr>
              <a:t>Data Processing</a:t>
            </a:r>
            <a:endParaRPr lang="en-US" b="1">
              <a:solidFill>
                <a:schemeClr val="accent1"/>
              </a:solidFill>
              <a:latin typeface="+mj-lt"/>
            </a:endParaRPr>
          </a:p>
        </p:txBody>
      </p:sp>
      <p:sp>
        <p:nvSpPr>
          <p:cNvPr id="27" name="椭圆 26"/>
          <p:cNvSpPr/>
          <p:nvPr>
            <p:custDataLst>
              <p:tags r:id="rId18"/>
            </p:custDataLst>
          </p:nvPr>
        </p:nvSpPr>
        <p:spPr>
          <a:xfrm>
            <a:off x="688516" y="5447955"/>
            <a:ext cx="461109" cy="461109"/>
          </a:xfrm>
          <a:prstGeom prst="ellipse">
            <a:avLst/>
          </a:prstGeom>
          <a:solidFill>
            <a:schemeClr val="accent1"/>
          </a:solidFill>
          <a:effectLst>
            <a:outerShdw blurRad="101600" dist="38100" algn="l" rotWithShape="0">
              <a:schemeClr val="accent1">
                <a:alpha val="40000"/>
              </a:schemeClr>
            </a:outerShdw>
          </a:effectLst>
        </p:spPr>
        <p:txBody>
          <a:bodyPr wrap="none" lIns="0" tIns="0" rIns="0" bIns="0" rtlCol="0" anchor="ctr" anchorCtr="0">
            <a:normAutofit/>
          </a:bodyPr>
          <a:p>
            <a:pPr algn="ctr">
              <a:spcBef>
                <a:spcPct val="0"/>
              </a:spcBef>
              <a:spcAft>
                <a:spcPct val="0"/>
              </a:spcAft>
            </a:pPr>
            <a:r>
              <a:rPr lang="en-US" sz="1600" b="1">
                <a:solidFill>
                  <a:schemeClr val="lt1">
                    <a:lumMod val="100000"/>
                  </a:schemeClr>
                </a:solidFill>
                <a:latin typeface="+mn-lt"/>
              </a:rPr>
              <a:t>05</a:t>
            </a:r>
            <a:endParaRPr lang="en-US" sz="1600" b="1">
              <a:solidFill>
                <a:schemeClr val="lt1">
                  <a:lumMod val="100000"/>
                </a:schemeClr>
              </a:solidFill>
              <a:latin typeface="+mn-ea"/>
            </a:endParaRPr>
          </a:p>
        </p:txBody>
      </p:sp>
    </p:spTree>
    <p:custDataLst>
      <p:tags r:id="rId1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Puzzle pieces"/>
          <p:cNvPicPr>
            <a:picLocks noChangeAspect="1"/>
          </p:cNvPicPr>
          <p:nvPr/>
        </p:nvPicPr>
        <p:blipFill rotWithShape="1">
          <a:blip r:embed="rId1">
            <a:alphaModFix amt="40000"/>
            <a:duotone>
              <a:prstClr val="black"/>
              <a:schemeClr val="tx2">
                <a:tint val="45000"/>
                <a:satMod val="400000"/>
              </a:schemeClr>
            </a:duotone>
          </a:blip>
          <a:srcRect t="7707" b="7707"/>
          <a:stretch>
            <a:fillRect/>
          </a:stretch>
        </p:blipFill>
        <p:spPr>
          <a:xfrm>
            <a:off x="20" y="10"/>
            <a:ext cx="12191980" cy="6857990"/>
          </a:xfrm>
          <a:prstGeom prst="rect">
            <a:avLst/>
          </a:prstGeom>
        </p:spPr>
      </p:pic>
      <p:sp>
        <p:nvSpPr>
          <p:cNvPr id="2" name="Title 1"/>
          <p:cNvSpPr>
            <a:spLocks noGrp="1"/>
          </p:cNvSpPr>
          <p:nvPr>
            <p:ph type="title"/>
          </p:nvPr>
        </p:nvSpPr>
        <p:spPr>
          <a:xfrm>
            <a:off x="591671" y="475129"/>
            <a:ext cx="10225555" cy="896472"/>
          </a:xfrm>
        </p:spPr>
        <p:txBody>
          <a:bodyPr>
            <a:normAutofit/>
          </a:bodyPr>
          <a:lstStyle/>
          <a:p>
            <a:r>
              <a:rPr lang="en-US" b="1" dirty="0">
                <a:latin typeface="Times New Roman" panose="02020603050405020304" pitchFamily="18" charset="0"/>
                <a:cs typeface="Times New Roman" panose="02020603050405020304" pitchFamily="18" charset="0"/>
              </a:rPr>
              <a:t>Overview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9615" y="1257300"/>
            <a:ext cx="11160714" cy="5055577"/>
          </a:xfrm>
        </p:spPr>
        <p:txBody>
          <a:bodyPr>
            <a:normAutofit fontScale="85000" lnSpcReduction="20000"/>
          </a:bodyPr>
          <a:lstStyle/>
          <a:p>
            <a:pPr marL="0" indent="0">
              <a:lnSpc>
                <a:spcPct val="150000"/>
              </a:lnSpc>
              <a:buNone/>
            </a:pPr>
            <a:r>
              <a:rPr lang="en-US" sz="1700" dirty="0">
                <a:solidFill>
                  <a:srgbClr val="FFFFFF"/>
                </a:solidFill>
              </a:rPr>
              <a:t>“</a:t>
            </a:r>
            <a:r>
              <a:rPr lang="en-US" sz="2300" dirty="0">
                <a:solidFill>
                  <a:srgbClr val="FFFFFF"/>
                </a:solidFill>
              </a:rPr>
              <a:t>Overflowing trash bins signify a challenge rooted in inadequate space for responsible waste disposal.”</a:t>
            </a:r>
            <a:endParaRPr lang="en-US" sz="2300" dirty="0">
              <a:solidFill>
                <a:srgbClr val="FFFFFF"/>
              </a:solidFill>
            </a:endParaRPr>
          </a:p>
          <a:p>
            <a:pPr>
              <a:lnSpc>
                <a:spcPct val="150000"/>
              </a:lnSpc>
            </a:pPr>
            <a:r>
              <a:rPr lang="en-US" sz="2300" dirty="0">
                <a:solidFill>
                  <a:srgbClr val="FFFFFF"/>
                </a:solidFill>
              </a:rPr>
              <a:t>Few concerns with overflowing trash bins</a:t>
            </a:r>
            <a:endParaRPr lang="en-US" sz="2300" dirty="0">
              <a:solidFill>
                <a:srgbClr val="FFFFFF"/>
              </a:solidFill>
            </a:endParaRPr>
          </a:p>
          <a:p>
            <a:pPr>
              <a:lnSpc>
                <a:spcPct val="150000"/>
              </a:lnSpc>
            </a:pPr>
            <a:r>
              <a:rPr lang="en-US" sz="2300" dirty="0">
                <a:solidFill>
                  <a:srgbClr val="FFFFFF"/>
                </a:solidFill>
              </a:rPr>
              <a:t>1.Accessibility Challenges</a:t>
            </a:r>
            <a:endParaRPr lang="en-US" sz="2300" dirty="0">
              <a:solidFill>
                <a:srgbClr val="FFFFFF"/>
              </a:solidFill>
            </a:endParaRPr>
          </a:p>
          <a:p>
            <a:pPr>
              <a:lnSpc>
                <a:spcPct val="150000"/>
              </a:lnSpc>
            </a:pPr>
            <a:r>
              <a:rPr lang="en-US" sz="2300" dirty="0">
                <a:solidFill>
                  <a:srgbClr val="FFFFFF"/>
                </a:solidFill>
              </a:rPr>
              <a:t>2..Ignorance on Disposal Practices</a:t>
            </a:r>
            <a:endParaRPr lang="en-US" sz="2300" dirty="0">
              <a:solidFill>
                <a:srgbClr val="FFFFFF"/>
              </a:solidFill>
            </a:endParaRPr>
          </a:p>
          <a:p>
            <a:pPr>
              <a:lnSpc>
                <a:spcPct val="150000"/>
              </a:lnSpc>
            </a:pPr>
            <a:r>
              <a:rPr lang="en-US" sz="2300" dirty="0">
                <a:solidFill>
                  <a:srgbClr val="FFFFFF"/>
                </a:solidFill>
              </a:rPr>
              <a:t>3.Strain on City Systems</a:t>
            </a:r>
            <a:endParaRPr lang="en-US" sz="2300" dirty="0">
              <a:solidFill>
                <a:srgbClr val="FFFFFF"/>
              </a:solidFill>
            </a:endParaRPr>
          </a:p>
          <a:p>
            <a:pPr>
              <a:lnSpc>
                <a:spcPct val="150000"/>
              </a:lnSpc>
            </a:pPr>
            <a:r>
              <a:rPr lang="en-US" sz="2300" dirty="0">
                <a:solidFill>
                  <a:srgbClr val="FFFFFF"/>
                </a:solidFill>
              </a:rPr>
              <a:t>4.Environmental consequences</a:t>
            </a:r>
            <a:endParaRPr lang="en-US" sz="2300" dirty="0">
              <a:solidFill>
                <a:srgbClr val="FFFFFF"/>
              </a:solidFill>
            </a:endParaRPr>
          </a:p>
          <a:p>
            <a:pPr>
              <a:lnSpc>
                <a:spcPct val="150000"/>
              </a:lnSpc>
            </a:pPr>
            <a:r>
              <a:rPr lang="en-US" sz="2300" dirty="0">
                <a:solidFill>
                  <a:srgbClr val="FFFFFF"/>
                </a:solidFill>
              </a:rPr>
              <a:t> Maintaining a clean and ecologically responsible community environment requires concerted efforts. </a:t>
            </a:r>
            <a:endParaRPr lang="en-US" sz="2300" dirty="0">
              <a:solidFill>
                <a:srgbClr val="FFFFFF"/>
              </a:solidFill>
            </a:endParaRPr>
          </a:p>
          <a:p>
            <a:pPr>
              <a:lnSpc>
                <a:spcPct val="150000"/>
              </a:lnSpc>
            </a:pPr>
            <a:r>
              <a:rPr lang="en-US" sz="2300" dirty="0">
                <a:solidFill>
                  <a:srgbClr val="FFFFFF"/>
                </a:solidFill>
              </a:rPr>
              <a:t>By addressing accessibility issues, promoting public awareness, enhancing community waste infrastructure, and mitigating environmental impacts, communities can navigate the complexities of waste management, fostering a healthier and more sustainable living environment for all.</a:t>
            </a:r>
            <a:endParaRPr lang="en-US" sz="23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Blue blocks and networks technology background"/>
          <p:cNvPicPr>
            <a:picLocks noChangeAspect="1"/>
          </p:cNvPicPr>
          <p:nvPr/>
        </p:nvPicPr>
        <p:blipFill rotWithShape="1">
          <a:blip r:embed="rId1">
            <a:alphaModFix amt="40000"/>
            <a:duotone>
              <a:prstClr val="black"/>
              <a:schemeClr val="tx2">
                <a:tint val="45000"/>
                <a:satMod val="400000"/>
              </a:schemeClr>
            </a:duotone>
          </a:blip>
          <a:srcRect/>
          <a:stretch>
            <a:fillRect/>
          </a:stretch>
        </p:blipFill>
        <p:spPr>
          <a:xfrm>
            <a:off x="20" y="10"/>
            <a:ext cx="12191980" cy="6857990"/>
          </a:xfrm>
          <a:prstGeom prst="rect">
            <a:avLst/>
          </a:prstGeom>
        </p:spPr>
      </p:pic>
      <p:sp>
        <p:nvSpPr>
          <p:cNvPr id="3" name="Content Placeholder 2"/>
          <p:cNvSpPr>
            <a:spLocks noGrp="1"/>
          </p:cNvSpPr>
          <p:nvPr>
            <p:ph idx="1"/>
          </p:nvPr>
        </p:nvSpPr>
        <p:spPr>
          <a:xfrm>
            <a:off x="685801" y="708213"/>
            <a:ext cx="10131425" cy="5325034"/>
          </a:xfrm>
        </p:spPr>
        <p:txBody>
          <a:bodyPr>
            <a:normAutofit/>
          </a:bodyPr>
          <a:lstStyle/>
          <a:p>
            <a:pPr marL="0" indent="0">
              <a:lnSpc>
                <a:spcPct val="150000"/>
              </a:lnSpc>
              <a:buNone/>
            </a:pPr>
            <a:r>
              <a:rPr lang="en-US" sz="2400" b="1" dirty="0">
                <a:solidFill>
                  <a:srgbClr val="FFFFFF"/>
                </a:solidFill>
                <a:latin typeface="Times New Roman" panose="02020603050405020304" pitchFamily="18" charset="0"/>
                <a:cs typeface="Times New Roman" panose="02020603050405020304" pitchFamily="18" charset="0"/>
              </a:rPr>
              <a:t>Data Lifecycle:</a:t>
            </a:r>
            <a:endParaRPr lang="en-US" sz="2400" b="1" dirty="0">
              <a:solidFill>
                <a:srgbClr val="FFFFFF"/>
              </a:solidFill>
              <a:latin typeface="Times New Roman" panose="02020603050405020304" pitchFamily="18" charset="0"/>
              <a:cs typeface="Times New Roman" panose="02020603050405020304" pitchFamily="18" charset="0"/>
            </a:endParaRPr>
          </a:p>
          <a:p>
            <a:pPr marL="0" indent="0">
              <a:lnSpc>
                <a:spcPct val="150000"/>
              </a:lnSpc>
              <a:buNone/>
            </a:pPr>
            <a:r>
              <a:rPr lang="en-US" dirty="0">
                <a:solidFill>
                  <a:srgbClr val="FFFFFF"/>
                </a:solidFill>
                <a:latin typeface="Times New Roman" panose="02020603050405020304" pitchFamily="18" charset="0"/>
                <a:cs typeface="Times New Roman" panose="02020603050405020304" pitchFamily="18" charset="0"/>
              </a:rPr>
              <a:t>As a component of the data life cycle, information was initially generated by two government entities. Subsequently, we collected and preprocessed the data using Open Refine before storing it in the Google Cloud platform. The managed data is then processed and analyzed through tools such as Big Query, Hive, and Spark.</a:t>
            </a:r>
            <a:endParaRPr lang="en-US" dirty="0">
              <a:solidFill>
                <a:srgbClr val="FFFFFF"/>
              </a:solidFill>
              <a:latin typeface="Times New Roman" panose="02020603050405020304" pitchFamily="18" charset="0"/>
              <a:cs typeface="Times New Roman" panose="02020603050405020304" pitchFamily="18" charset="0"/>
            </a:endParaRPr>
          </a:p>
          <a:p>
            <a:pPr marL="0" indent="0">
              <a:lnSpc>
                <a:spcPct val="150000"/>
              </a:lnSpc>
              <a:buNone/>
            </a:pPr>
            <a:r>
              <a:rPr lang="en-US" sz="2400" b="1" dirty="0">
                <a:solidFill>
                  <a:srgbClr val="FFFFFF"/>
                </a:solidFill>
                <a:latin typeface="Times New Roman" panose="02020603050405020304" pitchFamily="18" charset="0"/>
                <a:cs typeface="Times New Roman" panose="02020603050405020304" pitchFamily="18" charset="0"/>
              </a:rPr>
              <a:t>Data Generation:</a:t>
            </a:r>
            <a:endParaRPr lang="en-US" sz="2400" b="1" dirty="0">
              <a:solidFill>
                <a:srgbClr val="FFFFFF"/>
              </a:solidFill>
              <a:latin typeface="Times New Roman" panose="02020603050405020304" pitchFamily="18" charset="0"/>
              <a:cs typeface="Times New Roman" panose="02020603050405020304" pitchFamily="18" charset="0"/>
            </a:endParaRPr>
          </a:p>
          <a:p>
            <a:pPr marL="0" indent="0">
              <a:lnSpc>
                <a:spcPct val="150000"/>
              </a:lnSpc>
              <a:buNone/>
            </a:pPr>
            <a:r>
              <a:rPr lang="en-US" dirty="0">
                <a:solidFill>
                  <a:srgbClr val="FFFFFF"/>
                </a:solidFill>
                <a:latin typeface="Times New Roman" panose="02020603050405020304" pitchFamily="18" charset="0"/>
                <a:cs typeface="Times New Roman" panose="02020603050405020304" pitchFamily="18" charset="0"/>
              </a:rPr>
              <a:t>The data regarding overflowing trash bins in communities is sourced from various channels, including municipal records and reports. Information is gathered from on-site observations, community feedback, and waste management databases, providing a comprehensive understanding of the prevalence and locations of overflowing bins.</a:t>
            </a:r>
            <a:endParaRPr lang="en-US" dirty="0">
              <a:solidFill>
                <a:srgbClr val="FFFFFF"/>
              </a:solidFill>
              <a:latin typeface="Times New Roman" panose="02020603050405020304" pitchFamily="18" charset="0"/>
              <a:cs typeface="Times New Roman" panose="02020603050405020304" pitchFamily="18" charset="0"/>
            </a:endParaRPr>
          </a:p>
          <a:p>
            <a:pPr marL="0" indent="0">
              <a:buNone/>
            </a:pPr>
            <a:endParaRPr lang="en-US"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890" y="438411"/>
            <a:ext cx="11388290" cy="5949863"/>
          </a:xfrm>
        </p:spPr>
        <p:txBody>
          <a:bodyPr>
            <a:normAutofit/>
          </a:bodyPr>
          <a:lstStyle/>
          <a:p>
            <a:pPr marL="0" indent="0">
              <a:buNone/>
            </a:pPr>
            <a:r>
              <a:rPr lang="en-US" sz="2400" b="1" dirty="0"/>
              <a:t>DATASET COLLECTION</a:t>
            </a:r>
            <a:endParaRPr lang="en-US" sz="2400" b="1" dirty="0"/>
          </a:p>
          <a:p>
            <a:r>
              <a:rPr lang="en-US" sz="1600" dirty="0"/>
              <a:t>The Static dataset is collected from </a:t>
            </a:r>
            <a:r>
              <a:rPr lang="en-US" sz="1600" dirty="0">
                <a:hlinkClick r:id="rId1"/>
              </a:rPr>
              <a:t>https://www.dallasopendata.com/Services/311-Service-Requests-for-Fiscal-Year-2020-2021-Gar/tmgm-4xrh</a:t>
            </a:r>
            <a:endParaRPr lang="en-US" sz="1600" dirty="0"/>
          </a:p>
          <a:p>
            <a:r>
              <a:rPr lang="en-US" sz="1600" dirty="0"/>
              <a:t>This dataset represents all Service Requests related to  garbage collection for the fiscal year time period of October 1, 2020 to September 30, 2022.</a:t>
            </a: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20" y="2608729"/>
            <a:ext cx="10509379" cy="36934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5669" y="2180492"/>
            <a:ext cx="6838518" cy="3305908"/>
          </a:xfrm>
        </p:spPr>
        <p:txBody>
          <a:bodyPr>
            <a:normAutofit/>
          </a:bodyPr>
          <a:lstStyle/>
          <a:p>
            <a:pPr marL="0" indent="0">
              <a:buNone/>
            </a:pPr>
            <a:r>
              <a:rPr lang="en-US" sz="2600" b="1" dirty="0"/>
              <a:t>Data Collection</a:t>
            </a:r>
            <a:endParaRPr lang="en-US" sz="2600" b="1" dirty="0"/>
          </a:p>
          <a:p>
            <a:pPr marL="0" indent="0">
              <a:buNone/>
            </a:pPr>
            <a:r>
              <a:rPr lang="en-US" dirty="0"/>
              <a:t>1.The Streaming dataset is collected from</a:t>
            </a:r>
            <a:endParaRPr lang="en-US" dirty="0"/>
          </a:p>
          <a:p>
            <a:pPr marL="0" indent="0">
              <a:buNone/>
            </a:pPr>
            <a:r>
              <a:rPr lang="en-US" dirty="0">
                <a:hlinkClick r:id="rId1"/>
              </a:rPr>
              <a:t>https://trends.google.com/trends/explore?q=trash&amp;date=now%201-d&amp;geo=US&amp;hl=en-US</a:t>
            </a:r>
            <a:endParaRPr lang="en-US" dirty="0"/>
          </a:p>
          <a:p>
            <a:pPr marL="0" indent="0">
              <a:buNone/>
            </a:pPr>
            <a:endParaRPr lang="en-US" dirty="0"/>
          </a:p>
          <a:p>
            <a:pPr>
              <a:buFont typeface="Wingdings" panose="05000000000000000000" pitchFamily="2" charset="2"/>
              <a:buChar char="Ø"/>
            </a:pPr>
            <a:r>
              <a:rPr lang="en-US" dirty="0"/>
              <a:t>This dataset represents Trash Forming or Trash Dipping in the Texas Area.</a:t>
            </a:r>
            <a:endParaRPr lang="en-US" dirty="0"/>
          </a:p>
          <a:p>
            <a:pPr>
              <a:buFont typeface="Wingdings" panose="05000000000000000000" pitchFamily="2" charset="2"/>
              <a:buChar char="Ø"/>
            </a:pPr>
            <a:r>
              <a:rPr lang="en-US" dirty="0"/>
              <a:t>Each Row Represents Different Areas Trash Count.</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65666" y="1242390"/>
            <a:ext cx="3970003" cy="49275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alphaModFix amt="40000"/>
            <a:duotone>
              <a:prstClr val="black"/>
              <a:schemeClr val="tx2">
                <a:tint val="45000"/>
                <a:satMod val="400000"/>
              </a:schemeClr>
            </a:duotone>
          </a:blip>
          <a:srcRect/>
          <a:stretch>
            <a:fillRect/>
          </a:stretch>
        </p:blipFill>
        <p:spPr>
          <a:xfrm>
            <a:off x="20" y="10"/>
            <a:ext cx="12191980" cy="6857990"/>
          </a:xfrm>
          <a:prstGeom prst="rect">
            <a:avLst/>
          </a:prstGeom>
        </p:spPr>
      </p:pic>
      <p:sp>
        <p:nvSpPr>
          <p:cNvPr id="3" name="Content Placeholder 2"/>
          <p:cNvSpPr>
            <a:spLocks noGrp="1"/>
          </p:cNvSpPr>
          <p:nvPr>
            <p:ph idx="1"/>
          </p:nvPr>
        </p:nvSpPr>
        <p:spPr>
          <a:xfrm>
            <a:off x="493059" y="403412"/>
            <a:ext cx="10324168" cy="5943599"/>
          </a:xfrm>
        </p:spPr>
        <p:txBody>
          <a:bodyPr>
            <a:normAutofit/>
          </a:bodyPr>
          <a:lstStyle/>
          <a:p>
            <a:pPr marL="0" indent="0">
              <a:buNone/>
            </a:pPr>
            <a:r>
              <a:rPr lang="en-US" sz="2400" b="1" dirty="0">
                <a:solidFill>
                  <a:srgbClr val="FFFFFF"/>
                </a:solidFill>
                <a:latin typeface="Times New Roman" panose="02020603050405020304" pitchFamily="18" charset="0"/>
                <a:cs typeface="Times New Roman" panose="02020603050405020304" pitchFamily="18" charset="0"/>
              </a:rPr>
              <a:t>Data Preprocessing</a:t>
            </a:r>
            <a:endParaRPr lang="en-US" sz="2400" b="1" dirty="0">
              <a:solidFill>
                <a:srgbClr val="FFFFFF"/>
              </a:solidFill>
              <a:latin typeface="Times New Roman" panose="02020603050405020304" pitchFamily="18" charset="0"/>
              <a:cs typeface="Times New Roman" panose="02020603050405020304" pitchFamily="18" charset="0"/>
            </a:endParaRPr>
          </a:p>
          <a:p>
            <a:pPr marL="0" indent="0">
              <a:buNone/>
            </a:pPr>
            <a:r>
              <a:rPr lang="en-US" dirty="0">
                <a:solidFill>
                  <a:srgbClr val="FFFFFF"/>
                </a:solidFill>
              </a:rPr>
              <a:t>                                                             Raw Data </a:t>
            </a:r>
            <a:r>
              <a:rPr lang="en-US" dirty="0">
                <a:solidFill>
                  <a:srgbClr val="FFFFFF"/>
                </a:solidFill>
                <a:sym typeface="Wingdings" panose="05000000000000000000" pitchFamily="2" charset="2"/>
              </a:rPr>
              <a:t>                 Useful Dataset</a:t>
            </a:r>
            <a:endParaRPr lang="en-US" dirty="0">
              <a:solidFill>
                <a:srgbClr val="FFFFFF"/>
              </a:solidFill>
            </a:endParaRPr>
          </a:p>
          <a:p>
            <a:pPr marL="0" indent="0">
              <a:buNone/>
            </a:pPr>
            <a:endParaRPr lang="en-US" dirty="0">
              <a:solidFill>
                <a:srgbClr val="FFFFFF"/>
              </a:solidFill>
            </a:endParaRPr>
          </a:p>
          <a:p>
            <a:pPr marL="0" indent="0">
              <a:buNone/>
            </a:pPr>
            <a:endParaRPr lang="en-US" dirty="0">
              <a:solidFill>
                <a:srgbClr val="FFFFFF"/>
              </a:solidFill>
            </a:endParaRPr>
          </a:p>
          <a:p>
            <a:pPr marL="0" indent="0">
              <a:lnSpc>
                <a:spcPct val="150000"/>
              </a:lnSpc>
              <a:buNone/>
            </a:pPr>
            <a:endParaRPr lang="en-US" dirty="0">
              <a:solidFill>
                <a:srgbClr val="FFFFFF"/>
              </a:solidFill>
              <a:latin typeface="Times New Roman" panose="02020603050405020304" pitchFamily="18" charset="0"/>
              <a:cs typeface="Times New Roman" panose="02020603050405020304" pitchFamily="18" charset="0"/>
            </a:endParaRPr>
          </a:p>
          <a:p>
            <a:pPr>
              <a:lnSpc>
                <a:spcPct val="150000"/>
              </a:lnSpc>
            </a:pPr>
            <a:r>
              <a:rPr lang="en-US" b="0" i="0" dirty="0">
                <a:solidFill>
                  <a:srgbClr val="FFFFFF"/>
                </a:solidFill>
                <a:effectLst/>
                <a:latin typeface="Times New Roman" panose="02020603050405020304" pitchFamily="18" charset="0"/>
                <a:cs typeface="Times New Roman" panose="02020603050405020304" pitchFamily="18" charset="0"/>
              </a:rPr>
              <a:t>Data preprocessing is a comprehensive stage that encompasses crucial tasks such as cleaning, wrangling, compression, and encryption.</a:t>
            </a:r>
            <a:endParaRPr lang="en-US" b="0" i="0" dirty="0">
              <a:solidFill>
                <a:srgbClr val="FFFFFF"/>
              </a:solidFill>
              <a:effectLst/>
              <a:latin typeface="Times New Roman" panose="02020603050405020304" pitchFamily="18" charset="0"/>
              <a:cs typeface="Times New Roman" panose="02020603050405020304" pitchFamily="18" charset="0"/>
            </a:endParaRPr>
          </a:p>
          <a:p>
            <a:pPr>
              <a:lnSpc>
                <a:spcPct val="150000"/>
              </a:lnSpc>
            </a:pPr>
            <a:r>
              <a:rPr lang="en-US" b="0" i="0" dirty="0">
                <a:solidFill>
                  <a:srgbClr val="FFFFFF"/>
                </a:solidFill>
                <a:effectLst/>
                <a:latin typeface="Times New Roman" panose="02020603050405020304" pitchFamily="18" charset="0"/>
                <a:cs typeface="Times New Roman" panose="02020603050405020304" pitchFamily="18" charset="0"/>
              </a:rPr>
              <a:t>Using </a:t>
            </a:r>
            <a:r>
              <a:rPr lang="en-US" b="0" i="0" dirty="0" err="1">
                <a:solidFill>
                  <a:srgbClr val="FFFFFF"/>
                </a:solidFill>
                <a:effectLst/>
                <a:latin typeface="Times New Roman" panose="02020603050405020304" pitchFamily="18" charset="0"/>
                <a:cs typeface="Times New Roman" panose="02020603050405020304" pitchFamily="18" charset="0"/>
              </a:rPr>
              <a:t>OpenRefine</a:t>
            </a:r>
            <a:r>
              <a:rPr lang="en-US" b="0" i="0" dirty="0">
                <a:solidFill>
                  <a:srgbClr val="FFFFFF"/>
                </a:solidFill>
                <a:effectLst/>
                <a:latin typeface="Times New Roman" panose="02020603050405020304" pitchFamily="18" charset="0"/>
                <a:cs typeface="Times New Roman" panose="02020603050405020304" pitchFamily="18" charset="0"/>
              </a:rPr>
              <a:t>, we performed a thorough cleaning process, addressing issues like </a:t>
            </a:r>
            <a:r>
              <a:rPr lang="en-US" b="0" i="0" dirty="0" err="1">
                <a:solidFill>
                  <a:srgbClr val="FFFFFF"/>
                </a:solidFill>
                <a:effectLst/>
                <a:latin typeface="Times New Roman" panose="02020603050405020304" pitchFamily="18" charset="0"/>
                <a:cs typeface="Times New Roman" panose="02020603050405020304" pitchFamily="18" charset="0"/>
              </a:rPr>
              <a:t>NaN</a:t>
            </a:r>
            <a:r>
              <a:rPr lang="en-US" b="0" i="0" dirty="0">
                <a:solidFill>
                  <a:srgbClr val="FFFFFF"/>
                </a:solidFill>
                <a:effectLst/>
                <a:latin typeface="Times New Roman" panose="02020603050405020304" pitchFamily="18" charset="0"/>
                <a:cs typeface="Times New Roman" panose="02020603050405020304" pitchFamily="18" charset="0"/>
              </a:rPr>
              <a:t> values and missing data.</a:t>
            </a:r>
            <a:endParaRPr lang="en-US" b="0" i="0" dirty="0">
              <a:solidFill>
                <a:srgbClr val="FFFFFF"/>
              </a:solidFill>
              <a:effectLst/>
              <a:latin typeface="Times New Roman" panose="02020603050405020304" pitchFamily="18" charset="0"/>
              <a:cs typeface="Times New Roman" panose="02020603050405020304" pitchFamily="18" charset="0"/>
            </a:endParaRPr>
          </a:p>
          <a:p>
            <a:pPr>
              <a:lnSpc>
                <a:spcPct val="150000"/>
              </a:lnSpc>
            </a:pPr>
            <a:r>
              <a:rPr lang="en-US" b="0" i="0" dirty="0">
                <a:solidFill>
                  <a:srgbClr val="FFFFFF"/>
                </a:solidFill>
                <a:effectLst/>
                <a:latin typeface="Times New Roman" panose="02020603050405020304" pitchFamily="18" charset="0"/>
                <a:cs typeface="Times New Roman" panose="02020603050405020304" pitchFamily="18" charset="0"/>
              </a:rPr>
              <a:t>This comprehensive approach in employing </a:t>
            </a:r>
            <a:r>
              <a:rPr lang="en-US" b="0" i="0" dirty="0" err="1">
                <a:solidFill>
                  <a:srgbClr val="FFFFFF"/>
                </a:solidFill>
                <a:effectLst/>
                <a:latin typeface="Times New Roman" panose="02020603050405020304" pitchFamily="18" charset="0"/>
                <a:cs typeface="Times New Roman" panose="02020603050405020304" pitchFamily="18" charset="0"/>
              </a:rPr>
              <a:t>OpenRefine</a:t>
            </a:r>
            <a:r>
              <a:rPr lang="en-US" b="0" i="0" dirty="0">
                <a:solidFill>
                  <a:srgbClr val="FFFFFF"/>
                </a:solidFill>
                <a:effectLst/>
                <a:latin typeface="Times New Roman" panose="02020603050405020304" pitchFamily="18" charset="0"/>
                <a:cs typeface="Times New Roman" panose="02020603050405020304" pitchFamily="18" charset="0"/>
              </a:rPr>
              <a:t> ensures that our dataset is refined and ready for subsequent analysis, setting the stage for more accurate and insightful results in our exploration of the  data.</a:t>
            </a:r>
            <a:endParaRPr lang="en-US" dirty="0">
              <a:solidFill>
                <a:srgbClr val="FFFFFF"/>
              </a:solidFill>
              <a:latin typeface="Times New Roman" panose="02020603050405020304" pitchFamily="18" charset="0"/>
              <a:cs typeface="Times New Roman" panose="02020603050405020304" pitchFamily="18" charset="0"/>
            </a:endParaRPr>
          </a:p>
        </p:txBody>
      </p:sp>
      <p:pic>
        <p:nvPicPr>
          <p:cNvPr id="2" name="Content Placeholder 2" descr="Hardin Open Workshops: Reviewing and Cleaning Up Spreadsheet Data with  OpenRefin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55400" y="804887"/>
            <a:ext cx="791183" cy="120623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p:cNvPicPr/>
          <p:nvPr/>
        </p:nvPicPr>
        <p:blipFill>
          <a:blip r:embed="rId1"/>
          <a:stretch>
            <a:fillRect/>
          </a:stretch>
        </p:blipFill>
        <p:spPr>
          <a:xfrm>
            <a:off x="2281460" y="259975"/>
            <a:ext cx="8202819" cy="4731906"/>
          </a:xfrm>
          <a:prstGeom prst="rect">
            <a:avLst/>
          </a:prstGeom>
        </p:spPr>
      </p:pic>
      <p:pic>
        <p:nvPicPr>
          <p:cNvPr id="3" name="Content Placeholder 2" descr="Hardin Open Workshops: Reviewing and Cleaning Up Spreadsheet Data with  OpenRefin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0"/>
            <a:ext cx="1757082" cy="18783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200777" y="5189106"/>
            <a:ext cx="8202819" cy="1259004"/>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DIAGRAM_MAX_ITEMCNT" val="5"/>
  <p:tag name="KSO_WM_DIAGRAM_MIN_ITEMCNT" val="2"/>
  <p:tag name="KSO_WM_DIAGRAM_VIRTUALLY_FRAME" val="{&quot;height&quot;:377.1499938964844,&quot;width&quot;:36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20_4*l_h_f*1_2_1"/>
  <p:tag name="KSO_WM_TEMPLATE_CATEGORY" val="diagram"/>
  <p:tag name="KSO_WM_TEMPLATE_INDEX" val="20237920"/>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11.xml><?xml version="1.0" encoding="utf-8"?>
<p:tagLst xmlns:p="http://schemas.openxmlformats.org/presentationml/2006/main">
  <p:tag name="KSO_WM_DIAGRAM_MAX_ITEMCNT" val="5"/>
  <p:tag name="KSO_WM_DIAGRAM_MIN_ITEMCNT" val="2"/>
  <p:tag name="KSO_WM_DIAGRAM_VIRTUALLY_FRAME" val="{&quot;height&quot;:377.1499938964844,&quot;width&quot;:36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7920_4*l_h_a*1_2_1"/>
  <p:tag name="KSO_WM_TEMPLATE_CATEGORY" val="diagram"/>
  <p:tag name="KSO_WM_TEMPLATE_INDEX" val="20237920"/>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12.xml><?xml version="1.0" encoding="utf-8"?>
<p:tagLst xmlns:p="http://schemas.openxmlformats.org/presentationml/2006/main">
  <p:tag name="KSO_WM_UNIT_TEXT_FILL_FORE_SCHEMECOLOR_INDEX_BRIGHTNESS" val="0.15"/>
  <p:tag name="KSO_WM_DIAGRAM_MAX_ITEMCNT" val="5"/>
  <p:tag name="KSO_WM_DIAGRAM_MIN_ITEMCNT" val="2"/>
  <p:tag name="KSO_WM_DIAGRAM_VIRTUALLY_FRAME" val="{&quot;height&quot;:377.1499938964844,&quot;width&quot;:362.7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7920_4*l_h_i*1_2_1"/>
  <p:tag name="KSO_WM_TEMPLATE_CATEGORY" val="diagram"/>
  <p:tag name="KSO_WM_TEMPLATE_INDEX" val="20237920"/>
  <p:tag name="KSO_WM_UNIT_LAYERLEVEL" val="1_1_1"/>
  <p:tag name="KSO_WM_TAG_VERSION" val="3.0"/>
  <p:tag name="KSO_WM_BEAUTIFY_FLAG" val="#wm#"/>
  <p:tag name="KSO_WM_UNIT_PRESET_TEXT" val="02"/>
  <p:tag name="KSO_WM_UNIT_FILL_TYPE" val="1"/>
  <p:tag name="KSO_WM_UNIT_FILL_FORE_SCHEMECOLOR_INDEX" val="5"/>
  <p:tag name="KSO_WM_UNIT_FILL_FORE_SCHEMECOLOR_INDEX_BRIGHTNESS" val="0"/>
  <p:tag name="KSO_WM_UNIT_TEXT_FILL_FORE_SCHEMECOLOR_INDEX" val="1"/>
  <p:tag name="KSO_WM_UNIT_TEXT_FILL_TYPE" val="1"/>
  <p:tag name="KSO_WM_UNIT_SHADOW_SCHEMECOLOR_INDEX" val="5"/>
  <p:tag name="KSO_WM_UNIT_USESOURCEFORMAT_APPLY" val="1"/>
</p:tagLst>
</file>

<file path=ppt/tags/tag13.xml><?xml version="1.0" encoding="utf-8"?>
<p:tagLst xmlns:p="http://schemas.openxmlformats.org/presentationml/2006/main">
  <p:tag name="KSO_WM_DIAGRAM_MAX_ITEMCNT" val="5"/>
  <p:tag name="KSO_WM_DIAGRAM_MIN_ITEMCNT" val="2"/>
  <p:tag name="KSO_WM_DIAGRAM_VIRTUALLY_FRAME" val="{&quot;height&quot;:377.1499938964844,&quot;width&quot;:36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7920_4*l_h_f*1_3_1"/>
  <p:tag name="KSO_WM_TEMPLATE_CATEGORY" val="diagram"/>
  <p:tag name="KSO_WM_TEMPLATE_INDEX" val="20237920"/>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14.xml><?xml version="1.0" encoding="utf-8"?>
<p:tagLst xmlns:p="http://schemas.openxmlformats.org/presentationml/2006/main">
  <p:tag name="KSO_WM_DIAGRAM_MAX_ITEMCNT" val="5"/>
  <p:tag name="KSO_WM_DIAGRAM_MIN_ITEMCNT" val="2"/>
  <p:tag name="KSO_WM_DIAGRAM_VIRTUALLY_FRAME" val="{&quot;height&quot;:377.1499938964844,&quot;width&quot;:36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7920_4*l_h_a*1_3_1"/>
  <p:tag name="KSO_WM_TEMPLATE_CATEGORY" val="diagram"/>
  <p:tag name="KSO_WM_TEMPLATE_INDEX" val="20237920"/>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15.xml><?xml version="1.0" encoding="utf-8"?>
<p:tagLst xmlns:p="http://schemas.openxmlformats.org/presentationml/2006/main">
  <p:tag name="KSO_WM_UNIT_TEXT_FILL_FORE_SCHEMECOLOR_INDEX_BRIGHTNESS" val="0.15"/>
  <p:tag name="KSO_WM_DIAGRAM_MAX_ITEMCNT" val="5"/>
  <p:tag name="KSO_WM_DIAGRAM_MIN_ITEMCNT" val="2"/>
  <p:tag name="KSO_WM_DIAGRAM_VIRTUALLY_FRAME" val="{&quot;height&quot;:377.1499938964844,&quot;width&quot;:362.7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7920_4*l_h_i*1_3_1"/>
  <p:tag name="KSO_WM_TEMPLATE_CATEGORY" val="diagram"/>
  <p:tag name="KSO_WM_TEMPLATE_INDEX" val="20237920"/>
  <p:tag name="KSO_WM_UNIT_LAYERLEVEL" val="1_1_1"/>
  <p:tag name="KSO_WM_TAG_VERSION" val="3.0"/>
  <p:tag name="KSO_WM_BEAUTIFY_FLAG" val="#wm#"/>
  <p:tag name="KSO_WM_UNIT_PRESET_TEXT" val="03"/>
  <p:tag name="KSO_WM_UNIT_FILL_TYPE" val="1"/>
  <p:tag name="KSO_WM_UNIT_FILL_FORE_SCHEMECOLOR_INDEX" val="5"/>
  <p:tag name="KSO_WM_UNIT_FILL_FORE_SCHEMECOLOR_INDEX_BRIGHTNESS" val="0"/>
  <p:tag name="KSO_WM_UNIT_TEXT_FILL_FORE_SCHEMECOLOR_INDEX" val="1"/>
  <p:tag name="KSO_WM_UNIT_TEXT_FILL_TYPE" val="1"/>
  <p:tag name="KSO_WM_UNIT_SHADOW_SCHEMECOLOR_INDEX" val="5"/>
  <p:tag name="KSO_WM_UNIT_USESOURCEFORMAT_APPLY" val="1"/>
</p:tagLst>
</file>

<file path=ppt/tags/tag16.xml><?xml version="1.0" encoding="utf-8"?>
<p:tagLst xmlns:p="http://schemas.openxmlformats.org/presentationml/2006/main">
  <p:tag name="KSO_WM_DIAGRAM_MAX_ITEMCNT" val="5"/>
  <p:tag name="KSO_WM_DIAGRAM_MIN_ITEMCNT" val="2"/>
  <p:tag name="KSO_WM_DIAGRAM_VIRTUALLY_FRAME" val="{&quot;height&quot;:377.1499938964844,&quot;width&quot;:36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7920_4*l_h_f*1_4_1"/>
  <p:tag name="KSO_WM_TEMPLATE_CATEGORY" val="diagram"/>
  <p:tag name="KSO_WM_TEMPLATE_INDEX" val="20237920"/>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17.xml><?xml version="1.0" encoding="utf-8"?>
<p:tagLst xmlns:p="http://schemas.openxmlformats.org/presentationml/2006/main">
  <p:tag name="KSO_WM_DIAGRAM_MAX_ITEMCNT" val="5"/>
  <p:tag name="KSO_WM_DIAGRAM_MIN_ITEMCNT" val="2"/>
  <p:tag name="KSO_WM_DIAGRAM_VIRTUALLY_FRAME" val="{&quot;height&quot;:377.1499938964844,&quot;width&quot;:36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7920_4*l_h_a*1_4_1"/>
  <p:tag name="KSO_WM_TEMPLATE_CATEGORY" val="diagram"/>
  <p:tag name="KSO_WM_TEMPLATE_INDEX" val="20237920"/>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18.xml><?xml version="1.0" encoding="utf-8"?>
<p:tagLst xmlns:p="http://schemas.openxmlformats.org/presentationml/2006/main">
  <p:tag name="KSO_WM_UNIT_TEXT_FILL_FORE_SCHEMECOLOR_INDEX_BRIGHTNESS" val="0.15"/>
  <p:tag name="KSO_WM_DIAGRAM_MAX_ITEMCNT" val="5"/>
  <p:tag name="KSO_WM_DIAGRAM_MIN_ITEMCNT" val="2"/>
  <p:tag name="KSO_WM_DIAGRAM_VIRTUALLY_FRAME" val="{&quot;height&quot;:377.1499938964844,&quot;width&quot;:362.7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7920_4*l_h_i*1_4_1"/>
  <p:tag name="KSO_WM_TEMPLATE_CATEGORY" val="diagram"/>
  <p:tag name="KSO_WM_TEMPLATE_INDEX" val="20237920"/>
  <p:tag name="KSO_WM_UNIT_LAYERLEVEL" val="1_1_1"/>
  <p:tag name="KSO_WM_TAG_VERSION" val="3.0"/>
  <p:tag name="KSO_WM_BEAUTIFY_FLAG" val="#wm#"/>
  <p:tag name="KSO_WM_UNIT_PRESET_TEXT" val="04"/>
  <p:tag name="KSO_WM_UNIT_FILL_TYPE" val="1"/>
  <p:tag name="KSO_WM_UNIT_FILL_FORE_SCHEMECOLOR_INDEX" val="5"/>
  <p:tag name="KSO_WM_UNIT_FILL_FORE_SCHEMECOLOR_INDEX_BRIGHTNESS" val="0"/>
  <p:tag name="KSO_WM_UNIT_TEXT_FILL_FORE_SCHEMECOLOR_INDEX" val="1"/>
  <p:tag name="KSO_WM_UNIT_TEXT_FILL_TYPE" val="1"/>
  <p:tag name="KSO_WM_UNIT_SHADOW_SCHEMECOLOR_INDEX" val="5"/>
  <p:tag name="KSO_WM_UNIT_USESOURCEFORMAT_APPLY" val="1"/>
</p:tagLst>
</file>

<file path=ppt/tags/tag19.xml><?xml version="1.0" encoding="utf-8"?>
<p:tagLst xmlns:p="http://schemas.openxmlformats.org/presentationml/2006/main">
  <p:tag name="KSO_WM_DIAGRAM_MAX_ITEMCNT" val="5"/>
  <p:tag name="KSO_WM_DIAGRAM_MIN_ITEMCNT" val="2"/>
  <p:tag name="KSO_WM_DIAGRAM_VIRTUALLY_FRAME" val="{&quot;height&quot;:377.1499938964844,&quot;width&quot;:36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7920_4*l_h_f*1_5_1"/>
  <p:tag name="KSO_WM_TEMPLATE_CATEGORY" val="diagram"/>
  <p:tag name="KSO_WM_TEMPLATE_INDEX" val="20237920"/>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DIAGRAM_MAX_ITEMCNT" val="5"/>
  <p:tag name="KSO_WM_DIAGRAM_MIN_ITEMCNT" val="2"/>
  <p:tag name="KSO_WM_DIAGRAM_VIRTUALLY_FRAME" val="{&quot;height&quot;:377.1499938964844,&quot;width&quot;:36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7920_4*l_h_a*1_5_1"/>
  <p:tag name="KSO_WM_TEMPLATE_CATEGORY" val="diagram"/>
  <p:tag name="KSO_WM_TEMPLATE_INDEX" val="20237920"/>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21.xml><?xml version="1.0" encoding="utf-8"?>
<p:tagLst xmlns:p="http://schemas.openxmlformats.org/presentationml/2006/main">
  <p:tag name="KSO_WM_UNIT_TEXT_FILL_FORE_SCHEMECOLOR_INDEX_BRIGHTNESS" val="0.15"/>
  <p:tag name="KSO_WM_DIAGRAM_MAX_ITEMCNT" val="5"/>
  <p:tag name="KSO_WM_DIAGRAM_MIN_ITEMCNT" val="2"/>
  <p:tag name="KSO_WM_DIAGRAM_VIRTUALLY_FRAME" val="{&quot;height&quot;:377.1499938964844,&quot;width&quot;:362.7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diagram20237920_4*l_h_i*1_5_1"/>
  <p:tag name="KSO_WM_TEMPLATE_CATEGORY" val="diagram"/>
  <p:tag name="KSO_WM_TEMPLATE_INDEX" val="20237920"/>
  <p:tag name="KSO_WM_UNIT_LAYERLEVEL" val="1_1_1"/>
  <p:tag name="KSO_WM_TAG_VERSION" val="3.0"/>
  <p:tag name="KSO_WM_BEAUTIFY_FLAG" val="#wm#"/>
  <p:tag name="KSO_WM_UNIT_PRESET_TEXT" val="05"/>
  <p:tag name="KSO_WM_UNIT_FILL_TYPE" val="1"/>
  <p:tag name="KSO_WM_UNIT_FILL_FORE_SCHEMECOLOR_INDEX" val="5"/>
  <p:tag name="KSO_WM_UNIT_FILL_FORE_SCHEMECOLOR_INDEX_BRIGHTNESS" val="0"/>
  <p:tag name="KSO_WM_UNIT_TEXT_FILL_FORE_SCHEMECOLOR_INDEX" val="1"/>
  <p:tag name="KSO_WM_UNIT_TEXT_FILL_TYPE" val="1"/>
  <p:tag name="KSO_WM_UNIT_SHADOW_SCHEMECOLOR_INDEX" val="5"/>
  <p:tag name="KSO_WM_UNIT_USESOURCEFORMAT_APPLY" val="1"/>
</p:tagLst>
</file>

<file path=ppt/tags/tag22.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362.75*317.05"/>
  <p:tag name="KSO_WM_SLIDE_POSITION" val="52.7*161.5"/>
  <p:tag name="KSO_WM_SLIDE_LAYOUT" val="a_d_l"/>
  <p:tag name="KSO_WM_SLIDE_LAYOUT_CNT" val="1_1_1"/>
  <p:tag name="KSO_WM_SPECIAL_SOURCE" val="bdnull"/>
  <p:tag name="KSO_WM_DIAGRAM_GROUP_CODE" val="l1-1"/>
  <p:tag name="KSO_WM_SLIDE_DIAGTYPE" val="l"/>
  <p:tag name="KSO_WM_TEMPLATE_INDEX" val="20238264"/>
  <p:tag name="KSO_WM_TEMPLATE_SUBCATEGORY" val="0"/>
  <p:tag name="KSO_WM_SLIDE_INDEX" val="1"/>
  <p:tag name="KSO_WM_TAG_VERSION" val="3.0"/>
  <p:tag name="KSO_WM_SLIDE_ID" val="custom20238264_1"/>
  <p:tag name="KSO_WM_SLIDE_ITEM_CNT" val="3"/>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264"/>
  <p:tag name="KSO_WM_UNIT_ID" val="custom20238264_1*a*1"/>
  <p:tag name="KSO_WM_UNIT_PRESET_TEXT" val="Your title here"/>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UNIT_VALUE" val="1677*1676"/>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264_1*d*1"/>
  <p:tag name="KSO_WM_TEMPLATE_CATEGORY" val="custom"/>
  <p:tag name="KSO_WM_TEMPLATE_INDEX" val="20238264"/>
  <p:tag name="KSO_WM_UNIT_LAYERLEVEL" val="1"/>
  <p:tag name="KSO_WM_TAG_VERSION" val="3.0"/>
  <p:tag name="KSO_WM_BEAUTIFY_FLAG" val="#wm#"/>
  <p:tag name="KSO_WM_UNIT_LINE_FORE_SCHEMECOLOR_INDEX" val="13"/>
  <p:tag name="KSO_WM_UNIT_LINE_FILL_TYPE" val="2"/>
  <p:tag name="KSO_WM_UNIT_SHADOW_SCHEMECOLOR_INDEX" val="5"/>
  <p:tag name="KSO_WM_UNIT_USESOURCEFORMAT_APPLY" val="1"/>
</p:tagLst>
</file>

<file path=ppt/tags/tag7.xml><?xml version="1.0" encoding="utf-8"?>
<p:tagLst xmlns:p="http://schemas.openxmlformats.org/presentationml/2006/main">
  <p:tag name="KSO_WM_DIAGRAM_MAX_ITEMCNT" val="5"/>
  <p:tag name="KSO_WM_DIAGRAM_MIN_ITEMCNT" val="2"/>
  <p:tag name="KSO_WM_DIAGRAM_VIRTUALLY_FRAME" val="{&quot;height&quot;:377.1499938964844,&quot;width&quot;:36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20_4*l_h_f*1_1_1"/>
  <p:tag name="KSO_WM_TEMPLATE_CATEGORY" val="diagram"/>
  <p:tag name="KSO_WM_TEMPLATE_INDEX" val="20237920"/>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8.xml><?xml version="1.0" encoding="utf-8"?>
<p:tagLst xmlns:p="http://schemas.openxmlformats.org/presentationml/2006/main">
  <p:tag name="KSO_WM_DIAGRAM_MAX_ITEMCNT" val="5"/>
  <p:tag name="KSO_WM_DIAGRAM_MIN_ITEMCNT" val="2"/>
  <p:tag name="KSO_WM_DIAGRAM_VIRTUALLY_FRAME" val="{&quot;height&quot;:377.1499938964844,&quot;width&quot;:36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20_4*l_h_a*1_1_1"/>
  <p:tag name="KSO_WM_TEMPLATE_CATEGORY" val="diagram"/>
  <p:tag name="KSO_WM_TEMPLATE_INDEX" val="20237920"/>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9.xml><?xml version="1.0" encoding="utf-8"?>
<p:tagLst xmlns:p="http://schemas.openxmlformats.org/presentationml/2006/main">
  <p:tag name="KSO_WM_UNIT_TEXT_FILL_FORE_SCHEMECOLOR_INDEX_BRIGHTNESS" val="0.15"/>
  <p:tag name="KSO_WM_DIAGRAM_MAX_ITEMCNT" val="5"/>
  <p:tag name="KSO_WM_DIAGRAM_MIN_ITEMCNT" val="2"/>
  <p:tag name="KSO_WM_DIAGRAM_VIRTUALLY_FRAME" val="{&quot;height&quot;:377.1499938964844,&quot;width&quot;:362.7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7920_4*l_h_i*1_1_1"/>
  <p:tag name="KSO_WM_TEMPLATE_CATEGORY" val="diagram"/>
  <p:tag name="KSO_WM_TEMPLATE_INDEX" val="20237920"/>
  <p:tag name="KSO_WM_UNIT_LAYERLEVEL" val="1_1_1"/>
  <p:tag name="KSO_WM_TAG_VERSION" val="3.0"/>
  <p:tag name="KSO_WM_BEAUTIFY_FLAG" val="#wm#"/>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 name="KSO_WM_UNIT_SHADOW_SCHEMECOLOR_INDEX" val="5"/>
  <p:tag name="KSO_WM_UNIT_USESOURCEFORMAT_APPLY" val="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5687</Words>
  <Application>WPS Presentation</Application>
  <PresentationFormat>Widescreen</PresentationFormat>
  <Paragraphs>213</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Arial</vt:lpstr>
      <vt:lpstr>Times New Roman</vt:lpstr>
      <vt:lpstr>Calibri</vt:lpstr>
      <vt:lpstr>Calibri Light</vt:lpstr>
      <vt:lpstr>Microsoft YaHei</vt:lpstr>
      <vt:lpstr>Arial Unicode MS</vt:lpstr>
      <vt:lpstr>Celestial</vt:lpstr>
      <vt:lpstr>Overflowing  Trash bins</vt:lpstr>
      <vt:lpstr>AGENDA</vt:lpstr>
      <vt:lpstr>AGENDA</vt:lpstr>
      <vt:lpstr>Overview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COMparison of Apache Spark &amp; Hive  </vt:lpstr>
      <vt:lpstr>PowerPoint 演示文稿</vt:lpstr>
      <vt:lpstr>PowerPoint 演示文稿</vt:lpstr>
      <vt:lpstr>PowerPoint 演示文稿</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Overflowing Trash Bins</dc:title>
  <dc:creator>home</dc:creator>
  <cp:lastModifiedBy>Navya Boyapati</cp:lastModifiedBy>
  <cp:revision>39</cp:revision>
  <dcterms:created xsi:type="dcterms:W3CDTF">2023-12-02T23:22:00Z</dcterms:created>
  <dcterms:modified xsi:type="dcterms:W3CDTF">2025-01-24T03:09:39Z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9BA348AFC612468F8537E49E2E32D4BF_12</vt:lpwstr>
  </property>
  <property fmtid="{D5CDD505-2E9C-101B-9397-08002B2CF9AE}" pid="3" name="KSOProductBuildVer">
    <vt:lpwstr>1033-12.2.0.19805</vt:lpwstr>
  </property>
</Properties>
</file>