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hYF3gFQWFeeZSb8dXpLMD6+RJ2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384549D-A282-4461-9285-52D229DB02D7}">
  <a:tblStyle styleId="{0384549D-A282-4461-9285-52D229DB02D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5.xml"/><Relationship Id="rId22" Type="http://schemas.openxmlformats.org/officeDocument/2006/relationships/font" Target="fonts/Lato-boldItalic.fntdata"/><Relationship Id="rId10" Type="http://schemas.openxmlformats.org/officeDocument/2006/relationships/slide" Target="slides/slide4.xml"/><Relationship Id="rId21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Raleway-regular.fntdata"/><Relationship Id="rId14" Type="http://schemas.openxmlformats.org/officeDocument/2006/relationships/slide" Target="slides/slide8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First pie chart: Results from the post-pilot survey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Second pie chart: Results from the post-launch survey, after making changes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Satisfaction has gone up from 72% (4 and 5 rating) to 86% (4 and 5 rating)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Post-pilot data: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1 - Lacking	2	4%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2		5	10%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3		7	14%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/>
              <a:t>4		20	40%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5 - Great	16	32%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Post-launch data: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1 - Lacking	1	2%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2		2	4%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3		4	8%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4		22	44%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5 - Great	21	42%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This is a chart of Sauce &amp; Spoon revenue, showing that after tablet implementation, revenue increased. December revenue was up to 20% over September’s monthly revenue.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Sales data: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October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November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December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$62,000.00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January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$63,000.00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February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$64,000.00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March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$61,000.00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April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$65,000.00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May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$70,000.00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June</a:t>
            </a:r>
            <a:endParaRPr sz="1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</a:rPr>
              <a:t>$75,000.00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/>
              <a:t>July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000">
                <a:solidFill>
                  <a:schemeClr val="dk1"/>
                </a:solidFill>
              </a:rPr>
              <a:t>$78,000.00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Insert link to your shared drive or a shared folder with all of the relevant project artifacts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4" name="Google Shape;74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7" name="Google Shape;77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2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" name="Google Shape;13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45818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1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8" name="Google Shape;1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45818E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1" name="Google Shape;21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8" name="Google Shape;28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0" name="Google Shape;30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" name="Google Shape;31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5" name="Google Shape;35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6" name="Google Shape;36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" name="Google Shape;44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8" name="Google Shape;4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4" name="Google Shape;54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5" name="Google Shape;55;p1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9" name="Google Shape;59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" name="Google Shape;61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" name="Google Shape;65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6" name="Google Shape;66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8" name="Google Shape;68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9" name="Google Shape;69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0" name="Google Shape;70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/>
          <p:nvPr/>
        </p:nvSpPr>
        <p:spPr>
          <a:xfrm>
            <a:off x="0" y="1014800"/>
            <a:ext cx="9144000" cy="1853400"/>
          </a:xfrm>
          <a:prstGeom prst="rect">
            <a:avLst/>
          </a:prstGeom>
          <a:solidFill>
            <a:srgbClr val="177D8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/>
          <p:nvPr/>
        </p:nvSpPr>
        <p:spPr>
          <a:xfrm rot="-5400000">
            <a:off x="-2188650" y="2166150"/>
            <a:ext cx="5166000" cy="7887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7376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>
            <p:ph idx="4294967295" type="ctrTitle"/>
          </p:nvPr>
        </p:nvSpPr>
        <p:spPr>
          <a:xfrm>
            <a:off x="788700" y="1230275"/>
            <a:ext cx="8355300" cy="8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503"/>
              <a:buFont typeface="Raleway"/>
              <a:buNone/>
            </a:pPr>
            <a:r>
              <a:rPr b="1" i="0" lang="en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Sauce &amp; Spoon </a:t>
            </a:r>
            <a:endParaRPr b="1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1503"/>
              <a:buFont typeface="Raleway"/>
              <a:buNone/>
            </a:pPr>
            <a:r>
              <a:rPr b="1" i="0" lang="en" sz="3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Tablet Rollout</a:t>
            </a:r>
            <a:endParaRPr b="1" i="0" sz="3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>
            <p:ph idx="4294967295" type="subTitle"/>
          </p:nvPr>
        </p:nvSpPr>
        <p:spPr>
          <a:xfrm>
            <a:off x="788775" y="2327125"/>
            <a:ext cx="83553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accent1"/>
              </a:buClr>
              <a:buSzPts val="1300"/>
              <a:buFont typeface="Lato"/>
              <a:buNone/>
            </a:pPr>
            <a:r>
              <a:rPr b="0" i="0" lang="en" sz="2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Impact Report</a:t>
            </a:r>
            <a:endParaRPr b="0" i="0" sz="2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0" name="Google Shape;9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20163" y="3256600"/>
            <a:ext cx="1292374" cy="129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727650" y="5612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Executive Summary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769500" y="1598525"/>
            <a:ext cx="7688700" cy="3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857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In order to increase the customer satisfaction and speed up service and other processes we planned to launch tablet rollout pilot in Downtown and North locations. We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devised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the plan, implemented the tablets, trained the staff, and a successful test run, giving us survey data to improve on our processes and reach our goals by observing food accuracy, wait time in lobbies and more.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857"/>
              <a:buNone/>
            </a:pPr>
            <a:r>
              <a:rPr lang="en" sz="1400">
                <a:latin typeface="Arial"/>
                <a:ea typeface="Arial"/>
                <a:cs typeface="Arial"/>
                <a:sym typeface="Arial"/>
              </a:rPr>
              <a:t>Officially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launching our tablets we increased the guest count by 10%, decreased table turn time to 30 minutes, decreased food waste by 50%.Customer satisfaction(4 out of 5) also increased from 72% to 86% as of today.An increase of 20% revenue. This, still shows that there is still room for improvement, which we continue to make as we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explore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Implementing tablet rollout at other locations and 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increasing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the tablet features.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857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92857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92857"/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Pilot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"/>
          <p:cNvSpPr txBox="1"/>
          <p:nvPr/>
        </p:nvSpPr>
        <p:spPr>
          <a:xfrm>
            <a:off x="822300" y="133117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Q. On a scale of 1-5, please rate your experience with the tablet overall.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4">
            <a:alphaModFix/>
          </a:blip>
          <a:srcRect b="3458" l="12205" r="11887" t="3075"/>
          <a:stretch/>
        </p:blipFill>
        <p:spPr>
          <a:xfrm>
            <a:off x="2879508" y="1786725"/>
            <a:ext cx="3384979" cy="250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3"/>
          <p:cNvSpPr txBox="1"/>
          <p:nvPr/>
        </p:nvSpPr>
        <p:spPr>
          <a:xfrm>
            <a:off x="1054950" y="4362525"/>
            <a:ext cx="703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pie chart illustrates the results from the post-pilot survey.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72% of respondents indicated a customer satisfaction score of 4 or 5.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Customer Satisfaction: Launch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4"/>
          <p:cNvSpPr txBox="1"/>
          <p:nvPr/>
        </p:nvSpPr>
        <p:spPr>
          <a:xfrm>
            <a:off x="822300" y="1290525"/>
            <a:ext cx="7499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Q. On a scale of 1-5, please rate your experience with the tablet overall.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4">
            <a:alphaModFix/>
          </a:blip>
          <a:srcRect b="3270" l="3449" r="8968" t="3261"/>
          <a:stretch/>
        </p:blipFill>
        <p:spPr>
          <a:xfrm>
            <a:off x="2431727" y="1718238"/>
            <a:ext cx="4020351" cy="258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4"/>
          <p:cNvSpPr txBox="1"/>
          <p:nvPr/>
        </p:nvSpPr>
        <p:spPr>
          <a:xfrm>
            <a:off x="1145025" y="4346800"/>
            <a:ext cx="7034100" cy="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pie chart illustrates the results from the post-launch survey.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86% of respondents indicated a customer satisfaction score of 4 or 5. This is a 14% increase.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727650" y="55490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Revenue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5"/>
          <p:cNvSpPr txBox="1"/>
          <p:nvPr/>
        </p:nvSpPr>
        <p:spPr>
          <a:xfrm>
            <a:off x="6111550" y="816425"/>
            <a:ext cx="2064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Tablet Launch April 23</a:t>
            </a:r>
            <a:endParaRPr b="1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p5" title="Chart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57200" y="1600775"/>
            <a:ext cx="7034100" cy="2864625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24" name="Google Shape;124;p5"/>
          <p:cNvCxnSpPr>
            <a:endCxn id="125" idx="7"/>
          </p:cNvCxnSpPr>
          <p:nvPr/>
        </p:nvCxnSpPr>
        <p:spPr>
          <a:xfrm flipH="1">
            <a:off x="6070302" y="1191868"/>
            <a:ext cx="816900" cy="1619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5" name="Google Shape;125;p5"/>
          <p:cNvSpPr/>
          <p:nvPr/>
        </p:nvSpPr>
        <p:spPr>
          <a:xfrm>
            <a:off x="5952000" y="2793350"/>
            <a:ext cx="138600" cy="120300"/>
          </a:xfrm>
          <a:prstGeom prst="ellipse">
            <a:avLst/>
          </a:prstGeom>
          <a:solidFill>
            <a:srgbClr val="17827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5"/>
          <p:cNvSpPr txBox="1"/>
          <p:nvPr/>
        </p:nvSpPr>
        <p:spPr>
          <a:xfrm>
            <a:off x="957200" y="4470425"/>
            <a:ext cx="703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chart of Sauce &amp; Spoon revenue, showing that after tablet implementation, revenue increased. 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July revenue was up to 20% over April’s monthly revenue.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"/>
          <p:cNvSpPr txBox="1"/>
          <p:nvPr>
            <p:ph type="title"/>
          </p:nvPr>
        </p:nvSpPr>
        <p:spPr>
          <a:xfrm>
            <a:off x="727650" y="5605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What Worked: Key Accomplishments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6"/>
          <p:cNvSpPr txBox="1"/>
          <p:nvPr>
            <p:ph idx="1" type="body"/>
          </p:nvPr>
        </p:nvSpPr>
        <p:spPr>
          <a:xfrm>
            <a:off x="729450" y="1469275"/>
            <a:ext cx="3443100" cy="28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table turn time 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Implementation of the tablets increased the average daily guest count by 10%.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also decreased wait time by 30 minutes.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200">
                <a:latin typeface="Arial"/>
                <a:ea typeface="Arial"/>
                <a:cs typeface="Arial"/>
                <a:sym typeface="Arial"/>
              </a:rPr>
              <a:t>Decreased food waste</a:t>
            </a:r>
            <a:endParaRPr b="1"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Tablets identified who was receiving an incorrect order.</a:t>
            </a:r>
            <a:endParaRPr sz="1200"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lang="en" sz="1200">
                <a:latin typeface="Arial"/>
                <a:ea typeface="Arial"/>
                <a:cs typeface="Arial"/>
                <a:sym typeface="Arial"/>
              </a:rPr>
              <a:t>Kitchen staff has taken the initiative to correct orders and decrease food waste by 50%.</a:t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6"/>
          <p:cNvSpPr txBox="1"/>
          <p:nvPr/>
        </p:nvSpPr>
        <p:spPr>
          <a:xfrm>
            <a:off x="4916275" y="1483600"/>
            <a:ext cx="3636600" cy="31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Increased customer satisfaction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After the pilot, customer satisfaction was at 72%.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Once we implemented improvements based on feedback, customer satisfaction increased to 86%.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Increased sales</a:t>
            </a:r>
            <a:endParaRPr b="1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Our monthly revenue has increased steadily since the tablet rollout, upwards of 20% since September/pre-rollout.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●"/>
            </a:pPr>
            <a:r>
              <a:rPr b="0" i="0" lang="en" sz="12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Tablets also helped boost revenue during the holiday season.</a:t>
            </a:r>
            <a:endParaRPr b="0" i="0" sz="12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type="title"/>
          </p:nvPr>
        </p:nvSpPr>
        <p:spPr>
          <a:xfrm>
            <a:off x="727650" y="5474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Next Steps: Looking Forward</a:t>
            </a:r>
            <a:endParaRPr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53000" y="4552500"/>
            <a:ext cx="590995" cy="590995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1" name="Google Shape;141;p7"/>
          <p:cNvGraphicFramePr/>
          <p:nvPr/>
        </p:nvGraphicFramePr>
        <p:xfrm>
          <a:off x="952500" y="15271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{0384549D-A282-4461-9285-52D229DB02D7}</a:tableStyleId>
              </a:tblPr>
              <a:tblGrid>
                <a:gridCol w="2413000"/>
                <a:gridCol w="2413000"/>
                <a:gridCol w="2413000"/>
              </a:tblGrid>
              <a:tr h="643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/>
                        <a:t>Initiative</a:t>
                      </a:r>
                      <a:endParaRPr b="1" sz="1700" u="none" cap="none" strike="noStrike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/>
                        <a:t>Action</a:t>
                      </a:r>
                      <a:endParaRPr b="1" sz="1700" u="none" cap="none" strike="noStrike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700"/>
                        <a:buFont typeface="Arial"/>
                        <a:buNone/>
                      </a:pPr>
                      <a:r>
                        <a:rPr b="1" lang="en" sz="1700" u="none" cap="none" strike="noStrike"/>
                        <a:t>Date</a:t>
                      </a:r>
                      <a:endParaRPr b="1" sz="1700" u="none" cap="none" strike="noStrike"/>
                    </a:p>
                  </a:txBody>
                  <a:tcPr marT="91425" marB="91425" marR="91425" marL="91425" anchor="ctr">
                    <a:solidFill>
                      <a:srgbClr val="D9D9D9"/>
                    </a:solidFill>
                  </a:tcPr>
                </a:tc>
              </a:tr>
              <a:tr h="6801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Implement tablets in more locations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Create new project plan for new location installation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Q2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Continue to track customer experience and satisfaction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Continue surveying/</a:t>
                      </a:r>
                      <a:endParaRPr sz="13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gathering data through various means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Ongoing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844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Expand tablet features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Investigate new features like social media integration, reservations, videos, etc.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Q4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177D82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Appendix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Font typeface="Arial"/>
              <a:buChar char="●"/>
            </a:pPr>
            <a:r>
              <a:rPr lang="en" sz="2300">
                <a:latin typeface="Arial"/>
                <a:ea typeface="Arial"/>
                <a:cs typeface="Arial"/>
                <a:sym typeface="Arial"/>
              </a:rPr>
              <a:t>Access all resources </a:t>
            </a:r>
            <a:r>
              <a:rPr lang="en" sz="2300" u="sng">
                <a:latin typeface="Arial"/>
                <a:ea typeface="Arial"/>
                <a:cs typeface="Arial"/>
                <a:sym typeface="Arial"/>
              </a:rPr>
              <a:t>here</a:t>
            </a:r>
            <a:r>
              <a:rPr lang="en" sz="2300">
                <a:latin typeface="Arial"/>
                <a:ea typeface="Arial"/>
                <a:cs typeface="Arial"/>
                <a:sym typeface="Arial"/>
              </a:rPr>
              <a:t>.</a:t>
            </a:r>
            <a:endParaRPr sz="23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