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2"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Order Served Time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Average Ticket Time</c:v>
                </c:pt>
              </c:strCache>
            </c:strRef>
          </c:tx>
          <c:dPt>
            <c:idx val="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01-9F10-4172-AC86-BBBADC0D5865}"/>
              </c:ext>
            </c:extLst>
          </c:dPt>
          <c:dPt>
            <c:idx val="1"/>
            <c:bubble3D val="0"/>
            <c:spPr>
              <a:solidFill>
                <a:schemeClr val="accent3">
                  <a:lumMod val="75000"/>
                </a:schemeClr>
              </a:solidFill>
              <a:ln w="19050">
                <a:solidFill>
                  <a:schemeClr val="lt1"/>
                </a:solidFill>
              </a:ln>
              <a:effectLst/>
            </c:spPr>
            <c:extLst>
              <c:ext xmlns:c16="http://schemas.microsoft.com/office/drawing/2014/chart" uri="{C3380CC4-5D6E-409C-BE32-E72D297353CC}">
                <c16:uniqueId val="{00000002-9F10-4172-AC86-BBBADC0D5865}"/>
              </c:ext>
            </c:extLst>
          </c:dPt>
          <c:dPt>
            <c:idx val="2"/>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3-9F10-4172-AC86-BBBADC0D5865}"/>
              </c:ext>
            </c:extLst>
          </c:dPt>
          <c:dPt>
            <c:idx val="3"/>
            <c:bubble3D val="0"/>
            <c:spPr>
              <a:solidFill>
                <a:schemeClr val="accent3">
                  <a:lumMod val="40000"/>
                  <a:lumOff val="60000"/>
                </a:schemeClr>
              </a:solidFill>
              <a:ln w="19050">
                <a:solidFill>
                  <a:schemeClr val="lt1"/>
                </a:solidFill>
              </a:ln>
              <a:effectLst/>
            </c:spPr>
            <c:extLst>
              <c:ext xmlns:c16="http://schemas.microsoft.com/office/drawing/2014/chart" uri="{C3380CC4-5D6E-409C-BE32-E72D297353CC}">
                <c16:uniqueId val="{00000004-9F10-4172-AC86-BBBADC0D586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5-9F10-4172-AC86-BBBADC0D5865}"/>
              </c:ext>
            </c:extLst>
          </c:dPt>
          <c:dLbls>
            <c:dLbl>
              <c:idx val="3"/>
              <c:layout>
                <c:manualLayout>
                  <c:x val="0.29954267278586588"/>
                  <c:y val="3.6632582980732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9F10-4172-AC86-BBBADC0D5865}"/>
                </c:ext>
              </c:extLst>
            </c:dLbl>
            <c:dLbl>
              <c:idx val="4"/>
              <c:delete val="1"/>
              <c:extLst>
                <c:ext xmlns:c15="http://schemas.microsoft.com/office/drawing/2012/chart" uri="{CE6537A1-D6FC-4f65-9D91-7224C49458BB}"/>
                <c:ext xmlns:c16="http://schemas.microsoft.com/office/drawing/2014/chart" uri="{C3380CC4-5D6E-409C-BE32-E72D297353CC}">
                  <c16:uniqueId val="{00000005-9F10-4172-AC86-BBBADC0D5865}"/>
                </c:ext>
              </c:extLst>
            </c:dLbl>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Sheet1!$A$2:$A$6</c:f>
              <c:strCache>
                <c:ptCount val="5"/>
                <c:pt idx="0">
                  <c:v>0-20min.</c:v>
                </c:pt>
                <c:pt idx="1">
                  <c:v>21-30min.</c:v>
                </c:pt>
                <c:pt idx="2">
                  <c:v>31-40min</c:v>
                </c:pt>
                <c:pt idx="3">
                  <c:v>41-50min.</c:v>
                </c:pt>
                <c:pt idx="4">
                  <c:v>50+min</c:v>
                </c:pt>
              </c:strCache>
            </c:strRef>
          </c:cat>
          <c:val>
            <c:numRef>
              <c:f>Sheet1!$B$2:$B$6</c:f>
              <c:numCache>
                <c:formatCode>General</c:formatCode>
                <c:ptCount val="5"/>
                <c:pt idx="0">
                  <c:v>28</c:v>
                </c:pt>
                <c:pt idx="1">
                  <c:v>15</c:v>
                </c:pt>
                <c:pt idx="2">
                  <c:v>6</c:v>
                </c:pt>
                <c:pt idx="3">
                  <c:v>1</c:v>
                </c:pt>
                <c:pt idx="4">
                  <c:v>0</c:v>
                </c:pt>
              </c:numCache>
            </c:numRef>
          </c:val>
          <c:extLst>
            <c:ext xmlns:c16="http://schemas.microsoft.com/office/drawing/2014/chart" uri="{C3380CC4-5D6E-409C-BE32-E72D297353CC}">
              <c16:uniqueId val="{00000000-9F10-4172-AC86-BBBADC0D5865}"/>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be8aa0f6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be8aa0f6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e8aa0f6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be8aa0f6e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be8aa0f6e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be8aa0f6e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be8aa0f6e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be8aa0f6e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C7DA5A77-3293-FF12-B3F7-4CFB1846FCD8}"/>
            </a:ext>
          </a:extLst>
        </p:cNvPr>
        <p:cNvGrpSpPr/>
        <p:nvPr/>
      </p:nvGrpSpPr>
      <p:grpSpPr>
        <a:xfrm>
          <a:off x="0" y="0"/>
          <a:ext cx="0" cy="0"/>
          <a:chOff x="0" y="0"/>
          <a:chExt cx="0" cy="0"/>
        </a:xfrm>
      </p:grpSpPr>
      <p:sp>
        <p:nvSpPr>
          <p:cNvPr id="84" name="Google Shape;84;gbe8aa0f6e7_0_26:notes">
            <a:extLst>
              <a:ext uri="{FF2B5EF4-FFF2-40B4-BE49-F238E27FC236}">
                <a16:creationId xmlns:a16="http://schemas.microsoft.com/office/drawing/2014/main" id="{5BDFF684-C5E8-ED20-2813-88D4A48A4F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e8aa0f6e7_0_26:notes">
            <a:extLst>
              <a:ext uri="{FF2B5EF4-FFF2-40B4-BE49-F238E27FC236}">
                <a16:creationId xmlns:a16="http://schemas.microsoft.com/office/drawing/2014/main" id="{D4E4F19A-21CA-9221-35CF-AF43DB5775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74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93800" y="184950"/>
              <a:ext cx="8756400" cy="4773600"/>
            </a:xfrm>
            <a:prstGeom prst="rect">
              <a:avLst/>
            </a:prstGeom>
            <a:noFill/>
            <a:ln w="1905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13"/>
          <p:cNvSpPr txBox="1">
            <a:spLocks noGrp="1"/>
          </p:cNvSpPr>
          <p:nvPr>
            <p:ph type="ctrTitle"/>
          </p:nvPr>
        </p:nvSpPr>
        <p:spPr>
          <a:xfrm>
            <a:off x="311700" y="2839025"/>
            <a:ext cx="8520600" cy="144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solidFill>
                  <a:srgbClr val="0C7182"/>
                </a:solidFill>
              </a:rPr>
              <a:t>Tablet Rollout Test Run</a:t>
            </a:r>
            <a:br>
              <a:rPr lang="en-US" sz="3200" b="1" dirty="0">
                <a:solidFill>
                  <a:srgbClr val="0C7182"/>
                </a:solidFill>
              </a:rPr>
            </a:br>
            <a:r>
              <a:rPr lang="en-US" sz="2800" b="1" dirty="0">
                <a:solidFill>
                  <a:srgbClr val="0C7182"/>
                </a:solidFill>
              </a:rPr>
              <a:t>Milestone: Restaurant pilot launched</a:t>
            </a:r>
            <a:endParaRPr sz="2800" b="1" dirty="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Summary</a:t>
            </a:r>
            <a:endParaRPr i="1"/>
          </a:p>
        </p:txBody>
      </p:sp>
      <p:sp>
        <p:nvSpPr>
          <p:cNvPr id="2" name="TextBox 1">
            <a:extLst>
              <a:ext uri="{FF2B5EF4-FFF2-40B4-BE49-F238E27FC236}">
                <a16:creationId xmlns:a16="http://schemas.microsoft.com/office/drawing/2014/main" id="{B2828E5A-AC98-5074-33BA-EF56E9A07526}"/>
              </a:ext>
            </a:extLst>
          </p:cNvPr>
          <p:cNvSpPr txBox="1"/>
          <p:nvPr/>
        </p:nvSpPr>
        <p:spPr>
          <a:xfrm>
            <a:off x="311700" y="995850"/>
            <a:ext cx="8520600" cy="1600438"/>
          </a:xfrm>
          <a:prstGeom prst="rect">
            <a:avLst/>
          </a:prstGeom>
          <a:noFill/>
        </p:spPr>
        <p:txBody>
          <a:bodyPr wrap="square" rtlCol="0">
            <a:spAutoFit/>
          </a:bodyPr>
          <a:lstStyle/>
          <a:p>
            <a:r>
              <a:rPr lang="en-US" dirty="0"/>
              <a:t>The test launch of the tablet rollout surveyed 50 customers. 72 percent of the customers had </a:t>
            </a:r>
            <a:r>
              <a:rPr lang="en-US" dirty="0" err="1"/>
              <a:t>possitive</a:t>
            </a:r>
            <a:r>
              <a:rPr lang="en-US" dirty="0"/>
              <a:t> experience with the tablet ordering system, signifying that we are moving in the positive direction with our project. 88 percent of the customers faced no technical issues which is close to our quality goal but still some refinements are required. Overall the staff was able to help the customers understand the ordering process, but still customer adaptation is ongoing. Only 10 percent of the customers wanted to go back to the traditional way of ordering through waiters which indicates the overall success of our tablet initiative as to increase the customers experience.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Overview</a:t>
            </a:r>
            <a:endParaRPr i="1"/>
          </a:p>
        </p:txBody>
      </p:sp>
      <p:sp>
        <p:nvSpPr>
          <p:cNvPr id="2" name="TextBox 1">
            <a:extLst>
              <a:ext uri="{FF2B5EF4-FFF2-40B4-BE49-F238E27FC236}">
                <a16:creationId xmlns:a16="http://schemas.microsoft.com/office/drawing/2014/main" id="{25A63D12-F33C-AA15-BE6B-81535FC3417F}"/>
              </a:ext>
            </a:extLst>
          </p:cNvPr>
          <p:cNvSpPr txBox="1"/>
          <p:nvPr/>
        </p:nvSpPr>
        <p:spPr>
          <a:xfrm>
            <a:off x="1028660" y="1156974"/>
            <a:ext cx="7086679" cy="2154436"/>
          </a:xfrm>
          <a:prstGeom prst="rect">
            <a:avLst/>
          </a:prstGeom>
          <a:noFill/>
        </p:spPr>
        <p:txBody>
          <a:bodyPr wrap="square" rtlCol="0">
            <a:spAutoFit/>
          </a:bodyPr>
          <a:lstStyle/>
          <a:p>
            <a:pPr marL="0" lvl="0" indent="0" algn="ctr" rtl="0">
              <a:spcBef>
                <a:spcPts val="0"/>
              </a:spcBef>
              <a:spcAft>
                <a:spcPts val="0"/>
              </a:spcAft>
              <a:buNone/>
            </a:pPr>
            <a:r>
              <a:rPr lang="en-US" sz="2000" b="1" dirty="0">
                <a:latin typeface="Open Sans"/>
                <a:ea typeface="Open Sans"/>
                <a:cs typeface="Open Sans"/>
                <a:sym typeface="Open Sans"/>
              </a:rPr>
              <a:t>Did we achieve our goals?</a:t>
            </a:r>
          </a:p>
          <a:p>
            <a:pPr marL="0" lvl="0" indent="0" algn="ctr" rtl="0">
              <a:spcBef>
                <a:spcPts val="0"/>
              </a:spcBef>
              <a:spcAft>
                <a:spcPts val="0"/>
              </a:spcAft>
              <a:buNone/>
            </a:pPr>
            <a:endParaRPr lang="en-US" sz="2000" b="1" dirty="0">
              <a:latin typeface="Open Sans"/>
              <a:ea typeface="Open Sans"/>
              <a:cs typeface="Open Sans"/>
              <a:sym typeface="Open Sans"/>
            </a:endParaRPr>
          </a:p>
          <a:p>
            <a:pPr marL="0" lvl="0" indent="0" algn="ctr" rtl="0">
              <a:spcBef>
                <a:spcPts val="0"/>
              </a:spcBef>
              <a:spcAft>
                <a:spcPts val="0"/>
              </a:spcAft>
              <a:buNone/>
            </a:pPr>
            <a:r>
              <a:rPr lang="en-US" sz="2000" b="1" dirty="0">
                <a:latin typeface="Open Sans"/>
                <a:ea typeface="Open Sans"/>
                <a:cs typeface="Open Sans"/>
                <a:sym typeface="Open Sans"/>
              </a:rPr>
              <a:t>Were customers satisfied?</a:t>
            </a:r>
          </a:p>
          <a:p>
            <a:pPr marL="0" lvl="0" indent="0" algn="ctr" rtl="0">
              <a:spcBef>
                <a:spcPts val="0"/>
              </a:spcBef>
              <a:spcAft>
                <a:spcPts val="0"/>
              </a:spcAft>
              <a:buNone/>
            </a:pPr>
            <a:endParaRPr lang="en-US" sz="2000" b="1" dirty="0">
              <a:latin typeface="Open Sans"/>
              <a:ea typeface="Open Sans"/>
              <a:cs typeface="Open Sans"/>
              <a:sym typeface="Open Sans"/>
            </a:endParaRPr>
          </a:p>
          <a:p>
            <a:pPr marL="0" lvl="0" indent="0" algn="ctr" rtl="0">
              <a:spcBef>
                <a:spcPts val="0"/>
              </a:spcBef>
              <a:spcAft>
                <a:spcPts val="0"/>
              </a:spcAft>
              <a:buNone/>
            </a:pPr>
            <a:r>
              <a:rPr lang="en-US" sz="2000" dirty="0">
                <a:latin typeface="Open Sans"/>
                <a:ea typeface="Open Sans"/>
                <a:cs typeface="Open Sans"/>
                <a:sym typeface="Open Sans"/>
              </a:rPr>
              <a:t>In order to evaluate the tablet launch, we asked guests to complete a survey on the tablet at the end of their visit.</a:t>
            </a:r>
          </a:p>
          <a:p>
            <a:pPr marL="285750" indent="-285750">
              <a:buFont typeface="Arial" panose="020B0604020202020204" pitchFamily="34" charset="0"/>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Findings</a:t>
            </a:r>
            <a:endParaRPr i="1"/>
          </a:p>
        </p:txBody>
      </p:sp>
      <p:graphicFrame>
        <p:nvGraphicFramePr>
          <p:cNvPr id="4" name="Chart 3">
            <a:extLst>
              <a:ext uri="{FF2B5EF4-FFF2-40B4-BE49-F238E27FC236}">
                <a16:creationId xmlns:a16="http://schemas.microsoft.com/office/drawing/2014/main" id="{975B9647-1613-7F3E-22F8-29B7B0079E6A}"/>
              </a:ext>
            </a:extLst>
          </p:cNvPr>
          <p:cNvGraphicFramePr/>
          <p:nvPr>
            <p:extLst>
              <p:ext uri="{D42A27DB-BD31-4B8C-83A1-F6EECF244321}">
                <p14:modId xmlns:p14="http://schemas.microsoft.com/office/powerpoint/2010/main" val="52199302"/>
              </p:ext>
            </p:extLst>
          </p:nvPr>
        </p:nvGraphicFramePr>
        <p:xfrm>
          <a:off x="2091718" y="599550"/>
          <a:ext cx="4960562" cy="308295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F4BE9909-15C4-1256-C7E2-9E97F3AFCAB4}"/>
              </a:ext>
            </a:extLst>
          </p:cNvPr>
          <p:cNvSpPr txBox="1"/>
          <p:nvPr/>
        </p:nvSpPr>
        <p:spPr>
          <a:xfrm>
            <a:off x="1033004" y="3682500"/>
            <a:ext cx="7077990" cy="1015663"/>
          </a:xfrm>
          <a:prstGeom prst="rect">
            <a:avLst/>
          </a:prstGeom>
          <a:noFill/>
        </p:spPr>
        <p:txBody>
          <a:bodyPr wrap="square" rtlCol="0">
            <a:spAutoFit/>
          </a:bodyPr>
          <a:lstStyle/>
          <a:p>
            <a:pPr algn="just"/>
            <a:r>
              <a:rPr lang="en-US" sz="1200" dirty="0"/>
              <a:t>One of the major things we have address is the time it takes to serve an order. As per the findings</a:t>
            </a:r>
          </a:p>
          <a:p>
            <a:pPr algn="just"/>
            <a:r>
              <a:rPr lang="en-US" sz="1200" dirty="0"/>
              <a:t>only 56% of orders are served in 0-20 minutes, far away from our quality standard of having </a:t>
            </a:r>
          </a:p>
          <a:p>
            <a:pPr algn="just"/>
            <a:r>
              <a:rPr lang="en-US" sz="1200" dirty="0"/>
              <a:t>8 minutes for appetizers and 10-15 minutes for entrees. Would also like to stay that due to this our </a:t>
            </a:r>
          </a:p>
          <a:p>
            <a:pPr algn="just"/>
            <a:r>
              <a:rPr lang="en-US" sz="1200" dirty="0"/>
              <a:t>Customer wait time in the lobby is also being negatively effected. We need to speed up our order preparation process, and decrease the percentage of any order taking more than 20 minutes.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Next Steps</a:t>
            </a:r>
            <a:endParaRPr i="1"/>
          </a:p>
        </p:txBody>
      </p:sp>
      <p:sp>
        <p:nvSpPr>
          <p:cNvPr id="2" name="TextBox 1">
            <a:extLst>
              <a:ext uri="{FF2B5EF4-FFF2-40B4-BE49-F238E27FC236}">
                <a16:creationId xmlns:a16="http://schemas.microsoft.com/office/drawing/2014/main" id="{9A6EF261-53BA-B7C4-FB92-E86727255DFD}"/>
              </a:ext>
            </a:extLst>
          </p:cNvPr>
          <p:cNvSpPr txBox="1"/>
          <p:nvPr/>
        </p:nvSpPr>
        <p:spPr>
          <a:xfrm>
            <a:off x="311700" y="1123650"/>
            <a:ext cx="7881805" cy="1631216"/>
          </a:xfrm>
          <a:prstGeom prst="rect">
            <a:avLst/>
          </a:prstGeom>
          <a:noFill/>
        </p:spPr>
        <p:txBody>
          <a:bodyPr wrap="square" rtlCol="0">
            <a:spAutoFit/>
          </a:bodyPr>
          <a:lstStyle/>
          <a:p>
            <a:pPr marL="0" lvl="0" indent="0" algn="l" rtl="0">
              <a:spcBef>
                <a:spcPts val="0"/>
              </a:spcBef>
              <a:spcAft>
                <a:spcPts val="0"/>
              </a:spcAft>
              <a:buNone/>
            </a:pPr>
            <a:r>
              <a:rPr lang="en-US" sz="2000" b="1" dirty="0">
                <a:latin typeface="Open Sans"/>
                <a:ea typeface="Open Sans"/>
                <a:cs typeface="Open Sans"/>
                <a:sym typeface="Open Sans"/>
              </a:rPr>
              <a:t>Survey Finding</a:t>
            </a:r>
            <a:r>
              <a:rPr lang="en-US" sz="2000" dirty="0">
                <a:latin typeface="Open Sans"/>
                <a:ea typeface="Open Sans"/>
                <a:cs typeface="Open Sans"/>
                <a:sym typeface="Open Sans"/>
              </a:rPr>
              <a:t>: Table turn time didn’t decrease</a:t>
            </a:r>
          </a:p>
          <a:p>
            <a:pPr marL="0" lvl="0" indent="0" algn="l" rtl="0">
              <a:spcBef>
                <a:spcPts val="0"/>
              </a:spcBef>
              <a:spcAft>
                <a:spcPts val="0"/>
              </a:spcAft>
              <a:buNone/>
            </a:pPr>
            <a:endParaRPr lang="en-US" sz="2000" dirty="0">
              <a:latin typeface="Open Sans"/>
              <a:ea typeface="Open Sans"/>
              <a:cs typeface="Open Sans"/>
              <a:sym typeface="Open Sans"/>
            </a:endParaRPr>
          </a:p>
          <a:p>
            <a:pPr marL="0" lvl="0" indent="0" algn="l" rtl="0">
              <a:spcBef>
                <a:spcPts val="0"/>
              </a:spcBef>
              <a:spcAft>
                <a:spcPts val="0"/>
              </a:spcAft>
              <a:buNone/>
            </a:pPr>
            <a:endParaRPr lang="en-US" sz="2000" dirty="0">
              <a:latin typeface="Open Sans"/>
              <a:ea typeface="Open Sans"/>
              <a:cs typeface="Open Sans"/>
              <a:sym typeface="Open Sans"/>
            </a:endParaRPr>
          </a:p>
          <a:p>
            <a:pPr marL="0" lvl="0" indent="0" algn="l" rtl="0">
              <a:spcBef>
                <a:spcPts val="0"/>
              </a:spcBef>
              <a:spcAft>
                <a:spcPts val="0"/>
              </a:spcAft>
              <a:buNone/>
            </a:pPr>
            <a:r>
              <a:rPr lang="en-US" sz="2000" b="1" dirty="0">
                <a:latin typeface="Open Sans"/>
                <a:ea typeface="Open Sans"/>
                <a:cs typeface="Open Sans"/>
                <a:sym typeface="Open Sans"/>
              </a:rPr>
              <a:t>Recommendation</a:t>
            </a:r>
            <a:r>
              <a:rPr lang="en-US" sz="2000" dirty="0">
                <a:latin typeface="Open Sans"/>
                <a:ea typeface="Open Sans"/>
                <a:cs typeface="Open Sans"/>
                <a:sym typeface="Open Sans"/>
              </a:rPr>
              <a:t>: Work with GMs on speeding up guest visits, and also address the time it takes to serve an order.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0B7CEA40-C9A7-231A-2CD2-0114BE82AE32}"/>
            </a:ext>
          </a:extLst>
        </p:cNvPr>
        <p:cNvGrpSpPr/>
        <p:nvPr/>
      </p:nvGrpSpPr>
      <p:grpSpPr>
        <a:xfrm>
          <a:off x="0" y="0"/>
          <a:ext cx="0" cy="0"/>
          <a:chOff x="0" y="0"/>
          <a:chExt cx="0" cy="0"/>
        </a:xfrm>
      </p:grpSpPr>
      <p:sp>
        <p:nvSpPr>
          <p:cNvPr id="87" name="Google Shape;87;p18">
            <a:extLst>
              <a:ext uri="{FF2B5EF4-FFF2-40B4-BE49-F238E27FC236}">
                <a16:creationId xmlns:a16="http://schemas.microsoft.com/office/drawing/2014/main" id="{9C798CFE-07B9-A6DF-D7AB-2EDA69E3B1A0}"/>
              </a:ext>
            </a:extLst>
          </p:cNvPr>
          <p:cNvSpPr/>
          <p:nvPr/>
        </p:nvSpPr>
        <p:spPr>
          <a:xfrm>
            <a:off x="78750" y="75450"/>
            <a:ext cx="8986500" cy="4992600"/>
          </a:xfrm>
          <a:prstGeom prst="rect">
            <a:avLst/>
          </a:prstGeom>
          <a:noFill/>
          <a:ln w="76200" cap="flat" cmpd="sng">
            <a:solidFill>
              <a:srgbClr val="0C71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a:extLst>
              <a:ext uri="{FF2B5EF4-FFF2-40B4-BE49-F238E27FC236}">
                <a16:creationId xmlns:a16="http://schemas.microsoft.com/office/drawing/2014/main" id="{0C40B3FF-A18E-6453-BA0E-5BA210EB7B3A}"/>
              </a:ext>
            </a:extLst>
          </p:cNvPr>
          <p:cNvSpPr txBox="1">
            <a:spLocks noGrp="1"/>
          </p:cNvSpPr>
          <p:nvPr>
            <p:ph type="subTitle" idx="1"/>
          </p:nvPr>
        </p:nvSpPr>
        <p:spPr>
          <a:xfrm>
            <a:off x="311700" y="203250"/>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Next Steps</a:t>
            </a:r>
            <a:endParaRPr i="1" dirty="0"/>
          </a:p>
        </p:txBody>
      </p:sp>
      <p:sp>
        <p:nvSpPr>
          <p:cNvPr id="2" name="TextBox 1">
            <a:extLst>
              <a:ext uri="{FF2B5EF4-FFF2-40B4-BE49-F238E27FC236}">
                <a16:creationId xmlns:a16="http://schemas.microsoft.com/office/drawing/2014/main" id="{E91FEB7A-4658-D719-0AA8-5329320B0682}"/>
              </a:ext>
            </a:extLst>
          </p:cNvPr>
          <p:cNvSpPr txBox="1"/>
          <p:nvPr/>
        </p:nvSpPr>
        <p:spPr>
          <a:xfrm>
            <a:off x="311700" y="1123650"/>
            <a:ext cx="8290879" cy="1938992"/>
          </a:xfrm>
          <a:prstGeom prst="rect">
            <a:avLst/>
          </a:prstGeom>
          <a:noFill/>
        </p:spPr>
        <p:txBody>
          <a:bodyPr wrap="square" rtlCol="0">
            <a:spAutoFit/>
          </a:bodyPr>
          <a:lstStyle/>
          <a:p>
            <a:pPr marL="0" lvl="0" indent="0" algn="l" rtl="0">
              <a:spcBef>
                <a:spcPts val="0"/>
              </a:spcBef>
              <a:spcAft>
                <a:spcPts val="0"/>
              </a:spcAft>
              <a:buNone/>
            </a:pPr>
            <a:r>
              <a:rPr lang="en-US" sz="2000" b="1" dirty="0">
                <a:latin typeface="Open Sans"/>
                <a:ea typeface="Open Sans"/>
                <a:cs typeface="Open Sans"/>
                <a:sym typeface="Open Sans"/>
              </a:rPr>
              <a:t>Survey Finding</a:t>
            </a:r>
            <a:r>
              <a:rPr lang="en-US" sz="2000" dirty="0">
                <a:latin typeface="Open Sans"/>
                <a:ea typeface="Open Sans"/>
                <a:cs typeface="Open Sans"/>
                <a:sym typeface="Open Sans"/>
              </a:rPr>
              <a:t>: Order accuracy issues</a:t>
            </a:r>
          </a:p>
          <a:p>
            <a:pPr marL="0" lvl="0" indent="0" algn="l" rtl="0">
              <a:spcBef>
                <a:spcPts val="0"/>
              </a:spcBef>
              <a:spcAft>
                <a:spcPts val="0"/>
              </a:spcAft>
              <a:buNone/>
            </a:pPr>
            <a:endParaRPr lang="en-US" sz="2000" dirty="0">
              <a:latin typeface="Open Sans"/>
              <a:ea typeface="Open Sans"/>
              <a:cs typeface="Open Sans"/>
              <a:sym typeface="Open Sans"/>
            </a:endParaRPr>
          </a:p>
          <a:p>
            <a:pPr marL="0" lvl="0" indent="0" algn="l" rtl="0">
              <a:spcBef>
                <a:spcPts val="0"/>
              </a:spcBef>
              <a:spcAft>
                <a:spcPts val="0"/>
              </a:spcAft>
              <a:buNone/>
            </a:pPr>
            <a:endParaRPr lang="en-US" sz="2000" dirty="0">
              <a:latin typeface="Open Sans"/>
              <a:ea typeface="Open Sans"/>
              <a:cs typeface="Open Sans"/>
              <a:sym typeface="Open Sans"/>
            </a:endParaRPr>
          </a:p>
          <a:p>
            <a:pPr marL="0" lvl="0" indent="0" algn="l" rtl="0">
              <a:spcBef>
                <a:spcPts val="0"/>
              </a:spcBef>
              <a:spcAft>
                <a:spcPts val="0"/>
              </a:spcAft>
              <a:buNone/>
            </a:pPr>
            <a:r>
              <a:rPr lang="en-US" sz="2000" b="1" dirty="0">
                <a:latin typeface="Open Sans"/>
                <a:ea typeface="Open Sans"/>
                <a:cs typeface="Open Sans"/>
                <a:sym typeface="Open Sans"/>
              </a:rPr>
              <a:t>Recommendation</a:t>
            </a:r>
            <a:r>
              <a:rPr lang="en-US" sz="2000" dirty="0">
                <a:latin typeface="Open Sans"/>
                <a:ea typeface="Open Sans"/>
                <a:cs typeface="Open Sans"/>
                <a:sym typeface="Open Sans"/>
              </a:rPr>
              <a:t>: Check with the </a:t>
            </a:r>
            <a:r>
              <a:rPr lang="en-US" sz="2000" dirty="0" err="1">
                <a:latin typeface="Open Sans"/>
                <a:ea typeface="Open Sans"/>
                <a:cs typeface="Open Sans"/>
                <a:sym typeface="Open Sans"/>
              </a:rPr>
              <a:t>Foh</a:t>
            </a:r>
            <a:r>
              <a:rPr lang="en-US" sz="2000" dirty="0">
                <a:latin typeface="Open Sans"/>
                <a:ea typeface="Open Sans"/>
                <a:cs typeface="Open Sans"/>
                <a:sym typeface="Open Sans"/>
              </a:rPr>
              <a:t> and </a:t>
            </a:r>
            <a:r>
              <a:rPr lang="en-US" sz="2000" dirty="0" err="1">
                <a:latin typeface="Open Sans"/>
                <a:ea typeface="Open Sans"/>
                <a:cs typeface="Open Sans"/>
                <a:sym typeface="Open Sans"/>
              </a:rPr>
              <a:t>Boh</a:t>
            </a:r>
            <a:r>
              <a:rPr lang="en-US" sz="2000" dirty="0">
                <a:latin typeface="Open Sans"/>
                <a:ea typeface="Open Sans"/>
                <a:cs typeface="Open Sans"/>
                <a:sym typeface="Open Sans"/>
              </a:rPr>
              <a:t> staff to see where the issues are. Also make sure the customization feature in the tablets are working fine and reduce any table malfunctions.</a:t>
            </a:r>
          </a:p>
        </p:txBody>
      </p:sp>
    </p:spTree>
    <p:extLst>
      <p:ext uri="{BB962C8B-B14F-4D97-AF65-F5344CB8AC3E}">
        <p14:creationId xmlns:p14="http://schemas.microsoft.com/office/powerpoint/2010/main" val="15007778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341</Words>
  <Application>Microsoft Office PowerPoint</Application>
  <PresentationFormat>On-screen Show (16:9)</PresentationFormat>
  <Paragraphs>26</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Open Sans</vt:lpstr>
      <vt:lpstr>Simple Light</vt:lpstr>
      <vt:lpstr>Tablet Rollout Test Run Milestone: Restaurant pilot launched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Boparai</cp:lastModifiedBy>
  <cp:revision>4</cp:revision>
  <dcterms:modified xsi:type="dcterms:W3CDTF">2025-04-22T02:31:19Z</dcterms:modified>
</cp:coreProperties>
</file>