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Google Sans Medium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oogleSansMedium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oogleSansMedium-italic.fntdata"/><Relationship Id="rId14" Type="http://schemas.openxmlformats.org/officeDocument/2006/relationships/font" Target="fonts/GoogleSansMedium-bold.fntdata"/><Relationship Id="rId16" Type="http://schemas.openxmlformats.org/officeDocument/2006/relationships/font" Target="fonts/GoogleSans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e7864939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e7864939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e7864939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e7864939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e7864939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e7864939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e7864939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e7864939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e7864939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e7864939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e7864939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e7864939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hyperlink" Target="https://public.tableau.com/app/profile/navyadeep.singh.boparai/viz/GoogleBISpecializationFinalCertificate/GoogleFibreCustomerCallDashboard?publish=y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758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      Google Fiber Customer Call Analysis</a:t>
            </a:r>
            <a:endParaRPr sz="4000"/>
          </a:p>
        </p:txBody>
      </p:sp>
      <p:pic>
        <p:nvPicPr>
          <p:cNvPr id="55" name="Google Shape;55;p13" title="Screenshot 2025-07-10 12463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25" y="248300"/>
            <a:ext cx="990600" cy="847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13"/>
          <p:cNvGrpSpPr/>
          <p:nvPr/>
        </p:nvGrpSpPr>
        <p:grpSpPr>
          <a:xfrm>
            <a:off x="622075" y="1596160"/>
            <a:ext cx="2756267" cy="2453676"/>
            <a:chOff x="2062178" y="814752"/>
            <a:chExt cx="5019609" cy="2453676"/>
          </a:xfrm>
        </p:grpSpPr>
        <p:sp>
          <p:nvSpPr>
            <p:cNvPr id="57" name="Google Shape;57;p13"/>
            <p:cNvSpPr txBox="1"/>
            <p:nvPr/>
          </p:nvSpPr>
          <p:spPr>
            <a:xfrm>
              <a:off x="3056624" y="814755"/>
              <a:ext cx="4019100" cy="50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rgbClr val="000000"/>
                  </a:solidFill>
                </a:rPr>
                <a:t>INTRO</a:t>
              </a:r>
              <a:endParaRPr sz="2300">
                <a:solidFill>
                  <a:srgbClr val="000000"/>
                </a:solidFill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3056578" y="1324455"/>
              <a:ext cx="40191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/>
                <a:t>Business Requirements</a:t>
              </a:r>
              <a:endParaRPr sz="2300">
                <a:solidFill>
                  <a:srgbClr val="000000"/>
                </a:solidFill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2999394" y="2108880"/>
              <a:ext cx="4019100" cy="5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/>
                <a:t>Methods Used</a:t>
              </a:r>
              <a:endParaRPr sz="2300">
                <a:solidFill>
                  <a:srgbClr val="000000"/>
                </a:solidFill>
              </a:endParaRPr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3053619" y="2669328"/>
              <a:ext cx="4025100" cy="5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/>
                <a:t>Data Insights</a:t>
              </a:r>
              <a:endParaRPr sz="2300">
                <a:solidFill>
                  <a:srgbClr val="000000"/>
                </a:solidFill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2062178" y="814752"/>
              <a:ext cx="9372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</a:rPr>
                <a:t>01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2062188" y="1312425"/>
              <a:ext cx="937200" cy="8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</a:rPr>
                <a:t>02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2064728" y="2117130"/>
              <a:ext cx="934800" cy="50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</a:rPr>
                <a:t>03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2089264" y="2729217"/>
              <a:ext cx="10830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00"/>
                  </a:solidFill>
                </a:rPr>
                <a:t>04-07</a:t>
              </a:r>
              <a:endParaRPr>
                <a:solidFill>
                  <a:srgbClr val="000000"/>
                </a:solidFill>
              </a:endParaRPr>
            </a:p>
          </p:txBody>
        </p:sp>
        <p:cxnSp>
          <p:nvCxnSpPr>
            <p:cNvPr id="65" name="Google Shape;65;p13"/>
            <p:cNvCxnSpPr/>
            <p:nvPr/>
          </p:nvCxnSpPr>
          <p:spPr>
            <a:xfrm>
              <a:off x="2062188" y="1312425"/>
              <a:ext cx="5019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2062188" y="2087650"/>
              <a:ext cx="5019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3"/>
            <p:cNvCxnSpPr/>
            <p:nvPr/>
          </p:nvCxnSpPr>
          <p:spPr>
            <a:xfrm>
              <a:off x="2062188" y="2669338"/>
              <a:ext cx="5019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3"/>
            <p:cNvCxnSpPr/>
            <p:nvPr/>
          </p:nvCxnSpPr>
          <p:spPr>
            <a:xfrm>
              <a:off x="2062188" y="3268425"/>
              <a:ext cx="5019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" name="Google Shape;69;p13"/>
          <p:cNvSpPr txBox="1"/>
          <p:nvPr/>
        </p:nvSpPr>
        <p:spPr>
          <a:xfrm>
            <a:off x="3906900" y="1496825"/>
            <a:ext cx="4374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 in depth analysis of customer </a:t>
            </a:r>
            <a:r>
              <a:rPr lang="en" sz="1800">
                <a:solidFill>
                  <a:schemeClr val="dk1"/>
                </a:solidFill>
              </a:rPr>
              <a:t>call patterns</a:t>
            </a:r>
            <a:r>
              <a:rPr lang="en" sz="1800">
                <a:solidFill>
                  <a:schemeClr val="dk1"/>
                </a:solidFill>
              </a:rPr>
              <a:t> to the </a:t>
            </a:r>
            <a:r>
              <a:rPr lang="en" sz="1800">
                <a:solidFill>
                  <a:schemeClr val="dk1"/>
                </a:solidFill>
              </a:rPr>
              <a:t>customer</a:t>
            </a:r>
            <a:r>
              <a:rPr lang="en" sz="1800">
                <a:solidFill>
                  <a:schemeClr val="dk1"/>
                </a:solidFill>
              </a:rPr>
              <a:t> support at Google Fiber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900" y="2571750"/>
            <a:ext cx="3787400" cy="20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311700" y="1068475"/>
            <a:ext cx="8520600" cy="3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76" name="Google Shape;76;p14" title="Screenshot 2025-07-10 12463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25" y="248300"/>
            <a:ext cx="9906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50" y="1282200"/>
            <a:ext cx="3510923" cy="272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5059750" y="1376025"/>
            <a:ext cx="2374500" cy="25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Business Problem 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How to </a:t>
            </a:r>
            <a:r>
              <a:rPr b="1" lang="en" sz="1700">
                <a:solidFill>
                  <a:schemeClr val="dk1"/>
                </a:solidFill>
              </a:rPr>
              <a:t>reduce customer recall volumes</a:t>
            </a:r>
            <a:r>
              <a:rPr lang="en" sz="1700">
                <a:solidFill>
                  <a:schemeClr val="dk1"/>
                </a:solidFill>
              </a:rPr>
              <a:t>(customer calling support more than once)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799250" y="4220675"/>
            <a:ext cx="55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Dashboard Link: </a:t>
            </a:r>
            <a:r>
              <a:rPr lang="en" u="sng">
                <a:solidFill>
                  <a:schemeClr val="hlink"/>
                </a:solidFill>
                <a:hlinkClick r:id="rId5"/>
              </a:rPr>
              <a:t>Google Fiber Customer Call Dashboard Tableau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655250" y="1096025"/>
            <a:ext cx="8177100" cy="3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52629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Analyzing the data in 3 dimensions:</a:t>
            </a:r>
            <a:endParaRPr sz="2400">
              <a:solidFill>
                <a:srgbClr val="252629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52629"/>
              </a:buClr>
              <a:buSzPts val="2000"/>
              <a:buChar char="●"/>
            </a:pPr>
            <a:r>
              <a:rPr lang="en" sz="2000">
                <a:solidFill>
                  <a:srgbClr val="252629"/>
                </a:solidFill>
              </a:rPr>
              <a:t>Total Repeat Calls By first contact date</a:t>
            </a:r>
            <a:endParaRPr sz="2000">
              <a:solidFill>
                <a:srgbClr val="25262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52629"/>
              </a:buClr>
              <a:buSzPts val="2000"/>
              <a:buChar char="●"/>
            </a:pPr>
            <a:r>
              <a:rPr lang="en" sz="2000">
                <a:solidFill>
                  <a:srgbClr val="252629"/>
                </a:solidFill>
              </a:rPr>
              <a:t>Total Repeat Calls By Market </a:t>
            </a:r>
            <a:endParaRPr sz="2000">
              <a:solidFill>
                <a:srgbClr val="25262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52629"/>
              </a:buClr>
              <a:buSzPts val="2000"/>
              <a:buChar char="●"/>
            </a:pPr>
            <a:r>
              <a:rPr lang="en" sz="2000">
                <a:solidFill>
                  <a:srgbClr val="252629"/>
                </a:solidFill>
              </a:rPr>
              <a:t>Total Repeat Calls By Problem</a:t>
            </a:r>
            <a:endParaRPr sz="2000">
              <a:solidFill>
                <a:srgbClr val="25262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5262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52629"/>
                </a:solidFill>
              </a:rPr>
              <a:t>Including different time scale comparisons including highlight tables by weekdays over months and repeat calls by first date</a:t>
            </a:r>
            <a:endParaRPr sz="2000">
              <a:solidFill>
                <a:srgbClr val="25262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629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52629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5" title="Screenshot 2025-07-10 12463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25" y="248300"/>
            <a:ext cx="99060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Key metrics show that on </a:t>
            </a:r>
            <a:r>
              <a:rPr b="1" lang="en">
                <a:solidFill>
                  <a:schemeClr val="dk1"/>
                </a:solidFill>
              </a:rPr>
              <a:t>every</a:t>
            </a:r>
            <a:r>
              <a:rPr b="1" lang="en">
                <a:solidFill>
                  <a:schemeClr val="dk1"/>
                </a:solidFill>
              </a:rPr>
              <a:t> 100 calls, 31 repeat calls</a:t>
            </a:r>
            <a:r>
              <a:rPr lang="en">
                <a:solidFill>
                  <a:schemeClr val="dk1"/>
                </a:solidFill>
              </a:rPr>
              <a:t> are received.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Meaning </a:t>
            </a:r>
            <a:r>
              <a:rPr b="1" lang="en">
                <a:solidFill>
                  <a:schemeClr val="dk1"/>
                </a:solidFill>
              </a:rPr>
              <a:t>30 % </a:t>
            </a:r>
            <a:r>
              <a:rPr lang="en">
                <a:solidFill>
                  <a:schemeClr val="dk1"/>
                </a:solidFill>
              </a:rPr>
              <a:t>of the customer </a:t>
            </a:r>
            <a:r>
              <a:rPr lang="en">
                <a:solidFill>
                  <a:schemeClr val="dk1"/>
                </a:solidFill>
              </a:rPr>
              <a:t>queries</a:t>
            </a:r>
            <a:r>
              <a:rPr lang="en">
                <a:solidFill>
                  <a:schemeClr val="dk1"/>
                </a:solidFill>
              </a:rPr>
              <a:t> are resolved on the first call with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the support team.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63" y="1297050"/>
            <a:ext cx="8395476" cy="40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 title="Screenshot 2025-07-10 12463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725" y="248300"/>
            <a:ext cx="99060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4173000" y="544113"/>
            <a:ext cx="79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KPIs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" name="Google Shape;99;p17" title="Screenshot 2025-07-10 12463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25" y="248300"/>
            <a:ext cx="99060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2399325" y="544125"/>
            <a:ext cx="472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Repeat calls by first contact date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478325" y="1383025"/>
            <a:ext cx="3483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As the months are progressing the repeat call volumes are </a:t>
            </a:r>
            <a:r>
              <a:rPr lang="en" sz="1800">
                <a:solidFill>
                  <a:schemeClr val="dk1"/>
                </a:solidFill>
              </a:rPr>
              <a:t>increasing.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Mon-Fri most repeat calls happen.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725" y="3606700"/>
            <a:ext cx="5074525" cy="9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713" y="1074487"/>
            <a:ext cx="4648549" cy="249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7725" y="1546398"/>
            <a:ext cx="990600" cy="102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0" name="Google Shape;110;p18" title="Screenshot 2025-07-10 12463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25" y="248300"/>
            <a:ext cx="99060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399325" y="544125"/>
            <a:ext cx="521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Repeat calls by Market and Problem type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478325" y="1383025"/>
            <a:ext cx="3483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Market 1 </a:t>
            </a:r>
            <a:r>
              <a:rPr lang="en" sz="1800">
                <a:solidFill>
                  <a:schemeClr val="dk1"/>
                </a:solidFill>
              </a:rPr>
              <a:t>support team is facing the highest repeat calls.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Followed by </a:t>
            </a:r>
            <a:r>
              <a:rPr b="1" lang="en" sz="1800">
                <a:solidFill>
                  <a:schemeClr val="dk1"/>
                </a:solidFill>
              </a:rPr>
              <a:t>Market 3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We have to work by problem type to reduce market 1 call volume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27212"/>
            <a:ext cx="5152625" cy="26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6225" y="2073825"/>
            <a:ext cx="142210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0" name="Google Shape;120;p19" title="Screenshot 2025-07-10 12463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25" y="248300"/>
            <a:ext cx="99060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2399325" y="544125"/>
            <a:ext cx="521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Repeat calls by Market and Problem type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5478325" y="1383025"/>
            <a:ext cx="3483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Most calls are relating to </a:t>
            </a:r>
            <a:r>
              <a:rPr b="1" lang="en" sz="1800">
                <a:solidFill>
                  <a:schemeClr val="dk1"/>
                </a:solidFill>
              </a:rPr>
              <a:t>type_5 (</a:t>
            </a:r>
            <a:r>
              <a:rPr lang="en" sz="1800">
                <a:solidFill>
                  <a:srgbClr val="1F1F1F"/>
                </a:solidFill>
                <a:highlight>
                  <a:srgbClr val="FFFFFF"/>
                </a:highlight>
              </a:rPr>
              <a:t>internet and wifi) in every market</a:t>
            </a:r>
            <a:endParaRPr sz="18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Char char="●"/>
            </a:pPr>
            <a:r>
              <a:rPr lang="en" sz="1800">
                <a:solidFill>
                  <a:srgbClr val="1F1F1F"/>
                </a:solidFill>
                <a:highlight>
                  <a:srgbClr val="FFFFFF"/>
                </a:highlight>
              </a:rPr>
              <a:t>Followed by </a:t>
            </a:r>
            <a:r>
              <a:rPr b="1" lang="en" sz="1800">
                <a:solidFill>
                  <a:srgbClr val="1F1F1F"/>
                </a:solidFill>
                <a:highlight>
                  <a:srgbClr val="FFFFFF"/>
                </a:highlight>
              </a:rPr>
              <a:t>type_2</a:t>
            </a:r>
            <a:r>
              <a:rPr lang="en" sz="1800">
                <a:solidFill>
                  <a:srgbClr val="1F1F1F"/>
                </a:solidFill>
                <a:highlight>
                  <a:srgbClr val="FFFFFF"/>
                </a:highlight>
              </a:rPr>
              <a:t>(technician troubleshooting) and type_1(account management).</a:t>
            </a:r>
            <a:endParaRPr sz="18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Problem type has a huge impact on repeat calls</a:t>
            </a:r>
            <a:endParaRPr sz="18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27212"/>
            <a:ext cx="5152625" cy="26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6225" y="2073825"/>
            <a:ext cx="142210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