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2.xml" ContentType="application/vnd.openxmlformats-officedocument.presentationml.comments+xml"/>
  <Override PartName="/ppt/notesSlides/notesSlide8.xml" ContentType="application/vnd.openxmlformats-officedocument.presentationml.notesSlide+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70" r:id="rId4"/>
    <p:sldId id="259" r:id="rId5"/>
    <p:sldId id="258" r:id="rId6"/>
    <p:sldId id="261" r:id="rId7"/>
    <p:sldId id="269" r:id="rId8"/>
    <p:sldId id="263" r:id="rId9"/>
    <p:sldId id="262" r:id="rId10"/>
    <p:sldId id="264" r:id="rId11"/>
    <p:sldId id="267" r:id="rId12"/>
    <p:sldId id="265" r:id="rId13"/>
    <p:sldId id="266"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vya Agarwal" initials="NA" lastIdx="4" clrIdx="0">
    <p:extLst>
      <p:ext uri="{19B8F6BF-5375-455C-9EA6-DF929625EA0E}">
        <p15:presenceInfo xmlns:p15="http://schemas.microsoft.com/office/powerpoint/2012/main" userId="b539e5550107cf3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41" autoAdjust="0"/>
  </p:normalViewPr>
  <p:slideViewPr>
    <p:cSldViewPr snapToGrid="0">
      <p:cViewPr varScale="1">
        <p:scale>
          <a:sx n="65" d="100"/>
          <a:sy n="65" d="100"/>
        </p:scale>
        <p:origin x="68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9-24T19:27:59.679" idx="2">
    <p:pos x="10" y="10"/>
    <p:text>avoid paras</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3-09-24T19:28:51.807" idx="3">
    <p:pos x="10" y="10"/>
    <p:text>- heading as demo</p:text>
    <p:extLst>
      <p:ext uri="{C676402C-5697-4E1C-873F-D02D1690AC5C}">
        <p15:threadingInfo xmlns:p15="http://schemas.microsoft.com/office/powerpoint/2012/main" timeZoneBias="-33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3-09-24T19:30:41.769" idx="4">
    <p:pos x="10" y="10"/>
    <p:text>links to learn networkx</p:text>
    <p:extLst>
      <p:ext uri="{C676402C-5697-4E1C-873F-D02D1690AC5C}">
        <p15:threadingInfo xmlns:p15="http://schemas.microsoft.com/office/powerpoint/2012/main" timeZoneBias="-33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F7E200-CF88-489C-A635-E51BF021D055}" type="doc">
      <dgm:prSet loTypeId="urn:microsoft.com/office/officeart/2005/8/layout/pyramid2" loCatId="list" qsTypeId="urn:microsoft.com/office/officeart/2005/8/quickstyle/simple1" qsCatId="simple" csTypeId="urn:microsoft.com/office/officeart/2005/8/colors/accent1_2" csCatId="accent1" phldr="1"/>
      <dgm:spPr/>
      <dgm:t>
        <a:bodyPr/>
        <a:lstStyle/>
        <a:p>
          <a:endParaRPr lang="en-IN"/>
        </a:p>
      </dgm:t>
    </dgm:pt>
    <dgm:pt modelId="{73C716D3-E8B2-498B-95F3-03110C296AB3}">
      <dgm:prSet/>
      <dgm:spPr/>
      <dgm:t>
        <a:bodyPr/>
        <a:lstStyle/>
        <a:p>
          <a:r>
            <a:rPr lang="en-US"/>
            <a:t>Directors (management)</a:t>
          </a:r>
          <a:endParaRPr lang="en-US" dirty="0"/>
        </a:p>
      </dgm:t>
    </dgm:pt>
    <dgm:pt modelId="{758DC7DB-1CB1-458A-8196-0CF6ADFDD9F8}" type="parTrans" cxnId="{9C1FDB8F-5522-4B6D-8CB4-F6D8B1AE4BE2}">
      <dgm:prSet/>
      <dgm:spPr/>
      <dgm:t>
        <a:bodyPr/>
        <a:lstStyle/>
        <a:p>
          <a:endParaRPr lang="en-IN"/>
        </a:p>
      </dgm:t>
    </dgm:pt>
    <dgm:pt modelId="{AA952E03-9C0C-4670-86F2-5EF4B2FACDB4}" type="sibTrans" cxnId="{9C1FDB8F-5522-4B6D-8CB4-F6D8B1AE4BE2}">
      <dgm:prSet/>
      <dgm:spPr/>
      <dgm:t>
        <a:bodyPr/>
        <a:lstStyle/>
        <a:p>
          <a:endParaRPr lang="en-IN"/>
        </a:p>
      </dgm:t>
    </dgm:pt>
    <dgm:pt modelId="{0A45864D-E8F0-42D3-A8F1-48709E051ACC}">
      <dgm:prSet/>
      <dgm:spPr/>
      <dgm:t>
        <a:bodyPr/>
        <a:lstStyle/>
        <a:p>
          <a:r>
            <a:rPr lang="en-US" dirty="0"/>
            <a:t>Firms</a:t>
          </a:r>
        </a:p>
      </dgm:t>
    </dgm:pt>
    <dgm:pt modelId="{1A09B5E8-B04F-48F7-BC31-2B5F07F69CDA}" type="parTrans" cxnId="{169E8B74-F5A0-48DF-AB92-DA9EA58D4E6C}">
      <dgm:prSet/>
      <dgm:spPr/>
      <dgm:t>
        <a:bodyPr/>
        <a:lstStyle/>
        <a:p>
          <a:endParaRPr lang="en-IN"/>
        </a:p>
      </dgm:t>
    </dgm:pt>
    <dgm:pt modelId="{FEBABDB5-AF3B-4F4C-A262-E3C9D3347904}" type="sibTrans" cxnId="{169E8B74-F5A0-48DF-AB92-DA9EA58D4E6C}">
      <dgm:prSet/>
      <dgm:spPr/>
      <dgm:t>
        <a:bodyPr/>
        <a:lstStyle/>
        <a:p>
          <a:endParaRPr lang="en-IN"/>
        </a:p>
      </dgm:t>
    </dgm:pt>
    <dgm:pt modelId="{7962D089-E83C-4505-9E7D-C6620DA94634}">
      <dgm:prSet/>
      <dgm:spPr/>
      <dgm:t>
        <a:bodyPr/>
        <a:lstStyle/>
        <a:p>
          <a:r>
            <a:rPr lang="en-US" dirty="0"/>
            <a:t>Products</a:t>
          </a:r>
        </a:p>
      </dgm:t>
    </dgm:pt>
    <dgm:pt modelId="{F2E86C7E-1B09-4937-81B2-21008F8B1327}" type="parTrans" cxnId="{C0A55034-3AD9-4058-AB0B-DD68F4CC9EF4}">
      <dgm:prSet/>
      <dgm:spPr/>
      <dgm:t>
        <a:bodyPr/>
        <a:lstStyle/>
        <a:p>
          <a:endParaRPr lang="en-IN"/>
        </a:p>
      </dgm:t>
    </dgm:pt>
    <dgm:pt modelId="{C1B95266-FA85-468C-8E33-012BCE3DD71F}" type="sibTrans" cxnId="{C0A55034-3AD9-4058-AB0B-DD68F4CC9EF4}">
      <dgm:prSet/>
      <dgm:spPr/>
      <dgm:t>
        <a:bodyPr/>
        <a:lstStyle/>
        <a:p>
          <a:endParaRPr lang="en-IN"/>
        </a:p>
      </dgm:t>
    </dgm:pt>
    <dgm:pt modelId="{5C11B8F4-0BD1-42E1-9610-94EDDA0B589F}">
      <dgm:prSet/>
      <dgm:spPr/>
      <dgm:t>
        <a:bodyPr/>
        <a:lstStyle/>
        <a:p>
          <a:r>
            <a:rPr lang="en-US" dirty="0"/>
            <a:t>Business Groups</a:t>
          </a:r>
        </a:p>
      </dgm:t>
    </dgm:pt>
    <dgm:pt modelId="{27496FEA-FC56-4E9D-9BDA-4DB8360E6647}" type="parTrans" cxnId="{0AB2D99B-A15B-4730-8B70-683C8FCF31F0}">
      <dgm:prSet/>
      <dgm:spPr/>
      <dgm:t>
        <a:bodyPr/>
        <a:lstStyle/>
        <a:p>
          <a:endParaRPr lang="en-IN"/>
        </a:p>
      </dgm:t>
    </dgm:pt>
    <dgm:pt modelId="{64B34AEB-4C65-43C1-9F18-5EDE4B0E212A}" type="sibTrans" cxnId="{0AB2D99B-A15B-4730-8B70-683C8FCF31F0}">
      <dgm:prSet/>
      <dgm:spPr/>
      <dgm:t>
        <a:bodyPr/>
        <a:lstStyle/>
        <a:p>
          <a:endParaRPr lang="en-IN"/>
        </a:p>
      </dgm:t>
    </dgm:pt>
    <dgm:pt modelId="{2A60043B-33C5-4423-B72A-0465F37CAE8A}">
      <dgm:prSet/>
      <dgm:spPr/>
      <dgm:t>
        <a:bodyPr/>
        <a:lstStyle/>
        <a:p>
          <a:r>
            <a:rPr lang="en-US" dirty="0"/>
            <a:t>Banks</a:t>
          </a:r>
        </a:p>
      </dgm:t>
    </dgm:pt>
    <dgm:pt modelId="{EFC09CB8-845C-4EF6-B9C8-4BC0DA1EFDDF}" type="parTrans" cxnId="{01BF5945-CC8C-4C1D-A7A7-E422B0EC70A0}">
      <dgm:prSet/>
      <dgm:spPr/>
      <dgm:t>
        <a:bodyPr/>
        <a:lstStyle/>
        <a:p>
          <a:endParaRPr lang="en-IN"/>
        </a:p>
      </dgm:t>
    </dgm:pt>
    <dgm:pt modelId="{9434F6F5-B597-444F-846F-90A9BECBB463}" type="sibTrans" cxnId="{01BF5945-CC8C-4C1D-A7A7-E422B0EC70A0}">
      <dgm:prSet/>
      <dgm:spPr/>
      <dgm:t>
        <a:bodyPr/>
        <a:lstStyle/>
        <a:p>
          <a:endParaRPr lang="en-IN"/>
        </a:p>
      </dgm:t>
    </dgm:pt>
    <dgm:pt modelId="{360FA6FE-3E5F-475D-8AFE-A6E8452F0C4C}">
      <dgm:prSet/>
      <dgm:spPr/>
      <dgm:t>
        <a:bodyPr/>
        <a:lstStyle/>
        <a:p>
          <a:r>
            <a:rPr lang="en-US" dirty="0"/>
            <a:t>Investors</a:t>
          </a:r>
        </a:p>
      </dgm:t>
    </dgm:pt>
    <dgm:pt modelId="{E8CD5EB7-51E4-44E3-AC4A-F2617437DB6E}" type="parTrans" cxnId="{99ADEFF8-4CD1-46CA-B759-FECCFC7A19DE}">
      <dgm:prSet/>
      <dgm:spPr/>
      <dgm:t>
        <a:bodyPr/>
        <a:lstStyle/>
        <a:p>
          <a:endParaRPr lang="en-IN"/>
        </a:p>
      </dgm:t>
    </dgm:pt>
    <dgm:pt modelId="{83D6A5C7-5304-45B0-B3AC-E3E26DECC23D}" type="sibTrans" cxnId="{99ADEFF8-4CD1-46CA-B759-FECCFC7A19DE}">
      <dgm:prSet/>
      <dgm:spPr/>
      <dgm:t>
        <a:bodyPr/>
        <a:lstStyle/>
        <a:p>
          <a:endParaRPr lang="en-IN"/>
        </a:p>
      </dgm:t>
    </dgm:pt>
    <dgm:pt modelId="{D35AD4B4-3449-4349-8765-537C4927E5A0}">
      <dgm:prSet/>
      <dgm:spPr/>
      <dgm:t>
        <a:bodyPr/>
        <a:lstStyle/>
        <a:p>
          <a:r>
            <a:rPr lang="en-US" dirty="0"/>
            <a:t>Traders</a:t>
          </a:r>
        </a:p>
      </dgm:t>
    </dgm:pt>
    <dgm:pt modelId="{8E6325D8-8F61-4C29-B867-64E054585E17}" type="parTrans" cxnId="{98DD118B-A6B2-4F76-9D53-16D508FD4418}">
      <dgm:prSet/>
      <dgm:spPr/>
      <dgm:t>
        <a:bodyPr/>
        <a:lstStyle/>
        <a:p>
          <a:endParaRPr lang="en-IN"/>
        </a:p>
      </dgm:t>
    </dgm:pt>
    <dgm:pt modelId="{14B44162-F0AF-44EC-B529-C32915B18CC3}" type="sibTrans" cxnId="{98DD118B-A6B2-4F76-9D53-16D508FD4418}">
      <dgm:prSet/>
      <dgm:spPr/>
      <dgm:t>
        <a:bodyPr/>
        <a:lstStyle/>
        <a:p>
          <a:endParaRPr lang="en-IN"/>
        </a:p>
      </dgm:t>
    </dgm:pt>
    <dgm:pt modelId="{19FC1AF7-20AD-4101-BF88-1D0CC5C55815}">
      <dgm:prSet/>
      <dgm:spPr/>
      <dgm:t>
        <a:bodyPr/>
        <a:lstStyle/>
        <a:p>
          <a:r>
            <a:rPr lang="en-US" dirty="0"/>
            <a:t>Cities</a:t>
          </a:r>
        </a:p>
      </dgm:t>
    </dgm:pt>
    <dgm:pt modelId="{AB635032-BE45-437D-A73C-3D876772C408}" type="parTrans" cxnId="{2DD49056-0ECF-45DB-81AE-94CBD034775D}">
      <dgm:prSet/>
      <dgm:spPr/>
      <dgm:t>
        <a:bodyPr/>
        <a:lstStyle/>
        <a:p>
          <a:endParaRPr lang="en-IN"/>
        </a:p>
      </dgm:t>
    </dgm:pt>
    <dgm:pt modelId="{957CBA98-ABE6-4915-98D9-284A84AB68FE}" type="sibTrans" cxnId="{2DD49056-0ECF-45DB-81AE-94CBD034775D}">
      <dgm:prSet/>
      <dgm:spPr/>
      <dgm:t>
        <a:bodyPr/>
        <a:lstStyle/>
        <a:p>
          <a:endParaRPr lang="en-IN"/>
        </a:p>
      </dgm:t>
    </dgm:pt>
    <dgm:pt modelId="{D2AFE75D-1053-473F-A9AA-BF50423752B4}">
      <dgm:prSet/>
      <dgm:spPr/>
      <dgm:t>
        <a:bodyPr/>
        <a:lstStyle/>
        <a:p>
          <a:r>
            <a:rPr lang="en-US"/>
            <a:t>Countries</a:t>
          </a:r>
          <a:endParaRPr lang="en-US" dirty="0"/>
        </a:p>
      </dgm:t>
    </dgm:pt>
    <dgm:pt modelId="{F3E4ED3A-AC25-421B-9323-E81B1B8E1F0C}" type="parTrans" cxnId="{4D1510F5-8DAB-4810-B6ED-39D7B637C51E}">
      <dgm:prSet/>
      <dgm:spPr/>
      <dgm:t>
        <a:bodyPr/>
        <a:lstStyle/>
        <a:p>
          <a:endParaRPr lang="en-IN"/>
        </a:p>
      </dgm:t>
    </dgm:pt>
    <dgm:pt modelId="{0140601B-6866-4842-A014-735AFC4121ED}" type="sibTrans" cxnId="{4D1510F5-8DAB-4810-B6ED-39D7B637C51E}">
      <dgm:prSet/>
      <dgm:spPr/>
      <dgm:t>
        <a:bodyPr/>
        <a:lstStyle/>
        <a:p>
          <a:endParaRPr lang="en-IN"/>
        </a:p>
      </dgm:t>
    </dgm:pt>
    <dgm:pt modelId="{12C6B77B-C9A2-4AF2-AF11-727264600F04}" type="pres">
      <dgm:prSet presAssocID="{97F7E200-CF88-489C-A635-E51BF021D055}" presName="compositeShape" presStyleCnt="0">
        <dgm:presLayoutVars>
          <dgm:dir/>
          <dgm:resizeHandles/>
        </dgm:presLayoutVars>
      </dgm:prSet>
      <dgm:spPr/>
    </dgm:pt>
    <dgm:pt modelId="{D4B1E1DB-087D-4705-A0C6-8457370C0236}" type="pres">
      <dgm:prSet presAssocID="{97F7E200-CF88-489C-A635-E51BF021D055}" presName="pyramid" presStyleLbl="node1" presStyleIdx="0" presStyleCnt="1"/>
      <dgm:spPr>
        <a:solidFill>
          <a:srgbClr val="FFC000"/>
        </a:solidFill>
      </dgm:spPr>
    </dgm:pt>
    <dgm:pt modelId="{7DA381AB-B6C5-48A0-AB74-0353FEA463F5}" type="pres">
      <dgm:prSet presAssocID="{97F7E200-CF88-489C-A635-E51BF021D055}" presName="theList" presStyleCnt="0"/>
      <dgm:spPr/>
    </dgm:pt>
    <dgm:pt modelId="{3B75A8B5-FFE7-48CC-A77D-1C5465FB4D2E}" type="pres">
      <dgm:prSet presAssocID="{73C716D3-E8B2-498B-95F3-03110C296AB3}" presName="aNode" presStyleLbl="fgAcc1" presStyleIdx="0" presStyleCnt="9">
        <dgm:presLayoutVars>
          <dgm:bulletEnabled val="1"/>
        </dgm:presLayoutVars>
      </dgm:prSet>
      <dgm:spPr/>
    </dgm:pt>
    <dgm:pt modelId="{AA0C357D-E508-4B0B-8476-DF04C24E4E6F}" type="pres">
      <dgm:prSet presAssocID="{73C716D3-E8B2-498B-95F3-03110C296AB3}" presName="aSpace" presStyleCnt="0"/>
      <dgm:spPr/>
    </dgm:pt>
    <dgm:pt modelId="{9007C140-B38E-4591-AFA2-306760989FD6}" type="pres">
      <dgm:prSet presAssocID="{0A45864D-E8F0-42D3-A8F1-48709E051ACC}" presName="aNode" presStyleLbl="fgAcc1" presStyleIdx="1" presStyleCnt="9">
        <dgm:presLayoutVars>
          <dgm:bulletEnabled val="1"/>
        </dgm:presLayoutVars>
      </dgm:prSet>
      <dgm:spPr/>
    </dgm:pt>
    <dgm:pt modelId="{57D0A10A-E0EF-409B-8CB4-FEE0BE29A549}" type="pres">
      <dgm:prSet presAssocID="{0A45864D-E8F0-42D3-A8F1-48709E051ACC}" presName="aSpace" presStyleCnt="0"/>
      <dgm:spPr/>
    </dgm:pt>
    <dgm:pt modelId="{D30EED85-BF32-4866-92BC-BBCFC851B2EF}" type="pres">
      <dgm:prSet presAssocID="{7962D089-E83C-4505-9E7D-C6620DA94634}" presName="aNode" presStyleLbl="fgAcc1" presStyleIdx="2" presStyleCnt="9">
        <dgm:presLayoutVars>
          <dgm:bulletEnabled val="1"/>
        </dgm:presLayoutVars>
      </dgm:prSet>
      <dgm:spPr/>
    </dgm:pt>
    <dgm:pt modelId="{5B2FF695-664A-4501-8C2B-F6F3932D41F1}" type="pres">
      <dgm:prSet presAssocID="{7962D089-E83C-4505-9E7D-C6620DA94634}" presName="aSpace" presStyleCnt="0"/>
      <dgm:spPr/>
    </dgm:pt>
    <dgm:pt modelId="{CEAA5941-4B9F-4416-AA77-8AF0540BC24A}" type="pres">
      <dgm:prSet presAssocID="{5C11B8F4-0BD1-42E1-9610-94EDDA0B589F}" presName="aNode" presStyleLbl="fgAcc1" presStyleIdx="3" presStyleCnt="9">
        <dgm:presLayoutVars>
          <dgm:bulletEnabled val="1"/>
        </dgm:presLayoutVars>
      </dgm:prSet>
      <dgm:spPr/>
    </dgm:pt>
    <dgm:pt modelId="{33C09D5A-A325-4C6F-9CB6-0B6CB2970094}" type="pres">
      <dgm:prSet presAssocID="{5C11B8F4-0BD1-42E1-9610-94EDDA0B589F}" presName="aSpace" presStyleCnt="0"/>
      <dgm:spPr/>
    </dgm:pt>
    <dgm:pt modelId="{F6E2EA9B-0ACA-45AB-94BD-BA72BFB1B610}" type="pres">
      <dgm:prSet presAssocID="{2A60043B-33C5-4423-B72A-0465F37CAE8A}" presName="aNode" presStyleLbl="fgAcc1" presStyleIdx="4" presStyleCnt="9" custLinFactNeighborY="50002">
        <dgm:presLayoutVars>
          <dgm:bulletEnabled val="1"/>
        </dgm:presLayoutVars>
      </dgm:prSet>
      <dgm:spPr/>
    </dgm:pt>
    <dgm:pt modelId="{E40B966E-98C0-4FA9-AACB-D417D907690E}" type="pres">
      <dgm:prSet presAssocID="{2A60043B-33C5-4423-B72A-0465F37CAE8A}" presName="aSpace" presStyleCnt="0"/>
      <dgm:spPr/>
    </dgm:pt>
    <dgm:pt modelId="{982B06D3-980D-4C82-9DCE-7A66FC71454C}" type="pres">
      <dgm:prSet presAssocID="{360FA6FE-3E5F-475D-8AFE-A6E8452F0C4C}" presName="aNode" presStyleLbl="fgAcc1" presStyleIdx="5" presStyleCnt="9">
        <dgm:presLayoutVars>
          <dgm:bulletEnabled val="1"/>
        </dgm:presLayoutVars>
      </dgm:prSet>
      <dgm:spPr/>
    </dgm:pt>
    <dgm:pt modelId="{B20F5E73-31E8-42E3-AF13-15C417A76141}" type="pres">
      <dgm:prSet presAssocID="{360FA6FE-3E5F-475D-8AFE-A6E8452F0C4C}" presName="aSpace" presStyleCnt="0"/>
      <dgm:spPr/>
    </dgm:pt>
    <dgm:pt modelId="{3C9A3743-0410-423D-BDA0-49A6407E9981}" type="pres">
      <dgm:prSet presAssocID="{D35AD4B4-3449-4349-8765-537C4927E5A0}" presName="aNode" presStyleLbl="fgAcc1" presStyleIdx="6" presStyleCnt="9">
        <dgm:presLayoutVars>
          <dgm:bulletEnabled val="1"/>
        </dgm:presLayoutVars>
      </dgm:prSet>
      <dgm:spPr/>
    </dgm:pt>
    <dgm:pt modelId="{55AEA668-D1D5-43FD-8DD9-787870404B1C}" type="pres">
      <dgm:prSet presAssocID="{D35AD4B4-3449-4349-8765-537C4927E5A0}" presName="aSpace" presStyleCnt="0"/>
      <dgm:spPr/>
    </dgm:pt>
    <dgm:pt modelId="{1E6070EF-D96F-409E-9989-582491D1BBCB}" type="pres">
      <dgm:prSet presAssocID="{19FC1AF7-20AD-4101-BF88-1D0CC5C55815}" presName="aNode" presStyleLbl="fgAcc1" presStyleIdx="7" presStyleCnt="9">
        <dgm:presLayoutVars>
          <dgm:bulletEnabled val="1"/>
        </dgm:presLayoutVars>
      </dgm:prSet>
      <dgm:spPr/>
    </dgm:pt>
    <dgm:pt modelId="{0EC45B3D-40A7-4CFD-8108-271DEC845ABE}" type="pres">
      <dgm:prSet presAssocID="{19FC1AF7-20AD-4101-BF88-1D0CC5C55815}" presName="aSpace" presStyleCnt="0"/>
      <dgm:spPr/>
    </dgm:pt>
    <dgm:pt modelId="{DD0C0765-FED5-4166-BBE9-501FDD70B7C9}" type="pres">
      <dgm:prSet presAssocID="{D2AFE75D-1053-473F-A9AA-BF50423752B4}" presName="aNode" presStyleLbl="fgAcc1" presStyleIdx="8" presStyleCnt="9">
        <dgm:presLayoutVars>
          <dgm:bulletEnabled val="1"/>
        </dgm:presLayoutVars>
      </dgm:prSet>
      <dgm:spPr/>
    </dgm:pt>
    <dgm:pt modelId="{F8752AEB-FC68-479A-97ED-821ACA567857}" type="pres">
      <dgm:prSet presAssocID="{D2AFE75D-1053-473F-A9AA-BF50423752B4}" presName="aSpace" presStyleCnt="0"/>
      <dgm:spPr/>
    </dgm:pt>
  </dgm:ptLst>
  <dgm:cxnLst>
    <dgm:cxn modelId="{5E1AE20A-635E-406F-BB62-E31FD1FE27A8}" type="presOf" srcId="{D35AD4B4-3449-4349-8765-537C4927E5A0}" destId="{3C9A3743-0410-423D-BDA0-49A6407E9981}" srcOrd="0" destOrd="0" presId="urn:microsoft.com/office/officeart/2005/8/layout/pyramid2"/>
    <dgm:cxn modelId="{4870551E-E1FF-4A90-AE35-78316A01D530}" type="presOf" srcId="{D2AFE75D-1053-473F-A9AA-BF50423752B4}" destId="{DD0C0765-FED5-4166-BBE9-501FDD70B7C9}" srcOrd="0" destOrd="0" presId="urn:microsoft.com/office/officeart/2005/8/layout/pyramid2"/>
    <dgm:cxn modelId="{944BD32F-3901-4BA6-AA18-8077611AE3DB}" type="presOf" srcId="{2A60043B-33C5-4423-B72A-0465F37CAE8A}" destId="{F6E2EA9B-0ACA-45AB-94BD-BA72BFB1B610}" srcOrd="0" destOrd="0" presId="urn:microsoft.com/office/officeart/2005/8/layout/pyramid2"/>
    <dgm:cxn modelId="{C0A55034-3AD9-4058-AB0B-DD68F4CC9EF4}" srcId="{97F7E200-CF88-489C-A635-E51BF021D055}" destId="{7962D089-E83C-4505-9E7D-C6620DA94634}" srcOrd="2" destOrd="0" parTransId="{F2E86C7E-1B09-4937-81B2-21008F8B1327}" sibTransId="{C1B95266-FA85-468C-8E33-012BCE3DD71F}"/>
    <dgm:cxn modelId="{01BF5945-CC8C-4C1D-A7A7-E422B0EC70A0}" srcId="{97F7E200-CF88-489C-A635-E51BF021D055}" destId="{2A60043B-33C5-4423-B72A-0465F37CAE8A}" srcOrd="4" destOrd="0" parTransId="{EFC09CB8-845C-4EF6-B9C8-4BC0DA1EFDDF}" sibTransId="{9434F6F5-B597-444F-846F-90A9BECBB463}"/>
    <dgm:cxn modelId="{8E6DC065-D3EE-482B-BB24-7E0BADF6C5CB}" type="presOf" srcId="{5C11B8F4-0BD1-42E1-9610-94EDDA0B589F}" destId="{CEAA5941-4B9F-4416-AA77-8AF0540BC24A}" srcOrd="0" destOrd="0" presId="urn:microsoft.com/office/officeart/2005/8/layout/pyramid2"/>
    <dgm:cxn modelId="{1339EC66-2212-41CA-9BD7-5206C12311D0}" type="presOf" srcId="{97F7E200-CF88-489C-A635-E51BF021D055}" destId="{12C6B77B-C9A2-4AF2-AF11-727264600F04}" srcOrd="0" destOrd="0" presId="urn:microsoft.com/office/officeart/2005/8/layout/pyramid2"/>
    <dgm:cxn modelId="{3D977472-910F-48AE-94D8-BEC023AD0525}" type="presOf" srcId="{360FA6FE-3E5F-475D-8AFE-A6E8452F0C4C}" destId="{982B06D3-980D-4C82-9DCE-7A66FC71454C}" srcOrd="0" destOrd="0" presId="urn:microsoft.com/office/officeart/2005/8/layout/pyramid2"/>
    <dgm:cxn modelId="{169E8B74-F5A0-48DF-AB92-DA9EA58D4E6C}" srcId="{97F7E200-CF88-489C-A635-E51BF021D055}" destId="{0A45864D-E8F0-42D3-A8F1-48709E051ACC}" srcOrd="1" destOrd="0" parTransId="{1A09B5E8-B04F-48F7-BC31-2B5F07F69CDA}" sibTransId="{FEBABDB5-AF3B-4F4C-A262-E3C9D3347904}"/>
    <dgm:cxn modelId="{2DD49056-0ECF-45DB-81AE-94CBD034775D}" srcId="{97F7E200-CF88-489C-A635-E51BF021D055}" destId="{19FC1AF7-20AD-4101-BF88-1D0CC5C55815}" srcOrd="7" destOrd="0" parTransId="{AB635032-BE45-437D-A73C-3D876772C408}" sibTransId="{957CBA98-ABE6-4915-98D9-284A84AB68FE}"/>
    <dgm:cxn modelId="{98DD118B-A6B2-4F76-9D53-16D508FD4418}" srcId="{97F7E200-CF88-489C-A635-E51BF021D055}" destId="{D35AD4B4-3449-4349-8765-537C4927E5A0}" srcOrd="6" destOrd="0" parTransId="{8E6325D8-8F61-4C29-B867-64E054585E17}" sibTransId="{14B44162-F0AF-44EC-B529-C32915B18CC3}"/>
    <dgm:cxn modelId="{9C1FDB8F-5522-4B6D-8CB4-F6D8B1AE4BE2}" srcId="{97F7E200-CF88-489C-A635-E51BF021D055}" destId="{73C716D3-E8B2-498B-95F3-03110C296AB3}" srcOrd="0" destOrd="0" parTransId="{758DC7DB-1CB1-458A-8196-0CF6ADFDD9F8}" sibTransId="{AA952E03-9C0C-4670-86F2-5EF4B2FACDB4}"/>
    <dgm:cxn modelId="{0AB2D99B-A15B-4730-8B70-683C8FCF31F0}" srcId="{97F7E200-CF88-489C-A635-E51BF021D055}" destId="{5C11B8F4-0BD1-42E1-9610-94EDDA0B589F}" srcOrd="3" destOrd="0" parTransId="{27496FEA-FC56-4E9D-9BDA-4DB8360E6647}" sibTransId="{64B34AEB-4C65-43C1-9F18-5EDE4B0E212A}"/>
    <dgm:cxn modelId="{453D62C4-0AAA-4905-BCCC-CE33AF1E1CAA}" type="presOf" srcId="{7962D089-E83C-4505-9E7D-C6620DA94634}" destId="{D30EED85-BF32-4866-92BC-BBCFC851B2EF}" srcOrd="0" destOrd="0" presId="urn:microsoft.com/office/officeart/2005/8/layout/pyramid2"/>
    <dgm:cxn modelId="{399A6AD2-EA6C-4657-940F-4CE83F3CD9A9}" type="presOf" srcId="{73C716D3-E8B2-498B-95F3-03110C296AB3}" destId="{3B75A8B5-FFE7-48CC-A77D-1C5465FB4D2E}" srcOrd="0" destOrd="0" presId="urn:microsoft.com/office/officeart/2005/8/layout/pyramid2"/>
    <dgm:cxn modelId="{ABD780ED-9BD9-4691-B22B-527203BD4D2D}" type="presOf" srcId="{0A45864D-E8F0-42D3-A8F1-48709E051ACC}" destId="{9007C140-B38E-4591-AFA2-306760989FD6}" srcOrd="0" destOrd="0" presId="urn:microsoft.com/office/officeart/2005/8/layout/pyramid2"/>
    <dgm:cxn modelId="{4D1510F5-8DAB-4810-B6ED-39D7B637C51E}" srcId="{97F7E200-CF88-489C-A635-E51BF021D055}" destId="{D2AFE75D-1053-473F-A9AA-BF50423752B4}" srcOrd="8" destOrd="0" parTransId="{F3E4ED3A-AC25-421B-9323-E81B1B8E1F0C}" sibTransId="{0140601B-6866-4842-A014-735AFC4121ED}"/>
    <dgm:cxn modelId="{62D7EEF7-CCD0-4A9B-B2DB-CD5844E49A61}" type="presOf" srcId="{19FC1AF7-20AD-4101-BF88-1D0CC5C55815}" destId="{1E6070EF-D96F-409E-9989-582491D1BBCB}" srcOrd="0" destOrd="0" presId="urn:microsoft.com/office/officeart/2005/8/layout/pyramid2"/>
    <dgm:cxn modelId="{99ADEFF8-4CD1-46CA-B759-FECCFC7A19DE}" srcId="{97F7E200-CF88-489C-A635-E51BF021D055}" destId="{360FA6FE-3E5F-475D-8AFE-A6E8452F0C4C}" srcOrd="5" destOrd="0" parTransId="{E8CD5EB7-51E4-44E3-AC4A-F2617437DB6E}" sibTransId="{83D6A5C7-5304-45B0-B3AC-E3E26DECC23D}"/>
    <dgm:cxn modelId="{A7334B24-A1F8-4760-9587-286A7A33E6C7}" type="presParOf" srcId="{12C6B77B-C9A2-4AF2-AF11-727264600F04}" destId="{D4B1E1DB-087D-4705-A0C6-8457370C0236}" srcOrd="0" destOrd="0" presId="urn:microsoft.com/office/officeart/2005/8/layout/pyramid2"/>
    <dgm:cxn modelId="{6DA3AB26-CAFC-4EE9-A6DA-D230B1BAA425}" type="presParOf" srcId="{12C6B77B-C9A2-4AF2-AF11-727264600F04}" destId="{7DA381AB-B6C5-48A0-AB74-0353FEA463F5}" srcOrd="1" destOrd="0" presId="urn:microsoft.com/office/officeart/2005/8/layout/pyramid2"/>
    <dgm:cxn modelId="{340FC772-F5DD-4BBA-9ECB-EE81B415E3A1}" type="presParOf" srcId="{7DA381AB-B6C5-48A0-AB74-0353FEA463F5}" destId="{3B75A8B5-FFE7-48CC-A77D-1C5465FB4D2E}" srcOrd="0" destOrd="0" presId="urn:microsoft.com/office/officeart/2005/8/layout/pyramid2"/>
    <dgm:cxn modelId="{5A5D67D8-B037-4CD1-92C1-FD5AA60B7E9E}" type="presParOf" srcId="{7DA381AB-B6C5-48A0-AB74-0353FEA463F5}" destId="{AA0C357D-E508-4B0B-8476-DF04C24E4E6F}" srcOrd="1" destOrd="0" presId="urn:microsoft.com/office/officeart/2005/8/layout/pyramid2"/>
    <dgm:cxn modelId="{9C265700-0124-4648-873D-DDAC95EAD5AB}" type="presParOf" srcId="{7DA381AB-B6C5-48A0-AB74-0353FEA463F5}" destId="{9007C140-B38E-4591-AFA2-306760989FD6}" srcOrd="2" destOrd="0" presId="urn:microsoft.com/office/officeart/2005/8/layout/pyramid2"/>
    <dgm:cxn modelId="{9E4D7331-EC75-474A-952D-31A6E9A9BAB9}" type="presParOf" srcId="{7DA381AB-B6C5-48A0-AB74-0353FEA463F5}" destId="{57D0A10A-E0EF-409B-8CB4-FEE0BE29A549}" srcOrd="3" destOrd="0" presId="urn:microsoft.com/office/officeart/2005/8/layout/pyramid2"/>
    <dgm:cxn modelId="{7E489F50-448D-4967-9B40-A716EC60ACF9}" type="presParOf" srcId="{7DA381AB-B6C5-48A0-AB74-0353FEA463F5}" destId="{D30EED85-BF32-4866-92BC-BBCFC851B2EF}" srcOrd="4" destOrd="0" presId="urn:microsoft.com/office/officeart/2005/8/layout/pyramid2"/>
    <dgm:cxn modelId="{7DD6252A-D297-4A79-9965-65D9EDF28640}" type="presParOf" srcId="{7DA381AB-B6C5-48A0-AB74-0353FEA463F5}" destId="{5B2FF695-664A-4501-8C2B-F6F3932D41F1}" srcOrd="5" destOrd="0" presId="urn:microsoft.com/office/officeart/2005/8/layout/pyramid2"/>
    <dgm:cxn modelId="{3D3177D7-013E-458A-B296-65522A31A635}" type="presParOf" srcId="{7DA381AB-B6C5-48A0-AB74-0353FEA463F5}" destId="{CEAA5941-4B9F-4416-AA77-8AF0540BC24A}" srcOrd="6" destOrd="0" presId="urn:microsoft.com/office/officeart/2005/8/layout/pyramid2"/>
    <dgm:cxn modelId="{1945514A-4BCF-4BDF-8442-FC2748248FFE}" type="presParOf" srcId="{7DA381AB-B6C5-48A0-AB74-0353FEA463F5}" destId="{33C09D5A-A325-4C6F-9CB6-0B6CB2970094}" srcOrd="7" destOrd="0" presId="urn:microsoft.com/office/officeart/2005/8/layout/pyramid2"/>
    <dgm:cxn modelId="{A3AEEDC8-BBAA-4B3A-A53E-56E3ABE47768}" type="presParOf" srcId="{7DA381AB-B6C5-48A0-AB74-0353FEA463F5}" destId="{F6E2EA9B-0ACA-45AB-94BD-BA72BFB1B610}" srcOrd="8" destOrd="0" presId="urn:microsoft.com/office/officeart/2005/8/layout/pyramid2"/>
    <dgm:cxn modelId="{B0BBE997-B191-4144-8D4E-0A50C5C38D47}" type="presParOf" srcId="{7DA381AB-B6C5-48A0-AB74-0353FEA463F5}" destId="{E40B966E-98C0-4FA9-AACB-D417D907690E}" srcOrd="9" destOrd="0" presId="urn:microsoft.com/office/officeart/2005/8/layout/pyramid2"/>
    <dgm:cxn modelId="{9DB902CA-37E7-42DD-8BB2-35411A6D6862}" type="presParOf" srcId="{7DA381AB-B6C5-48A0-AB74-0353FEA463F5}" destId="{982B06D3-980D-4C82-9DCE-7A66FC71454C}" srcOrd="10" destOrd="0" presId="urn:microsoft.com/office/officeart/2005/8/layout/pyramid2"/>
    <dgm:cxn modelId="{F8137F2C-1645-49A3-83B7-30D6868DBC7C}" type="presParOf" srcId="{7DA381AB-B6C5-48A0-AB74-0353FEA463F5}" destId="{B20F5E73-31E8-42E3-AF13-15C417A76141}" srcOrd="11" destOrd="0" presId="urn:microsoft.com/office/officeart/2005/8/layout/pyramid2"/>
    <dgm:cxn modelId="{83611D16-2CC0-4E02-9570-F4645EAAD189}" type="presParOf" srcId="{7DA381AB-B6C5-48A0-AB74-0353FEA463F5}" destId="{3C9A3743-0410-423D-BDA0-49A6407E9981}" srcOrd="12" destOrd="0" presId="urn:microsoft.com/office/officeart/2005/8/layout/pyramid2"/>
    <dgm:cxn modelId="{FDBF2C35-B2B8-447B-B6BC-AE63F19B3940}" type="presParOf" srcId="{7DA381AB-B6C5-48A0-AB74-0353FEA463F5}" destId="{55AEA668-D1D5-43FD-8DD9-787870404B1C}" srcOrd="13" destOrd="0" presId="urn:microsoft.com/office/officeart/2005/8/layout/pyramid2"/>
    <dgm:cxn modelId="{9841E369-D07F-4EB2-B617-ADE3B437E572}" type="presParOf" srcId="{7DA381AB-B6C5-48A0-AB74-0353FEA463F5}" destId="{1E6070EF-D96F-409E-9989-582491D1BBCB}" srcOrd="14" destOrd="0" presId="urn:microsoft.com/office/officeart/2005/8/layout/pyramid2"/>
    <dgm:cxn modelId="{144A0311-374C-455C-AFE0-FA4481C97561}" type="presParOf" srcId="{7DA381AB-B6C5-48A0-AB74-0353FEA463F5}" destId="{0EC45B3D-40A7-4CFD-8108-271DEC845ABE}" srcOrd="15" destOrd="0" presId="urn:microsoft.com/office/officeart/2005/8/layout/pyramid2"/>
    <dgm:cxn modelId="{7CACDE1F-6346-46B6-B0B9-FFF8C135365F}" type="presParOf" srcId="{7DA381AB-B6C5-48A0-AB74-0353FEA463F5}" destId="{DD0C0765-FED5-4166-BBE9-501FDD70B7C9}" srcOrd="16" destOrd="0" presId="urn:microsoft.com/office/officeart/2005/8/layout/pyramid2"/>
    <dgm:cxn modelId="{DA0F5687-2240-4832-BFBD-D37E3175DB6B}" type="presParOf" srcId="{7DA381AB-B6C5-48A0-AB74-0353FEA463F5}" destId="{F8752AEB-FC68-479A-97ED-821ACA567857}" srcOrd="1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B1E1DB-087D-4705-A0C6-8457370C0236}">
      <dsp:nvSpPr>
        <dsp:cNvPr id="0" name=""/>
        <dsp:cNvSpPr/>
      </dsp:nvSpPr>
      <dsp:spPr>
        <a:xfrm>
          <a:off x="948266" y="0"/>
          <a:ext cx="5418667" cy="5418667"/>
        </a:xfrm>
        <a:prstGeom prst="triangle">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75A8B5-FFE7-48CC-A77D-1C5465FB4D2E}">
      <dsp:nvSpPr>
        <dsp:cNvPr id="0" name=""/>
        <dsp:cNvSpPr/>
      </dsp:nvSpPr>
      <dsp:spPr>
        <a:xfrm>
          <a:off x="3657599" y="542098"/>
          <a:ext cx="3522133" cy="42809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Directors (management)</a:t>
          </a:r>
          <a:endParaRPr lang="en-US" sz="1700" kern="1200" dirty="0"/>
        </a:p>
      </dsp:txBody>
      <dsp:txXfrm>
        <a:off x="3678497" y="562996"/>
        <a:ext cx="3480337" cy="386299"/>
      </dsp:txXfrm>
    </dsp:sp>
    <dsp:sp modelId="{9007C140-B38E-4591-AFA2-306760989FD6}">
      <dsp:nvSpPr>
        <dsp:cNvPr id="0" name=""/>
        <dsp:cNvSpPr/>
      </dsp:nvSpPr>
      <dsp:spPr>
        <a:xfrm>
          <a:off x="3657599" y="1023706"/>
          <a:ext cx="3522133" cy="42809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Firms</a:t>
          </a:r>
        </a:p>
      </dsp:txBody>
      <dsp:txXfrm>
        <a:off x="3678497" y="1044604"/>
        <a:ext cx="3480337" cy="386299"/>
      </dsp:txXfrm>
    </dsp:sp>
    <dsp:sp modelId="{D30EED85-BF32-4866-92BC-BBCFC851B2EF}">
      <dsp:nvSpPr>
        <dsp:cNvPr id="0" name=""/>
        <dsp:cNvSpPr/>
      </dsp:nvSpPr>
      <dsp:spPr>
        <a:xfrm>
          <a:off x="3657599" y="1505313"/>
          <a:ext cx="3522133" cy="42809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Products</a:t>
          </a:r>
        </a:p>
      </dsp:txBody>
      <dsp:txXfrm>
        <a:off x="3678497" y="1526211"/>
        <a:ext cx="3480337" cy="386299"/>
      </dsp:txXfrm>
    </dsp:sp>
    <dsp:sp modelId="{CEAA5941-4B9F-4416-AA77-8AF0540BC24A}">
      <dsp:nvSpPr>
        <dsp:cNvPr id="0" name=""/>
        <dsp:cNvSpPr/>
      </dsp:nvSpPr>
      <dsp:spPr>
        <a:xfrm>
          <a:off x="3657599" y="1986921"/>
          <a:ext cx="3522133" cy="42809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Business Groups</a:t>
          </a:r>
        </a:p>
      </dsp:txBody>
      <dsp:txXfrm>
        <a:off x="3678497" y="2007819"/>
        <a:ext cx="3480337" cy="386299"/>
      </dsp:txXfrm>
    </dsp:sp>
    <dsp:sp modelId="{F6E2EA9B-0ACA-45AB-94BD-BA72BFB1B610}">
      <dsp:nvSpPr>
        <dsp:cNvPr id="0" name=""/>
        <dsp:cNvSpPr/>
      </dsp:nvSpPr>
      <dsp:spPr>
        <a:xfrm>
          <a:off x="3657599" y="2495286"/>
          <a:ext cx="3522133" cy="42809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Banks</a:t>
          </a:r>
        </a:p>
      </dsp:txBody>
      <dsp:txXfrm>
        <a:off x="3678497" y="2516184"/>
        <a:ext cx="3480337" cy="386299"/>
      </dsp:txXfrm>
    </dsp:sp>
    <dsp:sp modelId="{982B06D3-980D-4C82-9DCE-7A66FC71454C}">
      <dsp:nvSpPr>
        <dsp:cNvPr id="0" name=""/>
        <dsp:cNvSpPr/>
      </dsp:nvSpPr>
      <dsp:spPr>
        <a:xfrm>
          <a:off x="3657599" y="2950137"/>
          <a:ext cx="3522133" cy="42809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Investors</a:t>
          </a:r>
        </a:p>
      </dsp:txBody>
      <dsp:txXfrm>
        <a:off x="3678497" y="2971035"/>
        <a:ext cx="3480337" cy="386299"/>
      </dsp:txXfrm>
    </dsp:sp>
    <dsp:sp modelId="{3C9A3743-0410-423D-BDA0-49A6407E9981}">
      <dsp:nvSpPr>
        <dsp:cNvPr id="0" name=""/>
        <dsp:cNvSpPr/>
      </dsp:nvSpPr>
      <dsp:spPr>
        <a:xfrm>
          <a:off x="3657599" y="3431745"/>
          <a:ext cx="3522133" cy="42809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Traders</a:t>
          </a:r>
        </a:p>
      </dsp:txBody>
      <dsp:txXfrm>
        <a:off x="3678497" y="3452643"/>
        <a:ext cx="3480337" cy="386299"/>
      </dsp:txXfrm>
    </dsp:sp>
    <dsp:sp modelId="{1E6070EF-D96F-409E-9989-582491D1BBCB}">
      <dsp:nvSpPr>
        <dsp:cNvPr id="0" name=""/>
        <dsp:cNvSpPr/>
      </dsp:nvSpPr>
      <dsp:spPr>
        <a:xfrm>
          <a:off x="3657599" y="3913353"/>
          <a:ext cx="3522133" cy="42809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Cities</a:t>
          </a:r>
        </a:p>
      </dsp:txBody>
      <dsp:txXfrm>
        <a:off x="3678497" y="3934251"/>
        <a:ext cx="3480337" cy="386299"/>
      </dsp:txXfrm>
    </dsp:sp>
    <dsp:sp modelId="{DD0C0765-FED5-4166-BBE9-501FDD70B7C9}">
      <dsp:nvSpPr>
        <dsp:cNvPr id="0" name=""/>
        <dsp:cNvSpPr/>
      </dsp:nvSpPr>
      <dsp:spPr>
        <a:xfrm>
          <a:off x="3657599" y="4394960"/>
          <a:ext cx="3522133" cy="42809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Countries</a:t>
          </a:r>
          <a:endParaRPr lang="en-US" sz="1700" kern="1200" dirty="0"/>
        </a:p>
      </dsp:txBody>
      <dsp:txXfrm>
        <a:off x="3678497" y="4415858"/>
        <a:ext cx="3480337" cy="386299"/>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0862DF-DB67-48FD-AFB8-F1A5DD488635}" type="datetimeFigureOut">
              <a:rPr lang="en-IN" smtClean="0"/>
              <a:t>01-10-2023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5D923B-1EF4-4B34-B10E-3C3756C84174}" type="slidenum">
              <a:rPr lang="en-IN" smtClean="0"/>
              <a:t>‹#›</a:t>
            </a:fld>
            <a:endParaRPr lang="en-IN"/>
          </a:p>
        </p:txBody>
      </p:sp>
    </p:spTree>
    <p:extLst>
      <p:ext uri="{BB962C8B-B14F-4D97-AF65-F5344CB8AC3E}">
        <p14:creationId xmlns:p14="http://schemas.microsoft.com/office/powerpoint/2010/main" val="604901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cepii.fr/CEPII/en/bdd_modele/bdd_modele_item.asp?id=37"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cepii.fr/CEPII/en/bdd_modele/bdd_modele_item.asp?id=37"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Complex Network Analysis involves the exploration of complex networks, which are essentially graphs or networks that exhibit non-trivial topological features.</a:t>
            </a:r>
          </a:p>
          <a:p>
            <a:endParaRPr lang="en-US" dirty="0"/>
          </a:p>
          <a:p>
            <a:r>
              <a:rPr lang="en-US" dirty="0"/>
              <a:t>These are characteristics that go beyond what you'd find in simpler network structures like lattices or random graphs.</a:t>
            </a:r>
          </a:p>
          <a:p>
            <a:endParaRPr lang="en-US" dirty="0"/>
          </a:p>
          <a:p>
            <a:r>
              <a:rPr lang="en-US" dirty="0"/>
              <a:t>Complex networks often mirror real-world systems, and the study of these networks is a dynamic and relatively young field of scientific research, emerging around the year 2000.</a:t>
            </a:r>
          </a:p>
          <a:p>
            <a:endParaRPr lang="en-IN" dirty="0"/>
          </a:p>
        </p:txBody>
      </p:sp>
      <p:sp>
        <p:nvSpPr>
          <p:cNvPr id="4" name="Slide Number Placeholder 3"/>
          <p:cNvSpPr>
            <a:spLocks noGrp="1"/>
          </p:cNvSpPr>
          <p:nvPr>
            <p:ph type="sldNum" sz="quarter" idx="5"/>
          </p:nvPr>
        </p:nvSpPr>
        <p:spPr/>
        <p:txBody>
          <a:bodyPr/>
          <a:lstStyle/>
          <a:p>
            <a:fld id="{5E5D923B-1EF4-4B34-B10E-3C3756C84174}" type="slidenum">
              <a:rPr lang="en-IN" smtClean="0"/>
              <a:t>4</a:t>
            </a:fld>
            <a:endParaRPr lang="en-IN"/>
          </a:p>
        </p:txBody>
      </p:sp>
    </p:spTree>
    <p:extLst>
      <p:ext uri="{BB962C8B-B14F-4D97-AF65-F5344CB8AC3E}">
        <p14:creationId xmlns:p14="http://schemas.microsoft.com/office/powerpoint/2010/main" val="3133390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area of study was largely inspired by the observation of complex networks in various domains, including computer networks, biological networks, transportation and social networks. In essence, it's about understanding the intricate patterns and connections that underlie the complexity of the world around us.</a:t>
            </a:r>
            <a:endParaRPr lang="en-IN" dirty="0"/>
          </a:p>
          <a:p>
            <a:endParaRPr lang="en-IN" dirty="0"/>
          </a:p>
        </p:txBody>
      </p:sp>
      <p:sp>
        <p:nvSpPr>
          <p:cNvPr id="4" name="Slide Number Placeholder 3"/>
          <p:cNvSpPr>
            <a:spLocks noGrp="1"/>
          </p:cNvSpPr>
          <p:nvPr>
            <p:ph type="sldNum" sz="quarter" idx="5"/>
          </p:nvPr>
        </p:nvSpPr>
        <p:spPr/>
        <p:txBody>
          <a:bodyPr/>
          <a:lstStyle/>
          <a:p>
            <a:fld id="{5E5D923B-1EF4-4B34-B10E-3C3756C84174}" type="slidenum">
              <a:rPr lang="en-IN" smtClean="0"/>
              <a:t>5</a:t>
            </a:fld>
            <a:endParaRPr lang="en-IN"/>
          </a:p>
        </p:txBody>
      </p:sp>
    </p:spTree>
    <p:extLst>
      <p:ext uri="{BB962C8B-B14F-4D97-AF65-F5344CB8AC3E}">
        <p14:creationId xmlns:p14="http://schemas.microsoft.com/office/powerpoint/2010/main" val="1093258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82828"/>
                </a:solidFill>
                <a:effectLst/>
                <a:latin typeface="MuseoSans"/>
              </a:rPr>
              <a:t>In recent years, there has been more and more interest in studying economy related questions by means of network science. A reason for this interest builds on the realization that the behavior of the economy cannot be investigated by individually studying the constituting components of it but only by considering the interplay between all relevant parts. This is in strong contrast to the standard economic theory.</a:t>
            </a:r>
            <a:endParaRPr lang="en-US" b="0" i="0" dirty="0">
              <a:solidFill>
                <a:srgbClr val="2A2A2A"/>
              </a:solidFill>
              <a:effectLst/>
              <a:latin typeface="Merriweather"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A2A2A"/>
              </a:solidFill>
              <a:effectLst/>
              <a:latin typeface="Merriweather"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A2A2A"/>
                </a:solidFill>
                <a:effectLst/>
                <a:latin typeface="Merriweather" panose="00000500000000000000" pitchFamily="2" charset="0"/>
              </a:rPr>
              <a:t>Over the past two decades, research on networks in economics has grown exponentially—from a handful of papers up through the late 1990s to thousands today. This explosive growth is due to a number of factors.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A2A2A"/>
              </a:solidFill>
              <a:effectLst/>
              <a:latin typeface="Merriweather"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A2A2A"/>
                </a:solidFill>
                <a:effectLst/>
                <a:latin typeface="Merriweather" panose="00000500000000000000" pitchFamily="2" charset="0"/>
              </a:rPr>
              <a:t>First and foremost, to understand many economic behaviors—from the dynamics of product adoption to financial contagions—it is necessary to account for the patterns of interactions. Failing to include network structure can lead to a deficient understanding of an observed behavior and to poor policy design.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A2A2A"/>
              </a:solidFill>
              <a:effectLst/>
              <a:latin typeface="Merriweather"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A2A2A"/>
                </a:solidFill>
                <a:effectLst/>
                <a:latin typeface="Merriweather" panose="00000500000000000000" pitchFamily="2" charset="0"/>
              </a:rPr>
              <a:t>Second, there are increasingly well-understood features of networks (e.g., how densely connected a population is, how segregated it is, among others) that have specific and important implications for economic behaviors. This improved understanding has widened the collection of settings in which networks have been analyzed in conjunction with economic consequences, as it is increasingly clear how to account for network structure and relate it to behavior.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A2A2A"/>
              </a:solidFill>
              <a:effectLst/>
              <a:latin typeface="Merriweather"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A2A2A"/>
                </a:solidFill>
                <a:effectLst/>
                <a:latin typeface="Merriweather" panose="00000500000000000000" pitchFamily="2" charset="0"/>
              </a:rPr>
              <a:t>Third, increasingly available data and improvements in computational capabilities are enabling the testing and application of models that could not be analyzed even a few decades ago.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A2A2A"/>
              </a:solidFill>
              <a:effectLst/>
              <a:latin typeface="Merriweather"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A2A2A"/>
                </a:solidFill>
                <a:effectLst/>
                <a:latin typeface="Merriweather" panose="00000500000000000000" pitchFamily="2" charset="0"/>
              </a:rPr>
              <a:t>Moreover, data on networks of interactions is often available in conjunction with behaviors—which is essential for understanding the economic implications of network structure, and allows us to test theories and evaluate policies, and measure social learning, diffusion, and peer effects.</a:t>
            </a:r>
            <a:endParaRPr lang="en-IN" dirty="0"/>
          </a:p>
          <a:p>
            <a:endParaRPr lang="en-IN" dirty="0"/>
          </a:p>
        </p:txBody>
      </p:sp>
      <p:sp>
        <p:nvSpPr>
          <p:cNvPr id="4" name="Slide Number Placeholder 3"/>
          <p:cNvSpPr>
            <a:spLocks noGrp="1"/>
          </p:cNvSpPr>
          <p:nvPr>
            <p:ph type="sldNum" sz="quarter" idx="5"/>
          </p:nvPr>
        </p:nvSpPr>
        <p:spPr/>
        <p:txBody>
          <a:bodyPr/>
          <a:lstStyle/>
          <a:p>
            <a:fld id="{5E5D923B-1EF4-4B34-B10E-3C3756C84174}" type="slidenum">
              <a:rPr lang="en-IN" smtClean="0"/>
              <a:t>6</a:t>
            </a:fld>
            <a:endParaRPr lang="en-IN"/>
          </a:p>
        </p:txBody>
      </p:sp>
    </p:spTree>
    <p:extLst>
      <p:ext uri="{BB962C8B-B14F-4D97-AF65-F5344CB8AC3E}">
        <p14:creationId xmlns:p14="http://schemas.microsoft.com/office/powerpoint/2010/main" val="4197288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82828"/>
                </a:solidFill>
                <a:effectLst/>
                <a:latin typeface="MuseoSans"/>
              </a:rPr>
              <a:t>In recent years, there has been more and more interest in studying economy related questions by means of network science. A reason for this interest builds on the realization that the behavior of the economy cannot be investigated by individually studying the constituting components of it but only by considering the interplay between all relevant parts. This is in strong contrast to the standard economic theory.</a:t>
            </a:r>
            <a:endParaRPr lang="en-US" b="0" i="0" dirty="0">
              <a:solidFill>
                <a:srgbClr val="2A2A2A"/>
              </a:solidFill>
              <a:effectLst/>
              <a:latin typeface="Merriweather"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A2A2A"/>
              </a:solidFill>
              <a:effectLst/>
              <a:latin typeface="Merriweather"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A2A2A"/>
                </a:solidFill>
                <a:effectLst/>
                <a:latin typeface="Merriweather" panose="00000500000000000000" pitchFamily="2" charset="0"/>
              </a:rPr>
              <a:t>Over the past two decades, research on networks in economics has grown exponentially—from a handful of papers up through the late 1990s to thousands today. This explosive growth is due to a number of factors.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A2A2A"/>
              </a:solidFill>
              <a:effectLst/>
              <a:latin typeface="Merriweather"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A2A2A"/>
                </a:solidFill>
                <a:effectLst/>
                <a:latin typeface="Merriweather" panose="00000500000000000000" pitchFamily="2" charset="0"/>
              </a:rPr>
              <a:t>First and foremost, to understand many economic behaviors—from the dynamics of product adoption to financial contagions—it is necessary to account for the patterns of interactions. Failing to include network structure can lead to a deficient understanding of an observed behavior and to poor policy design.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A2A2A"/>
              </a:solidFill>
              <a:effectLst/>
              <a:latin typeface="Merriweather"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A2A2A"/>
                </a:solidFill>
                <a:effectLst/>
                <a:latin typeface="Merriweather" panose="00000500000000000000" pitchFamily="2" charset="0"/>
              </a:rPr>
              <a:t>Second, there are increasingly well-understood features of networks (e.g., how densely connected a population is, how segregated it is, among others) that have specific and important implications for economic behaviors. This improved understanding has widened the collection of settings in which networks have been analyzed in conjunction with economic consequences, as it is increasingly clear how to account for network structure and relate it to behavior.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A2A2A"/>
              </a:solidFill>
              <a:effectLst/>
              <a:latin typeface="Merriweather"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A2A2A"/>
                </a:solidFill>
                <a:effectLst/>
                <a:latin typeface="Merriweather" panose="00000500000000000000" pitchFamily="2" charset="0"/>
              </a:rPr>
              <a:t>Third, increasingly available data and improvements in computational capabilities are enabling the testing and application of models that could not be analyzed even a few decades ago.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A2A2A"/>
              </a:solidFill>
              <a:effectLst/>
              <a:latin typeface="Merriweather"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A2A2A"/>
                </a:solidFill>
                <a:effectLst/>
                <a:latin typeface="Merriweather" panose="00000500000000000000" pitchFamily="2" charset="0"/>
              </a:rPr>
              <a:t>Moreover, data on networks of interactions is often available in conjunction with behaviors—which is essential for understanding the economic implications of network structure, and allows us to test theories and evaluate policies, and measure social learning, diffusion, and peer effects.</a:t>
            </a:r>
            <a:endParaRPr lang="en-IN" dirty="0"/>
          </a:p>
          <a:p>
            <a:endParaRPr lang="en-IN" dirty="0"/>
          </a:p>
        </p:txBody>
      </p:sp>
      <p:sp>
        <p:nvSpPr>
          <p:cNvPr id="4" name="Slide Number Placeholder 3"/>
          <p:cNvSpPr>
            <a:spLocks noGrp="1"/>
          </p:cNvSpPr>
          <p:nvPr>
            <p:ph type="sldNum" sz="quarter" idx="5"/>
          </p:nvPr>
        </p:nvSpPr>
        <p:spPr/>
        <p:txBody>
          <a:bodyPr/>
          <a:lstStyle/>
          <a:p>
            <a:fld id="{5E5D923B-1EF4-4B34-B10E-3C3756C84174}" type="slidenum">
              <a:rPr lang="en-IN" smtClean="0"/>
              <a:t>7</a:t>
            </a:fld>
            <a:endParaRPr lang="en-IN"/>
          </a:p>
        </p:txBody>
      </p:sp>
    </p:spTree>
    <p:extLst>
      <p:ext uri="{BB962C8B-B14F-4D97-AF65-F5344CB8AC3E}">
        <p14:creationId xmlns:p14="http://schemas.microsoft.com/office/powerpoint/2010/main" val="3178251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82828"/>
                </a:solidFill>
                <a:effectLst/>
                <a:latin typeface="MuseoSans"/>
              </a:rPr>
              <a:t>When speaking about economic networks there is actually not one specific meaning of these networks, but it is a complex family of different networks, each one with its own meaning. This complexity stems from the fact that there are different building block for defining the “nodes” in an economic network. In the following, we list some of the most important node types that have been used for constructing economic networks. That means nodes in economic networks can correspond to:</a:t>
            </a:r>
          </a:p>
          <a:p>
            <a:pPr algn="l"/>
            <a:r>
              <a:rPr lang="en-US" b="0" i="0" dirty="0">
                <a:solidFill>
                  <a:srgbClr val="282828"/>
                </a:solidFill>
                <a:effectLst/>
                <a:latin typeface="MuseoSans"/>
              </a:rPr>
              <a:t>• Directors (management)</a:t>
            </a:r>
          </a:p>
          <a:p>
            <a:pPr algn="l"/>
            <a:r>
              <a:rPr lang="en-US" b="0" i="0" dirty="0">
                <a:solidFill>
                  <a:srgbClr val="282828"/>
                </a:solidFill>
                <a:effectLst/>
                <a:latin typeface="MuseoSans"/>
              </a:rPr>
              <a:t>• Firms</a:t>
            </a:r>
          </a:p>
          <a:p>
            <a:pPr algn="l"/>
            <a:r>
              <a:rPr lang="en-US" b="0" i="0" dirty="0">
                <a:solidFill>
                  <a:srgbClr val="282828"/>
                </a:solidFill>
                <a:effectLst/>
                <a:latin typeface="MuseoSans"/>
              </a:rPr>
              <a:t>• Products</a:t>
            </a:r>
          </a:p>
          <a:p>
            <a:pPr algn="l"/>
            <a:r>
              <a:rPr lang="en-US" b="0" i="0" dirty="0">
                <a:solidFill>
                  <a:srgbClr val="282828"/>
                </a:solidFill>
                <a:effectLst/>
                <a:latin typeface="MuseoSans"/>
              </a:rPr>
              <a:t>• Business Groups</a:t>
            </a:r>
          </a:p>
          <a:p>
            <a:pPr algn="l"/>
            <a:r>
              <a:rPr lang="en-US" b="0" i="0" dirty="0">
                <a:solidFill>
                  <a:srgbClr val="282828"/>
                </a:solidFill>
                <a:effectLst/>
                <a:latin typeface="MuseoSans"/>
              </a:rPr>
              <a:t>• Banks</a:t>
            </a:r>
          </a:p>
          <a:p>
            <a:pPr algn="l"/>
            <a:r>
              <a:rPr lang="en-US" b="0" i="0" dirty="0">
                <a:solidFill>
                  <a:srgbClr val="282828"/>
                </a:solidFill>
                <a:effectLst/>
                <a:latin typeface="MuseoSans"/>
              </a:rPr>
              <a:t>• Investors</a:t>
            </a:r>
          </a:p>
          <a:p>
            <a:pPr algn="l"/>
            <a:r>
              <a:rPr lang="en-US" b="0" i="0" dirty="0">
                <a:solidFill>
                  <a:srgbClr val="282828"/>
                </a:solidFill>
                <a:effectLst/>
                <a:latin typeface="MuseoSans"/>
              </a:rPr>
              <a:t>• Traders</a:t>
            </a:r>
          </a:p>
          <a:p>
            <a:pPr algn="l"/>
            <a:r>
              <a:rPr lang="en-US" b="0" i="0" dirty="0">
                <a:solidFill>
                  <a:srgbClr val="282828"/>
                </a:solidFill>
                <a:effectLst/>
                <a:latin typeface="MuseoSans"/>
              </a:rPr>
              <a:t>• Cities</a:t>
            </a:r>
          </a:p>
          <a:p>
            <a:pPr algn="l"/>
            <a:r>
              <a:rPr lang="en-US" b="0" i="0" dirty="0">
                <a:solidFill>
                  <a:srgbClr val="282828"/>
                </a:solidFill>
                <a:effectLst/>
                <a:latin typeface="MuseoSans"/>
              </a:rPr>
              <a:t>• Countries</a:t>
            </a:r>
          </a:p>
          <a:p>
            <a:pPr algn="l"/>
            <a:r>
              <a:rPr lang="en-US" b="0" i="0" dirty="0">
                <a:solidFill>
                  <a:srgbClr val="282828"/>
                </a:solidFill>
                <a:effectLst/>
                <a:latin typeface="MuseoSans"/>
              </a:rPr>
              <a:t>It is clear that depending on the meaning of the nodes the meaning of the whole economic network is derived. For this reason, if starting from a question to be studied, e.g., providing insights into the trading of countries or the stability of banks, the nodes need to be selected correspondingly. From a different perspective, the selected meaning of nodes allows to either focus on microeconomic or macroeconomic problems. This implies that the granularity of the economic network, as explained below, can be controlled by this.</a:t>
            </a:r>
          </a:p>
          <a:p>
            <a:endParaRPr lang="en-IN" dirty="0"/>
          </a:p>
        </p:txBody>
      </p:sp>
      <p:sp>
        <p:nvSpPr>
          <p:cNvPr id="4" name="Slide Number Placeholder 3"/>
          <p:cNvSpPr>
            <a:spLocks noGrp="1"/>
          </p:cNvSpPr>
          <p:nvPr>
            <p:ph type="sldNum" sz="quarter" idx="5"/>
          </p:nvPr>
        </p:nvSpPr>
        <p:spPr/>
        <p:txBody>
          <a:bodyPr/>
          <a:lstStyle/>
          <a:p>
            <a:fld id="{5E5D923B-1EF4-4B34-B10E-3C3756C84174}" type="slidenum">
              <a:rPr lang="en-IN" smtClean="0"/>
              <a:t>8</a:t>
            </a:fld>
            <a:endParaRPr lang="en-IN"/>
          </a:p>
        </p:txBody>
      </p:sp>
    </p:spTree>
    <p:extLst>
      <p:ext uri="{BB962C8B-B14F-4D97-AF65-F5344CB8AC3E}">
        <p14:creationId xmlns:p14="http://schemas.microsoft.com/office/powerpoint/2010/main" val="345674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E5D923B-1EF4-4B34-B10E-3C3756C84174}" type="slidenum">
              <a:rPr lang="en-IN" smtClean="0"/>
              <a:t>9</a:t>
            </a:fld>
            <a:endParaRPr lang="en-IN"/>
          </a:p>
        </p:txBody>
      </p:sp>
    </p:spTree>
    <p:extLst>
      <p:ext uri="{BB962C8B-B14F-4D97-AF65-F5344CB8AC3E}">
        <p14:creationId xmlns:p14="http://schemas.microsoft.com/office/powerpoint/2010/main" val="3351571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23232"/>
                </a:solidFill>
                <a:effectLst/>
                <a:latin typeface="-apple-system"/>
              </a:rPr>
              <a:t>We will understand how to use NetworkX for visualizing, analyzing and synthetically representing the network trade data.</a:t>
            </a:r>
          </a:p>
          <a:p>
            <a:pPr algn="l"/>
            <a:r>
              <a:rPr lang="en-US" b="0" i="0" dirty="0">
                <a:solidFill>
                  <a:srgbClr val="323232"/>
                </a:solidFill>
                <a:effectLst/>
                <a:latin typeface="-apple-system"/>
              </a:rPr>
              <a:t>We use the </a:t>
            </a:r>
            <a:r>
              <a:rPr lang="en-US" b="0" i="0" u="none" strike="noStrike" dirty="0">
                <a:solidFill>
                  <a:srgbClr val="323232"/>
                </a:solidFill>
                <a:effectLst/>
                <a:latin typeface="-apple-system"/>
                <a:hlinkClick r:id="rId3"/>
              </a:rPr>
              <a:t>BACI-CEPII dataset</a:t>
            </a:r>
            <a:r>
              <a:rPr lang="en-US" b="0" i="0" dirty="0">
                <a:solidFill>
                  <a:srgbClr val="323232"/>
                </a:solidFill>
                <a:effectLst/>
                <a:latin typeface="-apple-system"/>
              </a:rPr>
              <a:t> that contains data on bilateral trade relations of 200 countries at the product level. Products correspond to the “Harmonized System” nomenclature (6 digit code). Compiled by the French research center CEPII, it addresses the limitations of the original UN </a:t>
            </a:r>
            <a:r>
              <a:rPr lang="en-US" b="0" i="0" dirty="0" err="1">
                <a:solidFill>
                  <a:srgbClr val="323232"/>
                </a:solidFill>
                <a:effectLst/>
                <a:latin typeface="-apple-system"/>
              </a:rPr>
              <a:t>ComTrade</a:t>
            </a:r>
            <a:r>
              <a:rPr lang="en-US" b="0" i="0" dirty="0">
                <a:solidFill>
                  <a:srgbClr val="323232"/>
                </a:solidFill>
                <a:effectLst/>
                <a:latin typeface="-apple-system"/>
              </a:rPr>
              <a:t> database, which suffers from numerous missing flows.</a:t>
            </a:r>
            <a:endParaRPr lang="en-IN" b="0" i="0" dirty="0">
              <a:solidFill>
                <a:srgbClr val="323232"/>
              </a:solidFill>
              <a:effectLst/>
              <a:latin typeface="-apple-system"/>
            </a:endParaRPr>
          </a:p>
          <a:p>
            <a:pPr algn="l"/>
            <a:endParaRPr lang="en-IN" b="0" i="0" dirty="0">
              <a:solidFill>
                <a:srgbClr val="323232"/>
              </a:solidFill>
              <a:effectLst/>
              <a:latin typeface="-apple-system"/>
            </a:endParaRPr>
          </a:p>
          <a:p>
            <a:pPr algn="l"/>
            <a:r>
              <a:rPr lang="en-US" b="0" i="0" dirty="0">
                <a:solidFill>
                  <a:srgbClr val="323232"/>
                </a:solidFill>
                <a:effectLst/>
                <a:latin typeface="-apple-system"/>
              </a:rPr>
              <a:t>The trade network of each commodity is represented as a directed graph comprising countries (vertices) and trade relationships (edges), with the edges starting from the export countries and pointing to the import countries. Each edge consists of two attributes - value of the trade and the quantity of the traded commodity, that can act as weights for the edges.</a:t>
            </a:r>
          </a:p>
        </p:txBody>
      </p:sp>
      <p:sp>
        <p:nvSpPr>
          <p:cNvPr id="4" name="Slide Number Placeholder 3"/>
          <p:cNvSpPr>
            <a:spLocks noGrp="1"/>
          </p:cNvSpPr>
          <p:nvPr>
            <p:ph type="sldNum" sz="quarter" idx="5"/>
          </p:nvPr>
        </p:nvSpPr>
        <p:spPr/>
        <p:txBody>
          <a:bodyPr/>
          <a:lstStyle/>
          <a:p>
            <a:fld id="{5E5D923B-1EF4-4B34-B10E-3C3756C84174}" type="slidenum">
              <a:rPr lang="en-IN" smtClean="0"/>
              <a:t>10</a:t>
            </a:fld>
            <a:endParaRPr lang="en-IN"/>
          </a:p>
        </p:txBody>
      </p:sp>
    </p:spTree>
    <p:extLst>
      <p:ext uri="{BB962C8B-B14F-4D97-AF65-F5344CB8AC3E}">
        <p14:creationId xmlns:p14="http://schemas.microsoft.com/office/powerpoint/2010/main" val="3763364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23232"/>
                </a:solidFill>
                <a:effectLst/>
                <a:latin typeface="-apple-system"/>
              </a:rPr>
              <a:t>We will understand how to use NetworkX for visualizing, analyzing and synthetically representing the network trade data.</a:t>
            </a:r>
          </a:p>
          <a:p>
            <a:pPr algn="l"/>
            <a:r>
              <a:rPr lang="en-US" b="0" i="0" dirty="0">
                <a:solidFill>
                  <a:srgbClr val="323232"/>
                </a:solidFill>
                <a:effectLst/>
                <a:latin typeface="-apple-system"/>
              </a:rPr>
              <a:t>We use the </a:t>
            </a:r>
            <a:r>
              <a:rPr lang="en-US" b="0" i="0" u="none" strike="noStrike" dirty="0">
                <a:solidFill>
                  <a:srgbClr val="323232"/>
                </a:solidFill>
                <a:effectLst/>
                <a:latin typeface="-apple-system"/>
                <a:hlinkClick r:id="rId3"/>
              </a:rPr>
              <a:t>BACI-CEPII dataset</a:t>
            </a:r>
            <a:r>
              <a:rPr lang="en-US" b="0" i="0" dirty="0">
                <a:solidFill>
                  <a:srgbClr val="323232"/>
                </a:solidFill>
                <a:effectLst/>
                <a:latin typeface="-apple-system"/>
              </a:rPr>
              <a:t> that contains data on bilateral trade relations of 200 countries at the product level. Products correspond to the “Harmonized System” nomenclature (6 digit code). Compiled by the French research center CEPII, it addresses the limitations of the original UN </a:t>
            </a:r>
            <a:r>
              <a:rPr lang="en-US" b="0" i="0" dirty="0" err="1">
                <a:solidFill>
                  <a:srgbClr val="323232"/>
                </a:solidFill>
                <a:effectLst/>
                <a:latin typeface="-apple-system"/>
              </a:rPr>
              <a:t>ComTrade</a:t>
            </a:r>
            <a:r>
              <a:rPr lang="en-US" b="0" i="0" dirty="0">
                <a:solidFill>
                  <a:srgbClr val="323232"/>
                </a:solidFill>
                <a:effectLst/>
                <a:latin typeface="-apple-system"/>
              </a:rPr>
              <a:t> database, which suffers from numerous missing flows.</a:t>
            </a:r>
            <a:endParaRPr lang="en-IN" b="0" i="0" dirty="0">
              <a:solidFill>
                <a:srgbClr val="323232"/>
              </a:solidFill>
              <a:effectLst/>
              <a:latin typeface="-apple-system"/>
            </a:endParaRPr>
          </a:p>
          <a:p>
            <a:pPr algn="l"/>
            <a:endParaRPr lang="en-IN" b="0" i="0" dirty="0">
              <a:solidFill>
                <a:srgbClr val="323232"/>
              </a:solidFill>
              <a:effectLst/>
              <a:latin typeface="-apple-system"/>
            </a:endParaRPr>
          </a:p>
          <a:p>
            <a:pPr algn="l"/>
            <a:r>
              <a:rPr lang="en-US" b="0" i="0" dirty="0">
                <a:solidFill>
                  <a:srgbClr val="323232"/>
                </a:solidFill>
                <a:effectLst/>
                <a:latin typeface="-apple-system"/>
              </a:rPr>
              <a:t>The trade network of each commodity is represented as a directed graph comprising countries (vertices) and trade relationships (edges), with the edges starting from the export countries and pointing to the import countries. Each edge consists of two attributes - value of the trade and the quantity of the traded commodity, that can act as weights for the edges.</a:t>
            </a:r>
          </a:p>
        </p:txBody>
      </p:sp>
      <p:sp>
        <p:nvSpPr>
          <p:cNvPr id="4" name="Slide Number Placeholder 3"/>
          <p:cNvSpPr>
            <a:spLocks noGrp="1"/>
          </p:cNvSpPr>
          <p:nvPr>
            <p:ph type="sldNum" sz="quarter" idx="5"/>
          </p:nvPr>
        </p:nvSpPr>
        <p:spPr/>
        <p:txBody>
          <a:bodyPr/>
          <a:lstStyle/>
          <a:p>
            <a:fld id="{5E5D923B-1EF4-4B34-B10E-3C3756C84174}" type="slidenum">
              <a:rPr lang="en-IN" smtClean="0"/>
              <a:t>12</a:t>
            </a:fld>
            <a:endParaRPr lang="en-IN"/>
          </a:p>
        </p:txBody>
      </p:sp>
    </p:spTree>
    <p:extLst>
      <p:ext uri="{BB962C8B-B14F-4D97-AF65-F5344CB8AC3E}">
        <p14:creationId xmlns:p14="http://schemas.microsoft.com/office/powerpoint/2010/main" val="3924438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D58EA-D7F9-BA7E-2E06-46C96FAA1C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C76FBE8-1213-45B9-F9BE-4E1ADDAC62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7797D9C-1AB5-BE8F-1D4C-2AC1CCEB880B}"/>
              </a:ext>
            </a:extLst>
          </p:cNvPr>
          <p:cNvSpPr>
            <a:spLocks noGrp="1"/>
          </p:cNvSpPr>
          <p:nvPr>
            <p:ph type="dt" sz="half" idx="10"/>
          </p:nvPr>
        </p:nvSpPr>
        <p:spPr/>
        <p:txBody>
          <a:bodyPr/>
          <a:lstStyle/>
          <a:p>
            <a:fld id="{F162FC2F-086E-4279-9D3E-4EDBBC413C39}" type="datetimeFigureOut">
              <a:rPr lang="en-IN" smtClean="0"/>
              <a:t>01-10-2023</a:t>
            </a:fld>
            <a:endParaRPr lang="en-IN"/>
          </a:p>
        </p:txBody>
      </p:sp>
      <p:sp>
        <p:nvSpPr>
          <p:cNvPr id="5" name="Footer Placeholder 4">
            <a:extLst>
              <a:ext uri="{FF2B5EF4-FFF2-40B4-BE49-F238E27FC236}">
                <a16:creationId xmlns:a16="http://schemas.microsoft.com/office/drawing/2014/main" id="{755AA224-A5AB-9B87-4CB9-54781FD8F4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F3726A-4F4D-E61D-0919-EECA3D4CC712}"/>
              </a:ext>
            </a:extLst>
          </p:cNvPr>
          <p:cNvSpPr>
            <a:spLocks noGrp="1"/>
          </p:cNvSpPr>
          <p:nvPr>
            <p:ph type="sldNum" sz="quarter" idx="12"/>
          </p:nvPr>
        </p:nvSpPr>
        <p:spPr/>
        <p:txBody>
          <a:bodyPr/>
          <a:lstStyle/>
          <a:p>
            <a:fld id="{4A4730EC-BF69-4E6E-AA14-921955C20382}" type="slidenum">
              <a:rPr lang="en-IN" smtClean="0"/>
              <a:t>‹#›</a:t>
            </a:fld>
            <a:endParaRPr lang="en-IN"/>
          </a:p>
        </p:txBody>
      </p:sp>
    </p:spTree>
    <p:extLst>
      <p:ext uri="{BB962C8B-B14F-4D97-AF65-F5344CB8AC3E}">
        <p14:creationId xmlns:p14="http://schemas.microsoft.com/office/powerpoint/2010/main" val="1901552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5BC1E-7D91-5819-CCE8-E02BE731C18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212A4B-967A-A311-8C64-93EAF68DB4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C9220F-5F91-240F-BBED-3ADF3C74F4C5}"/>
              </a:ext>
            </a:extLst>
          </p:cNvPr>
          <p:cNvSpPr>
            <a:spLocks noGrp="1"/>
          </p:cNvSpPr>
          <p:nvPr>
            <p:ph type="dt" sz="half" idx="10"/>
          </p:nvPr>
        </p:nvSpPr>
        <p:spPr/>
        <p:txBody>
          <a:bodyPr/>
          <a:lstStyle/>
          <a:p>
            <a:fld id="{F162FC2F-086E-4279-9D3E-4EDBBC413C39}" type="datetimeFigureOut">
              <a:rPr lang="en-IN" smtClean="0"/>
              <a:t>01-10-2023</a:t>
            </a:fld>
            <a:endParaRPr lang="en-IN"/>
          </a:p>
        </p:txBody>
      </p:sp>
      <p:sp>
        <p:nvSpPr>
          <p:cNvPr id="5" name="Footer Placeholder 4">
            <a:extLst>
              <a:ext uri="{FF2B5EF4-FFF2-40B4-BE49-F238E27FC236}">
                <a16:creationId xmlns:a16="http://schemas.microsoft.com/office/drawing/2014/main" id="{A56F568B-75B9-A331-678D-7AA03B366F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55D580-FD43-5C8F-80AC-FE33653AE610}"/>
              </a:ext>
            </a:extLst>
          </p:cNvPr>
          <p:cNvSpPr>
            <a:spLocks noGrp="1"/>
          </p:cNvSpPr>
          <p:nvPr>
            <p:ph type="sldNum" sz="quarter" idx="12"/>
          </p:nvPr>
        </p:nvSpPr>
        <p:spPr/>
        <p:txBody>
          <a:bodyPr/>
          <a:lstStyle/>
          <a:p>
            <a:fld id="{4A4730EC-BF69-4E6E-AA14-921955C20382}" type="slidenum">
              <a:rPr lang="en-IN" smtClean="0"/>
              <a:t>‹#›</a:t>
            </a:fld>
            <a:endParaRPr lang="en-IN"/>
          </a:p>
        </p:txBody>
      </p:sp>
    </p:spTree>
    <p:extLst>
      <p:ext uri="{BB962C8B-B14F-4D97-AF65-F5344CB8AC3E}">
        <p14:creationId xmlns:p14="http://schemas.microsoft.com/office/powerpoint/2010/main" val="4184688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BF6A10-BAB6-6FD7-7851-34C7ACFEE2B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5502912-63F4-E95B-AE57-849B94BAA2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D4D45D-AE2A-FB4A-EEE7-35DAC34BBF29}"/>
              </a:ext>
            </a:extLst>
          </p:cNvPr>
          <p:cNvSpPr>
            <a:spLocks noGrp="1"/>
          </p:cNvSpPr>
          <p:nvPr>
            <p:ph type="dt" sz="half" idx="10"/>
          </p:nvPr>
        </p:nvSpPr>
        <p:spPr/>
        <p:txBody>
          <a:bodyPr/>
          <a:lstStyle/>
          <a:p>
            <a:fld id="{F162FC2F-086E-4279-9D3E-4EDBBC413C39}" type="datetimeFigureOut">
              <a:rPr lang="en-IN" smtClean="0"/>
              <a:t>01-10-2023</a:t>
            </a:fld>
            <a:endParaRPr lang="en-IN"/>
          </a:p>
        </p:txBody>
      </p:sp>
      <p:sp>
        <p:nvSpPr>
          <p:cNvPr id="5" name="Footer Placeholder 4">
            <a:extLst>
              <a:ext uri="{FF2B5EF4-FFF2-40B4-BE49-F238E27FC236}">
                <a16:creationId xmlns:a16="http://schemas.microsoft.com/office/drawing/2014/main" id="{D3885C70-D6B8-B4D2-5B32-A590EAAEE9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70BFD1-3C0B-E6B3-817A-5D1019066894}"/>
              </a:ext>
            </a:extLst>
          </p:cNvPr>
          <p:cNvSpPr>
            <a:spLocks noGrp="1"/>
          </p:cNvSpPr>
          <p:nvPr>
            <p:ph type="sldNum" sz="quarter" idx="12"/>
          </p:nvPr>
        </p:nvSpPr>
        <p:spPr/>
        <p:txBody>
          <a:bodyPr/>
          <a:lstStyle/>
          <a:p>
            <a:fld id="{4A4730EC-BF69-4E6E-AA14-921955C20382}" type="slidenum">
              <a:rPr lang="en-IN" smtClean="0"/>
              <a:t>‹#›</a:t>
            </a:fld>
            <a:endParaRPr lang="en-IN"/>
          </a:p>
        </p:txBody>
      </p:sp>
    </p:spTree>
    <p:extLst>
      <p:ext uri="{BB962C8B-B14F-4D97-AF65-F5344CB8AC3E}">
        <p14:creationId xmlns:p14="http://schemas.microsoft.com/office/powerpoint/2010/main" val="438157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FE627-6D2F-ED3D-2EA3-D195321990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2C1A06-E705-0677-D83F-205C966AF4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D6A15D-86AE-0EB7-F56A-4D7BFF77CB82}"/>
              </a:ext>
            </a:extLst>
          </p:cNvPr>
          <p:cNvSpPr>
            <a:spLocks noGrp="1"/>
          </p:cNvSpPr>
          <p:nvPr>
            <p:ph type="dt" sz="half" idx="10"/>
          </p:nvPr>
        </p:nvSpPr>
        <p:spPr/>
        <p:txBody>
          <a:bodyPr/>
          <a:lstStyle/>
          <a:p>
            <a:fld id="{F162FC2F-086E-4279-9D3E-4EDBBC413C39}" type="datetimeFigureOut">
              <a:rPr lang="en-IN" smtClean="0"/>
              <a:t>01-10-2023</a:t>
            </a:fld>
            <a:endParaRPr lang="en-IN"/>
          </a:p>
        </p:txBody>
      </p:sp>
      <p:sp>
        <p:nvSpPr>
          <p:cNvPr id="5" name="Footer Placeholder 4">
            <a:extLst>
              <a:ext uri="{FF2B5EF4-FFF2-40B4-BE49-F238E27FC236}">
                <a16:creationId xmlns:a16="http://schemas.microsoft.com/office/drawing/2014/main" id="{ED48FA90-0793-2013-4B65-89B5AC8CD6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F4647E-0ACF-B8A7-566C-8D7D68086C0D}"/>
              </a:ext>
            </a:extLst>
          </p:cNvPr>
          <p:cNvSpPr>
            <a:spLocks noGrp="1"/>
          </p:cNvSpPr>
          <p:nvPr>
            <p:ph type="sldNum" sz="quarter" idx="12"/>
          </p:nvPr>
        </p:nvSpPr>
        <p:spPr/>
        <p:txBody>
          <a:bodyPr/>
          <a:lstStyle/>
          <a:p>
            <a:fld id="{4A4730EC-BF69-4E6E-AA14-921955C20382}" type="slidenum">
              <a:rPr lang="en-IN" smtClean="0"/>
              <a:t>‹#›</a:t>
            </a:fld>
            <a:endParaRPr lang="en-IN"/>
          </a:p>
        </p:txBody>
      </p:sp>
    </p:spTree>
    <p:extLst>
      <p:ext uri="{BB962C8B-B14F-4D97-AF65-F5344CB8AC3E}">
        <p14:creationId xmlns:p14="http://schemas.microsoft.com/office/powerpoint/2010/main" val="1094563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78E1C-17E7-61A2-A8C9-D9A4CDB612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722AB88-6DFA-8D57-146C-F7CEAFA4FD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E0253B-AD46-240F-8D02-E2981B95E6B7}"/>
              </a:ext>
            </a:extLst>
          </p:cNvPr>
          <p:cNvSpPr>
            <a:spLocks noGrp="1"/>
          </p:cNvSpPr>
          <p:nvPr>
            <p:ph type="dt" sz="half" idx="10"/>
          </p:nvPr>
        </p:nvSpPr>
        <p:spPr/>
        <p:txBody>
          <a:bodyPr/>
          <a:lstStyle/>
          <a:p>
            <a:fld id="{F162FC2F-086E-4279-9D3E-4EDBBC413C39}" type="datetimeFigureOut">
              <a:rPr lang="en-IN" smtClean="0"/>
              <a:t>01-10-2023</a:t>
            </a:fld>
            <a:endParaRPr lang="en-IN"/>
          </a:p>
        </p:txBody>
      </p:sp>
      <p:sp>
        <p:nvSpPr>
          <p:cNvPr id="5" name="Footer Placeholder 4">
            <a:extLst>
              <a:ext uri="{FF2B5EF4-FFF2-40B4-BE49-F238E27FC236}">
                <a16:creationId xmlns:a16="http://schemas.microsoft.com/office/drawing/2014/main" id="{38F169CA-0547-A5C3-929D-FBF5D81AD8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01F2E2-34BC-D28D-3036-B0AE4C51BB98}"/>
              </a:ext>
            </a:extLst>
          </p:cNvPr>
          <p:cNvSpPr>
            <a:spLocks noGrp="1"/>
          </p:cNvSpPr>
          <p:nvPr>
            <p:ph type="sldNum" sz="quarter" idx="12"/>
          </p:nvPr>
        </p:nvSpPr>
        <p:spPr/>
        <p:txBody>
          <a:bodyPr/>
          <a:lstStyle/>
          <a:p>
            <a:fld id="{4A4730EC-BF69-4E6E-AA14-921955C20382}" type="slidenum">
              <a:rPr lang="en-IN" smtClean="0"/>
              <a:t>‹#›</a:t>
            </a:fld>
            <a:endParaRPr lang="en-IN"/>
          </a:p>
        </p:txBody>
      </p:sp>
    </p:spTree>
    <p:extLst>
      <p:ext uri="{BB962C8B-B14F-4D97-AF65-F5344CB8AC3E}">
        <p14:creationId xmlns:p14="http://schemas.microsoft.com/office/powerpoint/2010/main" val="687591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D1C51-C733-AA2E-EA57-50F818BF93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B08AD3-1E4A-0AD6-8DA6-2B9DFE6FC0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63B8709-3D9B-C5A0-7B9E-CC0CC8FF57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D83831C-FABA-BA19-E2A6-5D434A516FC7}"/>
              </a:ext>
            </a:extLst>
          </p:cNvPr>
          <p:cNvSpPr>
            <a:spLocks noGrp="1"/>
          </p:cNvSpPr>
          <p:nvPr>
            <p:ph type="dt" sz="half" idx="10"/>
          </p:nvPr>
        </p:nvSpPr>
        <p:spPr/>
        <p:txBody>
          <a:bodyPr/>
          <a:lstStyle/>
          <a:p>
            <a:fld id="{F162FC2F-086E-4279-9D3E-4EDBBC413C39}" type="datetimeFigureOut">
              <a:rPr lang="en-IN" smtClean="0"/>
              <a:t>01-10-2023</a:t>
            </a:fld>
            <a:endParaRPr lang="en-IN"/>
          </a:p>
        </p:txBody>
      </p:sp>
      <p:sp>
        <p:nvSpPr>
          <p:cNvPr id="6" name="Footer Placeholder 5">
            <a:extLst>
              <a:ext uri="{FF2B5EF4-FFF2-40B4-BE49-F238E27FC236}">
                <a16:creationId xmlns:a16="http://schemas.microsoft.com/office/drawing/2014/main" id="{B9763D46-BC76-1D21-10D9-D7F1928015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31D5A1-1FDF-EC8A-2CC2-2BC7D317B599}"/>
              </a:ext>
            </a:extLst>
          </p:cNvPr>
          <p:cNvSpPr>
            <a:spLocks noGrp="1"/>
          </p:cNvSpPr>
          <p:nvPr>
            <p:ph type="sldNum" sz="quarter" idx="12"/>
          </p:nvPr>
        </p:nvSpPr>
        <p:spPr/>
        <p:txBody>
          <a:bodyPr/>
          <a:lstStyle/>
          <a:p>
            <a:fld id="{4A4730EC-BF69-4E6E-AA14-921955C20382}" type="slidenum">
              <a:rPr lang="en-IN" smtClean="0"/>
              <a:t>‹#›</a:t>
            </a:fld>
            <a:endParaRPr lang="en-IN"/>
          </a:p>
        </p:txBody>
      </p:sp>
    </p:spTree>
    <p:extLst>
      <p:ext uri="{BB962C8B-B14F-4D97-AF65-F5344CB8AC3E}">
        <p14:creationId xmlns:p14="http://schemas.microsoft.com/office/powerpoint/2010/main" val="1767413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B7CE2-5A04-6898-0F05-A1F7917898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6FB31F-13CB-AB79-3665-78C6F07F4B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8555E2-2415-38F5-3EBA-463B63807E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AB15B4A-B69B-E8FE-6F46-987BF76698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E123AF-1D49-1D78-22E7-11F7F51EFD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C4A4D0C-EB5C-6F8D-3F3C-01D26B065BAF}"/>
              </a:ext>
            </a:extLst>
          </p:cNvPr>
          <p:cNvSpPr>
            <a:spLocks noGrp="1"/>
          </p:cNvSpPr>
          <p:nvPr>
            <p:ph type="dt" sz="half" idx="10"/>
          </p:nvPr>
        </p:nvSpPr>
        <p:spPr/>
        <p:txBody>
          <a:bodyPr/>
          <a:lstStyle/>
          <a:p>
            <a:fld id="{F162FC2F-086E-4279-9D3E-4EDBBC413C39}" type="datetimeFigureOut">
              <a:rPr lang="en-IN" smtClean="0"/>
              <a:t>01-10-2023</a:t>
            </a:fld>
            <a:endParaRPr lang="en-IN"/>
          </a:p>
        </p:txBody>
      </p:sp>
      <p:sp>
        <p:nvSpPr>
          <p:cNvPr id="8" name="Footer Placeholder 7">
            <a:extLst>
              <a:ext uri="{FF2B5EF4-FFF2-40B4-BE49-F238E27FC236}">
                <a16:creationId xmlns:a16="http://schemas.microsoft.com/office/drawing/2014/main" id="{C6C643E1-66B5-E3FB-229D-89249BF13AA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FF604D7-0EDB-B554-0E4C-F61244F857D4}"/>
              </a:ext>
            </a:extLst>
          </p:cNvPr>
          <p:cNvSpPr>
            <a:spLocks noGrp="1"/>
          </p:cNvSpPr>
          <p:nvPr>
            <p:ph type="sldNum" sz="quarter" idx="12"/>
          </p:nvPr>
        </p:nvSpPr>
        <p:spPr/>
        <p:txBody>
          <a:bodyPr/>
          <a:lstStyle/>
          <a:p>
            <a:fld id="{4A4730EC-BF69-4E6E-AA14-921955C20382}" type="slidenum">
              <a:rPr lang="en-IN" smtClean="0"/>
              <a:t>‹#›</a:t>
            </a:fld>
            <a:endParaRPr lang="en-IN"/>
          </a:p>
        </p:txBody>
      </p:sp>
    </p:spTree>
    <p:extLst>
      <p:ext uri="{BB962C8B-B14F-4D97-AF65-F5344CB8AC3E}">
        <p14:creationId xmlns:p14="http://schemas.microsoft.com/office/powerpoint/2010/main" val="3278886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03E34-87BB-865D-2C71-FF82BB9357C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348F0BD-8E43-A59A-3651-93EEE57825C4}"/>
              </a:ext>
            </a:extLst>
          </p:cNvPr>
          <p:cNvSpPr>
            <a:spLocks noGrp="1"/>
          </p:cNvSpPr>
          <p:nvPr>
            <p:ph type="dt" sz="half" idx="10"/>
          </p:nvPr>
        </p:nvSpPr>
        <p:spPr/>
        <p:txBody>
          <a:bodyPr/>
          <a:lstStyle/>
          <a:p>
            <a:fld id="{F162FC2F-086E-4279-9D3E-4EDBBC413C39}" type="datetimeFigureOut">
              <a:rPr lang="en-IN" smtClean="0"/>
              <a:t>01-10-2023</a:t>
            </a:fld>
            <a:endParaRPr lang="en-IN"/>
          </a:p>
        </p:txBody>
      </p:sp>
      <p:sp>
        <p:nvSpPr>
          <p:cNvPr id="4" name="Footer Placeholder 3">
            <a:extLst>
              <a:ext uri="{FF2B5EF4-FFF2-40B4-BE49-F238E27FC236}">
                <a16:creationId xmlns:a16="http://schemas.microsoft.com/office/drawing/2014/main" id="{888AD8AA-4933-E3E1-1FB5-42018A34DAE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909B3F9-6834-129D-E9A0-26D63B0EE1D4}"/>
              </a:ext>
            </a:extLst>
          </p:cNvPr>
          <p:cNvSpPr>
            <a:spLocks noGrp="1"/>
          </p:cNvSpPr>
          <p:nvPr>
            <p:ph type="sldNum" sz="quarter" idx="12"/>
          </p:nvPr>
        </p:nvSpPr>
        <p:spPr/>
        <p:txBody>
          <a:bodyPr/>
          <a:lstStyle/>
          <a:p>
            <a:fld id="{4A4730EC-BF69-4E6E-AA14-921955C20382}" type="slidenum">
              <a:rPr lang="en-IN" smtClean="0"/>
              <a:t>‹#›</a:t>
            </a:fld>
            <a:endParaRPr lang="en-IN"/>
          </a:p>
        </p:txBody>
      </p:sp>
    </p:spTree>
    <p:extLst>
      <p:ext uri="{BB962C8B-B14F-4D97-AF65-F5344CB8AC3E}">
        <p14:creationId xmlns:p14="http://schemas.microsoft.com/office/powerpoint/2010/main" val="3965618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CE5AD8-210A-0464-E544-D2731403E7A2}"/>
              </a:ext>
            </a:extLst>
          </p:cNvPr>
          <p:cNvSpPr>
            <a:spLocks noGrp="1"/>
          </p:cNvSpPr>
          <p:nvPr>
            <p:ph type="dt" sz="half" idx="10"/>
          </p:nvPr>
        </p:nvSpPr>
        <p:spPr/>
        <p:txBody>
          <a:bodyPr/>
          <a:lstStyle/>
          <a:p>
            <a:fld id="{F162FC2F-086E-4279-9D3E-4EDBBC413C39}" type="datetimeFigureOut">
              <a:rPr lang="en-IN" smtClean="0"/>
              <a:t>01-10-2023</a:t>
            </a:fld>
            <a:endParaRPr lang="en-IN"/>
          </a:p>
        </p:txBody>
      </p:sp>
      <p:sp>
        <p:nvSpPr>
          <p:cNvPr id="3" name="Footer Placeholder 2">
            <a:extLst>
              <a:ext uri="{FF2B5EF4-FFF2-40B4-BE49-F238E27FC236}">
                <a16:creationId xmlns:a16="http://schemas.microsoft.com/office/drawing/2014/main" id="{29CA47F0-2682-1BE7-B325-C31735DC102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0F2F62B-6F6E-DF64-984F-94CE06920E65}"/>
              </a:ext>
            </a:extLst>
          </p:cNvPr>
          <p:cNvSpPr>
            <a:spLocks noGrp="1"/>
          </p:cNvSpPr>
          <p:nvPr>
            <p:ph type="sldNum" sz="quarter" idx="12"/>
          </p:nvPr>
        </p:nvSpPr>
        <p:spPr/>
        <p:txBody>
          <a:bodyPr/>
          <a:lstStyle/>
          <a:p>
            <a:fld id="{4A4730EC-BF69-4E6E-AA14-921955C20382}" type="slidenum">
              <a:rPr lang="en-IN" smtClean="0"/>
              <a:t>‹#›</a:t>
            </a:fld>
            <a:endParaRPr lang="en-IN"/>
          </a:p>
        </p:txBody>
      </p:sp>
    </p:spTree>
    <p:extLst>
      <p:ext uri="{BB962C8B-B14F-4D97-AF65-F5344CB8AC3E}">
        <p14:creationId xmlns:p14="http://schemas.microsoft.com/office/powerpoint/2010/main" val="3642141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A8FBF-875A-D4E2-76F7-A9DEBD0361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A7BD28E-2095-2767-F67D-1063D62AA4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4FF1CD2-C143-7410-3BF7-8B730C360E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F5B795-7B44-222D-F141-AE78DDE8B25E}"/>
              </a:ext>
            </a:extLst>
          </p:cNvPr>
          <p:cNvSpPr>
            <a:spLocks noGrp="1"/>
          </p:cNvSpPr>
          <p:nvPr>
            <p:ph type="dt" sz="half" idx="10"/>
          </p:nvPr>
        </p:nvSpPr>
        <p:spPr/>
        <p:txBody>
          <a:bodyPr/>
          <a:lstStyle/>
          <a:p>
            <a:fld id="{F162FC2F-086E-4279-9D3E-4EDBBC413C39}" type="datetimeFigureOut">
              <a:rPr lang="en-IN" smtClean="0"/>
              <a:t>01-10-2023</a:t>
            </a:fld>
            <a:endParaRPr lang="en-IN"/>
          </a:p>
        </p:txBody>
      </p:sp>
      <p:sp>
        <p:nvSpPr>
          <p:cNvPr id="6" name="Footer Placeholder 5">
            <a:extLst>
              <a:ext uri="{FF2B5EF4-FFF2-40B4-BE49-F238E27FC236}">
                <a16:creationId xmlns:a16="http://schemas.microsoft.com/office/drawing/2014/main" id="{1350D5F1-924C-C1B0-A0D2-2E6B1CB4C8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7DCBF4-A4CB-DCEC-2B9A-F7581EA68CCA}"/>
              </a:ext>
            </a:extLst>
          </p:cNvPr>
          <p:cNvSpPr>
            <a:spLocks noGrp="1"/>
          </p:cNvSpPr>
          <p:nvPr>
            <p:ph type="sldNum" sz="quarter" idx="12"/>
          </p:nvPr>
        </p:nvSpPr>
        <p:spPr/>
        <p:txBody>
          <a:bodyPr/>
          <a:lstStyle/>
          <a:p>
            <a:fld id="{4A4730EC-BF69-4E6E-AA14-921955C20382}" type="slidenum">
              <a:rPr lang="en-IN" smtClean="0"/>
              <a:t>‹#›</a:t>
            </a:fld>
            <a:endParaRPr lang="en-IN"/>
          </a:p>
        </p:txBody>
      </p:sp>
    </p:spTree>
    <p:extLst>
      <p:ext uri="{BB962C8B-B14F-4D97-AF65-F5344CB8AC3E}">
        <p14:creationId xmlns:p14="http://schemas.microsoft.com/office/powerpoint/2010/main" val="647291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15B67-8C12-C32E-D869-9AE295919E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9C7F1DE-BF99-D1FA-C022-1031CFAD3C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869FD67-7548-34C0-F1CA-11470C047A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5F8ADA-9149-CD8C-B53D-B6C4ACDFA700}"/>
              </a:ext>
            </a:extLst>
          </p:cNvPr>
          <p:cNvSpPr>
            <a:spLocks noGrp="1"/>
          </p:cNvSpPr>
          <p:nvPr>
            <p:ph type="dt" sz="half" idx="10"/>
          </p:nvPr>
        </p:nvSpPr>
        <p:spPr/>
        <p:txBody>
          <a:bodyPr/>
          <a:lstStyle/>
          <a:p>
            <a:fld id="{F162FC2F-086E-4279-9D3E-4EDBBC413C39}" type="datetimeFigureOut">
              <a:rPr lang="en-IN" smtClean="0"/>
              <a:t>01-10-2023</a:t>
            </a:fld>
            <a:endParaRPr lang="en-IN"/>
          </a:p>
        </p:txBody>
      </p:sp>
      <p:sp>
        <p:nvSpPr>
          <p:cNvPr id="6" name="Footer Placeholder 5">
            <a:extLst>
              <a:ext uri="{FF2B5EF4-FFF2-40B4-BE49-F238E27FC236}">
                <a16:creationId xmlns:a16="http://schemas.microsoft.com/office/drawing/2014/main" id="{A1D01C58-5AC3-74BF-7B22-3ADE1FC64E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8DEF2E-154C-FD62-0890-718A0D012109}"/>
              </a:ext>
            </a:extLst>
          </p:cNvPr>
          <p:cNvSpPr>
            <a:spLocks noGrp="1"/>
          </p:cNvSpPr>
          <p:nvPr>
            <p:ph type="sldNum" sz="quarter" idx="12"/>
          </p:nvPr>
        </p:nvSpPr>
        <p:spPr/>
        <p:txBody>
          <a:bodyPr/>
          <a:lstStyle/>
          <a:p>
            <a:fld id="{4A4730EC-BF69-4E6E-AA14-921955C20382}" type="slidenum">
              <a:rPr lang="en-IN" smtClean="0"/>
              <a:t>‹#›</a:t>
            </a:fld>
            <a:endParaRPr lang="en-IN"/>
          </a:p>
        </p:txBody>
      </p:sp>
    </p:spTree>
    <p:extLst>
      <p:ext uri="{BB962C8B-B14F-4D97-AF65-F5344CB8AC3E}">
        <p14:creationId xmlns:p14="http://schemas.microsoft.com/office/powerpoint/2010/main" val="3004091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617338-60AD-6108-BD17-55F69CAB47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665D1C-95D3-E915-4990-0261EE0A67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3E8B00-2404-AB2F-8160-52D18DF0EE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62FC2F-086E-4279-9D3E-4EDBBC413C39}" type="datetimeFigureOut">
              <a:rPr lang="en-IN" smtClean="0"/>
              <a:t>01-10-2023</a:t>
            </a:fld>
            <a:endParaRPr lang="en-IN"/>
          </a:p>
        </p:txBody>
      </p:sp>
      <p:sp>
        <p:nvSpPr>
          <p:cNvPr id="5" name="Footer Placeholder 4">
            <a:extLst>
              <a:ext uri="{FF2B5EF4-FFF2-40B4-BE49-F238E27FC236}">
                <a16:creationId xmlns:a16="http://schemas.microsoft.com/office/drawing/2014/main" id="{84EB618C-07C4-18F7-8333-852EDE93FF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7118160-6429-92D6-E280-6236F7E85F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4730EC-BF69-4E6E-AA14-921955C20382}" type="slidenum">
              <a:rPr lang="en-IN" smtClean="0"/>
              <a:t>‹#›</a:t>
            </a:fld>
            <a:endParaRPr lang="en-IN"/>
          </a:p>
        </p:txBody>
      </p:sp>
    </p:spTree>
    <p:extLst>
      <p:ext uri="{BB962C8B-B14F-4D97-AF65-F5344CB8AC3E}">
        <p14:creationId xmlns:p14="http://schemas.microsoft.com/office/powerpoint/2010/main" val="3881760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networkx/nx-guides" TargetMode="External"/><Relationship Id="rId2" Type="http://schemas.openxmlformats.org/officeDocument/2006/relationships/hyperlink" Target="https://github.com/networkx/networkx" TargetMode="External"/><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14.xml.rels><?xml version="1.0" encoding="UTF-8" standalone="yes"?>
<Relationships xmlns="http://schemas.openxmlformats.org/package/2006/relationships"><Relationship Id="rId3" Type="http://schemas.openxmlformats.org/officeDocument/2006/relationships/hyperlink" Target="https://wits.worldbank.org/trade/country-byhs6product.aspx?lang=en" TargetMode="External"/><Relationship Id="rId7" Type="http://schemas.openxmlformats.org/officeDocument/2006/relationships/hyperlink" Target="https://www.ncbi.nlm.nih.gov/pmc/articles/PMC9589650/" TargetMode="External"/><Relationship Id="rId2" Type="http://schemas.openxmlformats.org/officeDocument/2006/relationships/hyperlink" Target="https://re.public.polimi.it/retrieve/e0c31c0f-23b0-4599-e053-1705fe0aef77/Network%20Analysis%20of%20World%20Trade%20using%20the%20BACI-CEPII%20dataset_11311-862168_Tajoli.pdf" TargetMode="External"/><Relationship Id="rId1" Type="http://schemas.openxmlformats.org/officeDocument/2006/relationships/slideLayout" Target="../slideLayouts/slideLayout2.xml"/><Relationship Id="rId6" Type="http://schemas.openxmlformats.org/officeDocument/2006/relationships/hyperlink" Target="https://repositorio.cepal.org/bitstream/handle/11362/45060/1/S1901067_en.pdf" TargetMode="External"/><Relationship Id="rId5" Type="http://schemas.openxmlformats.org/officeDocument/2006/relationships/hyperlink" Target="https://www.eief.it/files/2010/10/luca-de-benedictis.pdf" TargetMode="External"/><Relationship Id="rId4" Type="http://schemas.openxmlformats.org/officeDocument/2006/relationships/hyperlink" Target="http://snap.stanford.edu/class/cs224w-2016/projects/cs224w-21-final.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navyagarwal/complex_network_analysis_in_economics-PyConIn23/"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8BA288-5DA1-1ECA-C320-57E587AAC138}"/>
              </a:ext>
            </a:extLst>
          </p:cNvPr>
          <p:cNvSpPr>
            <a:spLocks noGrp="1"/>
          </p:cNvSpPr>
          <p:nvPr>
            <p:ph type="ctrTitle"/>
          </p:nvPr>
        </p:nvSpPr>
        <p:spPr>
          <a:xfrm>
            <a:off x="800100" y="1041400"/>
            <a:ext cx="7556500" cy="2387600"/>
          </a:xfrm>
        </p:spPr>
        <p:txBody>
          <a:bodyPr/>
          <a:lstStyle/>
          <a:p>
            <a:pPr algn="l"/>
            <a:r>
              <a:rPr lang="en-IN" b="1" dirty="0"/>
              <a:t>Complex Network Analysis in Economics</a:t>
            </a:r>
          </a:p>
        </p:txBody>
      </p:sp>
      <p:sp>
        <p:nvSpPr>
          <p:cNvPr id="5" name="Subtitle 4">
            <a:extLst>
              <a:ext uri="{FF2B5EF4-FFF2-40B4-BE49-F238E27FC236}">
                <a16:creationId xmlns:a16="http://schemas.microsoft.com/office/drawing/2014/main" id="{AF7741EE-9457-C7C9-FAB3-6D7D39B913DD}"/>
              </a:ext>
            </a:extLst>
          </p:cNvPr>
          <p:cNvSpPr>
            <a:spLocks noGrp="1"/>
          </p:cNvSpPr>
          <p:nvPr>
            <p:ph type="subTitle" idx="1"/>
          </p:nvPr>
        </p:nvSpPr>
        <p:spPr>
          <a:xfrm>
            <a:off x="800100" y="3741738"/>
            <a:ext cx="5270500" cy="1655762"/>
          </a:xfrm>
        </p:spPr>
        <p:txBody>
          <a:bodyPr>
            <a:normAutofit/>
          </a:bodyPr>
          <a:lstStyle/>
          <a:p>
            <a:endParaRPr lang="en-IN" sz="2800" b="1" dirty="0"/>
          </a:p>
          <a:p>
            <a:pPr algn="l"/>
            <a:r>
              <a:rPr lang="en-IN" sz="2800" b="1" dirty="0"/>
              <a:t>By Navya Agarwal</a:t>
            </a:r>
          </a:p>
        </p:txBody>
      </p:sp>
      <p:pic>
        <p:nvPicPr>
          <p:cNvPr id="1038" name="Picture 14" descr="Complex Networks: a Mini-review | SpringerLink">
            <a:extLst>
              <a:ext uri="{FF2B5EF4-FFF2-40B4-BE49-F238E27FC236}">
                <a16:creationId xmlns:a16="http://schemas.microsoft.com/office/drawing/2014/main" id="{6C42A47C-0514-DEAE-2AA4-E2A0129D7E1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318" b="8500"/>
          <a:stretch/>
        </p:blipFill>
        <p:spPr bwMode="auto">
          <a:xfrm rot="16200000">
            <a:off x="6998206" y="1578482"/>
            <a:ext cx="5652294" cy="4146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9139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E7470-DCF4-DD2C-FA3C-472E7A9257EA}"/>
              </a:ext>
            </a:extLst>
          </p:cNvPr>
          <p:cNvSpPr>
            <a:spLocks noGrp="1"/>
          </p:cNvSpPr>
          <p:nvPr>
            <p:ph type="title"/>
          </p:nvPr>
        </p:nvSpPr>
        <p:spPr>
          <a:xfrm>
            <a:off x="838199" y="673238"/>
            <a:ext cx="10515600" cy="1325563"/>
          </a:xfrm>
        </p:spPr>
        <p:txBody>
          <a:bodyPr>
            <a:normAutofit/>
          </a:bodyPr>
          <a:lstStyle/>
          <a:p>
            <a:pPr algn="ctr"/>
            <a:r>
              <a:rPr lang="en-US" sz="6000" b="1" dirty="0"/>
              <a:t>DEMO</a:t>
            </a:r>
            <a:endParaRPr lang="en-IN" sz="4000" b="1" dirty="0"/>
          </a:p>
        </p:txBody>
      </p:sp>
      <p:sp>
        <p:nvSpPr>
          <p:cNvPr id="7" name="TextBox 6">
            <a:extLst>
              <a:ext uri="{FF2B5EF4-FFF2-40B4-BE49-F238E27FC236}">
                <a16:creationId xmlns:a16="http://schemas.microsoft.com/office/drawing/2014/main" id="{A4E26755-6CBC-7537-0E78-19C8350A510C}"/>
              </a:ext>
            </a:extLst>
          </p:cNvPr>
          <p:cNvSpPr txBox="1"/>
          <p:nvPr/>
        </p:nvSpPr>
        <p:spPr>
          <a:xfrm>
            <a:off x="1308099" y="2305615"/>
            <a:ext cx="9575800" cy="2246769"/>
          </a:xfrm>
          <a:prstGeom prst="rect">
            <a:avLst/>
          </a:prstGeom>
          <a:noFill/>
        </p:spPr>
        <p:txBody>
          <a:bodyPr wrap="square">
            <a:spAutoFit/>
          </a:bodyPr>
          <a:lstStyle/>
          <a:p>
            <a:pPr marL="457200" indent="-457200">
              <a:buFont typeface="+mj-lt"/>
              <a:buAutoNum type="arabicPeriod"/>
            </a:pPr>
            <a:r>
              <a:rPr lang="en-US" sz="2800" dirty="0"/>
              <a:t>Analyze the World Trade data from a network science perspective.</a:t>
            </a:r>
          </a:p>
          <a:p>
            <a:pPr marL="457200" indent="-457200">
              <a:buFont typeface="+mj-lt"/>
              <a:buAutoNum type="arabicPeriod"/>
            </a:pPr>
            <a:endParaRPr lang="en-US" sz="2800" dirty="0"/>
          </a:p>
          <a:p>
            <a:pPr marL="457200" indent="-457200">
              <a:buFont typeface="+mj-lt"/>
              <a:buAutoNum type="arabicPeriod"/>
            </a:pPr>
            <a:r>
              <a:rPr lang="en-US" sz="2800" dirty="0"/>
              <a:t>Use NetworkX for visualizing, analyzing and synthetically representing the trade data.</a:t>
            </a:r>
          </a:p>
        </p:txBody>
      </p:sp>
    </p:spTree>
    <p:extLst>
      <p:ext uri="{BB962C8B-B14F-4D97-AF65-F5344CB8AC3E}">
        <p14:creationId xmlns:p14="http://schemas.microsoft.com/office/powerpoint/2010/main" val="2595405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B1C659A-0201-CDB4-0E17-C326920512BD}"/>
              </a:ext>
            </a:extLst>
          </p:cNvPr>
          <p:cNvSpPr>
            <a:spLocks noGrp="1"/>
          </p:cNvSpPr>
          <p:nvPr>
            <p:ph sz="half" idx="2"/>
          </p:nvPr>
        </p:nvSpPr>
        <p:spPr>
          <a:xfrm>
            <a:off x="965775" y="1758381"/>
            <a:ext cx="5181600" cy="3341238"/>
          </a:xfrm>
        </p:spPr>
        <p:txBody>
          <a:bodyPr>
            <a:normAutofit fontScale="92500" lnSpcReduction="10000"/>
          </a:bodyPr>
          <a:lstStyle/>
          <a:p>
            <a:pPr marL="457200" indent="-457200">
              <a:buFont typeface="+mj-lt"/>
              <a:buAutoNum type="arabicPeriod"/>
            </a:pPr>
            <a:r>
              <a:rPr lang="en-US" dirty="0"/>
              <a:t>Python package for working with graphs</a:t>
            </a:r>
          </a:p>
          <a:p>
            <a:pPr marL="457200" indent="-457200">
              <a:buFont typeface="+mj-lt"/>
              <a:buAutoNum type="arabicPeriod"/>
            </a:pPr>
            <a:endParaRPr lang="en-US" dirty="0"/>
          </a:p>
          <a:p>
            <a:pPr marL="457200" indent="-457200">
              <a:buFont typeface="+mj-lt"/>
              <a:buAutoNum type="arabicPeriod"/>
            </a:pPr>
            <a:r>
              <a:rPr lang="en-US" dirty="0"/>
              <a:t>Used for creating, manipulating, and analyzing graphs</a:t>
            </a:r>
          </a:p>
          <a:p>
            <a:pPr marL="457200" indent="-457200">
              <a:buFont typeface="+mj-lt"/>
              <a:buAutoNum type="arabicPeriod"/>
            </a:pPr>
            <a:endParaRPr lang="en-US" dirty="0"/>
          </a:p>
          <a:p>
            <a:pPr marL="457200" indent="-457200">
              <a:buFont typeface="+mj-lt"/>
              <a:buAutoNum type="arabicPeriod"/>
            </a:pPr>
            <a:r>
              <a:rPr lang="en-US" dirty="0"/>
              <a:t>Provides a wide range of algorithms and visualization tools</a:t>
            </a:r>
          </a:p>
        </p:txBody>
      </p:sp>
      <p:pic>
        <p:nvPicPr>
          <p:cNvPr id="5122" name="Picture 2">
            <a:extLst>
              <a:ext uri="{FF2B5EF4-FFF2-40B4-BE49-F238E27FC236}">
                <a16:creationId xmlns:a16="http://schemas.microsoft.com/office/drawing/2014/main" id="{F3D573B2-0B1B-D260-E91F-950C38D03E64}"/>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723844" y="2708795"/>
            <a:ext cx="4502381" cy="1295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7308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E7470-DCF4-DD2C-FA3C-472E7A9257EA}"/>
              </a:ext>
            </a:extLst>
          </p:cNvPr>
          <p:cNvSpPr>
            <a:spLocks noGrp="1"/>
          </p:cNvSpPr>
          <p:nvPr>
            <p:ph type="title"/>
          </p:nvPr>
        </p:nvSpPr>
        <p:spPr>
          <a:xfrm>
            <a:off x="838200" y="2766218"/>
            <a:ext cx="10515600" cy="1325563"/>
          </a:xfrm>
        </p:spPr>
        <p:txBody>
          <a:bodyPr>
            <a:normAutofit/>
          </a:bodyPr>
          <a:lstStyle/>
          <a:p>
            <a:pPr algn="ctr"/>
            <a:r>
              <a:rPr lang="en-IN" sz="6000" b="1" dirty="0"/>
              <a:t>Let’s jump into it</a:t>
            </a:r>
          </a:p>
        </p:txBody>
      </p:sp>
    </p:spTree>
    <p:extLst>
      <p:ext uri="{BB962C8B-B14F-4D97-AF65-F5344CB8AC3E}">
        <p14:creationId xmlns:p14="http://schemas.microsoft.com/office/powerpoint/2010/main" val="2798241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D65ED-B1E2-AEDD-F637-61548501AEC6}"/>
              </a:ext>
            </a:extLst>
          </p:cNvPr>
          <p:cNvSpPr>
            <a:spLocks noGrp="1"/>
          </p:cNvSpPr>
          <p:nvPr>
            <p:ph type="title"/>
          </p:nvPr>
        </p:nvSpPr>
        <p:spPr/>
        <p:txBody>
          <a:bodyPr>
            <a:normAutofit/>
          </a:bodyPr>
          <a:lstStyle/>
          <a:p>
            <a:pPr algn="ctr"/>
            <a:r>
              <a:rPr lang="en-IN" sz="6000" b="1" dirty="0"/>
              <a:t>Invitation to Contribute</a:t>
            </a:r>
          </a:p>
        </p:txBody>
      </p:sp>
      <p:sp>
        <p:nvSpPr>
          <p:cNvPr id="3" name="Content Placeholder 2">
            <a:extLst>
              <a:ext uri="{FF2B5EF4-FFF2-40B4-BE49-F238E27FC236}">
                <a16:creationId xmlns:a16="http://schemas.microsoft.com/office/drawing/2014/main" id="{A8C3681D-DB63-CF17-FE96-139325550E06}"/>
              </a:ext>
            </a:extLst>
          </p:cNvPr>
          <p:cNvSpPr>
            <a:spLocks noGrp="1"/>
          </p:cNvSpPr>
          <p:nvPr>
            <p:ph idx="1"/>
          </p:nvPr>
        </p:nvSpPr>
        <p:spPr/>
        <p:txBody>
          <a:bodyPr>
            <a:normAutofit fontScale="92500" lnSpcReduction="20000"/>
          </a:bodyPr>
          <a:lstStyle/>
          <a:p>
            <a:pPr marL="0" indent="0">
              <a:buNone/>
            </a:pPr>
            <a:r>
              <a:rPr lang="en-US" dirty="0">
                <a:hlinkClick r:id="rId2"/>
              </a:rPr>
              <a:t>https://github.com/networkx/networkx</a:t>
            </a:r>
            <a:endParaRPr lang="en-US" dirty="0"/>
          </a:p>
          <a:p>
            <a:r>
              <a:rPr lang="en-US" dirty="0"/>
              <a:t>Improved documentation</a:t>
            </a:r>
          </a:p>
          <a:p>
            <a:r>
              <a:rPr lang="en-US" dirty="0"/>
              <a:t>New features</a:t>
            </a:r>
          </a:p>
          <a:p>
            <a:r>
              <a:rPr lang="en-US" dirty="0"/>
              <a:t>Better tests</a:t>
            </a:r>
          </a:p>
          <a:p>
            <a:r>
              <a:rPr lang="en-US" dirty="0"/>
              <a:t>Code review</a:t>
            </a:r>
          </a:p>
          <a:p>
            <a:r>
              <a:rPr lang="en-US" dirty="0"/>
              <a:t>Bug fixes</a:t>
            </a:r>
          </a:p>
          <a:p>
            <a:pPr marL="0" indent="0">
              <a:buNone/>
            </a:pPr>
            <a:endParaRPr lang="en-US" dirty="0"/>
          </a:p>
          <a:p>
            <a:pPr marL="0" indent="0">
              <a:buNone/>
            </a:pPr>
            <a:r>
              <a:rPr lang="en-US" dirty="0">
                <a:hlinkClick r:id="rId3"/>
              </a:rPr>
              <a:t>https://github.com/networkx/nx-guides</a:t>
            </a:r>
            <a:endParaRPr lang="en-US" dirty="0"/>
          </a:p>
          <a:p>
            <a:r>
              <a:rPr lang="en-US" dirty="0"/>
              <a:t>Pedagogical notebooks</a:t>
            </a:r>
          </a:p>
          <a:p>
            <a:r>
              <a:rPr lang="en-US" dirty="0"/>
              <a:t>Real world examples</a:t>
            </a:r>
          </a:p>
          <a:p>
            <a:endParaRPr lang="en-IN" dirty="0"/>
          </a:p>
        </p:txBody>
      </p:sp>
    </p:spTree>
    <p:extLst>
      <p:ext uri="{BB962C8B-B14F-4D97-AF65-F5344CB8AC3E}">
        <p14:creationId xmlns:p14="http://schemas.microsoft.com/office/powerpoint/2010/main" val="3827135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D65ED-B1E2-AEDD-F637-61548501AEC6}"/>
              </a:ext>
            </a:extLst>
          </p:cNvPr>
          <p:cNvSpPr>
            <a:spLocks noGrp="1"/>
          </p:cNvSpPr>
          <p:nvPr>
            <p:ph type="title"/>
          </p:nvPr>
        </p:nvSpPr>
        <p:spPr/>
        <p:txBody>
          <a:bodyPr>
            <a:normAutofit/>
          </a:bodyPr>
          <a:lstStyle/>
          <a:p>
            <a:pPr algn="ctr"/>
            <a:r>
              <a:rPr lang="en-IN" sz="6000" b="1" dirty="0"/>
              <a:t>References</a:t>
            </a:r>
          </a:p>
        </p:txBody>
      </p:sp>
      <p:sp>
        <p:nvSpPr>
          <p:cNvPr id="3" name="Content Placeholder 2">
            <a:extLst>
              <a:ext uri="{FF2B5EF4-FFF2-40B4-BE49-F238E27FC236}">
                <a16:creationId xmlns:a16="http://schemas.microsoft.com/office/drawing/2014/main" id="{A8C3681D-DB63-CF17-FE96-139325550E06}"/>
              </a:ext>
            </a:extLst>
          </p:cNvPr>
          <p:cNvSpPr>
            <a:spLocks noGrp="1"/>
          </p:cNvSpPr>
          <p:nvPr>
            <p:ph idx="1"/>
          </p:nvPr>
        </p:nvSpPr>
        <p:spPr/>
        <p:txBody>
          <a:bodyPr>
            <a:normAutofit/>
          </a:bodyPr>
          <a:lstStyle/>
          <a:p>
            <a:pPr marL="0" indent="0">
              <a:buNone/>
            </a:pPr>
            <a:r>
              <a:rPr lang="en-US" sz="2000" dirty="0"/>
              <a:t>1. </a:t>
            </a:r>
            <a:r>
              <a:rPr lang="en-US" sz="2000" dirty="0">
                <a:hlinkClick r:id="rId2"/>
              </a:rPr>
              <a:t>https://re.public.polimi.it/retrieve/e0c31c0f-23b0-4599-e053-1705fe0aef77/Network%20Analysis%20of%20World%20Trade%20using%20the%20BACI-CEPII%20dataset_11311-862168_Tajoli.pdf</a:t>
            </a:r>
            <a:endParaRPr lang="en-US" sz="2000" dirty="0"/>
          </a:p>
          <a:p>
            <a:pPr marL="0" indent="0">
              <a:buNone/>
            </a:pPr>
            <a:r>
              <a:rPr lang="en-US" sz="2000" dirty="0"/>
              <a:t>2. </a:t>
            </a:r>
            <a:r>
              <a:rPr lang="en-US" sz="2000" dirty="0">
                <a:hlinkClick r:id="rId3"/>
              </a:rPr>
              <a:t>https://wits.worldbank.org/trade/country-byhs6product.aspx?lang=en</a:t>
            </a:r>
            <a:endParaRPr lang="en-US" sz="2000" dirty="0"/>
          </a:p>
          <a:p>
            <a:pPr marL="0" indent="0">
              <a:buNone/>
            </a:pPr>
            <a:r>
              <a:rPr lang="en-US" sz="2000" dirty="0"/>
              <a:t>3. </a:t>
            </a:r>
            <a:r>
              <a:rPr lang="en-US" sz="2000" dirty="0">
                <a:hlinkClick r:id="rId4"/>
              </a:rPr>
              <a:t>http://snap.stanford.edu/class/cs224w-2016/projects/cs224w-21-final.pdf</a:t>
            </a:r>
            <a:endParaRPr lang="en-US" sz="2000" dirty="0"/>
          </a:p>
          <a:p>
            <a:pPr marL="0" indent="0">
              <a:buNone/>
            </a:pPr>
            <a:r>
              <a:rPr lang="en-US" sz="2000" dirty="0"/>
              <a:t>4. </a:t>
            </a:r>
            <a:r>
              <a:rPr lang="en-US" sz="2000" dirty="0">
                <a:hlinkClick r:id="rId5"/>
              </a:rPr>
              <a:t>https://www.eief.it/files/2010/10/luca-de-benedictis.pdf</a:t>
            </a:r>
            <a:endParaRPr lang="en-US" sz="2000" dirty="0"/>
          </a:p>
          <a:p>
            <a:pPr marL="0" indent="0">
              <a:buNone/>
            </a:pPr>
            <a:r>
              <a:rPr lang="en-US" sz="2000" dirty="0"/>
              <a:t>5. </a:t>
            </a:r>
            <a:r>
              <a:rPr lang="en-US" sz="2000" dirty="0">
                <a:hlinkClick r:id="rId6"/>
              </a:rPr>
              <a:t>https://repositorio.cepal.org/bitstream/handle/11362/45060/1/S1901067_en.pdf</a:t>
            </a:r>
            <a:endParaRPr lang="en-US" sz="2000" dirty="0"/>
          </a:p>
          <a:p>
            <a:pPr marL="0" indent="0">
              <a:buNone/>
            </a:pPr>
            <a:r>
              <a:rPr lang="en-US" sz="2000" dirty="0"/>
              <a:t>6. </a:t>
            </a:r>
            <a:r>
              <a:rPr lang="en-US" sz="2000" dirty="0">
                <a:hlinkClick r:id="rId7"/>
              </a:rPr>
              <a:t>https://www.ncbi.nlm.nih.gov/pmc/articles/PMC9589650/</a:t>
            </a:r>
            <a:endParaRPr lang="en-IN" sz="2000" dirty="0"/>
          </a:p>
        </p:txBody>
      </p:sp>
    </p:spTree>
    <p:extLst>
      <p:ext uri="{BB962C8B-B14F-4D97-AF65-F5344CB8AC3E}">
        <p14:creationId xmlns:p14="http://schemas.microsoft.com/office/powerpoint/2010/main" val="137269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E7470-DCF4-DD2C-FA3C-472E7A9257EA}"/>
              </a:ext>
            </a:extLst>
          </p:cNvPr>
          <p:cNvSpPr>
            <a:spLocks noGrp="1"/>
          </p:cNvSpPr>
          <p:nvPr>
            <p:ph type="title"/>
          </p:nvPr>
        </p:nvSpPr>
        <p:spPr/>
        <p:txBody>
          <a:bodyPr>
            <a:normAutofit/>
          </a:bodyPr>
          <a:lstStyle/>
          <a:p>
            <a:pPr algn="ctr"/>
            <a:r>
              <a:rPr lang="en-IN" sz="6000" b="1" dirty="0"/>
              <a:t>About me</a:t>
            </a:r>
          </a:p>
        </p:txBody>
      </p:sp>
      <p:sp>
        <p:nvSpPr>
          <p:cNvPr id="3" name="Content Placeholder 2">
            <a:extLst>
              <a:ext uri="{FF2B5EF4-FFF2-40B4-BE49-F238E27FC236}">
                <a16:creationId xmlns:a16="http://schemas.microsoft.com/office/drawing/2014/main" id="{F0F87C7D-9FA5-7B49-13BF-53F6FC75A0D6}"/>
              </a:ext>
            </a:extLst>
          </p:cNvPr>
          <p:cNvSpPr>
            <a:spLocks noGrp="1"/>
          </p:cNvSpPr>
          <p:nvPr>
            <p:ph idx="1"/>
          </p:nvPr>
        </p:nvSpPr>
        <p:spPr>
          <a:xfrm>
            <a:off x="838200" y="1914525"/>
            <a:ext cx="10515600" cy="4351338"/>
          </a:xfrm>
        </p:spPr>
        <p:txBody>
          <a:bodyPr/>
          <a:lstStyle/>
          <a:p>
            <a:pPr marL="0" indent="0">
              <a:buNone/>
            </a:pPr>
            <a:r>
              <a:rPr lang="en-US" dirty="0"/>
              <a:t>My name is Navya Agarwal</a:t>
            </a:r>
          </a:p>
          <a:p>
            <a:pPr marL="0" indent="0">
              <a:buNone/>
            </a:pPr>
            <a:endParaRPr lang="en-US" dirty="0"/>
          </a:p>
          <a:p>
            <a:pPr marL="0" indent="0">
              <a:buNone/>
            </a:pPr>
            <a:r>
              <a:rPr lang="en-US" dirty="0"/>
              <a:t>I am a 3rd year CS student at IGDTUW</a:t>
            </a:r>
          </a:p>
          <a:p>
            <a:pPr marL="0" indent="0">
              <a:buNone/>
            </a:pPr>
            <a:endParaRPr lang="en-US" dirty="0"/>
          </a:p>
          <a:p>
            <a:pPr marL="0" indent="0">
              <a:buNone/>
            </a:pPr>
            <a:r>
              <a:rPr lang="en-US" dirty="0"/>
              <a:t>I am an </a:t>
            </a:r>
            <a:r>
              <a:rPr lang="en-US" dirty="0" err="1"/>
              <a:t>Outreachy</a:t>
            </a:r>
            <a:r>
              <a:rPr lang="en-US" dirty="0"/>
              <a:t> intern at NetworkX</a:t>
            </a:r>
          </a:p>
          <a:p>
            <a:pPr marL="0" indent="0">
              <a:buNone/>
            </a:pPr>
            <a:endParaRPr lang="en-US" dirty="0"/>
          </a:p>
          <a:p>
            <a:pPr marL="0" indent="0">
              <a:buNone/>
            </a:pPr>
            <a:r>
              <a:rPr lang="en-US" dirty="0"/>
              <a:t>Connect with me on twitter @Navya_Agarwal_</a:t>
            </a:r>
          </a:p>
        </p:txBody>
      </p:sp>
    </p:spTree>
    <p:extLst>
      <p:ext uri="{BB962C8B-B14F-4D97-AF65-F5344CB8AC3E}">
        <p14:creationId xmlns:p14="http://schemas.microsoft.com/office/powerpoint/2010/main" val="3981917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039A26E-CDB7-0D07-F5C0-E6A3E9938E24}"/>
              </a:ext>
            </a:extLst>
          </p:cNvPr>
          <p:cNvPicPr>
            <a:picLocks noChangeAspect="1"/>
          </p:cNvPicPr>
          <p:nvPr/>
        </p:nvPicPr>
        <p:blipFill>
          <a:blip r:embed="rId2"/>
          <a:stretch>
            <a:fillRect/>
          </a:stretch>
        </p:blipFill>
        <p:spPr>
          <a:xfrm>
            <a:off x="4287478" y="1345338"/>
            <a:ext cx="3617043" cy="3617043"/>
          </a:xfrm>
          <a:prstGeom prst="rect">
            <a:avLst/>
          </a:prstGeom>
        </p:spPr>
      </p:pic>
      <p:sp>
        <p:nvSpPr>
          <p:cNvPr id="7" name="TextBox 6">
            <a:extLst>
              <a:ext uri="{FF2B5EF4-FFF2-40B4-BE49-F238E27FC236}">
                <a16:creationId xmlns:a16="http://schemas.microsoft.com/office/drawing/2014/main" id="{2D5689A4-C403-7211-AEE9-921C7682F14E}"/>
              </a:ext>
            </a:extLst>
          </p:cNvPr>
          <p:cNvSpPr txBox="1"/>
          <p:nvPr/>
        </p:nvSpPr>
        <p:spPr>
          <a:xfrm>
            <a:off x="1012722" y="5731046"/>
            <a:ext cx="10166555" cy="461665"/>
          </a:xfrm>
          <a:prstGeom prst="rect">
            <a:avLst/>
          </a:prstGeom>
          <a:noFill/>
        </p:spPr>
        <p:txBody>
          <a:bodyPr wrap="square">
            <a:spAutoFit/>
          </a:bodyPr>
          <a:lstStyle/>
          <a:p>
            <a:r>
              <a:rPr lang="en-IN" sz="2400" dirty="0">
                <a:hlinkClick r:id="rId3"/>
              </a:rPr>
              <a:t>github.com/navyagarwal/complex_network_analysis_in_economics-PyConIn23/</a:t>
            </a:r>
            <a:endParaRPr lang="en-IN" sz="2400" dirty="0"/>
          </a:p>
        </p:txBody>
      </p:sp>
    </p:spTree>
    <p:extLst>
      <p:ext uri="{BB962C8B-B14F-4D97-AF65-F5344CB8AC3E}">
        <p14:creationId xmlns:p14="http://schemas.microsoft.com/office/powerpoint/2010/main" val="2514624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E7470-DCF4-DD2C-FA3C-472E7A9257EA}"/>
              </a:ext>
            </a:extLst>
          </p:cNvPr>
          <p:cNvSpPr>
            <a:spLocks noGrp="1"/>
          </p:cNvSpPr>
          <p:nvPr>
            <p:ph type="title"/>
          </p:nvPr>
        </p:nvSpPr>
        <p:spPr/>
        <p:txBody>
          <a:bodyPr>
            <a:normAutofit/>
          </a:bodyPr>
          <a:lstStyle/>
          <a:p>
            <a:pPr algn="ctr"/>
            <a:r>
              <a:rPr lang="en-IN" sz="6000" b="1" dirty="0"/>
              <a:t>Complex Network Analysis</a:t>
            </a:r>
          </a:p>
        </p:txBody>
      </p:sp>
      <p:sp>
        <p:nvSpPr>
          <p:cNvPr id="7" name="TextBox 6">
            <a:extLst>
              <a:ext uri="{FF2B5EF4-FFF2-40B4-BE49-F238E27FC236}">
                <a16:creationId xmlns:a16="http://schemas.microsoft.com/office/drawing/2014/main" id="{A4E26755-6CBC-7537-0E78-19C8350A510C}"/>
              </a:ext>
            </a:extLst>
          </p:cNvPr>
          <p:cNvSpPr txBox="1"/>
          <p:nvPr/>
        </p:nvSpPr>
        <p:spPr>
          <a:xfrm>
            <a:off x="838200" y="2119509"/>
            <a:ext cx="10515599" cy="3416320"/>
          </a:xfrm>
          <a:prstGeom prst="rect">
            <a:avLst/>
          </a:prstGeom>
          <a:noFill/>
        </p:spPr>
        <p:txBody>
          <a:bodyPr wrap="square">
            <a:spAutoFit/>
          </a:bodyPr>
          <a:lstStyle/>
          <a:p>
            <a:pPr marL="457200" indent="-457200">
              <a:buFont typeface="+mj-lt"/>
              <a:buAutoNum type="arabicPeriod"/>
            </a:pPr>
            <a:r>
              <a:rPr lang="en-US" sz="2400" dirty="0"/>
              <a:t>It refers to the exploration of complex networks.</a:t>
            </a:r>
          </a:p>
          <a:p>
            <a:pPr marL="457200" indent="-457200">
              <a:buFont typeface="+mj-lt"/>
              <a:buAutoNum type="arabicPeriod"/>
            </a:pPr>
            <a:endParaRPr lang="en-US" sz="2400" dirty="0"/>
          </a:p>
          <a:p>
            <a:pPr marL="457200" indent="-457200">
              <a:buFont typeface="+mj-lt"/>
              <a:buAutoNum type="arabicPeriod"/>
            </a:pPr>
            <a:r>
              <a:rPr lang="en-US" sz="2400" dirty="0"/>
              <a:t>Complex networks are graphs/networks that exhibit non-trivial topological features.</a:t>
            </a:r>
          </a:p>
          <a:p>
            <a:pPr marL="457200" indent="-457200">
              <a:buFont typeface="+mj-lt"/>
              <a:buAutoNum type="arabicPeriod"/>
            </a:pPr>
            <a:endParaRPr lang="en-US" sz="2400" dirty="0"/>
          </a:p>
          <a:p>
            <a:pPr marL="457200" indent="-457200">
              <a:buFont typeface="+mj-lt"/>
              <a:buAutoNum type="arabicPeriod"/>
            </a:pPr>
            <a:r>
              <a:rPr lang="en-US" sz="2400" dirty="0"/>
              <a:t>Their characteristics go beyond those of simpler network structures like lattices or random graphs.</a:t>
            </a:r>
          </a:p>
          <a:p>
            <a:pPr marL="457200" indent="-457200">
              <a:buFont typeface="+mj-lt"/>
              <a:buAutoNum type="arabicPeriod"/>
            </a:pPr>
            <a:endParaRPr lang="en-US" sz="2400" dirty="0"/>
          </a:p>
          <a:p>
            <a:pPr marL="457200" indent="-457200">
              <a:buFont typeface="+mj-lt"/>
              <a:buAutoNum type="arabicPeriod"/>
            </a:pPr>
            <a:r>
              <a:rPr lang="en-US" sz="2400" dirty="0"/>
              <a:t>Complex networks mirror real-world systems</a:t>
            </a:r>
          </a:p>
        </p:txBody>
      </p:sp>
    </p:spTree>
    <p:extLst>
      <p:ext uri="{BB962C8B-B14F-4D97-AF65-F5344CB8AC3E}">
        <p14:creationId xmlns:p14="http://schemas.microsoft.com/office/powerpoint/2010/main" val="1416355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A6E1891-A8F9-912F-23AE-766106BC077E}"/>
              </a:ext>
            </a:extLst>
          </p:cNvPr>
          <p:cNvSpPr txBox="1"/>
          <p:nvPr/>
        </p:nvSpPr>
        <p:spPr>
          <a:xfrm>
            <a:off x="838200" y="2890390"/>
            <a:ext cx="4584700" cy="1077218"/>
          </a:xfrm>
          <a:prstGeom prst="rect">
            <a:avLst/>
          </a:prstGeom>
          <a:noFill/>
        </p:spPr>
        <p:txBody>
          <a:bodyPr wrap="square">
            <a:spAutoFit/>
          </a:bodyPr>
          <a:lstStyle/>
          <a:p>
            <a:r>
              <a:rPr lang="en-US" sz="3200" dirty="0"/>
              <a:t>Why should you care about Complex Networks?</a:t>
            </a:r>
          </a:p>
        </p:txBody>
      </p:sp>
      <p:pic>
        <p:nvPicPr>
          <p:cNvPr id="6" name="Picture 2">
            <a:extLst>
              <a:ext uri="{FF2B5EF4-FFF2-40B4-BE49-F238E27FC236}">
                <a16:creationId xmlns:a16="http://schemas.microsoft.com/office/drawing/2014/main" id="{80CE672B-028D-585E-D73F-C8DCC9EC48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1102" y="1732169"/>
            <a:ext cx="5162698" cy="3393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7445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E7470-DCF4-DD2C-FA3C-472E7A9257EA}"/>
              </a:ext>
            </a:extLst>
          </p:cNvPr>
          <p:cNvSpPr>
            <a:spLocks noGrp="1"/>
          </p:cNvSpPr>
          <p:nvPr>
            <p:ph type="title"/>
          </p:nvPr>
        </p:nvSpPr>
        <p:spPr>
          <a:xfrm>
            <a:off x="838198" y="919974"/>
            <a:ext cx="10515600" cy="1325563"/>
          </a:xfrm>
        </p:spPr>
        <p:txBody>
          <a:bodyPr>
            <a:normAutofit fontScale="90000"/>
          </a:bodyPr>
          <a:lstStyle/>
          <a:p>
            <a:pPr algn="ctr"/>
            <a:r>
              <a:rPr lang="en-IN" sz="6000" b="1" dirty="0"/>
              <a:t>Why Network Analysis in Economics?</a:t>
            </a:r>
          </a:p>
        </p:txBody>
      </p:sp>
      <p:sp>
        <p:nvSpPr>
          <p:cNvPr id="7" name="TextBox 6">
            <a:extLst>
              <a:ext uri="{FF2B5EF4-FFF2-40B4-BE49-F238E27FC236}">
                <a16:creationId xmlns:a16="http://schemas.microsoft.com/office/drawing/2014/main" id="{A4E26755-6CBC-7537-0E78-19C8350A510C}"/>
              </a:ext>
            </a:extLst>
          </p:cNvPr>
          <p:cNvSpPr txBox="1"/>
          <p:nvPr/>
        </p:nvSpPr>
        <p:spPr>
          <a:xfrm>
            <a:off x="2048575" y="2456527"/>
            <a:ext cx="8094847" cy="2554545"/>
          </a:xfrm>
          <a:prstGeom prst="rect">
            <a:avLst/>
          </a:prstGeom>
          <a:noFill/>
        </p:spPr>
        <p:txBody>
          <a:bodyPr wrap="square">
            <a:spAutoFit/>
          </a:bodyPr>
          <a:lstStyle/>
          <a:p>
            <a:pPr algn="ctr"/>
            <a:r>
              <a:rPr lang="en-US" sz="3200" dirty="0"/>
              <a:t>The behavior of the economy cannot be investigated by individually studying the constituting components of it but only by considering the interplay between all relevant parts</a:t>
            </a:r>
          </a:p>
        </p:txBody>
      </p:sp>
    </p:spTree>
    <p:extLst>
      <p:ext uri="{BB962C8B-B14F-4D97-AF65-F5344CB8AC3E}">
        <p14:creationId xmlns:p14="http://schemas.microsoft.com/office/powerpoint/2010/main" val="4002489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E7470-DCF4-DD2C-FA3C-472E7A9257EA}"/>
              </a:ext>
            </a:extLst>
          </p:cNvPr>
          <p:cNvSpPr>
            <a:spLocks noGrp="1"/>
          </p:cNvSpPr>
          <p:nvPr>
            <p:ph type="title"/>
          </p:nvPr>
        </p:nvSpPr>
        <p:spPr>
          <a:xfrm>
            <a:off x="838199" y="625007"/>
            <a:ext cx="10515600" cy="1325563"/>
          </a:xfrm>
        </p:spPr>
        <p:txBody>
          <a:bodyPr>
            <a:noAutofit/>
          </a:bodyPr>
          <a:lstStyle/>
          <a:p>
            <a:pPr algn="ctr"/>
            <a:r>
              <a:rPr lang="en-IN" sz="5200" b="1" dirty="0"/>
              <a:t>Explosive Growth in Research on Networks in Economics</a:t>
            </a:r>
          </a:p>
        </p:txBody>
      </p:sp>
      <p:sp>
        <p:nvSpPr>
          <p:cNvPr id="7" name="TextBox 6">
            <a:extLst>
              <a:ext uri="{FF2B5EF4-FFF2-40B4-BE49-F238E27FC236}">
                <a16:creationId xmlns:a16="http://schemas.microsoft.com/office/drawing/2014/main" id="{A4E26755-6CBC-7537-0E78-19C8350A510C}"/>
              </a:ext>
            </a:extLst>
          </p:cNvPr>
          <p:cNvSpPr txBox="1"/>
          <p:nvPr/>
        </p:nvSpPr>
        <p:spPr>
          <a:xfrm>
            <a:off x="838198" y="2312148"/>
            <a:ext cx="10515601" cy="3785652"/>
          </a:xfrm>
          <a:prstGeom prst="rect">
            <a:avLst/>
          </a:prstGeom>
          <a:noFill/>
        </p:spPr>
        <p:txBody>
          <a:bodyPr wrap="square">
            <a:spAutoFit/>
          </a:bodyPr>
          <a:lstStyle/>
          <a:p>
            <a:pPr marL="457200" indent="-457200">
              <a:buAutoNum type="arabicPeriod"/>
            </a:pPr>
            <a:r>
              <a:rPr lang="en-US" sz="2400" dirty="0"/>
              <a:t>To understand many economic behaviors, it is necessary to account for the patterns of interactions.</a:t>
            </a:r>
          </a:p>
          <a:p>
            <a:pPr marL="457200" indent="-457200">
              <a:buAutoNum type="arabicPeriod"/>
            </a:pPr>
            <a:endParaRPr lang="en-US" sz="2400" dirty="0"/>
          </a:p>
          <a:p>
            <a:pPr marL="457200" indent="-457200">
              <a:buFontTx/>
              <a:buAutoNum type="arabicPeriod"/>
            </a:pPr>
            <a:r>
              <a:rPr lang="en-US" sz="2400" dirty="0"/>
              <a:t>Improved understanding of network structure and features that have specific and important implications for economic behaviors.</a:t>
            </a:r>
          </a:p>
          <a:p>
            <a:pPr marL="457200" indent="-457200">
              <a:buAutoNum type="arabicPeriod"/>
            </a:pPr>
            <a:endParaRPr lang="en-US" sz="2400" dirty="0"/>
          </a:p>
          <a:p>
            <a:pPr marL="457200" indent="-457200">
              <a:buAutoNum type="arabicPeriod"/>
            </a:pPr>
            <a:r>
              <a:rPr lang="en-US" sz="2400" dirty="0"/>
              <a:t>Increasingly available data and improvements in computational capabilities are enabling the testing and application of models that could not be analyzed a few decades ago.</a:t>
            </a:r>
          </a:p>
          <a:p>
            <a:endParaRPr lang="en-US" sz="2400" dirty="0"/>
          </a:p>
        </p:txBody>
      </p:sp>
    </p:spTree>
    <p:extLst>
      <p:ext uri="{BB962C8B-B14F-4D97-AF65-F5344CB8AC3E}">
        <p14:creationId xmlns:p14="http://schemas.microsoft.com/office/powerpoint/2010/main" val="3652202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E7470-DCF4-DD2C-FA3C-472E7A9257EA}"/>
              </a:ext>
            </a:extLst>
          </p:cNvPr>
          <p:cNvSpPr>
            <a:spLocks noGrp="1"/>
          </p:cNvSpPr>
          <p:nvPr>
            <p:ph type="title"/>
          </p:nvPr>
        </p:nvSpPr>
        <p:spPr>
          <a:xfrm>
            <a:off x="838200" y="843678"/>
            <a:ext cx="5257800" cy="1325563"/>
          </a:xfrm>
        </p:spPr>
        <p:txBody>
          <a:bodyPr>
            <a:normAutofit fontScale="90000"/>
          </a:bodyPr>
          <a:lstStyle/>
          <a:p>
            <a:r>
              <a:rPr lang="en-IN" sz="6000" b="1" dirty="0"/>
              <a:t>Economic Network Types</a:t>
            </a:r>
          </a:p>
        </p:txBody>
      </p:sp>
      <p:graphicFrame>
        <p:nvGraphicFramePr>
          <p:cNvPr id="3" name="Diagram 2">
            <a:extLst>
              <a:ext uri="{FF2B5EF4-FFF2-40B4-BE49-F238E27FC236}">
                <a16:creationId xmlns:a16="http://schemas.microsoft.com/office/drawing/2014/main" id="{531CCD8E-6508-959E-EC9C-FFAEFC71E4E0}"/>
              </a:ext>
            </a:extLst>
          </p:cNvPr>
          <p:cNvGraphicFramePr/>
          <p:nvPr>
            <p:extLst>
              <p:ext uri="{D42A27DB-BD31-4B8C-83A1-F6EECF244321}">
                <p14:modId xmlns:p14="http://schemas.microsoft.com/office/powerpoint/2010/main" val="3579748216"/>
              </p:ext>
            </p:extLst>
          </p:nvPr>
        </p:nvGraphicFramePr>
        <p:xfrm>
          <a:off x="39751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EA4E02C8-6421-A563-0CB1-61AF962F78B3}"/>
              </a:ext>
            </a:extLst>
          </p:cNvPr>
          <p:cNvSpPr txBox="1"/>
          <p:nvPr/>
        </p:nvSpPr>
        <p:spPr>
          <a:xfrm>
            <a:off x="838200" y="2649353"/>
            <a:ext cx="3737810" cy="2862322"/>
          </a:xfrm>
          <a:prstGeom prst="rect">
            <a:avLst/>
          </a:prstGeom>
          <a:noFill/>
        </p:spPr>
        <p:txBody>
          <a:bodyPr wrap="square">
            <a:spAutoFit/>
          </a:bodyPr>
          <a:lstStyle/>
          <a:p>
            <a:pPr marL="342900" indent="-342900">
              <a:buFont typeface="+mj-lt"/>
              <a:buAutoNum type="arabicPeriod"/>
            </a:pPr>
            <a:r>
              <a:rPr lang="en-US" sz="2000" dirty="0">
                <a:effectLst/>
                <a:latin typeface="Calibri" panose="020F0502020204030204" pitchFamily="34" charset="0"/>
                <a:ea typeface="Calibri" panose="020F0502020204030204" pitchFamily="34" charset="0"/>
                <a:cs typeface="Times New Roman" panose="02020603050405020304" pitchFamily="18" charset="0"/>
              </a:rPr>
              <a:t>Nodes are the building blocks of a network.</a:t>
            </a:r>
          </a:p>
          <a:p>
            <a:pPr marL="342900" indent="-342900">
              <a:buFont typeface="+mj-lt"/>
              <a:buAutoNum type="arabicPeriod"/>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en-US" sz="2000" dirty="0">
                <a:effectLst/>
                <a:latin typeface="Calibri" panose="020F0502020204030204" pitchFamily="34" charset="0"/>
                <a:ea typeface="Calibri" panose="020F0502020204030204" pitchFamily="34" charset="0"/>
                <a:cs typeface="Times New Roman" panose="02020603050405020304" pitchFamily="18" charset="0"/>
              </a:rPr>
              <a:t>Nodes can represent different entities in different networks.</a:t>
            </a:r>
          </a:p>
          <a:p>
            <a:pPr marL="342900" indent="-342900">
              <a:buFont typeface="+mj-lt"/>
              <a:buAutoNum type="arabicPeriod"/>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en-US" sz="2000" dirty="0">
                <a:latin typeface="Calibri" panose="020F0502020204030204" pitchFamily="34" charset="0"/>
                <a:ea typeface="Calibri" panose="020F0502020204030204" pitchFamily="34" charset="0"/>
                <a:cs typeface="Times New Roman" panose="02020603050405020304" pitchFamily="18" charset="0"/>
              </a:rPr>
              <a:t>The meaning</a:t>
            </a:r>
            <a:r>
              <a:rPr lang="en-US" sz="2000" dirty="0">
                <a:effectLst/>
                <a:latin typeface="Calibri" panose="020F0502020204030204" pitchFamily="34" charset="0"/>
                <a:ea typeface="Calibri" panose="020F0502020204030204" pitchFamily="34" charset="0"/>
                <a:cs typeface="Times New Roman" panose="02020603050405020304" pitchFamily="18" charset="0"/>
              </a:rPr>
              <a:t> of each network is derived from the meaning of the nodes.</a:t>
            </a:r>
            <a:endParaRPr lang="en-IN" sz="2000" dirty="0"/>
          </a:p>
        </p:txBody>
      </p:sp>
    </p:spTree>
    <p:extLst>
      <p:ext uri="{BB962C8B-B14F-4D97-AF65-F5344CB8AC3E}">
        <p14:creationId xmlns:p14="http://schemas.microsoft.com/office/powerpoint/2010/main" val="3362158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749F9D28-0F68-02AC-C2D9-80E6530B70FE}"/>
              </a:ext>
            </a:extLst>
          </p:cNvPr>
          <p:cNvGraphicFramePr>
            <a:graphicFrameLocks noGrp="1"/>
          </p:cNvGraphicFramePr>
          <p:nvPr>
            <p:ph idx="1"/>
            <p:extLst>
              <p:ext uri="{D42A27DB-BD31-4B8C-83A1-F6EECF244321}">
                <p14:modId xmlns:p14="http://schemas.microsoft.com/office/powerpoint/2010/main" val="3687017956"/>
              </p:ext>
            </p:extLst>
          </p:nvPr>
        </p:nvGraphicFramePr>
        <p:xfrm>
          <a:off x="1195136" y="548999"/>
          <a:ext cx="9801727" cy="5760002"/>
        </p:xfrm>
        <a:graphic>
          <a:graphicData uri="http://schemas.openxmlformats.org/drawingml/2006/table">
            <a:tbl>
              <a:tblPr>
                <a:tableStyleId>{2D5ABB26-0587-4C30-8999-92F81FD0307C}</a:tableStyleId>
              </a:tblPr>
              <a:tblGrid>
                <a:gridCol w="2695074">
                  <a:extLst>
                    <a:ext uri="{9D8B030D-6E8A-4147-A177-3AD203B41FA5}">
                      <a16:colId xmlns:a16="http://schemas.microsoft.com/office/drawing/2014/main" val="2111091613"/>
                    </a:ext>
                  </a:extLst>
                </a:gridCol>
                <a:gridCol w="7106653">
                  <a:extLst>
                    <a:ext uri="{9D8B030D-6E8A-4147-A177-3AD203B41FA5}">
                      <a16:colId xmlns:a16="http://schemas.microsoft.com/office/drawing/2014/main" val="3794361637"/>
                    </a:ext>
                  </a:extLst>
                </a:gridCol>
              </a:tblGrid>
              <a:tr h="439768">
                <a:tc>
                  <a:txBody>
                    <a:bodyPr/>
                    <a:lstStyle/>
                    <a:p>
                      <a:pPr algn="ctr" fontAlgn="b"/>
                      <a:r>
                        <a:rPr lang="en-IN" sz="1800" b="1" dirty="0">
                          <a:effectLst/>
                        </a:rPr>
                        <a:t>Type of Economic Network</a:t>
                      </a:r>
                    </a:p>
                  </a:txBody>
                  <a:tcPr marL="26056" marR="26056" marT="13028" marB="13028" anchor="ctr">
                    <a:lnB w="12700" cap="flat" cmpd="sng" algn="ctr">
                      <a:solidFill>
                        <a:schemeClr val="tx1"/>
                      </a:solidFill>
                      <a:prstDash val="solid"/>
                      <a:round/>
                      <a:headEnd type="none" w="med" len="med"/>
                      <a:tailEnd type="none" w="med" len="med"/>
                    </a:lnB>
                  </a:tcPr>
                </a:tc>
                <a:tc>
                  <a:txBody>
                    <a:bodyPr/>
                    <a:lstStyle/>
                    <a:p>
                      <a:pPr algn="ctr" fontAlgn="b"/>
                      <a:r>
                        <a:rPr lang="en-IN" sz="1800" b="1" dirty="0">
                          <a:effectLst/>
                        </a:rPr>
                        <a:t>Meaning of the Network</a:t>
                      </a:r>
                    </a:p>
                  </a:txBody>
                  <a:tcPr marL="26056" marR="26056" marT="13028" marB="13028"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34318"/>
                  </a:ext>
                </a:extLst>
              </a:tr>
              <a:tr h="854888">
                <a:tc>
                  <a:txBody>
                    <a:bodyPr/>
                    <a:lstStyle/>
                    <a:p>
                      <a:pPr algn="ctr" fontAlgn="base"/>
                      <a:r>
                        <a:rPr lang="en-IN" sz="1800" dirty="0">
                          <a:effectLst/>
                        </a:rPr>
                        <a:t>Directors Network</a:t>
                      </a:r>
                    </a:p>
                  </a:txBody>
                  <a:tcPr marL="26056" marR="26056" marT="13028" marB="13028"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800" dirty="0">
                          <a:effectLst/>
                        </a:rPr>
                        <a:t>Common members of the board of institutions; corporate structure between institutions</a:t>
                      </a:r>
                    </a:p>
                  </a:txBody>
                  <a:tcPr marL="26056" marR="26056" marT="13028" marB="13028"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1746707"/>
                  </a:ext>
                </a:extLst>
              </a:tr>
              <a:tr h="845710">
                <a:tc>
                  <a:txBody>
                    <a:bodyPr/>
                    <a:lstStyle/>
                    <a:p>
                      <a:pPr algn="ctr" fontAlgn="base"/>
                      <a:r>
                        <a:rPr lang="en-IN" sz="1800" dirty="0">
                          <a:effectLst/>
                        </a:rPr>
                        <a:t>Interbank Network</a:t>
                      </a:r>
                    </a:p>
                  </a:txBody>
                  <a:tcPr marL="26056" marR="26056" marT="13028" marB="13028"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800" dirty="0">
                          <a:effectLst/>
                        </a:rPr>
                        <a:t>Liability between institutions (bank); interconnectedness of banks</a:t>
                      </a:r>
                    </a:p>
                  </a:txBody>
                  <a:tcPr marL="26056" marR="26056" marT="13028" marB="13028"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4299168"/>
                  </a:ext>
                </a:extLst>
              </a:tr>
              <a:tr h="845710">
                <a:tc>
                  <a:txBody>
                    <a:bodyPr/>
                    <a:lstStyle/>
                    <a:p>
                      <a:pPr algn="ctr" fontAlgn="base"/>
                      <a:r>
                        <a:rPr lang="en-IN" sz="1800" dirty="0">
                          <a:effectLst/>
                        </a:rPr>
                        <a:t>Investment Network</a:t>
                      </a:r>
                    </a:p>
                  </a:txBody>
                  <a:tcPr marL="26056" marR="26056" marT="13028" marB="13028"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ase"/>
                      <a:r>
                        <a:rPr lang="en-US" sz="1800" dirty="0">
                          <a:effectLst/>
                        </a:rPr>
                        <a:t>Venture capital or investment in firms and corporations</a:t>
                      </a:r>
                    </a:p>
                  </a:txBody>
                  <a:tcPr marL="26056" marR="26056" marT="13028" marB="13028" anchor="ctr">
                    <a:lnL>
                      <a:noFill/>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1201936"/>
                  </a:ext>
                </a:extLst>
              </a:tr>
              <a:tr h="744225">
                <a:tc>
                  <a:txBody>
                    <a:bodyPr/>
                    <a:lstStyle/>
                    <a:p>
                      <a:pPr algn="ctr" fontAlgn="base"/>
                      <a:r>
                        <a:rPr lang="en-IN" sz="1800" dirty="0">
                          <a:effectLst/>
                        </a:rPr>
                        <a:t>Ownership Network</a:t>
                      </a:r>
                    </a:p>
                  </a:txBody>
                  <a:tcPr marL="26056" marR="26056" marT="13028" marB="13028"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800" dirty="0">
                          <a:effectLst/>
                        </a:rPr>
                        <a:t>Influence on corporate decisions</a:t>
                      </a:r>
                    </a:p>
                  </a:txBody>
                  <a:tcPr marL="26056" marR="26056" marT="13028" marB="13028"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4674297"/>
                  </a:ext>
                </a:extLst>
              </a:tr>
              <a:tr h="642738">
                <a:tc>
                  <a:txBody>
                    <a:bodyPr/>
                    <a:lstStyle/>
                    <a:p>
                      <a:pPr algn="ctr" fontAlgn="base"/>
                      <a:r>
                        <a:rPr lang="en-IN" sz="1800" dirty="0">
                          <a:effectLst/>
                        </a:rPr>
                        <a:t>Financial Network</a:t>
                      </a:r>
                    </a:p>
                  </a:txBody>
                  <a:tcPr marL="26056" marR="26056" marT="13028" marB="13028"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IN" sz="1800" dirty="0">
                          <a:effectLst/>
                        </a:rPr>
                        <a:t>Dependency between stocks; stock market connectedness</a:t>
                      </a:r>
                    </a:p>
                  </a:txBody>
                  <a:tcPr marL="26056" marR="26056" marT="13028" marB="13028"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3974315"/>
                  </a:ext>
                </a:extLst>
              </a:tr>
              <a:tr h="642738">
                <a:tc>
                  <a:txBody>
                    <a:bodyPr/>
                    <a:lstStyle/>
                    <a:p>
                      <a:pPr algn="ctr" fontAlgn="base"/>
                      <a:r>
                        <a:rPr lang="en-IN" sz="1800" dirty="0">
                          <a:effectLst/>
                        </a:rPr>
                        <a:t>Product Network</a:t>
                      </a:r>
                    </a:p>
                  </a:txBody>
                  <a:tcPr marL="26056" marR="26056" marT="13028" marB="13028"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800" dirty="0">
                          <a:effectLst/>
                        </a:rPr>
                        <a:t>Individuals co-purchasing products or countries co-producing products</a:t>
                      </a:r>
                    </a:p>
                  </a:txBody>
                  <a:tcPr marL="26056" marR="26056" marT="13028" marB="13028"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3772699"/>
                  </a:ext>
                </a:extLst>
              </a:tr>
              <a:tr h="744225">
                <a:tc>
                  <a:txBody>
                    <a:bodyPr/>
                    <a:lstStyle/>
                    <a:p>
                      <a:pPr algn="ctr" fontAlgn="base"/>
                      <a:r>
                        <a:rPr lang="en-IN" sz="1800" dirty="0">
                          <a:effectLst/>
                        </a:rPr>
                        <a:t>Trade Network</a:t>
                      </a:r>
                    </a:p>
                  </a:txBody>
                  <a:tcPr marL="26056" marR="26056" marT="13028" marB="13028" anchor="ctr">
                    <a:lnT w="12700" cap="flat" cmpd="sng" algn="ctr">
                      <a:solidFill>
                        <a:schemeClr val="tx1"/>
                      </a:solidFill>
                      <a:prstDash val="solid"/>
                      <a:round/>
                      <a:headEnd type="none" w="med" len="med"/>
                      <a:tailEnd type="none" w="med" len="med"/>
                    </a:lnT>
                  </a:tcPr>
                </a:tc>
                <a:tc>
                  <a:txBody>
                    <a:bodyPr/>
                    <a:lstStyle/>
                    <a:p>
                      <a:pPr algn="ctr" fontAlgn="base"/>
                      <a:r>
                        <a:rPr lang="en-US" sz="1800" dirty="0">
                          <a:effectLst/>
                        </a:rPr>
                        <a:t>Exchange of goods and services; trading relations between cities/countries</a:t>
                      </a:r>
                    </a:p>
                  </a:txBody>
                  <a:tcPr marL="26056" marR="26056" marT="13028" marB="13028"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565089463"/>
                  </a:ext>
                </a:extLst>
              </a:tr>
            </a:tbl>
          </a:graphicData>
        </a:graphic>
      </p:graphicFrame>
    </p:spTree>
    <p:extLst>
      <p:ext uri="{BB962C8B-B14F-4D97-AF65-F5344CB8AC3E}">
        <p14:creationId xmlns:p14="http://schemas.microsoft.com/office/powerpoint/2010/main" val="13756925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583</TotalTime>
  <Words>1823</Words>
  <Application>Microsoft Office PowerPoint</Application>
  <PresentationFormat>Widescreen</PresentationFormat>
  <Paragraphs>143</Paragraphs>
  <Slides>14</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-apple-system</vt:lpstr>
      <vt:lpstr>Arial</vt:lpstr>
      <vt:lpstr>Calibri</vt:lpstr>
      <vt:lpstr>Calibri Light</vt:lpstr>
      <vt:lpstr>Merriweather</vt:lpstr>
      <vt:lpstr>MuseoSans</vt:lpstr>
      <vt:lpstr>Office Theme</vt:lpstr>
      <vt:lpstr>Complex Network Analysis in Economics</vt:lpstr>
      <vt:lpstr>About me</vt:lpstr>
      <vt:lpstr>PowerPoint Presentation</vt:lpstr>
      <vt:lpstr>Complex Network Analysis</vt:lpstr>
      <vt:lpstr>PowerPoint Presentation</vt:lpstr>
      <vt:lpstr>Why Network Analysis in Economics?</vt:lpstr>
      <vt:lpstr>Explosive Growth in Research on Networks in Economics</vt:lpstr>
      <vt:lpstr>Economic Network Types</vt:lpstr>
      <vt:lpstr>PowerPoint Presentation</vt:lpstr>
      <vt:lpstr>DEMO</vt:lpstr>
      <vt:lpstr>PowerPoint Presentation</vt:lpstr>
      <vt:lpstr>Let’s jump into it</vt:lpstr>
      <vt:lpstr>Invitation to Contribute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Complex Network Analysis in Economics</dc:title>
  <dc:creator>Navya Agarwal</dc:creator>
  <cp:lastModifiedBy>Navya Agarwal</cp:lastModifiedBy>
  <cp:revision>7</cp:revision>
  <dcterms:created xsi:type="dcterms:W3CDTF">2023-09-23T12:35:15Z</dcterms:created>
  <dcterms:modified xsi:type="dcterms:W3CDTF">2023-10-01T03:58:31Z</dcterms:modified>
</cp:coreProperties>
</file>