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8" r:id="rId8"/>
    <p:sldId id="269" r:id="rId9"/>
    <p:sldId id="270" r:id="rId10"/>
    <p:sldId id="271" r:id="rId11"/>
    <p:sldId id="272" r:id="rId12"/>
    <p:sldId id="261" r:id="rId13"/>
    <p:sldId id="262" r:id="rId14"/>
    <p:sldId id="263" r:id="rId15"/>
    <p:sldId id="273"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6" d="100"/>
          <a:sy n="86" d="100"/>
        </p:scale>
        <p:origin x="4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data.gov/open-gov/" TargetMode="External"/><Relationship Id="rId2" Type="http://schemas.openxmlformats.org/officeDocument/2006/relationships/hyperlink" Target="https://www.census.gov/data/developers/data-sets/acs1year.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57784"/>
            <a:ext cx="8825658" cy="2295145"/>
          </a:xfrm>
        </p:spPr>
        <p:txBody>
          <a:bodyPr/>
          <a:lstStyle/>
          <a:p>
            <a:r>
              <a:rPr lang="en-US" sz="5400" dirty="0"/>
              <a:t>DATA VISUALIZATION ON LANDMARK ISSUES</a:t>
            </a:r>
          </a:p>
        </p:txBody>
      </p:sp>
      <p:sp>
        <p:nvSpPr>
          <p:cNvPr id="3" name="Subtitle 2"/>
          <p:cNvSpPr>
            <a:spLocks noGrp="1"/>
          </p:cNvSpPr>
          <p:nvPr>
            <p:ph type="subTitle" idx="1"/>
          </p:nvPr>
        </p:nvSpPr>
        <p:spPr>
          <a:xfrm>
            <a:off x="1154955" y="3429001"/>
            <a:ext cx="8825658" cy="2785871"/>
          </a:xfrm>
        </p:spPr>
        <p:txBody>
          <a:bodyPr/>
          <a:lstStyle/>
          <a:p>
            <a:pPr fontAlgn="t"/>
            <a:r>
              <a:rPr lang="en-US" dirty="0"/>
              <a:t>WEB/MOBILE PROGRAMMING</a:t>
            </a:r>
          </a:p>
          <a:p>
            <a:pPr fontAlgn="t"/>
            <a:endParaRPr lang="en-US" dirty="0"/>
          </a:p>
          <a:p>
            <a:pPr fontAlgn="t"/>
            <a:r>
              <a:rPr lang="en-US" dirty="0"/>
              <a:t>Navya </a:t>
            </a:r>
            <a:r>
              <a:rPr lang="en-US" dirty="0" err="1"/>
              <a:t>gonuguntla</a:t>
            </a:r>
            <a:r>
              <a:rPr lang="en-US" dirty="0"/>
              <a:t> </a:t>
            </a:r>
          </a:p>
          <a:p>
            <a:pPr fontAlgn="t"/>
            <a:r>
              <a:rPr lang="en-US" dirty="0"/>
              <a:t>MADHURI SARDA</a:t>
            </a:r>
          </a:p>
          <a:p>
            <a:pPr fontAlgn="t"/>
            <a:r>
              <a:rPr lang="en-US" dirty="0"/>
              <a:t>JAYAPRAKASH RAVELLA</a:t>
            </a:r>
          </a:p>
        </p:txBody>
      </p:sp>
    </p:spTree>
    <p:extLst>
      <p:ext uri="{BB962C8B-B14F-4D97-AF65-F5344CB8AC3E}">
        <p14:creationId xmlns:p14="http://schemas.microsoft.com/office/powerpoint/2010/main" val="1146739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Homepage (</a:t>
            </a:r>
            <a:r>
              <a:rPr lang="en-US" dirty="0" err="1"/>
              <a:t>Cont</a:t>
            </a:r>
            <a:r>
              <a:rPr lang="en-US" dirty="0"/>
              <a:t>)</a:t>
            </a:r>
          </a:p>
        </p:txBody>
      </p:sp>
      <p:sp>
        <p:nvSpPr>
          <p:cNvPr id="3" name="Rectangle 2">
            <a:extLst>
              <a:ext uri="{FF2B5EF4-FFF2-40B4-BE49-F238E27FC236}">
                <a16:creationId xmlns:a16="http://schemas.microsoft.com/office/drawing/2014/main" id="{2B2E2F7E-C44A-4C4F-B7E7-DACCFFE7494E}"/>
              </a:ext>
            </a:extLst>
          </p:cNvPr>
          <p:cNvSpPr/>
          <p:nvPr/>
        </p:nvSpPr>
        <p:spPr>
          <a:xfrm>
            <a:off x="481781" y="1179872"/>
            <a:ext cx="8662219" cy="923330"/>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cs typeface="Arial" panose="020B0604020202020204" pitchFamily="34" charset="0"/>
              </a:rPr>
              <a:t> </a:t>
            </a:r>
            <a:endParaRPr lang="en-US" dirty="0">
              <a:ea typeface="Calibri" panose="020F0502020204030204" pitchFamily="34" charset="0"/>
              <a:cs typeface="Arial" panose="020B0604020202020204" pitchFamily="34" charset="0"/>
            </a:endParaRPr>
          </a:p>
          <a:p>
            <a:r>
              <a:rPr lang="en-US" dirty="0">
                <a:ea typeface="Calibri" panose="020F0502020204030204" pitchFamily="34" charset="0"/>
                <a:cs typeface="Arial" panose="020B0604020202020204" pitchFamily="34" charset="0"/>
              </a:rPr>
              <a:t>There are two buttons designed. Clicking on the city’s name would redirect to a new page that displays a series of valuable and useful information. </a:t>
            </a:r>
            <a:endParaRPr lang="en-US" dirty="0">
              <a:effectLst/>
              <a:ea typeface="Calibri" panose="020F050202020403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5C8E4C5C-CA18-46EF-A9FA-2A3A6585FB2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46111" y="2341633"/>
            <a:ext cx="10582328" cy="4334469"/>
          </a:xfrm>
          <a:prstGeom prst="rect">
            <a:avLst/>
          </a:prstGeom>
        </p:spPr>
      </p:pic>
    </p:spTree>
    <p:extLst>
      <p:ext uri="{BB962C8B-B14F-4D97-AF65-F5344CB8AC3E}">
        <p14:creationId xmlns:p14="http://schemas.microsoft.com/office/powerpoint/2010/main" val="2015773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440B2-6F13-4D5D-9B19-C19E5E5B4A85}"/>
              </a:ext>
            </a:extLst>
          </p:cNvPr>
          <p:cNvSpPr>
            <a:spLocks noGrp="1"/>
          </p:cNvSpPr>
          <p:nvPr>
            <p:ph idx="1"/>
          </p:nvPr>
        </p:nvSpPr>
        <p:spPr>
          <a:xfrm>
            <a:off x="643855" y="2337279"/>
            <a:ext cx="3108057" cy="2947415"/>
          </a:xfrm>
        </p:spPr>
        <p:txBody>
          <a:bodyPr>
            <a:normAutofit/>
          </a:bodyPr>
          <a:lstStyle/>
          <a:p>
            <a:r>
              <a:rPr lang="en-US" sz="1600" dirty="0">
                <a:solidFill>
                  <a:srgbClr val="FFFFFF"/>
                </a:solidFill>
              </a:rPr>
              <a:t>Property violations are divided into two different categories</a:t>
            </a:r>
            <a:endParaRPr lang="en-IN" sz="1600" dirty="0">
              <a:solidFill>
                <a:srgbClr val="FFFFFF"/>
              </a:solidFill>
            </a:endParaRPr>
          </a:p>
          <a:p>
            <a:pPr lvl="1"/>
            <a:r>
              <a:rPr lang="en-IN" sz="1600" dirty="0">
                <a:solidFill>
                  <a:srgbClr val="FFFFFF"/>
                </a:solidFill>
              </a:rPr>
              <a:t>Nuisance Code Violations</a:t>
            </a:r>
          </a:p>
          <a:p>
            <a:pPr lvl="1"/>
            <a:r>
              <a:rPr lang="en-IN" sz="1600" dirty="0">
                <a:solidFill>
                  <a:srgbClr val="FFFFFF"/>
                </a:solidFill>
              </a:rPr>
              <a:t>Property Maintenance Violations</a:t>
            </a:r>
          </a:p>
          <a:p>
            <a:pPr marL="457200" lvl="1" indent="0">
              <a:buNone/>
            </a:pPr>
            <a:endParaRPr lang="en-IN" sz="1400" dirty="0">
              <a:solidFill>
                <a:srgbClr val="FFFFFF"/>
              </a:solidFill>
            </a:endParaRPr>
          </a:p>
        </p:txBody>
      </p:sp>
      <p:pic>
        <p:nvPicPr>
          <p:cNvPr id="5" name="Picture 4" descr="A screenshot of a computer&#10;&#10;Description automatically generated">
            <a:extLst>
              <a:ext uri="{FF2B5EF4-FFF2-40B4-BE49-F238E27FC236}">
                <a16:creationId xmlns:a16="http://schemas.microsoft.com/office/drawing/2014/main" id="{727475A7-8820-4C17-931F-8BAF492BC60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048451" y="2483349"/>
            <a:ext cx="6495847" cy="2500901"/>
          </a:xfrm>
          <a:prstGeom prst="rect">
            <a:avLst/>
          </a:prstGeom>
          <a:effectLst/>
        </p:spPr>
      </p:pic>
      <p:sp>
        <p:nvSpPr>
          <p:cNvPr id="2" name="Rectangle 1">
            <a:extLst>
              <a:ext uri="{FF2B5EF4-FFF2-40B4-BE49-F238E27FC236}">
                <a16:creationId xmlns:a16="http://schemas.microsoft.com/office/drawing/2014/main" id="{C869D69C-2B3A-434C-A621-A8D9A39481DA}"/>
              </a:ext>
            </a:extLst>
          </p:cNvPr>
          <p:cNvSpPr/>
          <p:nvPr/>
        </p:nvSpPr>
        <p:spPr>
          <a:xfrm>
            <a:off x="177291" y="465275"/>
            <a:ext cx="3984019" cy="646331"/>
          </a:xfrm>
          <a:prstGeom prst="rect">
            <a:avLst/>
          </a:prstGeom>
        </p:spPr>
        <p:txBody>
          <a:bodyPr wrap="square">
            <a:spAutoFit/>
          </a:bodyPr>
          <a:lstStyle/>
          <a:p>
            <a:r>
              <a:rPr lang="en-IN" dirty="0"/>
              <a:t>Types of property violation cases in KC</a:t>
            </a:r>
            <a:endParaRPr lang="en-US" dirty="0"/>
          </a:p>
        </p:txBody>
      </p:sp>
    </p:spTree>
    <p:extLst>
      <p:ext uri="{BB962C8B-B14F-4D97-AF65-F5344CB8AC3E}">
        <p14:creationId xmlns:p14="http://schemas.microsoft.com/office/powerpoint/2010/main" val="336042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61AD2A-DC6C-4186-9218-D7268079E094}"/>
              </a:ext>
            </a:extLst>
          </p:cNvPr>
          <p:cNvSpPr>
            <a:spLocks noGrp="1"/>
          </p:cNvSpPr>
          <p:nvPr>
            <p:ph idx="1"/>
          </p:nvPr>
        </p:nvSpPr>
        <p:spPr>
          <a:xfrm>
            <a:off x="647702" y="2142299"/>
            <a:ext cx="3108057" cy="2947415"/>
          </a:xfrm>
        </p:spPr>
        <p:txBody>
          <a:bodyPr>
            <a:normAutofit/>
          </a:bodyPr>
          <a:lstStyle/>
          <a:p>
            <a:r>
              <a:rPr lang="en-US" sz="1600" dirty="0">
                <a:solidFill>
                  <a:srgbClr val="FFFFFF"/>
                </a:solidFill>
              </a:rPr>
              <a:t>Highest number of property violation cases are recorded in the year 2014 (93,016 cases) while the least were observed In the year 2018 (35,241 cases). There was a fluctuation in the total number of property violations filed in the last decade</a:t>
            </a:r>
            <a:r>
              <a:rPr lang="en-IN" sz="1600" dirty="0">
                <a:solidFill>
                  <a:srgbClr val="FFFFFF"/>
                </a:solidFill>
              </a:rPr>
              <a:t>.</a:t>
            </a:r>
          </a:p>
          <a:p>
            <a:pPr marL="0" indent="0">
              <a:buNone/>
            </a:pPr>
            <a:endParaRPr lang="en-IN" sz="1400" dirty="0">
              <a:solidFill>
                <a:srgbClr val="FFFFFF"/>
              </a:solidFill>
            </a:endParaRPr>
          </a:p>
        </p:txBody>
      </p:sp>
      <p:pic>
        <p:nvPicPr>
          <p:cNvPr id="5" name="Picture 4" descr="A screenshot of a cell phone&#10;&#10;Description automatically generated">
            <a:extLst>
              <a:ext uri="{FF2B5EF4-FFF2-40B4-BE49-F238E27FC236}">
                <a16:creationId xmlns:a16="http://schemas.microsoft.com/office/drawing/2014/main" id="{E838B0E0-C5E2-49F9-BB65-2E49B93A9FBB}"/>
              </a:ext>
            </a:extLst>
          </p:cNvPr>
          <p:cNvPicPr/>
          <p:nvPr/>
        </p:nvPicPr>
        <p:blipFill>
          <a:blip r:embed="rId2">
            <a:extLst>
              <a:ext uri="{28A0092B-C50C-407E-A947-70E740481C1C}">
                <a14:useLocalDpi xmlns:a14="http://schemas.microsoft.com/office/drawing/2010/main" val="0"/>
              </a:ext>
            </a:extLst>
          </a:blip>
          <a:stretch>
            <a:fillRect/>
          </a:stretch>
        </p:blipFill>
        <p:spPr>
          <a:xfrm>
            <a:off x="5048451" y="1669963"/>
            <a:ext cx="6495847" cy="4108623"/>
          </a:xfrm>
          <a:prstGeom prst="rect">
            <a:avLst/>
          </a:prstGeom>
          <a:effectLst/>
        </p:spPr>
      </p:pic>
      <p:sp>
        <p:nvSpPr>
          <p:cNvPr id="2" name="Rectangle 1">
            <a:extLst>
              <a:ext uri="{FF2B5EF4-FFF2-40B4-BE49-F238E27FC236}">
                <a16:creationId xmlns:a16="http://schemas.microsoft.com/office/drawing/2014/main" id="{FC9C9B2D-97A2-4084-A665-CD52653CAED8}"/>
              </a:ext>
            </a:extLst>
          </p:cNvPr>
          <p:cNvSpPr/>
          <p:nvPr/>
        </p:nvSpPr>
        <p:spPr>
          <a:xfrm>
            <a:off x="0" y="571500"/>
            <a:ext cx="3818965" cy="646331"/>
          </a:xfrm>
          <a:prstGeom prst="rect">
            <a:avLst/>
          </a:prstGeom>
        </p:spPr>
        <p:txBody>
          <a:bodyPr wrap="square">
            <a:spAutoFit/>
          </a:bodyPr>
          <a:lstStyle/>
          <a:p>
            <a:r>
              <a:rPr lang="en-IN" dirty="0"/>
              <a:t>Number of cases filed from 2010 to 2019</a:t>
            </a:r>
            <a:endParaRPr lang="en-US" dirty="0"/>
          </a:p>
        </p:txBody>
      </p:sp>
    </p:spTree>
    <p:extLst>
      <p:ext uri="{BB962C8B-B14F-4D97-AF65-F5344CB8AC3E}">
        <p14:creationId xmlns:p14="http://schemas.microsoft.com/office/powerpoint/2010/main" val="1353383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D89E4-2D81-4401-B049-35A9EBF653D2}"/>
              </a:ext>
            </a:extLst>
          </p:cNvPr>
          <p:cNvSpPr>
            <a:spLocks noGrp="1"/>
          </p:cNvSpPr>
          <p:nvPr>
            <p:ph idx="1"/>
          </p:nvPr>
        </p:nvSpPr>
        <p:spPr>
          <a:xfrm>
            <a:off x="643855" y="2127173"/>
            <a:ext cx="3108057" cy="2947415"/>
          </a:xfrm>
        </p:spPr>
        <p:txBody>
          <a:bodyPr>
            <a:normAutofit/>
          </a:bodyPr>
          <a:lstStyle/>
          <a:p>
            <a:r>
              <a:rPr lang="en-US" sz="1600" dirty="0">
                <a:solidFill>
                  <a:srgbClr val="FFFFFF"/>
                </a:solidFill>
              </a:rPr>
              <a:t>The following pie chart signifies the top 5 nuisance cases that takes place the most.</a:t>
            </a:r>
            <a:endParaRPr lang="en-IN" sz="1600" dirty="0">
              <a:solidFill>
                <a:srgbClr val="FFFFFF"/>
              </a:solidFill>
            </a:endParaRPr>
          </a:p>
          <a:p>
            <a:pPr marL="0" indent="0">
              <a:buNone/>
            </a:pPr>
            <a:endParaRPr lang="en-IN" sz="1600" dirty="0">
              <a:solidFill>
                <a:srgbClr val="FFFFFF"/>
              </a:solidFill>
            </a:endParaRPr>
          </a:p>
        </p:txBody>
      </p:sp>
      <p:pic>
        <p:nvPicPr>
          <p:cNvPr id="4" name="Picture 3">
            <a:extLst>
              <a:ext uri="{FF2B5EF4-FFF2-40B4-BE49-F238E27FC236}">
                <a16:creationId xmlns:a16="http://schemas.microsoft.com/office/drawing/2014/main" id="{DABAD0BF-018F-4CC9-B825-D7F4698F1466}"/>
              </a:ext>
            </a:extLst>
          </p:cNvPr>
          <p:cNvPicPr/>
          <p:nvPr/>
        </p:nvPicPr>
        <p:blipFill>
          <a:blip r:embed="rId2">
            <a:extLst>
              <a:ext uri="{28A0092B-C50C-407E-A947-70E740481C1C}">
                <a14:useLocalDpi xmlns:a14="http://schemas.microsoft.com/office/drawing/2010/main" val="0"/>
              </a:ext>
            </a:extLst>
          </a:blip>
          <a:stretch>
            <a:fillRect/>
          </a:stretch>
        </p:blipFill>
        <p:spPr>
          <a:xfrm>
            <a:off x="5048451" y="1945725"/>
            <a:ext cx="6495847" cy="3442799"/>
          </a:xfrm>
          <a:prstGeom prst="rect">
            <a:avLst/>
          </a:prstGeom>
          <a:effectLst/>
        </p:spPr>
      </p:pic>
      <p:sp>
        <p:nvSpPr>
          <p:cNvPr id="2" name="Rectangle 1">
            <a:extLst>
              <a:ext uri="{FF2B5EF4-FFF2-40B4-BE49-F238E27FC236}">
                <a16:creationId xmlns:a16="http://schemas.microsoft.com/office/drawing/2014/main" id="{0C591AC9-9162-4655-97A5-25D3DAEF0537}"/>
              </a:ext>
            </a:extLst>
          </p:cNvPr>
          <p:cNvSpPr/>
          <p:nvPr/>
        </p:nvSpPr>
        <p:spPr>
          <a:xfrm>
            <a:off x="-1" y="694254"/>
            <a:ext cx="4025154" cy="369332"/>
          </a:xfrm>
          <a:prstGeom prst="rect">
            <a:avLst/>
          </a:prstGeom>
        </p:spPr>
        <p:txBody>
          <a:bodyPr wrap="square">
            <a:spAutoFit/>
          </a:bodyPr>
          <a:lstStyle/>
          <a:p>
            <a:r>
              <a:rPr lang="en-IN" dirty="0"/>
              <a:t>Top 5 nuisance violation cases</a:t>
            </a:r>
            <a:endParaRPr lang="en-US" dirty="0"/>
          </a:p>
        </p:txBody>
      </p:sp>
    </p:spTree>
    <p:extLst>
      <p:ext uri="{BB962C8B-B14F-4D97-AF65-F5344CB8AC3E}">
        <p14:creationId xmlns:p14="http://schemas.microsoft.com/office/powerpoint/2010/main" val="3041957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BFD7AF-ED1B-4E6B-81B4-34B3467A20EE}"/>
              </a:ext>
            </a:extLst>
          </p:cNvPr>
          <p:cNvSpPr>
            <a:spLocks noGrp="1"/>
          </p:cNvSpPr>
          <p:nvPr>
            <p:ph idx="1"/>
          </p:nvPr>
        </p:nvSpPr>
        <p:spPr>
          <a:xfrm>
            <a:off x="609682" y="2156865"/>
            <a:ext cx="3108057" cy="2947415"/>
          </a:xfrm>
        </p:spPr>
        <p:txBody>
          <a:bodyPr>
            <a:normAutofit/>
          </a:bodyPr>
          <a:lstStyle/>
          <a:p>
            <a:r>
              <a:rPr lang="en-US" sz="1600" dirty="0">
                <a:solidFill>
                  <a:srgbClr val="FFFFFF"/>
                </a:solidFill>
              </a:rPr>
              <a:t>The following pie chart signifies top 5 property maintenance violation cases filed</a:t>
            </a:r>
            <a:endParaRPr lang="en-IN" sz="1600" dirty="0">
              <a:solidFill>
                <a:srgbClr val="FFFFFF"/>
              </a:solidFill>
            </a:endParaRPr>
          </a:p>
          <a:p>
            <a:pPr marL="0" indent="0">
              <a:buNone/>
            </a:pPr>
            <a:endParaRPr lang="en-IN" sz="1400" dirty="0">
              <a:solidFill>
                <a:srgbClr val="FFFFFF"/>
              </a:solidFill>
            </a:endParaRPr>
          </a:p>
        </p:txBody>
      </p:sp>
      <p:pic>
        <p:nvPicPr>
          <p:cNvPr id="4" name="Picture 3" descr="A close up of a device&#10;&#10;Description automatically generated">
            <a:extLst>
              <a:ext uri="{FF2B5EF4-FFF2-40B4-BE49-F238E27FC236}">
                <a16:creationId xmlns:a16="http://schemas.microsoft.com/office/drawing/2014/main" id="{0E4E310B-136E-4AE1-BFC6-B96E204CC051}"/>
              </a:ext>
            </a:extLst>
          </p:cNvPr>
          <p:cNvPicPr/>
          <p:nvPr/>
        </p:nvPicPr>
        <p:blipFill>
          <a:blip r:embed="rId2">
            <a:extLst>
              <a:ext uri="{28A0092B-C50C-407E-A947-70E740481C1C}">
                <a14:useLocalDpi xmlns:a14="http://schemas.microsoft.com/office/drawing/2010/main" val="0"/>
              </a:ext>
            </a:extLst>
          </a:blip>
          <a:stretch>
            <a:fillRect/>
          </a:stretch>
        </p:blipFill>
        <p:spPr>
          <a:xfrm>
            <a:off x="5048451" y="1890603"/>
            <a:ext cx="6495847" cy="3686393"/>
          </a:xfrm>
          <a:prstGeom prst="rect">
            <a:avLst/>
          </a:prstGeom>
          <a:effectLst/>
        </p:spPr>
      </p:pic>
      <p:sp>
        <p:nvSpPr>
          <p:cNvPr id="2" name="Rectangle 1">
            <a:extLst>
              <a:ext uri="{FF2B5EF4-FFF2-40B4-BE49-F238E27FC236}">
                <a16:creationId xmlns:a16="http://schemas.microsoft.com/office/drawing/2014/main" id="{5DB9C0E8-0ABF-4548-A5C8-4301569AF768}"/>
              </a:ext>
            </a:extLst>
          </p:cNvPr>
          <p:cNvSpPr/>
          <p:nvPr/>
        </p:nvSpPr>
        <p:spPr>
          <a:xfrm>
            <a:off x="0" y="571500"/>
            <a:ext cx="3948109" cy="646331"/>
          </a:xfrm>
          <a:prstGeom prst="rect">
            <a:avLst/>
          </a:prstGeom>
        </p:spPr>
        <p:txBody>
          <a:bodyPr wrap="square">
            <a:spAutoFit/>
          </a:bodyPr>
          <a:lstStyle/>
          <a:p>
            <a:r>
              <a:rPr lang="en-IN" dirty="0"/>
              <a:t>Top 5 property maintenance violation cases</a:t>
            </a:r>
            <a:endParaRPr lang="en-US" dirty="0"/>
          </a:p>
        </p:txBody>
      </p:sp>
    </p:spTree>
    <p:extLst>
      <p:ext uri="{BB962C8B-B14F-4D97-AF65-F5344CB8AC3E}">
        <p14:creationId xmlns:p14="http://schemas.microsoft.com/office/powerpoint/2010/main" val="1255147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05425B-0145-497D-9A2F-9CFB6E64DC6C}"/>
              </a:ext>
            </a:extLst>
          </p:cNvPr>
          <p:cNvSpPr>
            <a:spLocks noGrp="1"/>
          </p:cNvSpPr>
          <p:nvPr>
            <p:ph idx="1"/>
          </p:nvPr>
        </p:nvSpPr>
        <p:spPr>
          <a:xfrm>
            <a:off x="615280" y="2192723"/>
            <a:ext cx="3166145" cy="4080890"/>
          </a:xfrm>
        </p:spPr>
        <p:txBody>
          <a:bodyPr>
            <a:noAutofit/>
          </a:bodyPr>
          <a:lstStyle/>
          <a:p>
            <a:r>
              <a:rPr lang="en-US" sz="1400" dirty="0">
                <a:solidFill>
                  <a:srgbClr val="FFFFFF"/>
                </a:solidFill>
              </a:rPr>
              <a:t>The following column charts depict the average number of days taken by each police district to solve violation cases and total number of cases filed at each police district. It can be observed that although the number of crimes are quite less at central (208687 cases solved in an average of  59), the average time taken by central to solve cases is high. Also Metro (340,572 cases solved In an average of 56 days) works relatively well considering the number of cases filed there.</a:t>
            </a:r>
            <a:endParaRPr lang="en-IN" sz="1400" dirty="0">
              <a:solidFill>
                <a:srgbClr val="FFFFFF"/>
              </a:solidFill>
            </a:endParaRPr>
          </a:p>
        </p:txBody>
      </p:sp>
      <p:pic>
        <p:nvPicPr>
          <p:cNvPr id="14" name="Picture 13" descr="A screenshot of a cell phone&#10;&#10;Description automatically generated">
            <a:extLst>
              <a:ext uri="{FF2B5EF4-FFF2-40B4-BE49-F238E27FC236}">
                <a16:creationId xmlns:a16="http://schemas.microsoft.com/office/drawing/2014/main" id="{9A6FCEAC-1924-4EE9-BAE0-CFE21399D14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904929" y="2603254"/>
            <a:ext cx="6730127" cy="2483096"/>
          </a:xfrm>
          <a:prstGeom prst="rect">
            <a:avLst/>
          </a:prstGeom>
          <a:effectLst/>
        </p:spPr>
      </p:pic>
      <p:sp>
        <p:nvSpPr>
          <p:cNvPr id="2" name="Rectangle 1">
            <a:extLst>
              <a:ext uri="{FF2B5EF4-FFF2-40B4-BE49-F238E27FC236}">
                <a16:creationId xmlns:a16="http://schemas.microsoft.com/office/drawing/2014/main" id="{F3AB6209-F6A5-4F7F-B43E-47EF6B4ECD8A}"/>
              </a:ext>
            </a:extLst>
          </p:cNvPr>
          <p:cNvSpPr/>
          <p:nvPr/>
        </p:nvSpPr>
        <p:spPr>
          <a:xfrm>
            <a:off x="0" y="542364"/>
            <a:ext cx="3948109" cy="1200329"/>
          </a:xfrm>
          <a:prstGeom prst="rect">
            <a:avLst/>
          </a:prstGeom>
        </p:spPr>
        <p:txBody>
          <a:bodyPr wrap="square">
            <a:spAutoFit/>
          </a:bodyPr>
          <a:lstStyle/>
          <a:p>
            <a:r>
              <a:rPr lang="en-IN" dirty="0"/>
              <a:t>Time taken by each police district to solve cases and total number of cases filed at each police district</a:t>
            </a:r>
            <a:endParaRPr lang="en-US" dirty="0"/>
          </a:p>
        </p:txBody>
      </p:sp>
    </p:spTree>
    <p:extLst>
      <p:ext uri="{BB962C8B-B14F-4D97-AF65-F5344CB8AC3E}">
        <p14:creationId xmlns:p14="http://schemas.microsoft.com/office/powerpoint/2010/main" val="2309306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a:bodyPr>
          <a:lstStyle/>
          <a:p>
            <a:pPr marL="0" indent="0">
              <a:buNone/>
            </a:pPr>
            <a:r>
              <a:rPr lang="en-US" sz="5400" dirty="0"/>
              <a:t>Thank You!</a:t>
            </a:r>
          </a:p>
        </p:txBody>
      </p:sp>
    </p:spTree>
    <p:extLst>
      <p:ext uri="{BB962C8B-B14F-4D97-AF65-F5344CB8AC3E}">
        <p14:creationId xmlns:p14="http://schemas.microsoft.com/office/powerpoint/2010/main" val="160019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3434"/>
          </a:xfrm>
        </p:spPr>
        <p:txBody>
          <a:bodyPr/>
          <a:lstStyle/>
          <a:p>
            <a:r>
              <a:rPr lang="en-US" dirty="0"/>
              <a:t>Content</a:t>
            </a:r>
          </a:p>
        </p:txBody>
      </p:sp>
      <p:sp>
        <p:nvSpPr>
          <p:cNvPr id="3" name="Content Placeholder 2"/>
          <p:cNvSpPr>
            <a:spLocks noGrp="1"/>
          </p:cNvSpPr>
          <p:nvPr>
            <p:ph idx="1"/>
          </p:nvPr>
        </p:nvSpPr>
        <p:spPr>
          <a:xfrm>
            <a:off x="646111" y="2052918"/>
            <a:ext cx="9403743" cy="4195481"/>
          </a:xfrm>
        </p:spPr>
        <p:txBody>
          <a:bodyPr/>
          <a:lstStyle/>
          <a:p>
            <a:r>
              <a:rPr lang="en-US" dirty="0"/>
              <a:t>Introduction</a:t>
            </a:r>
          </a:p>
          <a:p>
            <a:r>
              <a:rPr lang="en-US" dirty="0"/>
              <a:t>Motivation</a:t>
            </a:r>
          </a:p>
          <a:p>
            <a:r>
              <a:rPr lang="en-US" dirty="0"/>
              <a:t>Platform/Tools/Languages involved</a:t>
            </a:r>
          </a:p>
          <a:p>
            <a:r>
              <a:rPr lang="en-US" dirty="0"/>
              <a:t>Work Done So Far</a:t>
            </a:r>
          </a:p>
          <a:p>
            <a:r>
              <a:rPr lang="en-US" dirty="0"/>
              <a:t>Future Work In Increment-2</a:t>
            </a:r>
          </a:p>
          <a:p>
            <a:pPr marL="0" indent="0">
              <a:buNone/>
            </a:pPr>
            <a:br>
              <a:rPr lang="en-US" dirty="0"/>
            </a:br>
            <a:endParaRPr lang="en-US" dirty="0"/>
          </a:p>
        </p:txBody>
      </p:sp>
    </p:spTree>
    <p:extLst>
      <p:ext uri="{BB962C8B-B14F-4D97-AF65-F5344CB8AC3E}">
        <p14:creationId xmlns:p14="http://schemas.microsoft.com/office/powerpoint/2010/main" val="177503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Landmark Issues?</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There are a set of rules that each construction should abide by.</a:t>
            </a:r>
          </a:p>
          <a:p>
            <a:r>
              <a:rPr lang="en-US" dirty="0"/>
              <a:t>These are a set of rules that differ from a city to city</a:t>
            </a:r>
          </a:p>
          <a:p>
            <a:r>
              <a:rPr lang="en-US" dirty="0"/>
              <a:t>If these rules are broken, then it is called a violation.</a:t>
            </a:r>
          </a:p>
          <a:p>
            <a:r>
              <a:rPr lang="en-US" dirty="0"/>
              <a:t>There can be a series of landmark violations ranging from burglary, robbery, trespassing etc.</a:t>
            </a:r>
          </a:p>
          <a:p>
            <a:endParaRPr lang="en-US" dirty="0"/>
          </a:p>
        </p:txBody>
      </p:sp>
    </p:spTree>
    <p:extLst>
      <p:ext uri="{BB962C8B-B14F-4D97-AF65-F5344CB8AC3E}">
        <p14:creationId xmlns:p14="http://schemas.microsoft.com/office/powerpoint/2010/main" val="342618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It is particularly important to consider landmark violations</a:t>
            </a:r>
          </a:p>
          <a:p>
            <a:pPr marL="0" indent="0">
              <a:buNone/>
            </a:pPr>
            <a:endParaRPr lang="en-US" dirty="0"/>
          </a:p>
          <a:p>
            <a:r>
              <a:rPr lang="en-US" dirty="0"/>
              <a:t>Driven personal motivation of being daunted by out landlord for not following landmark rules and regulations properties.</a:t>
            </a:r>
          </a:p>
          <a:p>
            <a:pPr marL="0" indent="0">
              <a:buNone/>
            </a:pPr>
            <a:endParaRPr lang="en-US" dirty="0"/>
          </a:p>
          <a:p>
            <a:r>
              <a:rPr lang="en-US" dirty="0"/>
              <a:t>Drove us in learning more about landmark properties and use the data available on the internet and make the most interesting and useful analytics out of it.</a:t>
            </a:r>
          </a:p>
          <a:p>
            <a:pPr marL="0" indent="0">
              <a:buNone/>
            </a:pPr>
            <a:endParaRPr lang="en-US" dirty="0"/>
          </a:p>
          <a:p>
            <a:endParaRPr lang="en-US" dirty="0"/>
          </a:p>
        </p:txBody>
      </p:sp>
    </p:spTree>
    <p:extLst>
      <p:ext uri="{BB962C8B-B14F-4D97-AF65-F5344CB8AC3E}">
        <p14:creationId xmlns:p14="http://schemas.microsoft.com/office/powerpoint/2010/main" val="1947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r>
              <a:rPr lang="en-US"/>
              <a:t>Contd.)g</a:t>
            </a:r>
            <a:endParaRPr lang="en-US" dirty="0"/>
          </a:p>
        </p:txBody>
      </p:sp>
      <p:sp>
        <p:nvSpPr>
          <p:cNvPr id="3" name="Content Placeholder 2"/>
          <p:cNvSpPr>
            <a:spLocks noGrp="1"/>
          </p:cNvSpPr>
          <p:nvPr>
            <p:ph idx="1"/>
          </p:nvPr>
        </p:nvSpPr>
        <p:spPr/>
        <p:txBody>
          <a:bodyPr/>
          <a:lstStyle/>
          <a:p>
            <a:pPr lvl="0"/>
            <a:r>
              <a:rPr lang="en-US" dirty="0"/>
              <a:t>Every city has its own rules and regulations that the citizens of the state needs to abide by.</a:t>
            </a:r>
          </a:p>
          <a:p>
            <a:pPr marL="0" lvl="0" indent="0">
              <a:buNone/>
            </a:pPr>
            <a:endParaRPr lang="en-US" dirty="0"/>
          </a:p>
          <a:p>
            <a:pPr lvl="0"/>
            <a:r>
              <a:rPr lang="en-US" dirty="0"/>
              <a:t>Fetching the data from the internet about landmark violations and making useful analysis would actually help us to understand information regarding crime rate, hygiene conditions and many other factors of a neighborhood </a:t>
            </a:r>
          </a:p>
          <a:p>
            <a:pPr marL="0" indent="0">
              <a:buNone/>
            </a:pPr>
            <a:endParaRPr lang="en-US" dirty="0"/>
          </a:p>
        </p:txBody>
      </p:sp>
    </p:spTree>
    <p:extLst>
      <p:ext uri="{BB962C8B-B14F-4D97-AF65-F5344CB8AC3E}">
        <p14:creationId xmlns:p14="http://schemas.microsoft.com/office/powerpoint/2010/main" val="1938257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Platform/Tools/Languages involved</a:t>
            </a:r>
          </a:p>
        </p:txBody>
      </p:sp>
      <p:sp>
        <p:nvSpPr>
          <p:cNvPr id="3" name="Content Placeholder 2"/>
          <p:cNvSpPr>
            <a:spLocks noGrp="1"/>
          </p:cNvSpPr>
          <p:nvPr>
            <p:ph idx="1"/>
          </p:nvPr>
        </p:nvSpPr>
        <p:spPr/>
        <p:txBody>
          <a:bodyPr/>
          <a:lstStyle/>
          <a:p>
            <a:r>
              <a:rPr lang="en-US" dirty="0"/>
              <a:t>HTML, CSS</a:t>
            </a:r>
          </a:p>
          <a:p>
            <a:r>
              <a:rPr lang="en-US" dirty="0"/>
              <a:t>JavaScript, AngularJS</a:t>
            </a:r>
          </a:p>
          <a:p>
            <a:r>
              <a:rPr lang="en-US" dirty="0"/>
              <a:t>Microsoft Visual Studio Code IDE</a:t>
            </a:r>
          </a:p>
        </p:txBody>
      </p:sp>
    </p:spTree>
    <p:extLst>
      <p:ext uri="{BB962C8B-B14F-4D97-AF65-F5344CB8AC3E}">
        <p14:creationId xmlns:p14="http://schemas.microsoft.com/office/powerpoint/2010/main" val="36077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 Used</a:t>
            </a:r>
          </a:p>
        </p:txBody>
      </p:sp>
      <p:sp>
        <p:nvSpPr>
          <p:cNvPr id="3" name="Content Placeholder 2"/>
          <p:cNvSpPr>
            <a:spLocks noGrp="1"/>
          </p:cNvSpPr>
          <p:nvPr>
            <p:ph idx="1"/>
          </p:nvPr>
        </p:nvSpPr>
        <p:spPr/>
        <p:txBody>
          <a:bodyPr/>
          <a:lstStyle/>
          <a:p>
            <a:pPr marL="0" indent="0">
              <a:buNone/>
            </a:pPr>
            <a:r>
              <a:rPr lang="en-US" dirty="0"/>
              <a:t>The following datasets are being used for making API calls,</a:t>
            </a:r>
          </a:p>
          <a:p>
            <a:pPr lvl="0"/>
            <a:r>
              <a:rPr lang="en-US" dirty="0"/>
              <a:t>Census agency has demographic survey of United States citizens from 2010 to 2019. It is American Community Survey dataset. It contains the needed demographic information such as race, age and gender of people living locality wise (</a:t>
            </a:r>
            <a:r>
              <a:rPr lang="en-US" dirty="0" err="1"/>
              <a:t>zipcode</a:t>
            </a:r>
            <a:r>
              <a:rPr lang="en-US" dirty="0"/>
              <a:t> wise). </a:t>
            </a:r>
          </a:p>
          <a:p>
            <a:pPr marL="0" indent="0">
              <a:buNone/>
            </a:pPr>
            <a:r>
              <a:rPr lang="en-US" dirty="0"/>
              <a:t>	</a:t>
            </a:r>
            <a:r>
              <a:rPr lang="en-US" u="sng" dirty="0">
                <a:hlinkClick r:id="rId2"/>
              </a:rPr>
              <a:t>https://www.census.gov/data/developers/data-sets/acs1year.html</a:t>
            </a:r>
            <a:endParaRPr lang="en-US" dirty="0"/>
          </a:p>
          <a:p>
            <a:pPr lvl="0"/>
            <a:r>
              <a:rPr lang="en-US" dirty="0"/>
              <a:t>Data.gov is the federal government’s open data site. We are using information provided by this website to fetch data.</a:t>
            </a:r>
          </a:p>
          <a:p>
            <a:pPr marL="0" indent="0">
              <a:buNone/>
            </a:pPr>
            <a:r>
              <a:rPr lang="en-US" dirty="0"/>
              <a:t>      </a:t>
            </a:r>
            <a:r>
              <a:rPr lang="en-US" u="sng" dirty="0">
                <a:hlinkClick r:id="rId3"/>
              </a:rPr>
              <a:t>https://www.data.gov/open-gov/</a:t>
            </a:r>
            <a:endParaRPr lang="en-US" dirty="0"/>
          </a:p>
          <a:p>
            <a:pPr marL="0" lvl="0" indent="0">
              <a:buNone/>
            </a:pPr>
            <a:endParaRPr lang="en-US" dirty="0"/>
          </a:p>
        </p:txBody>
      </p:sp>
    </p:spTree>
    <p:extLst>
      <p:ext uri="{BB962C8B-B14F-4D97-AF65-F5344CB8AC3E}">
        <p14:creationId xmlns:p14="http://schemas.microsoft.com/office/powerpoint/2010/main" val="416543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a:t>
            </a:r>
          </a:p>
        </p:txBody>
      </p:sp>
      <p:pic>
        <p:nvPicPr>
          <p:cNvPr id="4" name="Content Placeholder 3">
            <a:extLst>
              <a:ext uri="{FF2B5EF4-FFF2-40B4-BE49-F238E27FC236}">
                <a16:creationId xmlns:a16="http://schemas.microsoft.com/office/drawing/2014/main" id="{F8C40622-5790-418E-A2C0-7E824D7C715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12452" y="2052638"/>
            <a:ext cx="8728871" cy="4195762"/>
          </a:xfrm>
          <a:prstGeom prst="rect">
            <a:avLst/>
          </a:prstGeom>
        </p:spPr>
      </p:pic>
    </p:spTree>
    <p:extLst>
      <p:ext uri="{BB962C8B-B14F-4D97-AF65-F5344CB8AC3E}">
        <p14:creationId xmlns:p14="http://schemas.microsoft.com/office/powerpoint/2010/main" val="135002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Homepage</a:t>
            </a:r>
          </a:p>
        </p:txBody>
      </p:sp>
      <p:pic>
        <p:nvPicPr>
          <p:cNvPr id="6" name="Picture 5" descr="A view of a city&#10;&#10;Description automatically generated">
            <a:extLst>
              <a:ext uri="{FF2B5EF4-FFF2-40B4-BE49-F238E27FC236}">
                <a16:creationId xmlns:a16="http://schemas.microsoft.com/office/drawing/2014/main" id="{AD13D0F6-3053-4B92-9F7A-DE107462EBA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29033" y="1768464"/>
            <a:ext cx="9842090" cy="4858478"/>
          </a:xfrm>
          <a:prstGeom prst="rect">
            <a:avLst/>
          </a:prstGeom>
        </p:spPr>
      </p:pic>
    </p:spTree>
    <p:extLst>
      <p:ext uri="{BB962C8B-B14F-4D97-AF65-F5344CB8AC3E}">
        <p14:creationId xmlns:p14="http://schemas.microsoft.com/office/powerpoint/2010/main" val="3918304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228</TotalTime>
  <Words>592</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Century Gothic</vt:lpstr>
      <vt:lpstr>Times New Roman</vt:lpstr>
      <vt:lpstr>Wingdings 3</vt:lpstr>
      <vt:lpstr>Ion</vt:lpstr>
      <vt:lpstr>DATA VISUALIZATION ON LANDMARK ISSUES</vt:lpstr>
      <vt:lpstr>Content</vt:lpstr>
      <vt:lpstr>Landmark Issues?</vt:lpstr>
      <vt:lpstr>Motivation</vt:lpstr>
      <vt:lpstr>Motivation (Contd.)g</vt:lpstr>
      <vt:lpstr>Platform/Tools/Languages involved</vt:lpstr>
      <vt:lpstr>Datasets Used</vt:lpstr>
      <vt:lpstr>Sample Data</vt:lpstr>
      <vt:lpstr>Homepage</vt:lpstr>
      <vt:lpstr>Homepage (Cont)</vt:lpstr>
      <vt:lpstr>PowerPoint Presentation</vt:lpstr>
      <vt:lpstr>PowerPoint Presentation</vt:lpstr>
      <vt:lpstr>PowerPoint Presentation</vt:lpstr>
      <vt:lpstr>PowerPoint Presentation</vt:lpstr>
      <vt:lpstr>PowerPoint Presentation</vt:lpstr>
      <vt:lpstr> </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Violation Data Analysis</dc:title>
  <dc:creator>hm4yy</dc:creator>
  <cp:lastModifiedBy>Navya Chakravarthy</cp:lastModifiedBy>
  <cp:revision>21</cp:revision>
  <dcterms:created xsi:type="dcterms:W3CDTF">2019-09-26T00:10:16Z</dcterms:created>
  <dcterms:modified xsi:type="dcterms:W3CDTF">2020-04-08T01:17:47Z</dcterms:modified>
</cp:coreProperties>
</file>